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5"/>
  </p:notesMasterIdLst>
  <p:sldIdLst>
    <p:sldId id="320" r:id="rId2"/>
    <p:sldId id="321" r:id="rId3"/>
    <p:sldId id="374" r:id="rId4"/>
    <p:sldId id="434" r:id="rId5"/>
    <p:sldId id="375" r:id="rId6"/>
    <p:sldId id="396" r:id="rId7"/>
    <p:sldId id="395" r:id="rId8"/>
    <p:sldId id="376" r:id="rId9"/>
    <p:sldId id="397" r:id="rId10"/>
    <p:sldId id="377" r:id="rId11"/>
    <p:sldId id="378" r:id="rId12"/>
    <p:sldId id="379" r:id="rId13"/>
    <p:sldId id="380" r:id="rId14"/>
    <p:sldId id="381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382" r:id="rId39"/>
    <p:sldId id="383" r:id="rId40"/>
    <p:sldId id="438" r:id="rId41"/>
    <p:sldId id="384" r:id="rId42"/>
    <p:sldId id="439" r:id="rId43"/>
    <p:sldId id="421" r:id="rId44"/>
    <p:sldId id="440" r:id="rId45"/>
    <p:sldId id="441" r:id="rId46"/>
    <p:sldId id="385" r:id="rId47"/>
    <p:sldId id="386" r:id="rId48"/>
    <p:sldId id="442" r:id="rId49"/>
    <p:sldId id="443" r:id="rId50"/>
    <p:sldId id="387" r:id="rId51"/>
    <p:sldId id="388" r:id="rId52"/>
    <p:sldId id="435" r:id="rId53"/>
    <p:sldId id="436" r:id="rId54"/>
    <p:sldId id="389" r:id="rId55"/>
    <p:sldId id="437" r:id="rId56"/>
    <p:sldId id="422" r:id="rId57"/>
    <p:sldId id="433" r:id="rId58"/>
    <p:sldId id="423" r:id="rId59"/>
    <p:sldId id="424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44" r:id="rId69"/>
    <p:sldId id="393" r:id="rId70"/>
    <p:sldId id="394" r:id="rId71"/>
    <p:sldId id="373" r:id="rId72"/>
    <p:sldId id="32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4" autoAdjust="0"/>
    <p:restoredTop sz="68075" autoAdjust="0"/>
  </p:normalViewPr>
  <p:slideViewPr>
    <p:cSldViewPr snapToGrid="0">
      <p:cViewPr varScale="1">
        <p:scale>
          <a:sx n="72" d="100"/>
          <a:sy n="72" d="100"/>
        </p:scale>
        <p:origin x="72" y="78"/>
      </p:cViewPr>
      <p:guideLst/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84AB-FE12-447F-A126-D970C6A05C97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3A3A-DEA2-4B92-8ED4-4BD75CAA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B981FD-EC7B-46E7-93EE-63182501BA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3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DC586-AB89-4FFD-AF7D-C0E2608BA9A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4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06185-7B45-4D72-8B2C-09F16EB9841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1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7DC134-C31A-4F04-A71A-D704E7193C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6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06706B-5148-41CF-9BA8-8F751326DB5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3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06706B-5148-41CF-9BA8-8F751326DB5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85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73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9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2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55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52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3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6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67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9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0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3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7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FD445A-C3A2-4645-8B88-01ED01483E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48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1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1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4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0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3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2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5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0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C833F-A515-483E-90CF-BE060D1856C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1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53EFE3-0B76-4511-9EDE-6DDCF99679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6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FD445A-C3A2-4645-8B88-01ED01483E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07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F18602-8499-4F55-9F6E-FB40ADE3DAA8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8122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D7C310-E87D-44C5-84BB-75500E358F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77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3F8831-E1CB-43B6-87D7-28D94594FC29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0981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D7C310-E87D-44C5-84BB-75500E358F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805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249A46-F76C-41CB-976D-B042BC84E6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19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38B3FA-C4D6-48B8-83DB-A5235C4902C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97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0DC175-83C2-4859-88F4-C6DEBA4F05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611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CC5013-3FE9-4774-9996-0AE502E27E1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4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AE2738-561B-413E-B926-EBC9B065C687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7473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D893E3-89A1-4434-B7F0-C8461BA1620A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44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959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D0E391-253C-40A0-917C-A53F9EEE35F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96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023DE5-2569-46E1-AD7C-1B50173BE0B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938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8D293-B354-4FD8-9E22-2DEF2213E52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580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8D293-B354-4FD8-9E22-2DEF2213E52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49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8D293-B354-4FD8-9E22-2DEF2213E52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91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712939-8811-40B7-9245-96280BA541B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747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712939-8811-40B7-9245-96280BA541B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125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B7A0D6-1E2F-4192-B328-2999436B569B}" type="slidenum">
              <a:rPr lang="en-US" altLang="en-US" sz="1300">
                <a:solidFill>
                  <a:prstClr val="black"/>
                </a:solidFill>
                <a:latin typeface="Arial Narrow" panose="020B0606020202030204" pitchFamily="34" charset="0"/>
              </a:rPr>
              <a:pPr eaLnBrk="1" hangingPunct="1"/>
              <a:t>56</a:t>
            </a:fld>
            <a:endParaRPr lang="en-US" altLang="en-US" sz="130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0365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4525BA-A39F-46CC-8D1C-471A9DD6DD3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820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454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F02A33-F583-4BF3-B3D7-EF655D3AB81D}" type="slidenum">
              <a:rPr lang="en-US" altLang="en-US" sz="1300">
                <a:solidFill>
                  <a:prstClr val="black"/>
                </a:solidFill>
                <a:latin typeface="Arial Narrow" panose="020B0606020202030204" pitchFamily="34" charset="0"/>
              </a:rPr>
              <a:pPr eaLnBrk="1" hangingPunct="1"/>
              <a:t>59</a:t>
            </a:fld>
            <a:endParaRPr lang="en-US" altLang="en-US" sz="130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087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D0E391-253C-40A0-917C-A53F9EEE35F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279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F02A33-F583-4BF3-B3D7-EF655D3AB81D}" type="slidenum">
              <a:rPr lang="en-US" altLang="en-US" sz="1300">
                <a:solidFill>
                  <a:prstClr val="black"/>
                </a:solidFill>
                <a:latin typeface="Arial Narrow" panose="020B0606020202030204" pitchFamily="34" charset="0"/>
              </a:rPr>
              <a:pPr eaLnBrk="1" hangingPunct="1"/>
              <a:t>60</a:t>
            </a:fld>
            <a:endParaRPr lang="en-US" altLang="en-US" sz="130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8803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3AA336-E178-480A-9A2F-E5DED01263C1}" type="slidenum">
              <a:rPr lang="en-US" altLang="en-US" sz="1300">
                <a:solidFill>
                  <a:prstClr val="black"/>
                </a:solidFill>
                <a:latin typeface="Arial Narrow" panose="020B0606020202030204" pitchFamily="34" charset="0"/>
              </a:rPr>
              <a:pPr eaLnBrk="1" hangingPunct="1"/>
              <a:t>61</a:t>
            </a:fld>
            <a:endParaRPr lang="en-US" altLang="en-US" sz="130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5953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316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551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047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275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B77F1-7395-41F9-AA43-461965821010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5458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A7ADB2-D8CC-4092-977D-B7E5172EC77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944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61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3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D0E391-253C-40A0-917C-A53F9EEE35F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3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5680F0-CBD0-431B-A6A8-2AFC2AA023F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5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5680F0-CBD0-431B-A6A8-2AFC2AA023F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3813"/>
            <a:ext cx="3086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50" y="58739"/>
            <a:ext cx="3086100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905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</a:p>
        </p:txBody>
      </p:sp>
    </p:spTree>
    <p:extLst>
      <p:ext uri="{BB962C8B-B14F-4D97-AF65-F5344CB8AC3E}">
        <p14:creationId xmlns:p14="http://schemas.microsoft.com/office/powerpoint/2010/main" val="2026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More Common Container Members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b="1" dirty="0" err="1"/>
              <a:t>c.swap</a:t>
            </a:r>
            <a:r>
              <a:rPr lang="en-GB" altLang="en-US" b="1" dirty="0"/>
              <a:t>(</a:t>
            </a:r>
            <a:r>
              <a:rPr lang="en-GB" altLang="en-US" b="1" dirty="0" err="1"/>
              <a:t>other_container</a:t>
            </a:r>
            <a:r>
              <a:rPr lang="en-GB" altLang="en-US" b="1" dirty="0"/>
              <a:t>); // swaps contents of</a:t>
            </a:r>
            <a:br>
              <a:rPr lang="en-GB" altLang="en-US" b="1" dirty="0"/>
            </a:br>
            <a:r>
              <a:rPr lang="en-GB" altLang="en-US" b="1" dirty="0"/>
              <a:t>                                            // c and </a:t>
            </a:r>
            <a:r>
              <a:rPr lang="en-GB" altLang="en-US" b="1" i="1" dirty="0" err="1"/>
              <a:t>other_container</a:t>
            </a:r>
            <a:r>
              <a:rPr lang="en-GB" altLang="en-US" b="1" dirty="0"/>
              <a:t>.</a:t>
            </a:r>
          </a:p>
          <a:p>
            <a:pPr>
              <a:spcBef>
                <a:spcPts val="700"/>
              </a:spcBef>
            </a:pPr>
            <a:r>
              <a:rPr lang="en-GB" altLang="en-US" b="1" dirty="0" err="1"/>
              <a:t>c.push_back</a:t>
            </a:r>
            <a:r>
              <a:rPr lang="en-GB" altLang="en-US" b="1" dirty="0"/>
              <a:t>(item);  // appends item to container c</a:t>
            </a:r>
          </a:p>
          <a:p>
            <a:pPr>
              <a:spcBef>
                <a:spcPts val="700"/>
              </a:spcBef>
            </a:pPr>
            <a:r>
              <a:rPr lang="en-GB" altLang="en-US" b="1" dirty="0" err="1"/>
              <a:t>c.begin</a:t>
            </a:r>
            <a:r>
              <a:rPr lang="en-GB" altLang="en-US" b="1" dirty="0"/>
              <a:t>( );    // returns an iterator to the first </a:t>
            </a:r>
            <a:br>
              <a:rPr lang="en-GB" altLang="en-US" b="1" dirty="0"/>
            </a:br>
            <a:r>
              <a:rPr lang="en-GB" altLang="en-US" b="1" dirty="0"/>
              <a:t>                     // element  in container c</a:t>
            </a:r>
          </a:p>
          <a:p>
            <a:pPr>
              <a:spcBef>
                <a:spcPts val="700"/>
              </a:spcBef>
            </a:pPr>
            <a:r>
              <a:rPr lang="en-GB" altLang="en-US" b="1" dirty="0" err="1"/>
              <a:t>c.end</a:t>
            </a:r>
            <a:r>
              <a:rPr lang="en-GB" altLang="en-US" b="1" dirty="0"/>
              <a:t>( );       // returns an iterator to a position</a:t>
            </a:r>
            <a:br>
              <a:rPr lang="en-GB" altLang="en-US" b="1" dirty="0"/>
            </a:br>
            <a:r>
              <a:rPr lang="en-GB" altLang="en-US" b="1" dirty="0"/>
              <a:t>                     // beyond the end of the container c. </a:t>
            </a:r>
          </a:p>
          <a:p>
            <a:pPr>
              <a:spcBef>
                <a:spcPts val="700"/>
              </a:spcBef>
            </a:pPr>
            <a:r>
              <a:rPr lang="en-GB" altLang="en-US" b="1" dirty="0" err="1"/>
              <a:t>c.rbegin</a:t>
            </a:r>
            <a:r>
              <a:rPr lang="en-GB" altLang="en-US" b="1" dirty="0"/>
              <a:t>( );  // returns an iterator to the last element</a:t>
            </a:r>
            <a:br>
              <a:rPr lang="en-GB" altLang="en-US" b="1" dirty="0"/>
            </a:br>
            <a:r>
              <a:rPr lang="en-GB" altLang="en-US" b="1" dirty="0"/>
              <a:t>                     // in the container. Serves to as start of</a:t>
            </a:r>
            <a:br>
              <a:rPr lang="en-GB" altLang="en-US" b="1" dirty="0"/>
            </a:br>
            <a:r>
              <a:rPr lang="en-GB" altLang="en-US" b="1" dirty="0"/>
              <a:t>                     // reverse traversal. </a:t>
            </a:r>
          </a:p>
        </p:txBody>
      </p:sp>
    </p:spTree>
    <p:extLst>
      <p:ext uri="{BB962C8B-B14F-4D97-AF65-F5344CB8AC3E}">
        <p14:creationId xmlns:p14="http://schemas.microsoft.com/office/powerpoint/2010/main" val="35153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More Common Container Members</a:t>
            </a:r>
            <a:endParaRPr lang="en-US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9525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GB" altLang="en-US" b="1" dirty="0" err="1"/>
              <a:t>c.rend</a:t>
            </a:r>
            <a:r>
              <a:rPr lang="en-GB" altLang="en-US" b="1" dirty="0"/>
              <a:t>( );  // returns an iterator to a position</a:t>
            </a:r>
            <a:br>
              <a:rPr lang="en-GB" altLang="en-US" b="1" dirty="0"/>
            </a:br>
            <a:r>
              <a:rPr lang="en-GB" altLang="en-US" b="1" dirty="0"/>
              <a:t>                 // beyond the </a:t>
            </a:r>
            <a:r>
              <a:rPr lang="en-GB" altLang="en-US" b="1" dirty="0" smtClean="0"/>
              <a:t>of </a:t>
            </a:r>
            <a:r>
              <a:rPr lang="en-GB" altLang="en-US" b="1" dirty="0"/>
              <a:t>the container.</a:t>
            </a:r>
          </a:p>
          <a:p>
            <a:pPr>
              <a:spcBef>
                <a:spcPts val="700"/>
              </a:spcBef>
            </a:pPr>
            <a:r>
              <a:rPr lang="en-GB" altLang="en-US" b="1" dirty="0" err="1"/>
              <a:t>c.front</a:t>
            </a:r>
            <a:r>
              <a:rPr lang="en-GB" altLang="en-US" b="1" dirty="0"/>
              <a:t>( ); // returns the first element in the</a:t>
            </a:r>
            <a:br>
              <a:rPr lang="en-GB" altLang="en-US" b="1" dirty="0"/>
            </a:br>
            <a:r>
              <a:rPr lang="en-GB" altLang="en-US" b="1" dirty="0"/>
              <a:t>                 // container (same as *</a:t>
            </a:r>
            <a:r>
              <a:rPr lang="en-GB" altLang="en-US" b="1" dirty="0" err="1"/>
              <a:t>c.begin</a:t>
            </a:r>
            <a:r>
              <a:rPr lang="en-GB" altLang="en-US" b="1" dirty="0"/>
              <a:t>( );)</a:t>
            </a:r>
          </a:p>
          <a:p>
            <a:pPr>
              <a:spcBef>
                <a:spcPts val="700"/>
              </a:spcBef>
            </a:pPr>
            <a:r>
              <a:rPr lang="en-GB" altLang="en-US" b="1" dirty="0" err="1"/>
              <a:t>c.back</a:t>
            </a:r>
            <a:r>
              <a:rPr lang="en-GB" altLang="en-US" b="1" dirty="0"/>
              <a:t>( ); //returns the last element in the container</a:t>
            </a:r>
            <a:br>
              <a:rPr lang="en-GB" altLang="en-US" b="1" dirty="0"/>
            </a:br>
            <a:r>
              <a:rPr lang="en-GB" altLang="en-US" b="1" dirty="0"/>
              <a:t>                 // same as *(--</a:t>
            </a:r>
            <a:r>
              <a:rPr lang="en-GB" altLang="en-US" b="1" dirty="0" err="1"/>
              <a:t>c.end</a:t>
            </a:r>
            <a:r>
              <a:rPr lang="en-GB" altLang="en-US" b="1" dirty="0"/>
              <a:t>( ));</a:t>
            </a:r>
          </a:p>
          <a:p>
            <a:pPr>
              <a:spcBef>
                <a:spcPts val="700"/>
              </a:spcBef>
            </a:pPr>
            <a:r>
              <a:rPr lang="en-GB" altLang="en-US" b="1" dirty="0" err="1"/>
              <a:t>c.insert</a:t>
            </a:r>
            <a:r>
              <a:rPr lang="en-GB" altLang="en-US" b="1" dirty="0"/>
              <a:t>(</a:t>
            </a:r>
            <a:r>
              <a:rPr lang="en-GB" altLang="en-US" b="1" dirty="0" err="1"/>
              <a:t>iter</a:t>
            </a:r>
            <a:r>
              <a:rPr lang="en-GB" altLang="en-US" b="1" dirty="0"/>
              <a:t>, </a:t>
            </a:r>
            <a:r>
              <a:rPr lang="en-GB" altLang="en-US" b="1" dirty="0" err="1"/>
              <a:t>elem</a:t>
            </a:r>
            <a:r>
              <a:rPr lang="en-GB" altLang="en-US" b="1" dirty="0"/>
              <a:t>); //insert copy of element </a:t>
            </a:r>
            <a:r>
              <a:rPr lang="en-GB" altLang="en-US" b="1" i="1" dirty="0" err="1"/>
              <a:t>elem</a:t>
            </a:r>
            <a:r>
              <a:rPr lang="en-GB" altLang="en-US" b="1" dirty="0"/>
              <a:t/>
            </a:r>
            <a:br>
              <a:rPr lang="en-GB" altLang="en-US" b="1" dirty="0"/>
            </a:br>
            <a:r>
              <a:rPr lang="en-GB" altLang="en-US" b="1" dirty="0"/>
              <a:t>                                 //before </a:t>
            </a:r>
            <a:r>
              <a:rPr lang="en-GB" altLang="en-US" b="1" dirty="0" err="1" smtClean="0"/>
              <a:t>iter</a:t>
            </a:r>
            <a:r>
              <a:rPr lang="en-GB" altLang="en-US" b="1" dirty="0" smtClean="0"/>
              <a:t> (range - </a:t>
            </a:r>
            <a:r>
              <a:rPr lang="en-US" dirty="0"/>
              <a:t>like </a:t>
            </a:r>
            <a:r>
              <a:rPr lang="en-US" i="1" dirty="0"/>
              <a:t>[b, e) of </a:t>
            </a:r>
            <a:r>
              <a:rPr lang="en-US" i="1" dirty="0" err="1"/>
              <a:t>c.insert</a:t>
            </a:r>
            <a:r>
              <a:rPr lang="en-US" i="1" dirty="0"/>
              <a:t>(d, b, e) </a:t>
            </a:r>
            <a:endParaRPr lang="en-GB" altLang="en-US" b="1" dirty="0"/>
          </a:p>
          <a:p>
            <a:pPr>
              <a:spcBef>
                <a:spcPts val="700"/>
              </a:spcBef>
            </a:pPr>
            <a:r>
              <a:rPr lang="en-GB" altLang="en-US" b="1" dirty="0" err="1"/>
              <a:t>c.erase</a:t>
            </a:r>
            <a:r>
              <a:rPr lang="en-GB" altLang="en-US" b="1" dirty="0"/>
              <a:t>(</a:t>
            </a:r>
            <a:r>
              <a:rPr lang="en-GB" altLang="en-US" b="1" dirty="0" err="1"/>
              <a:t>iter</a:t>
            </a:r>
            <a:r>
              <a:rPr lang="en-GB" altLang="en-US" b="1" dirty="0"/>
              <a:t>); //removes element  </a:t>
            </a:r>
            <a:r>
              <a:rPr lang="en-GB" altLang="en-US" b="1" i="1" dirty="0" err="1"/>
              <a:t>iter</a:t>
            </a:r>
            <a:r>
              <a:rPr lang="en-GB" altLang="en-US" b="1" dirty="0"/>
              <a:t> points to</a:t>
            </a:r>
            <a:r>
              <a:rPr lang="en-GB" altLang="en-US" b="1" dirty="0" smtClean="0"/>
              <a:t>, returns </a:t>
            </a:r>
            <a:r>
              <a:rPr lang="en-GB" altLang="en-US" b="1" dirty="0"/>
              <a:t>an </a:t>
            </a:r>
            <a:r>
              <a:rPr lang="en-GB" altLang="en-US" b="1" dirty="0" smtClean="0"/>
              <a:t>iterator</a:t>
            </a:r>
            <a:r>
              <a:rPr lang="en-GB" altLang="en-US" b="1" dirty="0"/>
              <a:t/>
            </a:r>
            <a:br>
              <a:rPr lang="en-GB" altLang="en-US" b="1" dirty="0"/>
            </a:br>
            <a:r>
              <a:rPr lang="en-GB" altLang="en-US" b="1" dirty="0"/>
              <a:t>                       // to element </a:t>
            </a:r>
            <a:r>
              <a:rPr lang="en-GB" altLang="en-US" b="1" dirty="0" smtClean="0"/>
              <a:t>following </a:t>
            </a:r>
            <a:r>
              <a:rPr lang="en-GB" altLang="en-US" b="1" dirty="0"/>
              <a:t>erasure. returns </a:t>
            </a:r>
            <a:r>
              <a:rPr lang="en-GB" altLang="en-US" b="1" dirty="0" err="1"/>
              <a:t>c.end</a:t>
            </a:r>
            <a:r>
              <a:rPr lang="en-GB" altLang="en-US" b="1" dirty="0"/>
              <a:t>( ) if</a:t>
            </a:r>
            <a:br>
              <a:rPr lang="en-GB" altLang="en-US" b="1" dirty="0"/>
            </a:br>
            <a:r>
              <a:rPr lang="en-GB" altLang="en-US" b="1" dirty="0"/>
              <a:t>                       // last element is removed</a:t>
            </a:r>
            <a:r>
              <a:rPr lang="en-GB" altLang="en-US" b="1" dirty="0" smtClean="0"/>
              <a:t>.</a:t>
            </a: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24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More Common Container Members</a:t>
            </a:r>
            <a:endParaRPr lang="en-US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200" b="1" dirty="0" err="1"/>
              <a:t>c.clear</a:t>
            </a:r>
            <a:r>
              <a:rPr lang="en-GB" altLang="en-US" sz="3200" b="1" dirty="0"/>
              <a:t>( ); // makes container c empty</a:t>
            </a:r>
          </a:p>
          <a:p>
            <a:r>
              <a:rPr lang="en-GB" altLang="en-US" sz="3200" b="1" dirty="0"/>
              <a:t>c1 == c2  // returns true if the sizes equal and</a:t>
            </a:r>
            <a:br>
              <a:rPr lang="en-GB" altLang="en-US" sz="3200" b="1" dirty="0"/>
            </a:br>
            <a:r>
              <a:rPr lang="en-GB" altLang="en-US" sz="3200" b="1" dirty="0"/>
              <a:t>                // corresponding elements in c1 and c2 are </a:t>
            </a:r>
            <a:br>
              <a:rPr lang="en-GB" altLang="en-US" sz="3200" b="1" dirty="0"/>
            </a:br>
            <a:r>
              <a:rPr lang="en-GB" altLang="en-US" sz="3200" b="1" dirty="0"/>
              <a:t>                //equal</a:t>
            </a:r>
          </a:p>
          <a:p>
            <a:r>
              <a:rPr lang="en-GB" altLang="en-US" sz="3200" b="1" dirty="0"/>
              <a:t>c1 != c2  // returns !(c1==c2)</a:t>
            </a:r>
          </a:p>
          <a:p>
            <a:r>
              <a:rPr lang="en-GB" altLang="en-US" sz="3200" b="1" dirty="0" err="1"/>
              <a:t>c.push_front</a:t>
            </a:r>
            <a:r>
              <a:rPr lang="en-GB" altLang="en-US" sz="3200" b="1" dirty="0"/>
              <a:t>(</a:t>
            </a:r>
            <a:r>
              <a:rPr lang="en-GB" altLang="en-US" sz="3200" b="1" dirty="0" err="1"/>
              <a:t>elem</a:t>
            </a:r>
            <a:r>
              <a:rPr lang="en-GB" altLang="en-US" sz="3200" b="1" dirty="0"/>
              <a:t>) // insert element </a:t>
            </a:r>
            <a:r>
              <a:rPr lang="en-GB" altLang="en-US" sz="3200" b="1" i="1" dirty="0" err="1"/>
              <a:t>elem</a:t>
            </a:r>
            <a:r>
              <a:rPr lang="en-GB" altLang="en-US" sz="3200" b="1" dirty="0"/>
              <a:t> at the</a:t>
            </a:r>
            <a:br>
              <a:rPr lang="en-GB" altLang="en-US" sz="3200" b="1" dirty="0"/>
            </a:br>
            <a:r>
              <a:rPr lang="en-GB" altLang="en-US" sz="3200" b="1" dirty="0"/>
              <a:t>               // front of container c. </a:t>
            </a:r>
            <a:br>
              <a:rPr lang="en-GB" altLang="en-US" sz="3200" b="1" dirty="0"/>
            </a:br>
            <a:r>
              <a:rPr lang="en-GB" altLang="en-US" sz="3200" b="1" dirty="0"/>
              <a:t>               // NOT implemented for  </a:t>
            </a:r>
            <a:r>
              <a:rPr lang="en-GB" altLang="en-US" sz="3200" b="1" i="1" dirty="0"/>
              <a:t>vector</a:t>
            </a:r>
            <a:r>
              <a:rPr lang="en-GB" altLang="en-US" sz="3200" b="1" dirty="0"/>
              <a:t> due to large</a:t>
            </a:r>
            <a:br>
              <a:rPr lang="en-GB" altLang="en-US" sz="3200" b="1" dirty="0"/>
            </a:br>
            <a:r>
              <a:rPr lang="en-GB" altLang="en-US" sz="3200" b="1" dirty="0"/>
              <a:t>               // run-time that results</a:t>
            </a:r>
          </a:p>
          <a:p>
            <a:pPr>
              <a:spcBef>
                <a:spcPts val="700"/>
              </a:spcBef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71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PITFALL</a:t>
            </a:r>
            <a:r>
              <a:rPr lang="en-US" altLang="en-US" smtClean="0"/>
              <a:t>: </a:t>
            </a:r>
            <a:br>
              <a:rPr lang="en-US" altLang="en-US" smtClean="0"/>
            </a:br>
            <a:r>
              <a:rPr lang="en-US" altLang="en-US" smtClean="0"/>
              <a:t>Iterators and Removing Elements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Removing elements invalidates some iterators.</a:t>
            </a:r>
          </a:p>
          <a:p>
            <a:pPr eaLnBrk="1" hangingPunct="1"/>
            <a:r>
              <a:rPr lang="en-US" altLang="en-US" sz="3200" b="1" dirty="0" smtClean="0"/>
              <a:t>erase</a:t>
            </a:r>
            <a:r>
              <a:rPr lang="en-US" altLang="en-US" sz="3200" dirty="0" smtClean="0"/>
              <a:t> member returns an iterator pointing to the next element past the erased element.</a:t>
            </a:r>
          </a:p>
          <a:p>
            <a:pPr eaLnBrk="1" hangingPunct="1"/>
            <a:r>
              <a:rPr lang="en-US" altLang="en-US" sz="3200" dirty="0" smtClean="0"/>
              <a:t>With </a:t>
            </a:r>
            <a:r>
              <a:rPr lang="en-US" altLang="en-US" sz="3200" b="1" dirty="0" smtClean="0"/>
              <a:t>list</a:t>
            </a:r>
            <a:r>
              <a:rPr lang="en-US" altLang="en-US" sz="3200" dirty="0" smtClean="0"/>
              <a:t> we are guaranteed that only iterators pointing to the erased element are invalidated.</a:t>
            </a:r>
          </a:p>
          <a:p>
            <a:pPr eaLnBrk="1" hangingPunct="1"/>
            <a:r>
              <a:rPr lang="en-US" altLang="en-US" sz="3200" dirty="0" smtClean="0"/>
              <a:t>With </a:t>
            </a:r>
            <a:r>
              <a:rPr lang="en-US" altLang="en-US" sz="3200" b="1" dirty="0" smtClean="0"/>
              <a:t>vector </a:t>
            </a:r>
            <a:r>
              <a:rPr lang="en-US" altLang="en-US" sz="3200" dirty="0" smtClean="0"/>
              <a:t>and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deque</a:t>
            </a:r>
            <a:r>
              <a:rPr lang="en-US" altLang="en-US" sz="3200" b="1" dirty="0" smtClean="0"/>
              <a:t>, </a:t>
            </a:r>
            <a:r>
              <a:rPr lang="en-US" altLang="en-US" sz="3200" dirty="0" smtClean="0"/>
              <a:t>treat all operations that erase or insert as invalidating previous iterators. </a:t>
            </a: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8061325" y="4903788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Operation Support</a:t>
            </a:r>
            <a:endParaRPr lang="en-US" altLang="en-US" smtClean="0"/>
          </a:p>
        </p:txBody>
      </p:sp>
      <p:graphicFrame>
        <p:nvGraphicFramePr>
          <p:cNvPr id="595971" name="Group 3"/>
          <p:cNvGraphicFramePr>
            <a:graphicFrameLocks noGrp="1"/>
          </p:cNvGraphicFramePr>
          <p:nvPr>
            <p:ph idx="1"/>
          </p:nvPr>
        </p:nvGraphicFramePr>
        <p:xfrm>
          <a:off x="1981201" y="1447800"/>
          <a:ext cx="8153399" cy="3962400"/>
        </p:xfrm>
        <a:graphic>
          <a:graphicData uri="http://schemas.openxmlformats.org/drawingml/2006/table">
            <a:tbl>
              <a:tblPr/>
              <a:tblGrid>
                <a:gridCol w="2745154"/>
                <a:gridCol w="2260532"/>
                <a:gridCol w="1210778"/>
                <a:gridCol w="806669"/>
                <a:gridCol w="1130266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at 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push_front(e)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at 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push_back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at 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pop_front(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at 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pop_back(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in 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in 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erase(iter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sort(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4" name="Rectangle 59"/>
          <p:cNvSpPr>
            <a:spLocks noChangeArrowheads="1"/>
          </p:cNvSpPr>
          <p:nvPr/>
        </p:nvSpPr>
        <p:spPr bwMode="auto">
          <a:xfrm>
            <a:off x="2438401" y="5410200"/>
            <a:ext cx="682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Lucida Sans Unicode" panose="020B0602030504020204" pitchFamily="34" charset="0"/>
              </a:rPr>
              <a:t>(X)</a:t>
            </a:r>
            <a:r>
              <a:rPr lang="en-US" altLang="en-US" sz="2400">
                <a:solidFill>
                  <a:srgbClr val="A50021"/>
                </a:solidFill>
                <a:cs typeface="Lucida Sans Unicode" panose="020B0602030504020204" pitchFamily="34" charset="0"/>
              </a:rPr>
              <a:t> Indicates this operation is significantly slower.</a:t>
            </a:r>
          </a:p>
        </p:txBody>
      </p:sp>
    </p:spTree>
    <p:extLst>
      <p:ext uri="{BB962C8B-B14F-4D97-AF65-F5344CB8AC3E}">
        <p14:creationId xmlns:p14="http://schemas.microsoft.com/office/powerpoint/2010/main" val="496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6512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Operation Support</a:t>
            </a:r>
            <a:endParaRPr lang="en-US" altLang="en-US" dirty="0" smtClean="0"/>
          </a:p>
        </p:txBody>
      </p:sp>
      <p:pic>
        <p:nvPicPr>
          <p:cNvPr id="8" name="Picture 4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108075"/>
            <a:ext cx="83947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2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725"/>
            <a:ext cx="107569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3200" dirty="0" smtClean="0"/>
              <a:t>	The Standard Template Library has three variations on arrays:</a:t>
            </a:r>
          </a:p>
          <a:p>
            <a:pPr lvl="1">
              <a:buNone/>
            </a:pP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template &lt; typename T,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&gt;</a:t>
            </a:r>
          </a:p>
          <a:p>
            <a:pPr lvl="1">
              <a:buNone/>
            </a:pP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class </a:t>
            </a:r>
            <a:r>
              <a:rPr lang="en-CA" b="1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template &lt; typename T, class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allocator&lt;T&gt; &gt;</a:t>
            </a:r>
          </a:p>
          <a:p>
            <a:pPr lvl="1">
              <a:buNone/>
            </a:pP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class </a:t>
            </a:r>
            <a:r>
              <a:rPr lang="en-CA" b="1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template &lt;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&gt;</a:t>
            </a:r>
          </a:p>
          <a:p>
            <a:pPr lvl="1">
              <a:buNone/>
            </a:pP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class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87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  <a:cs typeface="Consolas" pitchFamily="49" charset="0"/>
              </a:rPr>
              <a:t>array&lt;T, N&gt;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is a sequence container with a linear order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Elements are accessed by their position</a:t>
            </a:r>
          </a:p>
          <a:p>
            <a:pPr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memory allocation is contiguous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Random access is </a:t>
            </a:r>
            <a:r>
              <a:rPr 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memory is allocated at compile time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915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  <a:cs typeface="Consolas" pitchFamily="49" charset="0"/>
              </a:rPr>
              <a:t>array&lt;T, N&gt;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To make return types more standard, the C++ STL defines specific  member types associated with each class:</a:t>
            </a:r>
          </a:p>
          <a:p>
            <a:pPr lvl="1" eaLnBrk="1" hangingPunct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array&lt;T, N&gt;::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T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N&gt;::reference			T &amp;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const_reference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T const &amp;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N&gt;::pointer				T *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const_pointer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T const *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N&gt;::iterator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const_iterator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reverse_iterator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const_reverse_iterator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array&lt;T, N&gt;::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difference_type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ptrdiff_t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  <a:cs typeface="Consolas" pitchFamily="49" charset="0"/>
              </a:rPr>
              <a:t>array&lt;T, N&gt;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The eight </a:t>
            </a:r>
            <a:r>
              <a:rPr lang="en-US" dirty="0" err="1" smtClean="0">
                <a:latin typeface="Arial" charset="0"/>
                <a:cs typeface="Arial" charset="0"/>
              </a:rPr>
              <a:t>iterators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begin  end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rbegin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 rend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cbegin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cend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crbegin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crend</a:t>
            </a:r>
            <a:endParaRPr lang="en-US" dirty="0" smtClean="0">
              <a:solidFill>
                <a:srgbClr val="FF3399"/>
              </a:solidFill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terator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begin()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noexcept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begin()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noexcept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cbegin</a:t>
            </a:r>
            <a:r>
              <a:rPr lang="en-CA" sz="18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noexcept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Capacity</a:t>
            </a:r>
          </a:p>
          <a:p>
            <a:pPr marL="342900" lvl="1" indent="-342900"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size()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noexcept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max_size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noexcept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empty()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noexcept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1" y="228600"/>
            <a:ext cx="7010399" cy="57150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altLang="en-US" sz="3600" b="1" dirty="0"/>
              <a:t>Unit </a:t>
            </a:r>
            <a:r>
              <a:rPr lang="en-US" altLang="en-US" sz="3600" b="1" dirty="0" smtClean="0"/>
              <a:t>2 </a:t>
            </a:r>
            <a:r>
              <a:rPr lang="en-US" altLang="en-US" sz="3600" b="1" dirty="0"/>
              <a:t>Module </a:t>
            </a:r>
            <a:r>
              <a:rPr lang="en-US" altLang="en-US" sz="3600" b="1" dirty="0" smtClean="0"/>
              <a:t>6: </a:t>
            </a:r>
            <a:endParaRPr lang="en-US" altLang="en-US" sz="3600" b="1" dirty="0"/>
          </a:p>
          <a:p>
            <a:pPr algn="ctr"/>
            <a:r>
              <a:rPr lang="en-US" sz="3600" b="1" dirty="0" smtClean="0"/>
              <a:t>Containers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sz="2800" dirty="0" smtClean="0"/>
              <a:t>Introducing Containers</a:t>
            </a:r>
          </a:p>
          <a:p>
            <a:r>
              <a:rPr lang="en-US" altLang="en-US" sz="2800" dirty="0"/>
              <a:t>Sequential </a:t>
            </a:r>
            <a:r>
              <a:rPr lang="en-US" altLang="en-US" sz="2800" dirty="0" smtClean="0"/>
              <a:t>Containers</a:t>
            </a:r>
          </a:p>
          <a:p>
            <a:r>
              <a:rPr lang="en-US" altLang="en-US" sz="2800" dirty="0"/>
              <a:t>Container </a:t>
            </a:r>
            <a:r>
              <a:rPr lang="en-US" altLang="en-US" sz="2800" dirty="0" smtClean="0"/>
              <a:t>Members</a:t>
            </a:r>
          </a:p>
          <a:p>
            <a:r>
              <a:rPr lang="en-GB" altLang="en-US" sz="2800" dirty="0" smtClean="0"/>
              <a:t>Array Class</a:t>
            </a:r>
          </a:p>
          <a:p>
            <a:r>
              <a:rPr lang="en-GB" altLang="en-US" sz="2800" dirty="0" smtClean="0"/>
              <a:t>Vector Class</a:t>
            </a:r>
          </a:p>
          <a:p>
            <a:r>
              <a:rPr lang="en-GB" altLang="en-US" sz="2800" dirty="0" smtClean="0"/>
              <a:t>Stack</a:t>
            </a:r>
          </a:p>
          <a:p>
            <a:r>
              <a:rPr lang="en-GB" altLang="en-US" sz="2800" dirty="0" smtClean="0"/>
              <a:t>Queue</a:t>
            </a:r>
          </a:p>
          <a:p>
            <a:r>
              <a:rPr lang="en-GB" altLang="en-US" sz="2800" dirty="0" smtClean="0"/>
              <a:t>Associative Containers</a:t>
            </a:r>
          </a:p>
          <a:p>
            <a:r>
              <a:rPr lang="en-GB" altLang="en-US" sz="2800" dirty="0" smtClean="0"/>
              <a:t>Sets</a:t>
            </a:r>
          </a:p>
          <a:p>
            <a:r>
              <a:rPr lang="en-GB" altLang="en-US" sz="2800" dirty="0" smtClean="0"/>
              <a:t>Maps</a:t>
            </a:r>
          </a:p>
          <a:p>
            <a:endParaRPr lang="en-US" alt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0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  <a:cs typeface="Consolas" pitchFamily="49" charset="0"/>
              </a:rPr>
              <a:t>array&lt;T, N&gt;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7500"/>
            <a:ext cx="10515600" cy="45894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Element access</a:t>
            </a:r>
          </a:p>
          <a:p>
            <a:pPr lvl="1" eaLnBrk="1" hangingPunct="1">
              <a:buNone/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reference </a:t>
            </a:r>
            <a:r>
              <a:rPr lang="en-CA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operator[](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size_type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operator[](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const; </a:t>
            </a:r>
          </a:p>
          <a:p>
            <a:pPr lvl="2" eaLnBrk="1" hangingPunct="1">
              <a:buNone/>
            </a:pPr>
            <a:endParaRPr lang="en-CA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(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const;</a:t>
            </a:r>
          </a:p>
          <a:p>
            <a:pPr lvl="2" eaLnBrk="1" hangingPunct="1">
              <a:buNone/>
            </a:pPr>
            <a:endParaRPr lang="en-CA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front()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front() 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const;</a:t>
            </a:r>
          </a:p>
          <a:p>
            <a:pPr lvl="2" eaLnBrk="1" hangingPunct="1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back()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back() 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const;</a:t>
            </a:r>
          </a:p>
          <a:p>
            <a:pPr lvl="2" eaLnBrk="1" hangingPunct="1">
              <a:buNone/>
            </a:pPr>
            <a:endParaRPr lang="en-CA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const_pointer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38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  <a:cs typeface="Consolas" pitchFamily="49" charset="0"/>
              </a:rPr>
              <a:t>array&lt;T, N&gt;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Modifiers</a:t>
            </a:r>
          </a:p>
          <a:p>
            <a:pPr lvl="1"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b="1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fill(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24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 &amp; </a:t>
            </a:r>
            <a:r>
              <a:rPr lang="en-CA" sz="24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... );</a:t>
            </a:r>
          </a:p>
        </p:txBody>
      </p:sp>
    </p:spTree>
    <p:extLst>
      <p:ext uri="{BB962C8B-B14F-4D97-AF65-F5344CB8AC3E}">
        <p14:creationId xmlns:p14="http://schemas.microsoft.com/office/powerpoint/2010/main" val="16123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  <a:cs typeface="Consolas" pitchFamily="49" charset="0"/>
              </a:rPr>
              <a:t>array&lt;T, N&gt;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466850"/>
            <a:ext cx="8539163" cy="46700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91663" y="1233488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16600" y="1671637"/>
            <a:ext cx="3675063" cy="1120776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12326" y="2657305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2 3 0 1 6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80000" y="3159574"/>
            <a:ext cx="4632327" cy="642317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59963" y="4519270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99000" y="4957419"/>
            <a:ext cx="5160964" cy="262281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is a sequence container with a linear order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Elements are accessed by their position</a:t>
            </a:r>
          </a:p>
          <a:p>
            <a:pPr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memory allocation is contiguous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Random access is </a:t>
            </a:r>
            <a:r>
              <a:rPr 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array allocation is dynamic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The size of the array can change at runtime</a:t>
            </a:r>
          </a:p>
          <a:p>
            <a:pPr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user can specify the method of allocation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56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To make return types more standard, the C++ STL defines specific  member types associated with each class:</a:t>
            </a:r>
          </a:p>
          <a:p>
            <a:pPr lvl="1" eaLnBrk="1" hangingPunct="1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vector&lt;T&gt;::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T</a:t>
            </a: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vector&lt;T&gt;::reference			T &amp;</a:t>
            </a: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const_reference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T const &amp;</a:t>
            </a: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vector&lt;T&gt;::pointer			T *</a:t>
            </a: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const_pointer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T const *</a:t>
            </a: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vector&lt;T&gt;::iterator</a:t>
            </a: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const_iterator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reverse_iterator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const_reverse_iterator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vector&lt;T&gt;::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allocator_type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allocate&lt;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value_type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vector&lt;T&gt;::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difference_type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ptrdiff_t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3376"/>
            <a:ext cx="10515600" cy="43513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Constructors</a:t>
            </a:r>
          </a:p>
          <a:p>
            <a:pPr lvl="2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explicit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explicit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template &lt; class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last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const &amp;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&amp;&amp;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Assignment operator</a:t>
            </a:r>
          </a:p>
          <a:p>
            <a:pPr lvl="1" eaLnBrk="1" hangingPunct="1"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&amp;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CA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const &amp; </a:t>
            </a:r>
            <a:r>
              <a:rPr lang="en-CA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&amp;</a:t>
            </a:r>
            <a:r>
              <a:rPr lang="en-CA" sz="24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operator=(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&amp;&amp; </a:t>
            </a:r>
            <a:r>
              <a:rPr lang="en-CA" sz="24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&amp;</a:t>
            </a:r>
            <a:r>
              <a:rPr lang="en-CA" sz="24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operator=(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4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/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r>
              <a:rPr lang="en-CA" dirty="0" smtClean="0"/>
              <a:t>The last lets us:</a:t>
            </a:r>
          </a:p>
          <a:p>
            <a:pPr lvl="1" eaLnBrk="1" hangingPunct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std::vector&lt;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v(10);</a:t>
            </a:r>
          </a:p>
          <a:p>
            <a:pPr lvl="1" eaLnBrk="1" hangingPunct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v = {1, 2, 3, 4, 5, 6, 7, 8, 9, 10};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2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The eight </a:t>
            </a:r>
            <a:r>
              <a:rPr lang="en-US" dirty="0" err="1" smtClean="0">
                <a:latin typeface="Arial" charset="0"/>
                <a:cs typeface="Arial" charset="0"/>
              </a:rPr>
              <a:t>iterators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begin  end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rbegin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 rend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cbegin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cend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crbegin</a:t>
            </a:r>
            <a:r>
              <a:rPr lang="en-US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crend</a:t>
            </a:r>
            <a:endParaRPr lang="en-US" dirty="0" smtClean="0">
              <a:solidFill>
                <a:srgbClr val="FF3399"/>
              </a:solidFill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r>
              <a:rPr lang="en-US" dirty="0" smtClean="0"/>
              <a:t>Each has the various signatures:</a:t>
            </a:r>
          </a:p>
          <a:p>
            <a:pPr lvl="2" eaLnBrk="1" hangingPunct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terator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begin()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begin()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Capacity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capacity()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dirty="0" err="1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shrink_to_fit</a:t>
            </a:r>
            <a:r>
              <a:rPr lang="en-US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03325"/>
            <a:ext cx="10515600" cy="4351338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Element access</a:t>
            </a:r>
          </a:p>
          <a:p>
            <a:pPr lvl="1"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operator[](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operator[](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const; </a:t>
            </a:r>
          </a:p>
          <a:p>
            <a:pPr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at (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 const;</a:t>
            </a:r>
          </a:p>
          <a:p>
            <a:pPr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front()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front()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const;</a:t>
            </a: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back()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back()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const;</a:t>
            </a:r>
          </a:p>
          <a:p>
            <a:pPr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const_pointer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6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Containers                                     </a:t>
            </a:r>
            <a:endParaRPr lang="en-US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068514" y="1447800"/>
            <a:ext cx="8294687" cy="45720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GB" altLang="en-US" smtClean="0"/>
              <a:t>The STL provides three kinds containers:</a:t>
            </a:r>
          </a:p>
          <a:p>
            <a:pPr lvl="1">
              <a:spcBef>
                <a:spcPts val="800"/>
              </a:spcBef>
            </a:pPr>
            <a:r>
              <a:rPr lang="en-GB" altLang="en-US" smtClean="0"/>
              <a:t>Sequential Containers are containers where the ultimate position of the element depends on where it was inserted, not on its value.</a:t>
            </a:r>
          </a:p>
          <a:p>
            <a:pPr lvl="1">
              <a:spcBef>
                <a:spcPts val="800"/>
              </a:spcBef>
            </a:pPr>
            <a:r>
              <a:rPr lang="en-GB" altLang="en-US" smtClean="0"/>
              <a:t>Container Adapters use the sequential containers for storage, but  modify the user interface to stack, queue or other structure.  </a:t>
            </a:r>
          </a:p>
          <a:p>
            <a:pPr lvl="1">
              <a:spcBef>
                <a:spcPts val="800"/>
              </a:spcBef>
            </a:pPr>
            <a:r>
              <a:rPr lang="en-GB" altLang="en-US" smtClean="0"/>
              <a:t>Associative Containers maintain the data in sorted order to implement the container’s purpose. The position depends  on the value of the element.</a:t>
            </a:r>
          </a:p>
          <a:p>
            <a:pPr lvl="2">
              <a:spcBef>
                <a:spcPts val="800"/>
              </a:spcBef>
              <a:buNone/>
            </a:pP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39171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0" y="1498601"/>
            <a:ext cx="9702800" cy="452596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Modifiers</a:t>
            </a:r>
          </a:p>
          <a:p>
            <a:pPr lvl="1" eaLnBrk="1" hangingPunct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 class Iterator &gt;</a:t>
            </a:r>
          </a:p>
          <a:p>
            <a:pPr lvl="1" eaLnBrk="1" hangingPunct="1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void </a:t>
            </a:r>
            <a:r>
              <a:rPr lang="en-CA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assign(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Iterator, Iterator </a:t>
            </a:r>
            <a:r>
              <a:rPr lang="en-CA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endParaRPr lang="en-CA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CA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assign(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CA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assign(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smtClean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18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18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18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34925"/>
            <a:ext cx="10515600" cy="1325563"/>
          </a:xfrm>
        </p:spPr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5550" y="1030288"/>
            <a:ext cx="9486900" cy="4525963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3200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US" sz="2800" dirty="0" smtClean="0">
                <a:latin typeface="Arial" charset="0"/>
                <a:cs typeface="Arial" charset="0"/>
              </a:rPr>
              <a:t>Modifiers</a:t>
            </a:r>
          </a:p>
          <a:p>
            <a:pPr lvl="1" eaLnBrk="1" hangingPunct="1"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iterator </a:t>
            </a:r>
            <a:r>
              <a:rPr lang="en-CA" sz="28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 position, 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const_reference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8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iterator </a:t>
            </a:r>
            <a:r>
              <a:rPr lang="en-CA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position,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size_type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n,</a:t>
            </a:r>
          </a:p>
          <a:p>
            <a:pPr lvl="2" eaLnBrk="1" hangingPunct="1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const_reference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template &lt; class Iterator &gt;</a:t>
            </a:r>
          </a:p>
          <a:p>
            <a:pPr lvl="2" eaLnBrk="1" hangingPunct="1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iterator </a:t>
            </a:r>
            <a:r>
              <a:rPr lang="en-CA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insert(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position,</a:t>
            </a:r>
          </a:p>
          <a:p>
            <a:pPr lvl="2" eaLnBrk="1" hangingPunct="1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 Iterator first, Iterator last </a:t>
            </a:r>
            <a:r>
              <a:rPr lang="en-CA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iterator </a:t>
            </a:r>
            <a:r>
              <a:rPr lang="en-CA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insert(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position,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value_type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&amp;&amp; </a:t>
            </a:r>
            <a:r>
              <a:rPr lang="en-CA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iterator </a:t>
            </a:r>
            <a:r>
              <a:rPr lang="en-CA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position,</a:t>
            </a:r>
          </a:p>
          <a:p>
            <a:pPr lvl="2" eaLnBrk="1" hangingPunct="1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initializer_list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value_type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CA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8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pPr eaLnBrk="1" hangingPunct="1"/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33501"/>
            <a:ext cx="10706100" cy="4525963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sz="12800" dirty="0" smtClean="0">
                <a:latin typeface="Arial" charset="0"/>
                <a:cs typeface="Arial" charset="0"/>
              </a:rPr>
              <a:t>	Member functions include:</a:t>
            </a:r>
          </a:p>
          <a:p>
            <a:pPr lvl="1" eaLnBrk="1" hangingPunct="1"/>
            <a:r>
              <a:rPr lang="en-CA" sz="11200" dirty="0" smtClean="0"/>
              <a:t>Allocator</a:t>
            </a:r>
            <a:endParaRPr lang="en-US" sz="11200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r>
              <a:rPr lang="en-CA" sz="11200" dirty="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en-CA" sz="11200" dirty="0" err="1" smtClean="0">
                <a:latin typeface="Consolas" pitchFamily="49" charset="0"/>
                <a:cs typeface="Consolas" pitchFamily="49" charset="0"/>
              </a:rPr>
              <a:t>allocator_type</a:t>
            </a:r>
            <a:r>
              <a:rPr lang="en-CA" sz="1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1200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get_allocator</a:t>
            </a:r>
            <a:r>
              <a:rPr lang="en-CA" sz="112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CA" sz="11200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CA" sz="11200" dirty="0" err="1" smtClean="0">
                <a:latin typeface="Consolas" pitchFamily="49" charset="0"/>
                <a:cs typeface="Consolas" pitchFamily="49" charset="0"/>
              </a:rPr>
              <a:t>noexcept</a:t>
            </a:r>
            <a:r>
              <a:rPr lang="en-CA" sz="1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1" hangingPunct="1">
              <a:buNone/>
            </a:pPr>
            <a:endParaRPr lang="en-CA" sz="11200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r>
              <a:rPr lang="en-CA" sz="11200" dirty="0" smtClean="0"/>
              <a:t>Non-member function overloads</a:t>
            </a:r>
          </a:p>
          <a:p>
            <a:pPr lvl="1" eaLnBrk="1" hangingPunct="1">
              <a:buNone/>
            </a:pP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		template &lt; typename T &gt;</a:t>
            </a:r>
          </a:p>
          <a:p>
            <a:pPr lvl="1" eaLnBrk="1" hangingPunct="1">
              <a:buNone/>
            </a:pP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		void </a:t>
            </a:r>
            <a:r>
              <a:rPr lang="en-CA" sz="96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swap( </a:t>
            </a: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vector&lt;T&gt; &amp;, vector&lt;T&gt; &amp; </a:t>
            </a:r>
            <a:r>
              <a:rPr lang="en-CA" sz="96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1" hangingPunct="1">
              <a:buNone/>
            </a:pPr>
            <a:endParaRPr lang="en-CA" sz="9600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None/>
            </a:pP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		template &lt; typename T &gt;</a:t>
            </a:r>
          </a:p>
          <a:p>
            <a:pPr lvl="1" eaLnBrk="1" hangingPunct="1">
              <a:buNone/>
            </a:pP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CA" sz="9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96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operator==( </a:t>
            </a: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const vector&lt;T&gt; &amp;, const vector&lt;T&gt; &amp; </a:t>
            </a:r>
            <a:r>
              <a:rPr lang="en-CA" sz="96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CA" sz="9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/>
            <a:endParaRPr lang="en-CA" sz="7200" dirty="0" smtClean="0"/>
          </a:p>
          <a:p>
            <a:pPr lvl="2" eaLnBrk="1" hangingPunct="1"/>
            <a:r>
              <a:rPr lang="en-CA" sz="7200" dirty="0" smtClean="0"/>
              <a:t>Includes the relational operators </a:t>
            </a:r>
            <a:r>
              <a:rPr lang="en-CA" sz="7200" dirty="0" smtClean="0">
                <a:latin typeface="Consolas" pitchFamily="49" charset="0"/>
                <a:cs typeface="Consolas" pitchFamily="49" charset="0"/>
              </a:rPr>
              <a:t>!=</a:t>
            </a:r>
            <a:r>
              <a:rPr lang="en-CA" sz="7200" dirty="0" smtClean="0"/>
              <a:t>, </a:t>
            </a:r>
            <a:r>
              <a:rPr lang="en-CA" sz="7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7200" dirty="0" smtClean="0"/>
              <a:t>, </a:t>
            </a:r>
            <a:r>
              <a:rPr lang="en-CA" sz="7200" dirty="0" smtClean="0">
                <a:latin typeface="Consolas" pitchFamily="49" charset="0"/>
                <a:cs typeface="Consolas" pitchFamily="49" charset="0"/>
              </a:rPr>
              <a:t>&lt;=</a:t>
            </a:r>
            <a:r>
              <a:rPr lang="en-CA" sz="7200" dirty="0" smtClean="0"/>
              <a:t>, </a:t>
            </a:r>
            <a:r>
              <a:rPr lang="en-CA" sz="7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7200" dirty="0" smtClean="0"/>
              <a:t>, and </a:t>
            </a:r>
            <a:r>
              <a:rPr lang="en-CA" sz="7200" dirty="0" smtClean="0">
                <a:latin typeface="Consolas" pitchFamily="49" charset="0"/>
                <a:cs typeface="Consolas" pitchFamily="49" charset="0"/>
              </a:rPr>
              <a:t>&gt;=</a:t>
            </a:r>
          </a:p>
          <a:p>
            <a:pPr lvl="2" eaLnBrk="1" hangingPunct="1"/>
            <a:r>
              <a:rPr lang="en-CA" sz="7200" dirty="0" smtClean="0"/>
              <a:t>Uses a lexicographical comparison</a:t>
            </a:r>
          </a:p>
          <a:p>
            <a:pPr lvl="1" eaLnBrk="1" hangingPunct="1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vector&lt;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sz="3200" dirty="0" smtClean="0"/>
              <a:t>	One specialization of vector is for Boolean values:</a:t>
            </a:r>
          </a:p>
          <a:p>
            <a:pPr lvl="1"/>
            <a:r>
              <a:rPr lang="en-CA" sz="2800" dirty="0" smtClean="0"/>
              <a:t>Normally, each 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CA" sz="2800" dirty="0" smtClean="0"/>
              <a:t> occupies one byte</a:t>
            </a:r>
          </a:p>
          <a:p>
            <a:pPr lvl="1"/>
            <a:r>
              <a:rPr lang="en-CA" sz="2800" dirty="0" smtClean="0"/>
              <a:t>Reasonable specializations of 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vector&lt;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2800" dirty="0" smtClean="0"/>
              <a:t> use one bit per entry</a:t>
            </a:r>
          </a:p>
          <a:p>
            <a:pPr lvl="1"/>
            <a:r>
              <a:rPr lang="en-CA" sz="2800" dirty="0" smtClean="0"/>
              <a:t>One new function:</a:t>
            </a:r>
          </a:p>
          <a:p>
            <a:pPr lvl="1">
              <a:buNone/>
            </a:pPr>
            <a:r>
              <a:rPr lang="en-CA" sz="2800" dirty="0" smtClean="0"/>
              <a:t>		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CA" sz="28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flip()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noexcept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en-CA" sz="2800" dirty="0" smtClean="0"/>
              <a:t>A mechanism for referencing individual bits and interpreting them as type 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CA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CA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22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Alloc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95425"/>
            <a:ext cx="113538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3200" dirty="0" smtClean="0"/>
              <a:t>	One thing that has been overlooked is:  how is memory allocated?</a:t>
            </a:r>
          </a:p>
          <a:p>
            <a:pPr>
              <a:buNone/>
            </a:pPr>
            <a:r>
              <a:rPr lang="en-CA" sz="3200" dirty="0" smtClean="0"/>
              <a:t>	By default, memory allocation is performed using </a:t>
            </a:r>
            <a:r>
              <a:rPr lang="en-CA" sz="3200" dirty="0" smtClean="0">
                <a:latin typeface="Consolas" pitchFamily="49" charset="0"/>
                <a:cs typeface="Consolas" pitchFamily="49" charset="0"/>
              </a:rPr>
              <a:t>new[]</a:t>
            </a:r>
            <a:r>
              <a:rPr lang="en-CA" sz="3200" dirty="0" smtClean="0"/>
              <a:t> and </a:t>
            </a:r>
            <a:r>
              <a:rPr lang="en-CA" sz="3200" dirty="0" smtClean="0">
                <a:latin typeface="Consolas" pitchFamily="49" charset="0"/>
                <a:cs typeface="Consolas" pitchFamily="49" charset="0"/>
              </a:rPr>
              <a:t>delete[]</a:t>
            </a:r>
          </a:p>
          <a:p>
            <a:pPr lvl="1"/>
            <a:r>
              <a:rPr lang="en-CA" sz="2800" dirty="0" smtClean="0"/>
              <a:t>What if this is too slow or inappropriate for a particular use of vector?</a:t>
            </a:r>
          </a:p>
          <a:p>
            <a:pPr>
              <a:buNone/>
            </a:pPr>
            <a:r>
              <a:rPr lang="en-CA" sz="3200" dirty="0" smtClean="0"/>
              <a:t>	The actual class definition is:</a:t>
            </a:r>
          </a:p>
          <a:p>
            <a:pPr>
              <a:buNone/>
            </a:pPr>
            <a:r>
              <a:rPr lang="en-CA" sz="3200" dirty="0" smtClean="0"/>
              <a:t>		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template &lt; typename T, </a:t>
            </a:r>
            <a:r>
              <a:rPr lang="en-CA" sz="24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sz="2400" dirty="0" err="1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Alloc</a:t>
            </a:r>
            <a:r>
              <a:rPr lang="en-CA" sz="2400" dirty="0" smtClean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 = allocator&lt;T&gt;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		class vector;</a:t>
            </a:r>
          </a:p>
        </p:txBody>
      </p:sp>
    </p:spTree>
    <p:extLst>
      <p:ext uri="{BB962C8B-B14F-4D97-AF65-F5344CB8AC3E}">
        <p14:creationId xmlns:p14="http://schemas.microsoft.com/office/powerpoint/2010/main" val="13476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Alloc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36048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CA" sz="9600" dirty="0" smtClean="0"/>
              <a:t>An allocator class must have specific member types and functions:</a:t>
            </a:r>
          </a:p>
          <a:p>
            <a:pPr lvl="1">
              <a:buNone/>
            </a:pPr>
            <a:endParaRPr lang="en-CA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Allocator {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                              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*                                     pointer;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T *                       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const_pointer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                                    reference;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T &amp;                       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difference_type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propagate_on_container_move_assignment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true_type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U&gt;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rebind {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Allocator&lt;U&gt; other;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22245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Alloc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62025"/>
            <a:ext cx="10934700" cy="4351338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allocator()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allocator ( const allocator &amp; )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CA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template &lt;class U&gt;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allocator( const allocator&lt;U&gt; &amp; )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CA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~allocator() throw;</a:t>
            </a:r>
          </a:p>
          <a:p>
            <a:pPr lvl="1">
              <a:buNone/>
            </a:pPr>
            <a:endParaRPr lang="en-CA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pointer address( reference ) const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const_pointer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address(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const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CA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pointer allocate(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allocator&lt;void&gt;::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const_pointer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0 );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deallocate( pointer,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>
              <a:buNone/>
            </a:pPr>
            <a:endParaRPr lang="en-CA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const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CA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template &lt;class U, class...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None/>
            </a:pP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construct( U* p,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CA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>
              <a:buNone/>
            </a:pPr>
            <a:endParaRPr lang="es-ES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s-E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s-E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U&gt;</a:t>
            </a:r>
          </a:p>
          <a:p>
            <a:pPr lvl="1">
              <a:buNone/>
            </a:pPr>
            <a:r>
              <a:rPr lang="es-E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lang="es-E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U* p );</a:t>
            </a:r>
          </a:p>
          <a:p>
            <a:pPr lvl="1">
              <a:buNone/>
            </a:pPr>
            <a:r>
              <a:rPr lang="es-E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>
              <a:buNone/>
            </a:pPr>
            <a:endParaRPr lang="en-CA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58627"/>
            <a:ext cx="10515600" cy="1325563"/>
          </a:xfrm>
        </p:spPr>
        <p:txBody>
          <a:bodyPr/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vector&lt;T,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Alloc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184" y="114502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	Why would you want a different allocator?</a:t>
            </a:r>
          </a:p>
          <a:p>
            <a:pPr lvl="1"/>
            <a:r>
              <a:rPr lang="en-CA" dirty="0" smtClean="0"/>
              <a:t>Suppose you want persistent memory allocation—allocation that continues from one execution of a program to the next</a:t>
            </a:r>
          </a:p>
          <a:p>
            <a:pPr lvl="1"/>
            <a:r>
              <a:rPr lang="en-CA" dirty="0" smtClean="0"/>
              <a:t>Intel’s thread building blocks improve the performance of multithreaded applications by using</a:t>
            </a:r>
          </a:p>
          <a:p>
            <a:pPr lvl="1">
              <a:buNone/>
            </a:pPr>
            <a:r>
              <a:rPr lang="en-CA" dirty="0" smtClean="0"/>
              <a:t>			std::vector&lt; T, </a:t>
            </a:r>
            <a:r>
              <a:rPr lang="en-CA" dirty="0" err="1" smtClean="0"/>
              <a:t>tbb</a:t>
            </a:r>
            <a:r>
              <a:rPr lang="en-CA" dirty="0" smtClean="0"/>
              <a:t>::</a:t>
            </a:r>
            <a:r>
              <a:rPr lang="en-CA" dirty="0" err="1" smtClean="0"/>
              <a:t>scalable_allocator</a:t>
            </a:r>
            <a:r>
              <a:rPr lang="en-CA" dirty="0" smtClean="0"/>
              <a:t>&lt;T&gt; &gt;</a:t>
            </a:r>
          </a:p>
          <a:p>
            <a:pPr lvl="1"/>
            <a:r>
              <a:rPr lang="en-CA" dirty="0" smtClean="0"/>
              <a:t>Electronic Arts has a STL optimized for gaming software—memory tends to be more restrictive on gaming platforms</a:t>
            </a:r>
          </a:p>
          <a:p>
            <a:pPr lvl="1"/>
            <a:r>
              <a:rPr lang="en-CA" dirty="0" smtClean="0"/>
              <a:t>Tracking allocations and deallocations for debugging or efficiency</a:t>
            </a:r>
          </a:p>
          <a:p>
            <a:pPr lvl="1"/>
            <a:r>
              <a:rPr lang="en-CA" dirty="0" smtClean="0"/>
              <a:t>Suppose you want to use memory-mapped files—addresses in memory that are mapped not to RAM but to virtual memory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31704" y="6453337"/>
            <a:ext cx="6408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http://stackoverflow.com/questions/826569/compelling-examples-of-custom-c-stl-allocators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4416" y="5004793"/>
            <a:ext cx="4572000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/>
            <a:r>
              <a:rPr lang="en-CA" sz="1400" dirty="0"/>
              <a:t>From the point of view of portability, all the machine-specific things which relate to the notion of address, pointer, and so on, are encapsulated within a tiny, well-understood mechanism.</a:t>
            </a:r>
          </a:p>
          <a:p>
            <a:r>
              <a:rPr lang="en-CA" sz="1400" dirty="0"/>
              <a:t>	             Alex </a:t>
            </a:r>
            <a:r>
              <a:rPr lang="en-CA" sz="1400" dirty="0" err="1"/>
              <a:t>Stepanov</a:t>
            </a:r>
            <a:r>
              <a:rPr lang="en-CA" sz="1400" dirty="0"/>
              <a:t>, designer of the STL</a:t>
            </a:r>
          </a:p>
        </p:txBody>
      </p:sp>
    </p:spTree>
    <p:extLst>
      <p:ext uri="{BB962C8B-B14F-4D97-AF65-F5344CB8AC3E}">
        <p14:creationId xmlns:p14="http://schemas.microsoft.com/office/powerpoint/2010/main" val="8524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Container Adapters </a:t>
            </a:r>
            <a:br>
              <a:rPr lang="en-GB" altLang="en-US" smtClean="0"/>
            </a:br>
            <a:r>
              <a:rPr lang="en-GB" altLang="en-US" smtClean="0"/>
              <a:t>st</a:t>
            </a:r>
            <a:r>
              <a:rPr lang="en-GB" altLang="en-US" b="1" smtClean="0"/>
              <a:t>ack</a:t>
            </a:r>
            <a:r>
              <a:rPr lang="en-GB" altLang="en-US" smtClean="0"/>
              <a:t> and </a:t>
            </a:r>
            <a:r>
              <a:rPr lang="en-GB" altLang="en-US" b="1" smtClean="0"/>
              <a:t>queue</a:t>
            </a:r>
            <a:endParaRPr lang="en-US" altLang="en-US" b="1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en-US" sz="2400" dirty="0"/>
              <a:t>Container Adapters use sequence containers for storage but supply a different user interface.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/>
              <a:t>A </a:t>
            </a:r>
            <a:r>
              <a:rPr lang="en-GB" altLang="en-US" sz="2400" b="1" dirty="0"/>
              <a:t>stack</a:t>
            </a:r>
            <a:r>
              <a:rPr lang="en-GB" altLang="en-US" sz="2400" dirty="0"/>
              <a:t> uses a Last-In-First-Out discipline.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/>
              <a:t>A </a:t>
            </a:r>
            <a:r>
              <a:rPr lang="en-GB" altLang="en-US" sz="2400" b="1" dirty="0"/>
              <a:t>queue</a:t>
            </a:r>
            <a:r>
              <a:rPr lang="en-GB" altLang="en-US" sz="2400" dirty="0"/>
              <a:t> uses a First-In-First-Out discipline.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/>
              <a:t>A </a:t>
            </a:r>
            <a:r>
              <a:rPr lang="en-GB" altLang="en-US" sz="2400" b="1" dirty="0"/>
              <a:t>priority queue</a:t>
            </a:r>
            <a:r>
              <a:rPr lang="en-GB" altLang="en-US" sz="2400" dirty="0"/>
              <a:t> keeps its items sorted on a property of the items called the </a:t>
            </a:r>
            <a:r>
              <a:rPr lang="en-GB" altLang="en-US" sz="2400" b="1" dirty="0"/>
              <a:t>priority</a:t>
            </a:r>
            <a:r>
              <a:rPr lang="en-GB" altLang="en-US" sz="2400" dirty="0"/>
              <a:t>, so that the highest priority item is removed first.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/>
              <a:t>The </a:t>
            </a:r>
            <a:r>
              <a:rPr lang="en-GB" altLang="en-US" sz="2400" b="1" dirty="0" err="1"/>
              <a:t>deque</a:t>
            </a:r>
            <a:r>
              <a:rPr lang="en-GB" altLang="en-US" sz="2400" dirty="0"/>
              <a:t> is the default container for both stack and queue.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/>
              <a:t>A </a:t>
            </a:r>
            <a:r>
              <a:rPr lang="en-GB" altLang="en-US" sz="2400" b="1" dirty="0"/>
              <a:t>vector</a:t>
            </a:r>
            <a:r>
              <a:rPr lang="en-GB" altLang="en-US" sz="2400" dirty="0"/>
              <a:t> cannot be used for a </a:t>
            </a:r>
            <a:r>
              <a:rPr lang="en-GB" altLang="en-US" sz="2400" b="1" dirty="0"/>
              <a:t>queue</a:t>
            </a:r>
            <a:r>
              <a:rPr lang="en-GB" altLang="en-US" sz="2400" dirty="0"/>
              <a:t> as the </a:t>
            </a:r>
            <a:r>
              <a:rPr lang="en-GB" altLang="en-US" sz="2400" b="1" dirty="0"/>
              <a:t>queue</a:t>
            </a:r>
            <a:r>
              <a:rPr lang="en-GB" altLang="en-US" sz="2400" dirty="0"/>
              <a:t> requires operations at the front of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42153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Container Adapter </a:t>
            </a:r>
            <a:r>
              <a:rPr lang="en-GB" altLang="en-US" b="1" smtClean="0"/>
              <a:t>stack</a:t>
            </a:r>
            <a:endParaRPr lang="en-US" altLang="en-US" b="1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9220201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z="2400" dirty="0"/>
              <a:t>Declarations:</a:t>
            </a:r>
          </a:p>
          <a:p>
            <a:pPr lvl="1">
              <a:lnSpc>
                <a:spcPct val="95000"/>
              </a:lnSpc>
              <a:spcBef>
                <a:spcPts val="800"/>
              </a:spcBef>
            </a:pP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stack&lt;T&gt; s; // uses </a:t>
            </a:r>
            <a:r>
              <a:rPr lang="en-GB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underlying store</a:t>
            </a:r>
          </a:p>
          <a:p>
            <a:pPr lvl="1">
              <a:lnSpc>
                <a:spcPct val="95000"/>
              </a:lnSpc>
              <a:spcBef>
                <a:spcPts val="800"/>
              </a:spcBef>
            </a:pP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stack&lt;T, </a:t>
            </a:r>
            <a:r>
              <a:rPr lang="en-GB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underlying_container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 ; </a:t>
            </a:r>
            <a:endParaRPr lang="en-GB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lnSpc>
                <a:spcPct val="95000"/>
              </a:lnSpc>
              <a:spcBef>
                <a:spcPts val="800"/>
              </a:spcBef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 the specified</a:t>
            </a:r>
            <a:b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//container as underlying container for stack</a:t>
            </a:r>
          </a:p>
          <a:p>
            <a:pPr lvl="1">
              <a:lnSpc>
                <a:spcPct val="95000"/>
              </a:lnSpc>
              <a:spcBef>
                <a:spcPts val="800"/>
              </a:spcBef>
            </a:pP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Stack&lt;T&gt; s (</a:t>
            </a:r>
            <a:r>
              <a:rPr lang="en-GB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sequence_container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GB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lnSpc>
                <a:spcPct val="95000"/>
              </a:lnSpc>
              <a:spcBef>
                <a:spcPts val="800"/>
              </a:spcBef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initializes stack to</a:t>
            </a:r>
          </a:p>
          <a:p>
            <a:pPr lvl="1">
              <a:lnSpc>
                <a:spcPct val="95000"/>
              </a:lnSpc>
              <a:spcBef>
                <a:spcPts val="800"/>
              </a:spcBef>
              <a:buNone/>
            </a:pPr>
            <a:r>
              <a:rPr lang="en-GB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 </a:t>
            </a:r>
            <a:r>
              <a:rPr lang="en-GB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elements in </a:t>
            </a:r>
            <a:r>
              <a:rPr lang="en-GB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sequence_container</a:t>
            </a:r>
            <a:r>
              <a:rPr lang="en-GB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z="2400" dirty="0"/>
              <a:t>Header: </a:t>
            </a:r>
          </a:p>
          <a:p>
            <a:pPr>
              <a:lnSpc>
                <a:spcPct val="95000"/>
              </a:lnSpc>
              <a:spcBef>
                <a:spcPts val="800"/>
              </a:spcBef>
              <a:buNone/>
            </a:pPr>
            <a:r>
              <a:rPr lang="en-GB" altLang="en-US" sz="2400" b="1" dirty="0"/>
              <a:t>		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z="2400" dirty="0"/>
              <a:t>Defined types: </a:t>
            </a:r>
          </a:p>
          <a:p>
            <a:pPr>
              <a:lnSpc>
                <a:spcPct val="95000"/>
              </a:lnSpc>
              <a:spcBef>
                <a:spcPts val="800"/>
              </a:spcBef>
              <a:buNone/>
            </a:pPr>
            <a:r>
              <a:rPr lang="en-GB" altLang="en-US" sz="2400" b="1" dirty="0"/>
              <a:t>		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GB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z="2400" dirty="0"/>
              <a:t>No iterators are defined.</a:t>
            </a:r>
          </a:p>
          <a:p>
            <a:pPr>
              <a:lnSpc>
                <a:spcPct val="95000"/>
              </a:lnSpc>
              <a:spcBef>
                <a:spcPts val="800"/>
              </a:spcBef>
              <a:buNone/>
            </a:pP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358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Containers                                     </a:t>
            </a:r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49" y="1380692"/>
            <a:ext cx="10001250" cy="44291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229380">
            <a:off x="2744862" y="3754874"/>
            <a:ext cx="2099240" cy="65600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ARE HERE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STL </a:t>
            </a:r>
            <a:r>
              <a:rPr lang="en-US" altLang="en-US" smtClean="0">
                <a:latin typeface="Courier New" panose="02070309020205020404" pitchFamily="49" charset="0"/>
              </a:rPr>
              <a:t>stack</a:t>
            </a:r>
            <a:r>
              <a:rPr lang="en-US" altLang="en-US" smtClean="0"/>
              <a:t> container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Stack template can be implemented as a </a:t>
            </a:r>
            <a:r>
              <a:rPr lang="en-US" altLang="en-US" smtClean="0">
                <a:latin typeface="Courier New" panose="02070309020205020404" pitchFamily="49" charset="0"/>
              </a:rPr>
              <a:t>vector</a:t>
            </a:r>
            <a:r>
              <a:rPr lang="en-US" altLang="en-US" smtClean="0"/>
              <a:t>, a linked list, or a </a:t>
            </a:r>
            <a:r>
              <a:rPr lang="en-US" altLang="en-US" smtClean="0">
                <a:latin typeface="Courier New" panose="02070309020205020404" pitchFamily="49" charset="0"/>
              </a:rPr>
              <a:t>deque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Implements </a:t>
            </a:r>
            <a:r>
              <a:rPr lang="en-US" altLang="en-US" smtClean="0">
                <a:latin typeface="Courier New" panose="02070309020205020404" pitchFamily="49" charset="0"/>
              </a:rPr>
              <a:t>push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pop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empty</a:t>
            </a:r>
            <a:r>
              <a:rPr lang="en-US" altLang="en-US" smtClean="0"/>
              <a:t> member functions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Implements other member functions: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size</a:t>
            </a:r>
            <a:r>
              <a:rPr lang="en-US" altLang="en-US" smtClean="0"/>
              <a:t>: number of elements on the stack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top</a:t>
            </a:r>
            <a:r>
              <a:rPr lang="en-US" altLang="en-US" smtClean="0"/>
              <a:t>: reference to element on top of the stack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stack</a:t>
            </a:r>
            <a:r>
              <a:rPr lang="en-GB" altLang="en-US" smtClean="0"/>
              <a:t>  Member Functions	</a:t>
            </a:r>
            <a:endParaRPr lang="en-US" altLang="en-US" smtClean="0"/>
          </a:p>
        </p:txBody>
      </p:sp>
      <p:graphicFrame>
        <p:nvGraphicFramePr>
          <p:cNvPr id="599044" name="Group 4"/>
          <p:cNvGraphicFramePr>
            <a:graphicFrameLocks noGrp="1"/>
          </p:cNvGraphicFramePr>
          <p:nvPr>
            <p:ph idx="1"/>
          </p:nvPr>
        </p:nvGraphicFramePr>
        <p:xfrm>
          <a:off x="2054226" y="1568451"/>
          <a:ext cx="8359775" cy="4170365"/>
        </p:xfrm>
        <a:graphic>
          <a:graphicData uri="http://schemas.openxmlformats.org/drawingml/2006/table">
            <a:tbl>
              <a:tblPr/>
              <a:tblGrid>
                <a:gridCol w="2544763"/>
                <a:gridCol w="5815012"/>
              </a:tblGrid>
              <a:tr h="457194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 Member Functions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52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function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3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s.size( 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elements in stack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s.empty( 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no elements in stack else false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3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s.top( 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to top stack member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s.push(elem)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Inserts copy of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on stack top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3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s.pop( 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function. Removes top of stack.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2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 =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sizes same and corresponding pairs of elements are equal, else false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80" name="Text Box 2"/>
          <p:cNvSpPr txBox="1">
            <a:spLocks noChangeArrowheads="1"/>
          </p:cNvSpPr>
          <p:nvPr/>
        </p:nvSpPr>
        <p:spPr bwMode="auto">
          <a:xfrm>
            <a:off x="7439025" y="55514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a </a:t>
            </a:r>
            <a:r>
              <a:rPr lang="en-US" altLang="en-US" smtClean="0"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621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Defining a stack of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s, named </a:t>
            </a:r>
            <a:r>
              <a:rPr lang="en-US" altLang="en-US" dirty="0" err="1">
                <a:latin typeface="Courier New" panose="02070309020205020404" pitchFamily="49" charset="0"/>
              </a:rPr>
              <a:t>cstack</a:t>
            </a:r>
            <a:r>
              <a:rPr lang="en-US" altLang="en-US" dirty="0"/>
              <a:t>, implemented using a </a:t>
            </a:r>
            <a:r>
              <a:rPr lang="en-US" altLang="en-US" dirty="0">
                <a:latin typeface="Courier New" panose="02070309020205020404" pitchFamily="49" charset="0"/>
              </a:rPr>
              <a:t>vector</a:t>
            </a:r>
            <a:r>
              <a:rPr lang="en-US" altLang="en-US" dirty="0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stack&lt; char, vector&lt;char&gt;&gt; </a:t>
            </a:r>
            <a:r>
              <a:rPr lang="en-US" altLang="en-US" dirty="0" err="1">
                <a:latin typeface="Courier New" panose="02070309020205020404" pitchFamily="49" charset="0"/>
              </a:rPr>
              <a:t>cstack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implemented using a list: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stack&lt; char, list&lt;char&gt;&gt; </a:t>
            </a:r>
            <a:r>
              <a:rPr lang="en-US" altLang="en-US" dirty="0" err="1">
                <a:latin typeface="Courier New" panose="02070309020205020404" pitchFamily="49" charset="0"/>
              </a:rPr>
              <a:t>cstack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implemented using a </a:t>
            </a:r>
            <a:r>
              <a:rPr lang="en-US" altLang="en-US" dirty="0" err="1">
                <a:latin typeface="Courier New" panose="02070309020205020404" pitchFamily="49" charset="0"/>
              </a:rPr>
              <a:t>deque</a:t>
            </a:r>
            <a:r>
              <a:rPr lang="en-US" altLang="en-US" dirty="0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stack&lt; char &gt; </a:t>
            </a:r>
            <a:r>
              <a:rPr lang="en-US" altLang="en-US" dirty="0" err="1">
                <a:latin typeface="Courier New" panose="02070309020205020404" pitchFamily="49" charset="0"/>
              </a:rPr>
              <a:t>cstack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When using a compiler that is older than C++ 11, be sure to put spaces between the angled brackets that appear next to each other.</a:t>
            </a:r>
          </a:p>
        </p:txBody>
      </p:sp>
      <p:sp>
        <p:nvSpPr>
          <p:cNvPr id="29700" name="Rectangle 1"/>
          <p:cNvSpPr>
            <a:spLocks noChangeArrowheads="1"/>
          </p:cNvSpPr>
          <p:nvPr/>
        </p:nvSpPr>
        <p:spPr bwMode="auto">
          <a:xfrm>
            <a:off x="1828800" y="5270500"/>
            <a:ext cx="7391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85000"/>
              </a:lnSpc>
              <a:spcBef>
                <a:spcPct val="0"/>
              </a:spcBef>
              <a:buClr>
                <a:srgbClr val="3333CC"/>
              </a:buCl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stack&lt; char, vector&lt;char&gt; &gt; </a:t>
            </a:r>
            <a:r>
              <a:rPr lang="en-US" altLang="en-US" sz="2400" dirty="0" err="1">
                <a:latin typeface="Courier New" panose="02070309020205020404" pitchFamily="49" charset="0"/>
              </a:rPr>
              <a:t>cstack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9556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stack</a:t>
            </a:r>
            <a:r>
              <a:rPr lang="en-GB" altLang="en-US" dirty="0" smtClean="0"/>
              <a:t>  Member Functions	</a:t>
            </a:r>
            <a:endParaRPr lang="en-US" altLang="en-US" dirty="0" smtClean="0"/>
          </a:p>
        </p:txBody>
      </p:sp>
      <p:sp>
        <p:nvSpPr>
          <p:cNvPr id="53280" name="Text Box 2"/>
          <p:cNvSpPr txBox="1">
            <a:spLocks noChangeArrowheads="1"/>
          </p:cNvSpPr>
          <p:nvPr/>
        </p:nvSpPr>
        <p:spPr bwMode="auto">
          <a:xfrm>
            <a:off x="7439025" y="55514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990600"/>
            <a:ext cx="9369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1905000" y="157164"/>
            <a:ext cx="8229600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 = 8;  // Max value to store in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          // Loop counter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Define an STL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stack&lt;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vector&lt;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Push values onto the stack.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(count = 2; count &lt; MAX; count +=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" &lt;&lt; count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iStack.push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parajita" panose="020B0604020202020204" pitchFamily="34" charset="0"/>
                <a:cs typeface="Aparajita" panose="020B0604020202020204" pitchFamily="34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810001"/>
            <a:ext cx="53149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268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1905000" y="157163"/>
            <a:ext cx="82296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Display the size of the stack.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size of the stack is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iStack.size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Pop the values of the stack.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(count = 2; count &lt; MAX; count +=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 "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iStack.top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iStack.pop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959101"/>
            <a:ext cx="22669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897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cs typeface="Lucida Sans Unicode" panose="020B0602030504020204" pitchFamily="34" charset="0"/>
              </a:rPr>
              <a:t>Container Adapter </a:t>
            </a:r>
            <a:r>
              <a:rPr lang="en-GB" altLang="en-US" b="1" smtClean="0">
                <a:cs typeface="Lucida Sans Unicode" panose="020B0602030504020204" pitchFamily="34" charset="0"/>
              </a:rPr>
              <a:t>queue</a:t>
            </a:r>
            <a:r>
              <a:rPr lang="en-GB" altLang="en-US" smtClean="0">
                <a:cs typeface="Lucida Sans Unicode" panose="020B0602030504020204" pitchFamily="34" charset="0"/>
              </a:rPr>
              <a:t> </a:t>
            </a:r>
            <a:endParaRPr lang="en-US" altLang="en-US" smtClean="0">
              <a:cs typeface="Lucida Sans Unicode" panose="020B0602030504020204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Declarations: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queue&lt;T&gt; q; // uses </a:t>
            </a:r>
            <a:r>
              <a:rPr lang="en-GB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underlying store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queue&lt;T, </a:t>
            </a:r>
            <a:r>
              <a:rPr lang="en-GB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underlying_container</a:t>
            </a: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 </a:t>
            </a:r>
            <a:r>
              <a:rPr lang="en-GB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lnSpc>
                <a:spcPct val="95000"/>
              </a:lnSpc>
              <a:spcBef>
                <a:spcPct val="0"/>
              </a:spcBef>
              <a:buSzTx/>
              <a:buNone/>
            </a:pPr>
            <a:r>
              <a:rPr lang="en-GB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 the specified</a:t>
            </a:r>
            <a:b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as underlying container for queue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Stack&lt;T&gt; s (</a:t>
            </a:r>
            <a:r>
              <a:rPr lang="en-GB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sequence_container</a:t>
            </a: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GB" altLang="en-US" sz="2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5000"/>
              </a:lnSpc>
              <a:spcBef>
                <a:spcPct val="0"/>
              </a:spcBef>
              <a:buSzTx/>
              <a:buNone/>
            </a:pPr>
            <a:r>
              <a:rPr lang="en-GB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initializes queue to</a:t>
            </a:r>
          </a:p>
          <a:p>
            <a:pPr marL="457200" lvl="1" indent="0" eaLnBrk="1" hangingPunct="1">
              <a:lnSpc>
                <a:spcPct val="95000"/>
              </a:lnSpc>
              <a:spcBef>
                <a:spcPct val="0"/>
              </a:spcBef>
              <a:buSzTx/>
              <a:buNone/>
            </a:pPr>
            <a:r>
              <a:rPr lang="en-GB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elements in </a:t>
            </a:r>
            <a:r>
              <a:rPr lang="en-GB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sequence_container</a:t>
            </a:r>
            <a:r>
              <a:rPr lang="en-GB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Header: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SzTx/>
              <a:buNone/>
            </a:pPr>
            <a:r>
              <a:rPr lang="en-GB" altLang="en-US" b="1" dirty="0">
                <a:solidFill>
                  <a:srgbClr val="000000"/>
                </a:solidFill>
                <a:cs typeface="Lucida Sans Unicode" panose="020B0602030504020204" pitchFamily="34" charset="0"/>
              </a:rPr>
              <a:t>		</a:t>
            </a:r>
            <a:r>
              <a:rPr lang="en-GB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&lt;queue</a:t>
            </a: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Defined types: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SzTx/>
              <a:buNone/>
            </a:pPr>
            <a:r>
              <a:rPr lang="en-GB" altLang="en-US" b="1" dirty="0">
                <a:solidFill>
                  <a:srgbClr val="000000"/>
                </a:solidFill>
                <a:cs typeface="Lucida Sans Unicode" panose="020B0602030504020204" pitchFamily="34" charset="0"/>
              </a:rPr>
              <a:t>		</a:t>
            </a:r>
            <a:r>
              <a:rPr lang="en-GB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GB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GB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No iterators are defined.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SzTx/>
              <a:buFont typeface="Wingdings" panose="05000000000000000000" pitchFamily="2" charset="2"/>
              <a:buChar char="§"/>
            </a:pPr>
            <a:endParaRPr lang="en-GB" altLang="en-US" sz="240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>
                <a:cs typeface="Lucida Sans Unicode" panose="020B0602030504020204" pitchFamily="34" charset="0"/>
              </a:rPr>
              <a:t>queue</a:t>
            </a:r>
            <a:r>
              <a:rPr lang="en-GB" altLang="en-US" smtClean="0">
                <a:cs typeface="Lucida Sans Unicode" panose="020B0602030504020204" pitchFamily="34" charset="0"/>
              </a:rPr>
              <a:t> Member Functions</a:t>
            </a:r>
            <a:r>
              <a:rPr lang="en-GB" altLang="en-US" smtClean="0">
                <a:solidFill>
                  <a:srgbClr val="003399"/>
                </a:solidFill>
                <a:cs typeface="Lucida Sans Unicode" panose="020B0602030504020204" pitchFamily="34" charset="0"/>
              </a:rPr>
              <a:t>		</a:t>
            </a:r>
            <a:endParaRPr lang="en-US" altLang="en-US" b="1" smtClean="0">
              <a:solidFill>
                <a:srgbClr val="003399"/>
              </a:solidFill>
              <a:cs typeface="Lucida Sans Unicode" panose="020B0602030504020204" pitchFamily="34" charset="0"/>
            </a:endParaRPr>
          </a:p>
        </p:txBody>
      </p:sp>
      <p:graphicFrame>
        <p:nvGraphicFramePr>
          <p:cNvPr id="6010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95044"/>
              </p:ext>
            </p:extLst>
          </p:nvPr>
        </p:nvGraphicFramePr>
        <p:xfrm>
          <a:off x="1948656" y="1524001"/>
          <a:ext cx="8294687" cy="4572001"/>
        </p:xfrm>
        <a:graphic>
          <a:graphicData uri="http://schemas.openxmlformats.org/drawingml/2006/table">
            <a:tbl>
              <a:tblPr/>
              <a:tblGrid>
                <a:gridCol w="2524125"/>
                <a:gridCol w="5770562"/>
              </a:tblGrid>
              <a:tr h="517525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 Member Functions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q.size(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elements in 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q.empty(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no elements in queue else false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q.front(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to front queue member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q.push(elem)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adds a copy of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at queue rear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q.pop(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function. Removes front of queue.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sizes same and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corresonding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pairs of elements are equal, else 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STL </a:t>
            </a:r>
            <a:r>
              <a:rPr lang="en-US" altLang="en-US" smtClean="0">
                <a:latin typeface="Courier New" panose="02070309020205020404" pitchFamily="49" charset="0"/>
              </a:rPr>
              <a:t>deque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and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 Containers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382000" cy="4114800"/>
          </a:xfrm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</a:rPr>
              <a:t>deque</a:t>
            </a:r>
            <a:r>
              <a:rPr lang="en-US" altLang="en-US" smtClean="0"/>
              <a:t>: a double-ended queue.  Has member functions to enqueue (</a:t>
            </a:r>
            <a:r>
              <a:rPr lang="en-US" altLang="en-US" smtClean="0">
                <a:latin typeface="Courier New" panose="02070309020205020404" pitchFamily="49" charset="0"/>
              </a:rPr>
              <a:t>push_back</a:t>
            </a:r>
            <a:r>
              <a:rPr lang="en-US" altLang="en-US" smtClean="0"/>
              <a:t>) and dequeue (</a:t>
            </a:r>
            <a:r>
              <a:rPr lang="en-US" altLang="en-US" smtClean="0">
                <a:latin typeface="Courier New" panose="02070309020205020404" pitchFamily="49" charset="0"/>
              </a:rPr>
              <a:t>pop_front</a:t>
            </a:r>
            <a:r>
              <a:rPr lang="en-US" altLang="en-US" smtClean="0"/>
              <a:t>)</a:t>
            </a:r>
          </a:p>
          <a:p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: container ADT that can be used to provide queue as a </a:t>
            </a:r>
            <a:r>
              <a:rPr lang="en-US" altLang="en-US" smtClean="0">
                <a:latin typeface="Courier New" panose="02070309020205020404" pitchFamily="49" charset="0"/>
              </a:rPr>
              <a:t>vector</a:t>
            </a:r>
            <a:r>
              <a:rPr lang="en-US" altLang="en-US" smtClean="0"/>
              <a:t>, list, or </a:t>
            </a:r>
            <a:r>
              <a:rPr lang="en-US" altLang="en-US" smtClean="0">
                <a:latin typeface="Courier New" panose="02070309020205020404" pitchFamily="49" charset="0"/>
              </a:rPr>
              <a:t>deque</a:t>
            </a:r>
            <a:r>
              <a:rPr lang="en-US" altLang="en-US" smtClean="0"/>
              <a:t>.  Has member functions to enque (</a:t>
            </a:r>
            <a:r>
              <a:rPr lang="en-US" altLang="en-US" smtClean="0">
                <a:latin typeface="Courier New" panose="02070309020205020404" pitchFamily="49" charset="0"/>
              </a:rPr>
              <a:t>push</a:t>
            </a:r>
            <a:r>
              <a:rPr lang="en-US" altLang="en-US" smtClean="0"/>
              <a:t>) and dequeue (</a:t>
            </a:r>
            <a:r>
              <a:rPr lang="en-US" altLang="en-US" smtClean="0">
                <a:latin typeface="Courier New" panose="02070309020205020404" pitchFamily="49" charset="0"/>
              </a:rPr>
              <a:t>pop</a:t>
            </a:r>
            <a:r>
              <a:rPr lang="en-US" altLang="en-US" smtClean="0"/>
              <a:t>)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88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a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3058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mtClean="0"/>
              <a:t>Defining a queue of </a:t>
            </a:r>
            <a:r>
              <a:rPr lang="en-US" altLang="en-US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s, named cQueue, implemented using a deque: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deque&lt;char&gt; cQueue;</a:t>
            </a:r>
          </a:p>
          <a:p>
            <a:pPr>
              <a:lnSpc>
                <a:spcPct val="85000"/>
              </a:lnSpc>
            </a:pPr>
            <a:r>
              <a:rPr lang="en-US" altLang="en-US" smtClean="0"/>
              <a:t>implemented using a queue: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queue&lt;char&gt; cQueue;</a:t>
            </a:r>
          </a:p>
          <a:p>
            <a:pPr>
              <a:lnSpc>
                <a:spcPct val="85000"/>
              </a:lnSpc>
            </a:pPr>
            <a:r>
              <a:rPr lang="en-US" altLang="en-US" smtClean="0"/>
              <a:t>implemented using a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  <a:r>
              <a:rPr lang="en-US" altLang="en-US" smtClean="0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queue&lt;char, list&lt;char&gt;&gt; cQueue;</a:t>
            </a:r>
          </a:p>
        </p:txBody>
      </p:sp>
    </p:spTree>
    <p:extLst>
      <p:ext uri="{BB962C8B-B14F-4D97-AF65-F5344CB8AC3E}">
        <p14:creationId xmlns:p14="http://schemas.microsoft.com/office/powerpoint/2010/main" val="2689497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Sequential Containers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35126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 dirty="0" smtClean="0"/>
              <a:t>The STL sequential containers are the </a:t>
            </a:r>
            <a:r>
              <a:rPr lang="en-GB" altLang="en-US" b="1" dirty="0" smtClean="0"/>
              <a:t>list</a:t>
            </a:r>
            <a:r>
              <a:rPr lang="en-GB" altLang="en-US" dirty="0" smtClean="0"/>
              <a:t>, </a:t>
            </a:r>
            <a:r>
              <a:rPr lang="en-GB" altLang="en-US" b="1" dirty="0" smtClean="0"/>
              <a:t>vector, array, forward-list,</a:t>
            </a:r>
            <a:r>
              <a:rPr lang="en-GB" altLang="en-US" dirty="0" smtClean="0"/>
              <a:t> and </a:t>
            </a:r>
            <a:r>
              <a:rPr lang="en-GB" altLang="en-US" b="1" dirty="0" err="1" smtClean="0"/>
              <a:t>deque</a:t>
            </a:r>
            <a:r>
              <a:rPr lang="en-GB" altLang="en-US" b="1" dirty="0" smtClean="0"/>
              <a:t>.  </a:t>
            </a:r>
            <a:r>
              <a:rPr lang="en-GB" altLang="en-US" dirty="0" smtClean="0"/>
              <a:t>(The </a:t>
            </a:r>
            <a:r>
              <a:rPr lang="en-GB" altLang="en-US" b="1" dirty="0" err="1" smtClean="0"/>
              <a:t>slist</a:t>
            </a:r>
            <a:r>
              <a:rPr lang="en-GB" altLang="en-US" dirty="0" smtClean="0"/>
              <a:t> is not in the STL.)</a:t>
            </a:r>
          </a:p>
          <a:p>
            <a:pPr>
              <a:spcBef>
                <a:spcPts val="600"/>
              </a:spcBef>
            </a:pPr>
            <a:r>
              <a:rPr lang="en-GB" altLang="en-US" dirty="0" smtClean="0"/>
              <a:t>Sequential means the container has a first, element, a second element and so on.</a:t>
            </a:r>
          </a:p>
          <a:p>
            <a:pPr>
              <a:spcBef>
                <a:spcPts val="600"/>
              </a:spcBef>
            </a:pPr>
            <a:r>
              <a:rPr lang="en-GB" altLang="en-US" dirty="0" smtClean="0"/>
              <a:t>An STL</a:t>
            </a:r>
            <a:r>
              <a:rPr lang="en-GB" altLang="en-US" b="1" dirty="0" smtClean="0"/>
              <a:t> list</a:t>
            </a:r>
            <a:r>
              <a:rPr lang="en-GB" altLang="en-US" dirty="0" smtClean="0"/>
              <a:t> is a doubly linked list. </a:t>
            </a:r>
          </a:p>
          <a:p>
            <a:pPr>
              <a:spcBef>
                <a:spcPts val="600"/>
              </a:spcBef>
            </a:pPr>
            <a:r>
              <a:rPr lang="en-GB" altLang="en-US" dirty="0" smtClean="0"/>
              <a:t>An STL </a:t>
            </a:r>
            <a:r>
              <a:rPr lang="en-GB" altLang="en-US" b="1" dirty="0" smtClean="0"/>
              <a:t>vector</a:t>
            </a:r>
            <a:r>
              <a:rPr lang="en-GB" altLang="en-US" dirty="0" smtClean="0"/>
              <a:t> is essentially an array whose allocated space can grow while the program runs. An STL </a:t>
            </a:r>
            <a:r>
              <a:rPr lang="en-GB" altLang="en-US" b="1" dirty="0" smtClean="0"/>
              <a:t>array</a:t>
            </a:r>
            <a:r>
              <a:rPr lang="en-GB" altLang="en-US" dirty="0" smtClean="0"/>
              <a:t> appeared with V11. </a:t>
            </a:r>
          </a:p>
          <a:p>
            <a:pPr>
              <a:spcBef>
                <a:spcPts val="600"/>
              </a:spcBef>
            </a:pPr>
            <a:r>
              <a:rPr lang="en-GB" altLang="en-US" dirty="0" smtClean="0"/>
              <a:t>An STL </a:t>
            </a:r>
            <a:r>
              <a:rPr lang="en-GB" altLang="en-US" b="1" dirty="0" err="1" smtClean="0"/>
              <a:t>deque</a:t>
            </a:r>
            <a:r>
              <a:rPr lang="en-GB" altLang="en-US" dirty="0" smtClean="0"/>
              <a:t> (“d-que” or “deck”) is a “double ended queue”.  Data can be added or removed at either end and the size can change while the program runs.</a:t>
            </a:r>
          </a:p>
        </p:txBody>
      </p:sp>
    </p:spTree>
    <p:extLst>
      <p:ext uri="{BB962C8B-B14F-4D97-AF65-F5344CB8AC3E}">
        <p14:creationId xmlns:p14="http://schemas.microsoft.com/office/powerpoint/2010/main" val="17389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Associative Containers set and map</a:t>
            </a:r>
            <a:endParaRPr lang="en-US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GB" altLang="en-US" b="1" dirty="0"/>
              <a:t>Associative containers </a:t>
            </a:r>
            <a:r>
              <a:rPr lang="en-GB" altLang="en-US" dirty="0"/>
              <a:t>keep elements sorted on a some property of the element called the </a:t>
            </a:r>
            <a:r>
              <a:rPr lang="en-GB" altLang="en-US" b="1" dirty="0"/>
              <a:t>key</a:t>
            </a:r>
            <a:r>
              <a:rPr lang="en-GB" altLang="en-US" dirty="0"/>
              <a:t>.</a:t>
            </a:r>
          </a:p>
          <a:p>
            <a:pPr>
              <a:spcBef>
                <a:spcPts val="1500"/>
              </a:spcBef>
            </a:pPr>
            <a:r>
              <a:rPr lang="en-GB" altLang="en-US" dirty="0"/>
              <a:t>Only the first insertion of a value into a </a:t>
            </a:r>
            <a:r>
              <a:rPr lang="en-GB" altLang="en-US" b="1" dirty="0"/>
              <a:t>set</a:t>
            </a:r>
            <a:r>
              <a:rPr lang="en-GB" altLang="en-US" dirty="0"/>
              <a:t> </a:t>
            </a:r>
            <a:r>
              <a:rPr lang="en-GB" altLang="en-US" dirty="0" smtClean="0"/>
              <a:t>has </a:t>
            </a:r>
            <a:r>
              <a:rPr lang="en-GB" altLang="en-US" dirty="0"/>
              <a:t>effect. </a:t>
            </a:r>
          </a:p>
          <a:p>
            <a:pPr>
              <a:spcBef>
                <a:spcPts val="1500"/>
              </a:spcBef>
            </a:pPr>
            <a:r>
              <a:rPr lang="en-GB" altLang="en-US" dirty="0"/>
              <a:t>The order relation to be used may be specified:</a:t>
            </a:r>
            <a:br>
              <a:rPr lang="en-GB" altLang="en-US" dirty="0"/>
            </a:br>
            <a:r>
              <a:rPr lang="en-GB" altLang="en-US" dirty="0"/>
              <a:t>	   </a:t>
            </a:r>
            <a:r>
              <a:rPr lang="en-GB" altLang="en-US" b="1" dirty="0"/>
              <a:t>set&lt;T,  </a:t>
            </a:r>
            <a:r>
              <a:rPr lang="en-GB" altLang="en-US" b="1" dirty="0" err="1"/>
              <a:t>OrderRelation</a:t>
            </a:r>
            <a:r>
              <a:rPr lang="en-GB" altLang="en-US" b="1" dirty="0"/>
              <a:t>&gt; s;</a:t>
            </a:r>
          </a:p>
          <a:p>
            <a:pPr>
              <a:spcBef>
                <a:spcPts val="1500"/>
              </a:spcBef>
            </a:pPr>
            <a:r>
              <a:rPr lang="en-GB" altLang="en-US" dirty="0"/>
              <a:t>The default order is the </a:t>
            </a:r>
            <a:r>
              <a:rPr lang="en-GB" altLang="en-US" b="1" dirty="0"/>
              <a:t>&lt;</a:t>
            </a:r>
            <a:r>
              <a:rPr lang="en-GB" altLang="en-US" dirty="0"/>
              <a:t> relational operator for both </a:t>
            </a:r>
            <a:r>
              <a:rPr lang="en-GB" altLang="en-US" b="1" dirty="0"/>
              <a:t>set</a:t>
            </a:r>
            <a:r>
              <a:rPr lang="en-GB" altLang="en-US" dirty="0"/>
              <a:t> and </a:t>
            </a:r>
            <a:r>
              <a:rPr lang="en-GB" altLang="en-US" b="1" dirty="0"/>
              <a:t>map</a:t>
            </a:r>
            <a:r>
              <a:rPr lang="en-GB" altLang="en-US" dirty="0" smtClean="0"/>
              <a:t>.</a:t>
            </a:r>
          </a:p>
          <a:p>
            <a:pPr lvl="1">
              <a:spcBef>
                <a:spcPts val="1500"/>
              </a:spcBef>
            </a:pPr>
            <a:r>
              <a:rPr lang="en-US" dirty="0"/>
              <a:t>This means that you can store all primitive types in a set, along with strings and other STL containers. However, you cannot store custom </a:t>
            </a:r>
            <a:r>
              <a:rPr lang="en-US" dirty="0" err="1"/>
              <a:t>structs</a:t>
            </a:r>
            <a:r>
              <a:rPr lang="en-US" dirty="0"/>
              <a:t> inside of an STL set.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541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61925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smtClean="0">
                <a:cs typeface="Lucida Sans Unicode" panose="020B0602030504020204" pitchFamily="34" charset="0"/>
              </a:rPr>
              <a:t>The </a:t>
            </a:r>
            <a:r>
              <a:rPr lang="en-GB" altLang="en-US" b="1" smtClean="0">
                <a:cs typeface="Lucida Sans Unicode" panose="020B0602030504020204" pitchFamily="34" charset="0"/>
              </a:rPr>
              <a:t>set</a:t>
            </a:r>
            <a:r>
              <a:rPr lang="en-GB" altLang="en-US" smtClean="0">
                <a:cs typeface="Lucida Sans Unicode" panose="020B0602030504020204" pitchFamily="34" charset="0"/>
              </a:rPr>
              <a:t> Associative Container</a:t>
            </a:r>
            <a:endParaRPr lang="en-US" altLang="en-US" sz="4800" b="1">
              <a:solidFill>
                <a:srgbClr val="003399"/>
              </a:solidFill>
              <a:cs typeface="Lucida Sans Unicode" panose="020B0602030504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4874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Declarations:</a:t>
            </a:r>
          </a:p>
          <a:p>
            <a:pPr lvl="1">
              <a:spcBef>
                <a:spcPts val="1000"/>
              </a:spcBef>
            </a:pPr>
            <a:r>
              <a:rPr lang="en-GB" altLang="en-US" sz="2800" b="1" dirty="0"/>
              <a:t>set&lt;T&gt; s;  // uses </a:t>
            </a:r>
            <a:r>
              <a:rPr lang="en-GB" altLang="en-US" sz="2800" b="1" dirty="0" err="1"/>
              <a:t>deque</a:t>
            </a:r>
            <a:r>
              <a:rPr lang="en-GB" altLang="en-US" sz="2800" b="1" dirty="0"/>
              <a:t> as underlying store</a:t>
            </a:r>
          </a:p>
          <a:p>
            <a:pPr lvl="1">
              <a:spcBef>
                <a:spcPts val="1000"/>
              </a:spcBef>
            </a:pPr>
            <a:r>
              <a:rPr lang="en-GB" altLang="en-US" sz="2800" b="1" dirty="0"/>
              <a:t>set&lt;T, Ordering&gt; s ; //uses the specified</a:t>
            </a:r>
            <a:br>
              <a:rPr lang="en-GB" altLang="en-US" sz="2800" b="1" dirty="0"/>
            </a:br>
            <a:r>
              <a:rPr lang="en-GB" altLang="en-US" sz="2800" b="1" dirty="0"/>
              <a:t>          // order relation to sort elements in the set </a:t>
            </a:r>
            <a:br>
              <a:rPr lang="en-GB" altLang="en-US" sz="2800" b="1" dirty="0"/>
            </a:br>
            <a:r>
              <a:rPr lang="en-GB" altLang="en-US" sz="2800" b="1" dirty="0"/>
              <a:t>          // uses &lt; if no order is specified.</a:t>
            </a:r>
          </a:p>
          <a:p>
            <a:r>
              <a:rPr lang="en-GB" altLang="en-US" dirty="0"/>
              <a:t>Header: </a:t>
            </a:r>
          </a:p>
          <a:p>
            <a:pPr>
              <a:buNone/>
            </a:pPr>
            <a:r>
              <a:rPr lang="en-GB" altLang="en-US" b="1" dirty="0"/>
              <a:t>		#include &lt;set</a:t>
            </a:r>
            <a:r>
              <a:rPr lang="en-GB" altLang="en-US" dirty="0"/>
              <a:t>&gt;</a:t>
            </a:r>
          </a:p>
          <a:p>
            <a:r>
              <a:rPr lang="en-GB" altLang="en-US" dirty="0"/>
              <a:t>Defined types: </a:t>
            </a:r>
          </a:p>
          <a:p>
            <a:pPr>
              <a:buNone/>
            </a:pPr>
            <a:r>
              <a:rPr lang="en-GB" altLang="en-US" b="1" dirty="0"/>
              <a:t>		</a:t>
            </a:r>
            <a:r>
              <a:rPr lang="en-GB" altLang="en-US" b="1" dirty="0" err="1"/>
              <a:t>value_type</a:t>
            </a:r>
            <a:r>
              <a:rPr lang="en-GB" altLang="en-US" b="1" dirty="0"/>
              <a:t>, </a:t>
            </a:r>
            <a:r>
              <a:rPr lang="en-GB" altLang="en-US" b="1" dirty="0" err="1"/>
              <a:t>size_type</a:t>
            </a:r>
            <a:endParaRPr lang="en-GB" altLang="en-US" b="1" dirty="0"/>
          </a:p>
          <a:p>
            <a:r>
              <a:rPr lang="en-GB" altLang="en-US" dirty="0"/>
              <a:t>Iterators: </a:t>
            </a:r>
            <a:r>
              <a:rPr lang="en-GB" altLang="en-US" b="1" dirty="0"/>
              <a:t>iterator</a:t>
            </a:r>
            <a:r>
              <a:rPr lang="en-GB" altLang="en-US" dirty="0"/>
              <a:t>, </a:t>
            </a:r>
            <a:r>
              <a:rPr lang="en-GB" altLang="en-US" b="1" dirty="0" err="1"/>
              <a:t>const_iterator</a:t>
            </a:r>
            <a:r>
              <a:rPr lang="en-GB" altLang="en-US" dirty="0"/>
              <a:t>, </a:t>
            </a:r>
            <a:r>
              <a:rPr lang="en-GB" altLang="en-US" b="1" dirty="0" err="1"/>
              <a:t>reverse_iterator</a:t>
            </a:r>
            <a:r>
              <a:rPr lang="en-GB" altLang="en-US" dirty="0"/>
              <a:t>, </a:t>
            </a:r>
            <a:r>
              <a:rPr lang="en-GB" altLang="en-US" b="1" dirty="0" err="1"/>
              <a:t>const_reverse_iterator</a:t>
            </a:r>
            <a:endParaRPr lang="en-GB" altLang="en-US" b="1" dirty="0"/>
          </a:p>
          <a:p>
            <a:pPr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006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61925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smtClean="0">
                <a:cs typeface="Lucida Sans Unicode" panose="020B0602030504020204" pitchFamily="34" charset="0"/>
              </a:rPr>
              <a:t>The </a:t>
            </a:r>
            <a:r>
              <a:rPr lang="en-GB" altLang="en-US" b="1" smtClean="0">
                <a:cs typeface="Lucida Sans Unicode" panose="020B0602030504020204" pitchFamily="34" charset="0"/>
              </a:rPr>
              <a:t>set</a:t>
            </a:r>
            <a:r>
              <a:rPr lang="en-GB" altLang="en-US" smtClean="0">
                <a:cs typeface="Lucida Sans Unicode" panose="020B0602030504020204" pitchFamily="34" charset="0"/>
              </a:rPr>
              <a:t> Associative Container</a:t>
            </a:r>
            <a:endParaRPr lang="en-US" altLang="en-US" sz="4800" b="1">
              <a:solidFill>
                <a:srgbClr val="003399"/>
              </a:solidFill>
              <a:cs typeface="Lucida Sans Unicode" panose="020B0602030504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487488"/>
            <a:ext cx="10515600" cy="46339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</a:t>
            </a:r>
            <a:r>
              <a:rPr lang="en-US" dirty="0"/>
              <a:t>need to specify a location for the new element</a:t>
            </a:r>
            <a:r>
              <a:rPr lang="en-GB" altLang="en-US" dirty="0" smtClean="0"/>
              <a:t>:</a:t>
            </a:r>
            <a:endParaRPr lang="en-GB" altLang="en-US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mySet.insert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(198);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Now contains: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198 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mySet.insert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(46);  //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Now contains: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46 198 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mySet.insert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(198);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Now contains: 46 198 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mySet.count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(137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"137 is in the set." &lt;&lt;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// Printed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if(!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(500))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"500 is not in the set." &lt;&lt;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// Printed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GB" altLang="en-US" b="1" dirty="0"/>
              <a:t>		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99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61925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smtClean="0">
                <a:cs typeface="Lucida Sans Unicode" panose="020B0602030504020204" pitchFamily="34" charset="0"/>
              </a:rPr>
              <a:t>The </a:t>
            </a:r>
            <a:r>
              <a:rPr lang="en-GB" altLang="en-US" b="1" smtClean="0">
                <a:cs typeface="Lucida Sans Unicode" panose="020B0602030504020204" pitchFamily="34" charset="0"/>
              </a:rPr>
              <a:t>set</a:t>
            </a:r>
            <a:r>
              <a:rPr lang="en-GB" altLang="en-US" smtClean="0">
                <a:cs typeface="Lucida Sans Unicode" panose="020B0602030504020204" pitchFamily="34" charset="0"/>
              </a:rPr>
              <a:t> Associative Container</a:t>
            </a:r>
            <a:endParaRPr lang="en-US" altLang="en-US" sz="4800" b="1">
              <a:solidFill>
                <a:srgbClr val="003399"/>
              </a:solidFill>
              <a:cs typeface="Lucida Sans Unicode" panose="020B0602030504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487488"/>
            <a:ext cx="10515600" cy="4633912"/>
          </a:xfrm>
        </p:spPr>
        <p:txBody>
          <a:bodyPr>
            <a:normAutofit/>
          </a:bodyPr>
          <a:lstStyle/>
          <a:p>
            <a:r>
              <a:rPr lang="en-US" dirty="0"/>
              <a:t>To remove an element from a set, you use the erase function</a:t>
            </a:r>
            <a:r>
              <a:rPr lang="en-GB" alt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mySet.erase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Removes 137, if it exists.</a:t>
            </a:r>
          </a:p>
          <a:p>
            <a:endParaRPr lang="en-GB" altLang="en-US" dirty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STL set also supports several operations common to all STL containers. You can remove all </a:t>
            </a:r>
            <a:r>
              <a:rPr lang="en-US" altLang="en-US" dirty="0" smtClean="0"/>
              <a:t>elements from </a:t>
            </a:r>
            <a:r>
              <a:rPr lang="en-US" altLang="en-US" dirty="0"/>
              <a:t>a set using clear, check how many elements are present using size, </a:t>
            </a:r>
            <a:r>
              <a:rPr lang="en-US" altLang="en-US" dirty="0" err="1"/>
              <a:t>etc</a:t>
            </a:r>
            <a:endParaRPr lang="en-GB" altLang="en-US" dirty="0"/>
          </a:p>
          <a:p>
            <a:pPr marL="457200" lvl="1" indent="0">
              <a:spcBef>
                <a:spcPts val="1000"/>
              </a:spcBef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GB" altLang="en-US" b="1" dirty="0"/>
              <a:t>		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30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>
                <a:cs typeface="Lucida Sans Unicode" panose="020B0602030504020204" pitchFamily="34" charset="0"/>
              </a:rPr>
              <a:t>set</a:t>
            </a:r>
            <a:r>
              <a:rPr lang="en-GB" altLang="en-US" smtClean="0">
                <a:cs typeface="Lucida Sans Unicode" panose="020B0602030504020204" pitchFamily="34" charset="0"/>
              </a:rPr>
              <a:t> Member Functions		</a:t>
            </a:r>
            <a:endParaRPr lang="en-US" altLang="en-US" b="1" smtClean="0">
              <a:cs typeface="Lucida Sans Unicode" panose="020B0602030504020204" pitchFamily="34" charset="0"/>
            </a:endParaRPr>
          </a:p>
        </p:txBody>
      </p:sp>
      <p:graphicFrame>
        <p:nvGraphicFramePr>
          <p:cNvPr id="604163" name="Group 3"/>
          <p:cNvGraphicFramePr>
            <a:graphicFrameLocks noGrp="1"/>
          </p:cNvGraphicFramePr>
          <p:nvPr>
            <p:ph idx="1"/>
          </p:nvPr>
        </p:nvGraphicFramePr>
        <p:xfrm>
          <a:off x="2068514" y="1600201"/>
          <a:ext cx="8294687" cy="4352927"/>
        </p:xfrm>
        <a:graphic>
          <a:graphicData uri="http://schemas.openxmlformats.org/drawingml/2006/table">
            <a:tbl>
              <a:tblPr/>
              <a:tblGrid>
                <a:gridCol w="1658937"/>
                <a:gridCol w="6635750"/>
              </a:tblGrid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s.size( 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elements in 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s.empty( 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no elements in set else false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s.insert(el)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set. No effect if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a member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s.erase(itr)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 element to which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refers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8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s.erase(el)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 element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set. No effect if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not a member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8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s.find(el)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Mutable iterator to location of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set if present, else returns s.end( 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8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sizes same and corresponding pairs of elements are equal, else false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4361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43963" y="2922588"/>
            <a:ext cx="1841500" cy="6207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Holds char type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679700" y="2222500"/>
            <a:ext cx="6164264" cy="1138237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843963" y="4329905"/>
            <a:ext cx="1841500" cy="1253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Traverse through the set using an bidirectional iterator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30800" y="4533900"/>
            <a:ext cx="3713164" cy="23415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>
            <a:off x="5270501" y="4956571"/>
            <a:ext cx="3573462" cy="802084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25" y="492458"/>
            <a:ext cx="7772400" cy="404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Maps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6766" y="1267341"/>
            <a:ext cx="8291033" cy="4724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andara" panose="020E0502030303020204" pitchFamily="34" charset="0"/>
              </a:rPr>
              <a:t>Associative container that associates objects of type </a:t>
            </a:r>
            <a:r>
              <a:rPr lang="en-US" altLang="en-US" i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Key</a:t>
            </a:r>
            <a:r>
              <a:rPr lang="en-US" altLang="en-US" dirty="0" smtClean="0">
                <a:latin typeface="Candara" panose="020E0502030303020204" pitchFamily="34" charset="0"/>
              </a:rPr>
              <a:t> with objects of type </a:t>
            </a:r>
            <a:r>
              <a:rPr lang="en-US" altLang="en-US" i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Data</a:t>
            </a:r>
            <a:r>
              <a:rPr lang="en-US" altLang="en-US" dirty="0" smtClean="0">
                <a:latin typeface="Candara" panose="020E0502030303020204" pitchFamily="34" charset="0"/>
              </a:rPr>
              <a:t> </a:t>
            </a:r>
            <a:endParaRPr lang="en-US" altLang="en-US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Candara" panose="020E0502030303020204" pitchFamily="34" charset="0"/>
              </a:rPr>
              <a:t>Sorted according to keys</a:t>
            </a:r>
          </a:p>
          <a:p>
            <a:pPr eaLnBrk="1" hangingPunct="1"/>
            <a:endParaRPr lang="en-US" altLang="en-US" dirty="0">
              <a:latin typeface="Candara" panose="020E0502030303020204" pitchFamily="34" charset="0"/>
            </a:endParaRPr>
          </a:p>
          <a:p>
            <a:pPr eaLnBrk="1" hangingPunct="1"/>
            <a:r>
              <a:rPr lang="en-US" altLang="en-US" dirty="0" smtClean="0">
                <a:latin typeface="Candara" panose="020E0502030303020204" pitchFamily="34" charset="0"/>
              </a:rPr>
              <a:t>Map</a:t>
            </a:r>
          </a:p>
          <a:p>
            <a:pPr lvl="1" eaLnBrk="1" hangingPunct="1"/>
            <a:r>
              <a:rPr lang="en-US" altLang="en-US" dirty="0" smtClean="0">
                <a:latin typeface="Candara" panose="020E0502030303020204" pitchFamily="34" charset="0"/>
              </a:rPr>
              <a:t>Stores (key, object) pairs</a:t>
            </a:r>
          </a:p>
          <a:p>
            <a:pPr lvl="1" eaLnBrk="1" hangingPunct="1"/>
            <a:r>
              <a:rPr lang="en-US" altLang="en-US" dirty="0" smtClean="0">
                <a:latin typeface="Candara" panose="020E0502030303020204" pitchFamily="34" charset="0"/>
              </a:rPr>
              <a:t>Unimodal:  duplicate keys not allowed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considered equivalent (not unique) if neither compares less than the other: !comp(a, b) &amp;&amp; !comp(b, a</a:t>
            </a:r>
            <a:r>
              <a:rPr lang="en-US" dirty="0" smtClean="0">
                <a:latin typeface="Candara" panose="020E0502030303020204" pitchFamily="34" charset="0"/>
              </a:rPr>
              <a:t>).</a:t>
            </a:r>
            <a:endParaRPr lang="en-US" altLang="en-US" dirty="0" smtClean="0">
              <a:latin typeface="Candara" panose="020E050203030302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Candara" panose="020E0502030303020204" pitchFamily="34" charset="0"/>
              </a:rPr>
              <a:t>AKA:  table, associative array</a:t>
            </a:r>
          </a:p>
        </p:txBody>
      </p:sp>
    </p:spTree>
    <p:extLst>
      <p:ext uri="{BB962C8B-B14F-4D97-AF65-F5344CB8AC3E}">
        <p14:creationId xmlns:p14="http://schemas.microsoft.com/office/powerpoint/2010/main" val="2140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cs typeface="Lucida Sans Unicode" panose="020B0602030504020204" pitchFamily="34" charset="0"/>
              </a:rPr>
              <a:t>map</a:t>
            </a:r>
            <a:r>
              <a:rPr lang="en-GB" altLang="en-US" dirty="0" smtClean="0">
                <a:cs typeface="Lucida Sans Unicode" panose="020B0602030504020204" pitchFamily="34" charset="0"/>
              </a:rPr>
              <a:t> Member Functions		</a:t>
            </a:r>
            <a:endParaRPr lang="en-US" altLang="en-US" b="1" dirty="0" smtClean="0">
              <a:cs typeface="Lucida Sans Unicode" panose="020B0602030504020204" pitchFamily="34" charset="0"/>
            </a:endParaRPr>
          </a:p>
        </p:txBody>
      </p:sp>
      <p:graphicFrame>
        <p:nvGraphicFramePr>
          <p:cNvPr id="60621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472269"/>
              </p:ext>
            </p:extLst>
          </p:nvPr>
        </p:nvGraphicFramePr>
        <p:xfrm>
          <a:off x="1371601" y="1130300"/>
          <a:ext cx="8359775" cy="5010624"/>
        </p:xfrm>
        <a:graphic>
          <a:graphicData uri="http://schemas.openxmlformats.org/drawingml/2006/table">
            <a:tbl>
              <a:tblPr/>
              <a:tblGrid>
                <a:gridCol w="1979613"/>
                <a:gridCol w="6380162"/>
              </a:tblGrid>
              <a:tr h="4205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5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m.size( 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pairs in the map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5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m.empty( 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no pairs are in the map else false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84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m.insert(el)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a pair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&lt;key, T&gt;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Inserts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into map. Returns &lt;iterator, bool&gt;. If successful, bool is true, iterator points to inserted pair. Otherwise bool is false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5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m.erase(key)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 element with key value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map.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6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m.find(el)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Mutable iterator to location of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map if present, else returns m.end( 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6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 =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maps contain the same pairs, else false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6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[target]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reference to the map object associated to a key of target. 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18- </a:t>
            </a:r>
            <a:fld id="{A0230D92-74A6-4832-A286-A199BA6D69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119445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251" y="59578"/>
            <a:ext cx="10396882" cy="115196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Map Container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23900" y="1287976"/>
            <a:ext cx="10515600" cy="43513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Implements a key-value relationship</a:t>
            </a:r>
          </a:p>
          <a:p>
            <a:pPr eaLnBrk="1" hangingPunct="1"/>
            <a:r>
              <a:rPr lang="en-US" altLang="en-US" dirty="0" smtClean="0"/>
              <a:t>Programmer can use a key to access corresponding values</a:t>
            </a:r>
          </a:p>
          <a:p>
            <a:pPr eaLnBrk="1" hangingPunct="1"/>
            <a:r>
              <a:rPr lang="en-US" altLang="en-US" dirty="0" smtClean="0"/>
              <a:t>Example:  key could be a part number such as A24-57 that corresponds to a part: 8.75 price and Martin manufacturer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00" y="3293783"/>
          <a:ext cx="21336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A22-56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A23-57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A24-57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81800" y="3293783"/>
          <a:ext cx="3200400" cy="14827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1066800"/>
                <a:gridCol w="10668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A24-57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8.75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Martin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A22-56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12.50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Calloway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A23-57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4.95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Mirage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181600" y="3463645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81600" y="3997045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81600" y="3539845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STL Map Template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5372" y="1151965"/>
            <a:ext cx="7772400" cy="472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#Include &lt;map&gt;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Map&lt;key, element&gt; </a:t>
            </a:r>
            <a:r>
              <a:rPr lang="en-US" altLang="en-US" i="1" dirty="0" err="1" smtClean="0">
                <a:solidFill>
                  <a:srgbClr val="002060"/>
                </a:solidFill>
                <a:latin typeface="Candara" panose="020E0502030303020204" pitchFamily="34" charset="0"/>
              </a:rPr>
              <a:t>name_of_the_map</a:t>
            </a:r>
            <a:endParaRPr lang="en-US" altLang="en-US" i="1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MAP &lt;</a:t>
            </a:r>
            <a:r>
              <a:rPr lang="en-US" altLang="en-US" dirty="0" err="1" smtClean="0">
                <a:latin typeface="Candara" panose="020E0502030303020204" pitchFamily="34" charset="0"/>
              </a:rPr>
              <a:t>Int</a:t>
            </a:r>
            <a:r>
              <a:rPr lang="en-US" altLang="en-US" dirty="0" smtClean="0">
                <a:latin typeface="Candara" panose="020E0502030303020204" pitchFamily="34" charset="0"/>
              </a:rPr>
              <a:t>, string&gt; </a:t>
            </a:r>
            <a:r>
              <a:rPr lang="en-US" altLang="en-US" dirty="0" err="1" smtClean="0">
                <a:solidFill>
                  <a:srgbClr val="002060"/>
                </a:solidFill>
                <a:latin typeface="Candara" panose="020E0502030303020204" pitchFamily="34" charset="0"/>
              </a:rPr>
              <a:t>mymap</a:t>
            </a:r>
            <a:r>
              <a:rPr lang="en-US" altLang="en-US" dirty="0" smtClean="0">
                <a:latin typeface="Candara" panose="020E0502030303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 smtClean="0">
                <a:solidFill>
                  <a:srgbClr val="002060"/>
                </a:solidFill>
                <a:latin typeface="Candara" panose="020E0502030303020204" pitchFamily="34" charset="0"/>
              </a:rPr>
              <a:t>mymap</a:t>
            </a:r>
            <a:r>
              <a:rPr lang="en-US" altLang="en-US" dirty="0" smtClean="0">
                <a:latin typeface="Candara" panose="020E0502030303020204" pitchFamily="34" charset="0"/>
              </a:rPr>
              <a:t>[3] = “CS1 is fun”; </a:t>
            </a:r>
          </a:p>
          <a:p>
            <a:pPr>
              <a:lnSpc>
                <a:spcPct val="80000"/>
              </a:lnSpc>
            </a:pPr>
            <a:r>
              <a:rPr lang="en-US" altLang="en-US" dirty="0" err="1" smtClean="0">
                <a:latin typeface="Candara" panose="020E0502030303020204" pitchFamily="34" charset="0"/>
              </a:rPr>
              <a:t>mymap</a:t>
            </a:r>
            <a:r>
              <a:rPr lang="en-US" altLang="en-US" dirty="0" smtClean="0">
                <a:latin typeface="Candara" panose="020E0502030303020204" pitchFamily="34" charset="0"/>
              </a:rPr>
              <a:t>&lt;</a:t>
            </a:r>
            <a:r>
              <a:rPr lang="en-US" altLang="en-US" dirty="0" err="1" smtClean="0">
                <a:latin typeface="Candara" panose="020E0502030303020204" pitchFamily="34" charset="0"/>
              </a:rPr>
              <a:t>int</a:t>
            </a:r>
            <a:r>
              <a:rPr lang="en-US" altLang="en-US" dirty="0" smtClean="0">
                <a:latin typeface="Candara" panose="020E0502030303020204" pitchFamily="34" charset="0"/>
              </a:rPr>
              <a:t>, string&gt; </a:t>
            </a:r>
            <a:r>
              <a:rPr lang="en-US" altLang="en-US" dirty="0">
                <a:latin typeface="Candara" panose="020E0502030303020204" pitchFamily="34" charset="0"/>
              </a:rPr>
              <a:t>:: </a:t>
            </a:r>
            <a:r>
              <a:rPr lang="en-US" altLang="en-US" dirty="0" err="1" smtClean="0">
                <a:latin typeface="Candara" panose="020E0502030303020204" pitchFamily="34" charset="0"/>
              </a:rPr>
              <a:t>const_iterator</a:t>
            </a:r>
            <a:r>
              <a:rPr lang="en-US" altLang="en-US" dirty="0" smtClean="0">
                <a:latin typeface="Candara" panose="020E0502030303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Candara" panose="020E0502030303020204" pitchFamily="34" charset="0"/>
              </a:rPr>
              <a:t>mymapiterator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>
                <a:latin typeface="Candara" panose="020E0502030303020204" pitchFamily="34" charset="0"/>
              </a:rPr>
              <a:t>For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  <a:r>
              <a:rPr lang="en-US" altLang="en-US" dirty="0" smtClean="0">
                <a:latin typeface="Candara" panose="020E0502030303020204" pitchFamily="34" charset="0"/>
              </a:rPr>
              <a:t>(</a:t>
            </a:r>
            <a:r>
              <a:rPr lang="en-US" altLang="en-US" dirty="0" err="1" smtClean="0">
                <a:solidFill>
                  <a:srgbClr val="0000FF"/>
                </a:solidFill>
                <a:latin typeface="Candara" panose="020E0502030303020204" pitchFamily="34" charset="0"/>
              </a:rPr>
              <a:t>mymapiterator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altLang="en-US" dirty="0" smtClean="0">
                <a:latin typeface="Candara" panose="020E0502030303020204" pitchFamily="34" charset="0"/>
              </a:rPr>
              <a:t>= (</a:t>
            </a:r>
            <a:r>
              <a:rPr lang="en-US" altLang="en-US" dirty="0" err="1" smtClean="0">
                <a:latin typeface="Candara" panose="020E0502030303020204" pitchFamily="34" charset="0"/>
              </a:rPr>
              <a:t>mymap.begin</a:t>
            </a:r>
            <a:r>
              <a:rPr lang="en-US" altLang="en-US" dirty="0" smtClean="0">
                <a:latin typeface="Candara" panose="020E0502030303020204" pitchFamily="34" charset="0"/>
              </a:rPr>
              <a:t>());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  <a:r>
              <a:rPr lang="en-US" altLang="en-US" dirty="0" err="1" smtClean="0">
                <a:solidFill>
                  <a:srgbClr val="0000FF"/>
                </a:solidFill>
                <a:latin typeface="Candara" panose="020E0502030303020204" pitchFamily="34" charset="0"/>
              </a:rPr>
              <a:t>mymapiterator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altLang="en-US" dirty="0" smtClean="0">
                <a:latin typeface="Candara" panose="020E0502030303020204" pitchFamily="34" charset="0"/>
              </a:rPr>
              <a:t>!=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altLang="en-US" dirty="0">
                <a:latin typeface="Candara" panose="020E0502030303020204" pitchFamily="34" charset="0"/>
              </a:rPr>
              <a:t>(</a:t>
            </a:r>
            <a:r>
              <a:rPr lang="en-US" altLang="en-US" dirty="0" err="1" smtClean="0">
                <a:latin typeface="Candara" panose="020E0502030303020204" pitchFamily="34" charset="0"/>
              </a:rPr>
              <a:t>mymap.end</a:t>
            </a:r>
            <a:r>
              <a:rPr lang="en-US" altLang="en-US" dirty="0" smtClean="0">
                <a:latin typeface="Candara" panose="020E0502030303020204" pitchFamily="34" charset="0"/>
              </a:rPr>
              <a:t>());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Candara" panose="020E0502030303020204" pitchFamily="34" charset="0"/>
              </a:rPr>
              <a:t>	</a:t>
            </a:r>
            <a:r>
              <a:rPr lang="en-US" altLang="en-US" dirty="0" smtClean="0">
                <a:latin typeface="Candara" panose="020E0502030303020204" pitchFamily="34" charset="0"/>
              </a:rPr>
              <a:t>++</a:t>
            </a:r>
            <a:r>
              <a:rPr lang="en-US" altLang="en-US" dirty="0" err="1" smtClean="0">
                <a:solidFill>
                  <a:srgbClr val="0000FF"/>
                </a:solidFill>
                <a:latin typeface="Candara" panose="020E0502030303020204" pitchFamily="34" charset="0"/>
              </a:rPr>
              <a:t>mymapiterator</a:t>
            </a:r>
            <a:r>
              <a:rPr lang="en-US" altLang="en-US" dirty="0" smtClean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en-US" sz="24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err="1" smtClean="0">
                <a:solidFill>
                  <a:srgbClr val="0000FF"/>
                </a:solidFill>
                <a:latin typeface="Candara" panose="020E0502030303020204" pitchFamily="34" charset="0"/>
              </a:rPr>
              <a:t>mymapiterator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altLang="en-US" dirty="0" smtClean="0">
                <a:latin typeface="Candara" panose="020E0502030303020204" pitchFamily="34" charset="0"/>
              </a:rPr>
              <a:t>-&gt; first and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latin typeface="Candara" panose="020E0502030303020204" pitchFamily="34" charset="0"/>
              </a:rPr>
              <a:t>mymapiterator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altLang="en-US" dirty="0" smtClean="0">
                <a:latin typeface="Candara" panose="020E0502030303020204" pitchFamily="34" charset="0"/>
              </a:rPr>
              <a:t>-&gt;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>
                <a:latin typeface="Candara" panose="020E0502030303020204" pitchFamily="34" charset="0"/>
              </a:rPr>
              <a:t>Arrow operator -&gt; points to the </a:t>
            </a:r>
            <a:r>
              <a:rPr lang="en-US" altLang="en-US" sz="1600" dirty="0" err="1" smtClean="0">
                <a:latin typeface="Candara" panose="020E0502030303020204" pitchFamily="34" charset="0"/>
              </a:rPr>
              <a:t>int</a:t>
            </a:r>
            <a:r>
              <a:rPr lang="en-US" altLang="en-US" sz="1600" dirty="0" smtClean="0">
                <a:latin typeface="Candara" panose="020E0502030303020204" pitchFamily="34" charset="0"/>
              </a:rPr>
              <a:t> and string here in our map</a:t>
            </a:r>
            <a:endParaRPr lang="en-US" altLang="en-US" sz="1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93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Self-referential </a:t>
            </a:r>
            <a:r>
              <a:rPr lang="en-GB" altLang="en-US" dirty="0"/>
              <a:t>class 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664700" cy="4493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18600" y="2101851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Member nextPtr is referred to as a </a:t>
            </a:r>
            <a:r>
              <a:rPr lang="en-US" b="1">
                <a:solidFill>
                  <a:schemeClr val="tx1"/>
                </a:solidFill>
              </a:rPr>
              <a:t>link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9200" y="2540000"/>
            <a:ext cx="5359400" cy="28067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STL Map Template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16272" y="1291665"/>
            <a:ext cx="9434328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err="1" smtClean="0">
                <a:latin typeface="Candara" panose="020E0502030303020204" pitchFamily="34" charset="0"/>
              </a:rPr>
              <a:t>mymap</a:t>
            </a:r>
            <a:r>
              <a:rPr lang="en-US" altLang="en-US" dirty="0" smtClean="0">
                <a:latin typeface="Candara" panose="020E0502030303020204" pitchFamily="34" charset="0"/>
              </a:rPr>
              <a:t>[3] = “CS2 is fun”; </a:t>
            </a:r>
          </a:p>
          <a:p>
            <a:pPr>
              <a:lnSpc>
                <a:spcPct val="80000"/>
              </a:lnSpc>
            </a:pPr>
            <a:r>
              <a:rPr lang="en-US" altLang="en-US" dirty="0" err="1">
                <a:latin typeface="Candara" panose="020E0502030303020204" pitchFamily="34" charset="0"/>
              </a:rPr>
              <a:t>Mymap.</a:t>
            </a:r>
            <a:r>
              <a:rPr lang="en-US" altLang="en-US" dirty="0" err="1" smtClean="0">
                <a:latin typeface="Candara" panose="020E0502030303020204" pitchFamily="34" charset="0"/>
              </a:rPr>
              <a:t>insert</a:t>
            </a:r>
            <a:r>
              <a:rPr lang="en-US" altLang="en-US" dirty="0" smtClean="0">
                <a:latin typeface="Candara" panose="020E0502030303020204" pitchFamily="34" charset="0"/>
              </a:rPr>
              <a:t>(map&lt;</a:t>
            </a:r>
            <a:r>
              <a:rPr lang="en-US" altLang="en-US" dirty="0" err="1" smtClean="0">
                <a:latin typeface="Candara" panose="020E0502030303020204" pitchFamily="34" charset="0"/>
              </a:rPr>
              <a:t>int</a:t>
            </a:r>
            <a:r>
              <a:rPr lang="en-US" altLang="en-US" dirty="0">
                <a:latin typeface="Candara" panose="020E0502030303020204" pitchFamily="34" charset="0"/>
              </a:rPr>
              <a:t>, </a:t>
            </a:r>
            <a:r>
              <a:rPr lang="en-US" altLang="en-US" dirty="0" smtClean="0">
                <a:latin typeface="Candara" panose="020E0502030303020204" pitchFamily="34" charset="0"/>
              </a:rPr>
              <a:t>string&gt;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value_type</a:t>
            </a:r>
            <a:r>
              <a:rPr lang="en-US" altLang="en-US" dirty="0" smtClean="0">
                <a:latin typeface="Candara" panose="020E0502030303020204" pitchFamily="34" charset="0"/>
              </a:rPr>
              <a:t>(3</a:t>
            </a:r>
            <a:r>
              <a:rPr lang="en-US" altLang="en-US" dirty="0">
                <a:latin typeface="Candara" panose="020E0502030303020204" pitchFamily="34" charset="0"/>
              </a:rPr>
              <a:t>, “</a:t>
            </a:r>
            <a:r>
              <a:rPr lang="en-US" altLang="en-US" dirty="0" smtClean="0">
                <a:latin typeface="Candara" panose="020E0502030303020204" pitchFamily="34" charset="0"/>
              </a:rPr>
              <a:t>CS2 </a:t>
            </a:r>
            <a:r>
              <a:rPr lang="en-US" altLang="en-US" dirty="0">
                <a:latin typeface="Candara" panose="020E0502030303020204" pitchFamily="34" charset="0"/>
              </a:rPr>
              <a:t>is fun”);</a:t>
            </a:r>
          </a:p>
          <a:p>
            <a:pPr>
              <a:lnSpc>
                <a:spcPct val="80000"/>
              </a:lnSpc>
            </a:pPr>
            <a:r>
              <a:rPr lang="en-US" altLang="en-US" dirty="0" err="1">
                <a:latin typeface="Candara" panose="020E0502030303020204" pitchFamily="34" charset="0"/>
              </a:rPr>
              <a:t>Mymap.insert</a:t>
            </a:r>
            <a:r>
              <a:rPr lang="en-US" altLang="en-US" dirty="0">
                <a:latin typeface="Candara" panose="020E0502030303020204" pitchFamily="34" charset="0"/>
              </a:rPr>
              <a:t>(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pair</a:t>
            </a:r>
            <a:r>
              <a:rPr lang="en-US" altLang="en-US" dirty="0">
                <a:latin typeface="Candara" panose="020E0502030303020204" pitchFamily="34" charset="0"/>
              </a:rPr>
              <a:t>&lt;</a:t>
            </a:r>
            <a:r>
              <a:rPr lang="en-US" altLang="en-US" dirty="0" err="1">
                <a:latin typeface="Candara" panose="020E0502030303020204" pitchFamily="34" charset="0"/>
              </a:rPr>
              <a:t>int</a:t>
            </a:r>
            <a:r>
              <a:rPr lang="en-US" altLang="en-US" dirty="0">
                <a:latin typeface="Candara" panose="020E0502030303020204" pitchFamily="34" charset="0"/>
              </a:rPr>
              <a:t>, string&gt;(3, “</a:t>
            </a:r>
            <a:r>
              <a:rPr lang="en-US" altLang="en-US" dirty="0" smtClean="0">
                <a:latin typeface="Candara" panose="020E0502030303020204" pitchFamily="34" charset="0"/>
              </a:rPr>
              <a:t>CS2 </a:t>
            </a:r>
            <a:r>
              <a:rPr lang="en-US" altLang="en-US" dirty="0">
                <a:latin typeface="Candara" panose="020E0502030303020204" pitchFamily="34" charset="0"/>
              </a:rPr>
              <a:t>is fun</a:t>
            </a:r>
            <a:r>
              <a:rPr lang="en-US" altLang="en-US" dirty="0" smtClean="0">
                <a:latin typeface="Candara" panose="020E0502030303020204" pitchFamily="34" charset="0"/>
              </a:rPr>
              <a:t>”);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 smtClean="0">
                <a:latin typeface="Candara" panose="020E0502030303020204" pitchFamily="34" charset="0"/>
              </a:rPr>
              <a:t>Mymap.insert</a:t>
            </a:r>
            <a:r>
              <a:rPr lang="en-US" altLang="en-US" dirty="0" smtClean="0">
                <a:latin typeface="Candara" panose="020E0502030303020204" pitchFamily="34" charset="0"/>
              </a:rPr>
              <a:t>(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make_pair</a:t>
            </a:r>
            <a:r>
              <a:rPr lang="en-US" altLang="en-US" dirty="0" smtClean="0">
                <a:latin typeface="Candara" panose="020E0502030303020204" pitchFamily="34" charset="0"/>
              </a:rPr>
              <a:t>(3, “CS2 is fun”);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map&lt;</a:t>
            </a:r>
            <a:r>
              <a:rPr lang="en-US" altLang="en-US" dirty="0" err="1" smtClean="0">
                <a:solidFill>
                  <a:srgbClr val="00B050"/>
                </a:solidFill>
                <a:latin typeface="Candara" panose="020E0502030303020204" pitchFamily="34" charset="0"/>
              </a:rPr>
              <a:t>int</a:t>
            </a:r>
            <a:r>
              <a:rPr lang="en-US" altLang="en-US" dirty="0">
                <a:solidFill>
                  <a:srgbClr val="00B050"/>
                </a:solidFill>
                <a:latin typeface="Candara" panose="020E0502030303020204" pitchFamily="34" charset="0"/>
              </a:rPr>
              <a:t>, string&gt; </a:t>
            </a:r>
            <a:r>
              <a:rPr lang="en-US" alt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:: iterator insert = </a:t>
            </a:r>
            <a:r>
              <a:rPr lang="en-US" altLang="en-US" dirty="0" err="1" smtClean="0">
                <a:solidFill>
                  <a:srgbClr val="00B050"/>
                </a:solidFill>
                <a:latin typeface="Candara" panose="020E0502030303020204" pitchFamily="34" charset="0"/>
              </a:rPr>
              <a:t>mymap.begin</a:t>
            </a:r>
            <a:r>
              <a:rPr lang="en-US" alt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(); </a:t>
            </a:r>
          </a:p>
          <a:p>
            <a:pPr>
              <a:lnSpc>
                <a:spcPct val="80000"/>
              </a:lnSpc>
            </a:pPr>
            <a:r>
              <a:rPr lang="en-US" altLang="en-US" dirty="0" err="1" smtClean="0">
                <a:solidFill>
                  <a:srgbClr val="00B050"/>
                </a:solidFill>
                <a:latin typeface="Candara" panose="020E0502030303020204" pitchFamily="34" charset="0"/>
              </a:rPr>
              <a:t>Mymap.insert</a:t>
            </a:r>
            <a:r>
              <a:rPr lang="en-US" alt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(begin (pair&lt;</a:t>
            </a:r>
            <a:r>
              <a:rPr lang="en-US" altLang="en-US" dirty="0" err="1" smtClean="0">
                <a:solidFill>
                  <a:srgbClr val="00B050"/>
                </a:solidFill>
                <a:latin typeface="Candara" panose="020E0502030303020204" pitchFamily="34" charset="0"/>
              </a:rPr>
              <a:t>int</a:t>
            </a:r>
            <a:r>
              <a:rPr lang="en-US" altLang="en-US" dirty="0">
                <a:solidFill>
                  <a:srgbClr val="00B050"/>
                </a:solidFill>
                <a:latin typeface="Candara" panose="020E0502030303020204" pitchFamily="34" charset="0"/>
              </a:rPr>
              <a:t>, </a:t>
            </a:r>
            <a:r>
              <a:rPr lang="en-US" alt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string</a:t>
            </a:r>
            <a:r>
              <a:rPr lang="en-US" altLang="en-US" dirty="0">
                <a:solidFill>
                  <a:srgbClr val="00B050"/>
                </a:solidFill>
                <a:latin typeface="Candara" panose="020E0502030303020204" pitchFamily="34" charset="0"/>
              </a:rPr>
              <a:t>&gt;(3, “</a:t>
            </a:r>
            <a:r>
              <a:rPr lang="en-US" alt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CS2 </a:t>
            </a:r>
            <a:r>
              <a:rPr lang="en-US" altLang="en-US" dirty="0">
                <a:solidFill>
                  <a:srgbClr val="00B050"/>
                </a:solidFill>
                <a:latin typeface="Candara" panose="020E0502030303020204" pitchFamily="34" charset="0"/>
              </a:rPr>
              <a:t>is fun”);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pair&lt;iterator, bool&gt; 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insert</a:t>
            </a:r>
            <a:r>
              <a:rPr lang="en-US" altLang="en-US" dirty="0" smtClean="0">
                <a:latin typeface="Candara" panose="020E0502030303020204" pitchFamily="34" charset="0"/>
              </a:rPr>
              <a:t>(</a:t>
            </a:r>
            <a:r>
              <a:rPr lang="en-US" altLang="en-US" dirty="0" err="1" smtClean="0">
                <a:latin typeface="Candara" panose="020E0502030303020204" pitchFamily="34" charset="0"/>
              </a:rPr>
              <a:t>const</a:t>
            </a:r>
            <a:r>
              <a:rPr lang="en-US" altLang="en-US" dirty="0" smtClean="0">
                <a:latin typeface="Candara" panose="020E0502030303020204" pitchFamily="34" charset="0"/>
              </a:rPr>
              <a:t> </a:t>
            </a:r>
            <a:r>
              <a:rPr lang="en-US" altLang="en-US" dirty="0" err="1" smtClean="0">
                <a:latin typeface="Candara" panose="020E0502030303020204" pitchFamily="34" charset="0"/>
              </a:rPr>
              <a:t>value_type</a:t>
            </a:r>
            <a:r>
              <a:rPr lang="en-US" altLang="en-US" dirty="0" smtClean="0">
                <a:latin typeface="Candara" panose="020E0502030303020204" pitchFamily="34" charset="0"/>
              </a:rPr>
              <a:t> &amp;x)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Candara" panose="020E0502030303020204" pitchFamily="34" charset="0"/>
              </a:rPr>
              <a:t>Inserts x into the map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void 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insert</a:t>
            </a:r>
            <a:r>
              <a:rPr lang="en-US" altLang="en-US" dirty="0" smtClean="0">
                <a:latin typeface="Candara" panose="020E0502030303020204" pitchFamily="34" charset="0"/>
              </a:rPr>
              <a:t>(iterator, iterator)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Candara" panose="020E0502030303020204" pitchFamily="34" charset="0"/>
              </a:rPr>
              <a:t>Inserts a range into the map 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00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STL Map Template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0944" y="1151965"/>
            <a:ext cx="8335938" cy="472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void </a:t>
            </a:r>
            <a:r>
              <a:rPr lang="en-US" altLang="en-US" dirty="0">
                <a:solidFill>
                  <a:srgbClr val="0000FF"/>
                </a:solidFill>
                <a:latin typeface="Candara" panose="020E0502030303020204" pitchFamily="34" charset="0"/>
              </a:rPr>
              <a:t>erase</a:t>
            </a:r>
            <a:r>
              <a:rPr lang="en-US" altLang="en-US" dirty="0">
                <a:latin typeface="Candara" panose="020E0502030303020204" pitchFamily="34" charset="0"/>
              </a:rPr>
              <a:t>(iterator </a:t>
            </a:r>
            <a:r>
              <a:rPr lang="en-US" altLang="en-US" dirty="0" err="1">
                <a:latin typeface="Candara" panose="020E0502030303020204" pitchFamily="34" charset="0"/>
              </a:rPr>
              <a:t>pos</a:t>
            </a:r>
            <a:r>
              <a:rPr lang="en-US" altLang="en-US" dirty="0">
                <a:latin typeface="Candara" panose="020E0502030303020204" pitchFamily="34" charset="0"/>
              </a:rPr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Erases the element pointed to by </a:t>
            </a:r>
            <a:r>
              <a:rPr lang="en-US" altLang="en-US" dirty="0" err="1" smtClean="0">
                <a:latin typeface="Candara" panose="020E0502030303020204" pitchFamily="34" charset="0"/>
              </a:rPr>
              <a:t>pos</a:t>
            </a:r>
            <a:endParaRPr lang="en-US" altLang="en-US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>
                <a:latin typeface="Candara" panose="020E0502030303020204" pitchFamily="34" charset="0"/>
              </a:rPr>
              <a:t>size_type</a:t>
            </a:r>
            <a:r>
              <a:rPr lang="en-US" altLang="en-US" dirty="0">
                <a:latin typeface="Candara" panose="020E0502030303020204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andara" panose="020E0502030303020204" pitchFamily="34" charset="0"/>
              </a:rPr>
              <a:t>erase</a:t>
            </a:r>
            <a:r>
              <a:rPr lang="en-US" altLang="en-US" dirty="0">
                <a:latin typeface="Candara" panose="020E0502030303020204" pitchFamily="34" charset="0"/>
              </a:rPr>
              <a:t>(</a:t>
            </a:r>
            <a:r>
              <a:rPr lang="en-US" altLang="en-US" dirty="0" err="1">
                <a:latin typeface="Candara" panose="020E0502030303020204" pitchFamily="34" charset="0"/>
              </a:rPr>
              <a:t>const</a:t>
            </a:r>
            <a:r>
              <a:rPr lang="en-US" altLang="en-US" dirty="0">
                <a:latin typeface="Candara" panose="020E0502030303020204" pitchFamily="34" charset="0"/>
              </a:rPr>
              <a:t> </a:t>
            </a:r>
            <a:r>
              <a:rPr lang="en-US" altLang="en-US" dirty="0" err="1" smtClean="0">
                <a:latin typeface="Candara" panose="020E0502030303020204" pitchFamily="34" charset="0"/>
              </a:rPr>
              <a:t>key_type</a:t>
            </a:r>
            <a:r>
              <a:rPr lang="en-US" altLang="en-US" dirty="0" smtClean="0">
                <a:latin typeface="Candara" panose="020E0502030303020204" pitchFamily="34" charset="0"/>
              </a:rPr>
              <a:t> &amp;key)</a:t>
            </a:r>
            <a:endParaRPr lang="en-US" altLang="en-US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Erases the element whose key is k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void </a:t>
            </a:r>
            <a:r>
              <a:rPr lang="en-US" altLang="en-US" dirty="0">
                <a:solidFill>
                  <a:srgbClr val="0000FF"/>
                </a:solidFill>
                <a:latin typeface="Candara" panose="020E0502030303020204" pitchFamily="34" charset="0"/>
              </a:rPr>
              <a:t>erase</a:t>
            </a:r>
            <a:r>
              <a:rPr lang="en-US" altLang="en-US" dirty="0">
                <a:latin typeface="Candara" panose="020E0502030303020204" pitchFamily="34" charset="0"/>
              </a:rPr>
              <a:t>(iterator first, iterator last)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Erases all elements in a range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iterator </a:t>
            </a:r>
            <a:r>
              <a:rPr lang="en-US" altLang="en-US" dirty="0">
                <a:solidFill>
                  <a:srgbClr val="0000FF"/>
                </a:solidFill>
                <a:latin typeface="Candara" panose="020E0502030303020204" pitchFamily="34" charset="0"/>
              </a:rPr>
              <a:t>find</a:t>
            </a:r>
            <a:r>
              <a:rPr lang="en-US" altLang="en-US" dirty="0">
                <a:latin typeface="Candara" panose="020E0502030303020204" pitchFamily="34" charset="0"/>
              </a:rPr>
              <a:t>(</a:t>
            </a:r>
            <a:r>
              <a:rPr lang="en-US" altLang="en-US" dirty="0" err="1">
                <a:latin typeface="Candara" panose="020E0502030303020204" pitchFamily="34" charset="0"/>
              </a:rPr>
              <a:t>const</a:t>
            </a:r>
            <a:r>
              <a:rPr lang="en-US" altLang="en-US" dirty="0">
                <a:latin typeface="Candara" panose="020E0502030303020204" pitchFamily="34" charset="0"/>
              </a:rPr>
              <a:t> </a:t>
            </a:r>
            <a:r>
              <a:rPr lang="en-US" altLang="en-US" dirty="0" err="1" smtClean="0">
                <a:latin typeface="Candara" panose="020E0502030303020204" pitchFamily="34" charset="0"/>
              </a:rPr>
              <a:t>key_type</a:t>
            </a:r>
            <a:r>
              <a:rPr lang="en-US" altLang="en-US" dirty="0" smtClean="0">
                <a:latin typeface="Candara" panose="020E0502030303020204" pitchFamily="34" charset="0"/>
              </a:rPr>
              <a:t> &amp;key) </a:t>
            </a:r>
            <a:endParaRPr lang="en-US" altLang="en-US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Finds an element whose key is k.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 smtClean="0">
                <a:latin typeface="Candara" panose="020E0502030303020204" pitchFamily="34" charset="0"/>
              </a:rPr>
              <a:t>data_type</a:t>
            </a:r>
            <a:r>
              <a:rPr lang="en-US" altLang="en-US" dirty="0" smtClean="0">
                <a:latin typeface="Candara" panose="020E0502030303020204" pitchFamily="34" charset="0"/>
              </a:rPr>
              <a:t> &amp;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operator</a:t>
            </a:r>
            <a:r>
              <a:rPr lang="en-US" altLang="en-US" dirty="0">
                <a:solidFill>
                  <a:srgbClr val="0000FF"/>
                </a:solidFill>
                <a:latin typeface="Candara" panose="020E0502030303020204" pitchFamily="34" charset="0"/>
              </a:rPr>
              <a:t>[]</a:t>
            </a:r>
            <a:r>
              <a:rPr lang="en-US" altLang="en-US" dirty="0">
                <a:latin typeface="Candara" panose="020E0502030303020204" pitchFamily="34" charset="0"/>
              </a:rPr>
              <a:t>(</a:t>
            </a:r>
            <a:r>
              <a:rPr lang="en-US" altLang="en-US" dirty="0" err="1">
                <a:latin typeface="Candara" panose="020E0502030303020204" pitchFamily="34" charset="0"/>
              </a:rPr>
              <a:t>const</a:t>
            </a:r>
            <a:r>
              <a:rPr lang="en-US" altLang="en-US" dirty="0">
                <a:latin typeface="Candara" panose="020E0502030303020204" pitchFamily="34" charset="0"/>
              </a:rPr>
              <a:t> </a:t>
            </a:r>
            <a:r>
              <a:rPr lang="en-US" altLang="en-US" dirty="0" err="1" smtClean="0">
                <a:latin typeface="Candara" panose="020E0502030303020204" pitchFamily="34" charset="0"/>
              </a:rPr>
              <a:t>key_type</a:t>
            </a:r>
            <a:r>
              <a:rPr lang="en-US" altLang="en-US" dirty="0" smtClean="0">
                <a:latin typeface="Candara" panose="020E0502030303020204" pitchFamily="34" charset="0"/>
              </a:rPr>
              <a:t> &amp;key)</a:t>
            </a:r>
            <a:endParaRPr lang="en-US" altLang="en-US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Returns a reference to the object that is associated with a particular key.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If the map does not already contain such an object, operator[] inserts the default object </a:t>
            </a:r>
            <a:r>
              <a:rPr lang="en-US" altLang="en-US" dirty="0" err="1" smtClean="0">
                <a:solidFill>
                  <a:srgbClr val="0000FF"/>
                </a:solidFill>
                <a:latin typeface="Candara" panose="020E0502030303020204" pitchFamily="34" charset="0"/>
              </a:rPr>
              <a:t>data_type</a:t>
            </a:r>
            <a:r>
              <a:rPr lang="en-US" alt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()</a:t>
            </a:r>
            <a:r>
              <a:rPr lang="en-US" altLang="en-US" sz="1600" dirty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</a:p>
          <a:p>
            <a:pPr eaLnBrk="1" hangingPunct="1"/>
            <a:endParaRPr lang="en-US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2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233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Map </a:t>
            </a:r>
            <a:r>
              <a:rPr lang="en-US" altLang="en-US" sz="2400" dirty="0">
                <a:ea typeface="ＭＳ Ｐゴシック" panose="020B0600070205080204" pitchFamily="34" charset="-128"/>
              </a:rPr>
              <a:t>(an associative array)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679" y="1354666"/>
            <a:ext cx="11835442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a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vector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you subscript using an integer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 a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you can define the subscript to be (just about) any type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map&lt;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alt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words;	</a:t>
            </a:r>
            <a:r>
              <a:rPr lang="en-US" altLang="en-US" sz="20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keep (</a:t>
            </a:r>
            <a:r>
              <a:rPr lang="en-US" altLang="en-US" sz="20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word,frequency</a:t>
            </a:r>
            <a:r>
              <a:rPr lang="en-US" altLang="en-US" sz="20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pairs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for (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s; </a:t>
            </a:r>
            <a:r>
              <a:rPr lang="en-US" alt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cin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&gt;&gt;s;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++words[s];		// </a:t>
            </a:r>
            <a:r>
              <a:rPr lang="en-US" altLang="en-US" sz="20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note:</a:t>
            </a:r>
            <a:r>
              <a:rPr lang="en-US" altLang="en-US" sz="2000" b="1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words </a:t>
            </a:r>
            <a:r>
              <a:rPr lang="en-US" altLang="en-US" sz="20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subscripted by a</a:t>
            </a:r>
            <a:r>
              <a:rPr lang="en-US" altLang="en-US" sz="2000" b="1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// </a:t>
            </a:r>
            <a:r>
              <a:rPr lang="en-US" altLang="en-US" sz="2000" b="1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words[s] </a:t>
            </a:r>
            <a:r>
              <a:rPr lang="en-US" altLang="en-US" sz="20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an</a:t>
            </a:r>
            <a:r>
              <a:rPr lang="en-US" altLang="en-US" sz="2000" b="1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sz="2000" b="1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// </a:t>
            </a:r>
            <a:r>
              <a:rPr lang="en-US" altLang="en-US" sz="20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lang="en-US" altLang="en-US" sz="2000" b="1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sz="2000" b="1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 are initialized to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for (</a:t>
            </a:r>
            <a:r>
              <a:rPr lang="en-US" alt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 &amp;  p 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words)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alt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p.first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p.second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630578" y="2306606"/>
            <a:ext cx="1143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prstClr val="black"/>
                </a:solidFill>
                <a:cs typeface="Times New Roman" panose="02020603050405020304" pitchFamily="18" charset="0"/>
              </a:rPr>
              <a:t>Key type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4200585" y="2323859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prstClr val="black"/>
                </a:solidFill>
                <a:cs typeface="Times New Roman" panose="02020603050405020304" pitchFamily="18" charset="0"/>
              </a:rPr>
              <a:t>Value type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2065548" y="2523118"/>
            <a:ext cx="567905" cy="724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2862053" y="2611405"/>
            <a:ext cx="1338532" cy="7050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4159" y="67483"/>
            <a:ext cx="10396882" cy="115196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Map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3229" y="1181867"/>
            <a:ext cx="10138741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After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vector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is the most useful standard library container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Maps (and/or hash tables) are the backbone of scripting languages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is really an ordered balanced binary tree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 default ordered by </a:t>
            </a:r>
            <a:r>
              <a:rPr lang="en-US" alt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 </a:t>
            </a: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(less than)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example, </a:t>
            </a:r>
            <a:r>
              <a:rPr lang="en-US" alt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map&lt;</a:t>
            </a:r>
            <a:r>
              <a:rPr lang="en-US" alt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string,int</a:t>
            </a:r>
            <a:r>
              <a:rPr lang="en-US" alt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fruits</a:t>
            </a: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44121" y="5330847"/>
            <a:ext cx="907186" cy="49847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2ADAD7-B696-4E05-9EB6-CF5A66F80B17}" type="slidenum">
              <a:rPr lang="en-US" altLang="en-US" sz="1400">
                <a:solidFill>
                  <a:prstClr val="black"/>
                </a:solidFill>
                <a:cs typeface="Times New Roman" panose="02020603050405020304" pitchFamily="18" charset="0"/>
              </a:rPr>
              <a:pPr eaLnBrk="1" hangingPunct="1"/>
              <a:t>63</a:t>
            </a:fld>
            <a:endParaRPr lang="en-US" altLang="en-US" sz="14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267200" y="3307313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prstClr val="black"/>
                </a:solidFill>
                <a:cs typeface="Times New Roman" panose="02020603050405020304" pitchFamily="18" charset="0"/>
              </a:rPr>
              <a:t>Orange  99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953000" y="5440913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Plum  8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429000" y="5440913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Kiwi  2345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828800" y="5440913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Apple   7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486400" y="4374113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Quince  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971800" y="4374113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Grape  100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429000" y="3307314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prstClr val="black"/>
                </a:solidFill>
                <a:cs typeface="Times New Roman" panose="02020603050405020304" pitchFamily="18" charset="0"/>
              </a:rPr>
              <a:t>fruits:</a:t>
            </a:r>
          </a:p>
        </p:txBody>
      </p:sp>
      <p:cxnSp>
        <p:nvCxnSpPr>
          <p:cNvPr id="34827" name="AutoShape 11"/>
          <p:cNvCxnSpPr>
            <a:cxnSpLocks noChangeShapeType="1"/>
            <a:stCxn id="34820" idx="2"/>
            <a:endCxn id="34825" idx="0"/>
          </p:cNvCxnSpPr>
          <p:nvPr/>
        </p:nvCxnSpPr>
        <p:spPr bwMode="auto">
          <a:xfrm flipH="1">
            <a:off x="3581400" y="3764513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2"/>
          <p:cNvCxnSpPr>
            <a:cxnSpLocks noChangeShapeType="1"/>
            <a:stCxn id="34820" idx="2"/>
            <a:endCxn id="34824" idx="0"/>
          </p:cNvCxnSpPr>
          <p:nvPr/>
        </p:nvCxnSpPr>
        <p:spPr bwMode="auto">
          <a:xfrm>
            <a:off x="4876800" y="3764513"/>
            <a:ext cx="1219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2"/>
            <a:endCxn id="34821" idx="0"/>
          </p:cNvCxnSpPr>
          <p:nvPr/>
        </p:nvCxnSpPr>
        <p:spPr bwMode="auto">
          <a:xfrm flipH="1">
            <a:off x="5562600" y="4831313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"/>
          <p:cNvCxnSpPr>
            <a:cxnSpLocks noChangeShapeType="1"/>
            <a:stCxn id="34825" idx="2"/>
            <a:endCxn id="34822" idx="0"/>
          </p:cNvCxnSpPr>
          <p:nvPr/>
        </p:nvCxnSpPr>
        <p:spPr bwMode="auto">
          <a:xfrm>
            <a:off x="3581400" y="4831313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15"/>
          <p:cNvCxnSpPr>
            <a:cxnSpLocks noChangeShapeType="1"/>
            <a:stCxn id="34825" idx="2"/>
            <a:endCxn id="34823" idx="0"/>
          </p:cNvCxnSpPr>
          <p:nvPr/>
        </p:nvCxnSpPr>
        <p:spPr bwMode="auto">
          <a:xfrm flipH="1">
            <a:off x="2438400" y="4831313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8343900" y="3769544"/>
            <a:ext cx="1447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Key first</a:t>
            </a:r>
          </a:p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Value second</a:t>
            </a:r>
          </a:p>
          <a:p>
            <a:pPr algn="ctr" eaLnBrk="1" hangingPunct="1"/>
            <a:endParaRPr lang="en-US" altLang="en-US" sz="18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Node* left</a:t>
            </a:r>
          </a:p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Node* right</a:t>
            </a:r>
          </a:p>
          <a:p>
            <a:pPr algn="ctr" eaLnBrk="1" hangingPunct="1"/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7772400" y="3194359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prstClr val="black"/>
                </a:solidFill>
                <a:cs typeface="Times New Roman" panose="02020603050405020304" pitchFamily="18" charset="0"/>
              </a:rPr>
              <a:t>Map node:</a:t>
            </a:r>
          </a:p>
        </p:txBody>
      </p:sp>
      <p:cxnSp>
        <p:nvCxnSpPr>
          <p:cNvPr id="34834" name="AutoShape 18"/>
          <p:cNvCxnSpPr>
            <a:cxnSpLocks noChangeShapeType="1"/>
            <a:stCxn id="34832" idx="1"/>
            <a:endCxn id="34832" idx="3"/>
          </p:cNvCxnSpPr>
          <p:nvPr/>
        </p:nvCxnSpPr>
        <p:spPr bwMode="auto">
          <a:xfrm>
            <a:off x="8343900" y="4645844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21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1283" y="1244600"/>
            <a:ext cx="11990717" cy="44577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//Program to demonstrate use of the map template class.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iostream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#include &lt;map&gt;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#include &lt;string&gt;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using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::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using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::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using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::map;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using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::string;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96641" y="2463511"/>
            <a:ext cx="2286000" cy="58477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MAP CLASS INCLUDE</a:t>
            </a:r>
            <a:endParaRPr lang="en-US" altLang="en-US" sz="1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H="1">
            <a:off x="3160384" y="2680710"/>
            <a:ext cx="3036257" cy="97688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-21565"/>
            <a:ext cx="11990717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map&lt;string, string&gt; planets;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planets["Mercury"] = "Hot planet";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planets["Venus"] = "Atmosphere of sulfuric acid";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planets["Earth"] = "Home";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planets["Mars"] = "The Red Planet";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planets["Jupiter"] = "Largest planet in our solar system";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planets["Saturn"] = "Has rings";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planets["Uranus"] = "Tilts on its side";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planets["Neptune"] = "1500 mile-per-hour winds";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planets["Pluto"] = "Dwarf planet";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"Entry for Mercury - " &lt;&lt; planets["Mercury"]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endl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endl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if (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planets.find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("Mercury") !=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planets.end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 ))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"Mercury is in the map."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endl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if (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planets.find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("Ceres") ==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planets.end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 ))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"Ceres is not in the map."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endl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endl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"Iterating through all planets: "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endl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map&lt;string, string&gt;::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const_iterator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iter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for (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iter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planets.begin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 );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iter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!=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planets.end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 ); ++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iter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iter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-&gt;first &lt;&lt; " - "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iter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-&gt;second &lt;&lt; </a:t>
            </a:r>
            <a:r>
              <a:rPr lang="en-US" altLang="en-US" sz="1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endl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return 0;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099454" y="1482906"/>
            <a:ext cx="2581246" cy="255454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b="1" i="1" dirty="0">
                <a:solidFill>
                  <a:prstClr val="black"/>
                </a:solidFill>
              </a:rPr>
              <a:t>The iterator will</a:t>
            </a:r>
          </a:p>
          <a:p>
            <a:r>
              <a:rPr lang="en-US" sz="2000" b="1" i="1" dirty="0">
                <a:solidFill>
                  <a:prstClr val="black"/>
                </a:solidFill>
              </a:rPr>
              <a:t>output the map in</a:t>
            </a:r>
          </a:p>
          <a:p>
            <a:r>
              <a:rPr lang="en-US" sz="2000" b="1" i="1" dirty="0">
                <a:solidFill>
                  <a:prstClr val="black"/>
                </a:solidFill>
              </a:rPr>
              <a:t>order sorted by</a:t>
            </a:r>
          </a:p>
          <a:p>
            <a:r>
              <a:rPr lang="en-US" sz="2000" b="1" i="1" dirty="0">
                <a:solidFill>
                  <a:prstClr val="black"/>
                </a:solidFill>
              </a:rPr>
              <a:t>the key. In this</a:t>
            </a:r>
          </a:p>
          <a:p>
            <a:r>
              <a:rPr lang="en-US" sz="2000" b="1" i="1" dirty="0">
                <a:solidFill>
                  <a:prstClr val="black"/>
                </a:solidFill>
              </a:rPr>
              <a:t>case, the output</a:t>
            </a:r>
          </a:p>
          <a:p>
            <a:r>
              <a:rPr lang="en-US" sz="2000" b="1" i="1" dirty="0">
                <a:solidFill>
                  <a:prstClr val="black"/>
                </a:solidFill>
              </a:rPr>
              <a:t>will be listed</a:t>
            </a:r>
          </a:p>
          <a:p>
            <a:r>
              <a:rPr lang="en-US" sz="2000" b="1" i="1" dirty="0">
                <a:solidFill>
                  <a:prstClr val="black"/>
                </a:solidFill>
              </a:rPr>
              <a:t>alphabetically by</a:t>
            </a:r>
          </a:p>
          <a:p>
            <a:r>
              <a:rPr lang="en-US" sz="2000" b="1" i="1" dirty="0">
                <a:solidFill>
                  <a:prstClr val="black"/>
                </a:solidFill>
              </a:rPr>
              <a:t>planet.</a:t>
            </a:r>
            <a:endParaRPr lang="en-US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5600700" y="2683534"/>
            <a:ext cx="2498754" cy="2705101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1" y="114300"/>
            <a:ext cx="11990717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pair&lt;map&lt;string, string&gt;::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iterator,bool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retVar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retVar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planets.insert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(pair&lt;string, string&gt;("Mercury", "Hot planet"));</a:t>
            </a:r>
          </a:p>
          <a:p>
            <a:pPr>
              <a:lnSpc>
                <a:spcPct val="80000"/>
              </a:lnSpc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if (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retVar.second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==false)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"element already existed";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" with a value of 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retVar.first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-&gt;second &lt;&lt; '\n';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// Because element keys in a map are unique, the insertion operation checks whether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// each inserted element has a key equivalent to the one of an element already in the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// container, and if so, the element is not inserted, returning an iterator to this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// existing element (if the function returns a value).</a:t>
            </a:r>
          </a:p>
          <a:p>
            <a:pPr>
              <a:lnSpc>
                <a:spcPct val="80000"/>
              </a:lnSpc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retVar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planets.insert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(pair&lt;string, string&gt;("Akron", "The planet on the hill"));</a:t>
            </a:r>
          </a:p>
          <a:p>
            <a:pPr>
              <a:lnSpc>
                <a:spcPct val="80000"/>
              </a:lnSpc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 (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retVar.second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false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"element already existed";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&lt;&lt; " with a value of 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retVar.first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-&gt;second &lt;&lt; '\n';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177458" y="4673699"/>
            <a:ext cx="2286000" cy="1754326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 b="1" i="1" dirty="0">
                <a:solidFill>
                  <a:prstClr val="black"/>
                </a:solidFill>
              </a:rPr>
              <a:t>The </a:t>
            </a:r>
            <a:r>
              <a:rPr lang="en-US" sz="1800" b="1" i="1" dirty="0" smtClean="0">
                <a:solidFill>
                  <a:prstClr val="black"/>
                </a:solidFill>
              </a:rPr>
              <a:t>pair combines the key and the mapped value. It’s from the STL, and separate, so needs the #include.</a:t>
            </a:r>
            <a:endParaRPr lang="en-US" altLang="en-US" sz="1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939800" y="444500"/>
            <a:ext cx="7237658" cy="4229199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01" y="1069733"/>
            <a:ext cx="5340515" cy="32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3471"/>
            <a:ext cx="10396882" cy="93793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Map example </a:t>
            </a:r>
            <a:r>
              <a:rPr lang="en-US" altLang="en-US" sz="3200" dirty="0">
                <a:ea typeface="ＭＳ Ｐゴシック" panose="020B0600070205080204" pitchFamily="34" charset="-128"/>
              </a:rPr>
              <a:t>(build some maps)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6520" y="742862"/>
            <a:ext cx="12192000" cy="514993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map&lt;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string,double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</a:t>
            </a:r>
            <a:r>
              <a:rPr lang="en-US" altLang="en-US" sz="1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 </a:t>
            </a:r>
            <a:r>
              <a:rPr lang="en-US" alt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Dow-Jones industrial index (</a:t>
            </a:r>
            <a:r>
              <a:rPr lang="en-US" altLang="en-US" sz="1800" i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symbol,price</a:t>
            </a:r>
            <a:r>
              <a:rPr lang="en-US" altLang="en-US" sz="1800" i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["MMM"] = 81.86;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["AA"] = 34.69;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["MO"] = 54.45;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map&lt;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string,double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dow_weight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			</a:t>
            </a:r>
            <a:r>
              <a:rPr lang="en-US" alt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</a:t>
            </a:r>
            <a:r>
              <a:rPr lang="en-US" altLang="en-US" sz="1800" i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lang="en-US" altLang="en-US" sz="1800" i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symbol,weight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dow_weight.insert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make_pair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("MMM", 5.8549));	</a:t>
            </a:r>
            <a:r>
              <a:rPr lang="en-US" alt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just to show that a </a:t>
            </a:r>
            <a:r>
              <a:rPr lang="en-US" altLang="en-US" sz="1800" b="1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				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        </a:t>
            </a:r>
            <a:r>
              <a:rPr lang="en-US" alt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</a:t>
            </a:r>
            <a:r>
              <a:rPr lang="en-US" altLang="en-US" sz="1800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really does hold </a:t>
            </a:r>
            <a:r>
              <a:rPr lang="en-US" altLang="en-US" sz="1800" b="1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pair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dow_weight.insert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make_pair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("AA",2.4808));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dow_weight.insert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make_pair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("MO",3.8940</a:t>
            </a:r>
            <a:r>
              <a:rPr lang="en-US" altLang="en-US" sz="1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    </a:t>
            </a:r>
            <a:r>
              <a:rPr lang="en-US" alt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and to show that notation matters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map&lt;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string,string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dow_name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	</a:t>
            </a:r>
            <a:r>
              <a:rPr lang="en-US" alt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</a:t>
            </a:r>
            <a:r>
              <a:rPr lang="en-US" altLang="en-US" sz="1800" i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lang="en-US" altLang="en-US" sz="1800" i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symbol,name</a:t>
            </a:r>
            <a:r>
              <a:rPr lang="en-US" altLang="en-US" sz="1800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dow_name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["MMM"] = "3M Co.";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dow_name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["AA"] = "Alcoa Inc.";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dow_name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["MO"] = "Altria Group Inc</a:t>
            </a:r>
            <a:r>
              <a:rPr lang="en-US" altLang="en-US" sz="1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.";</a:t>
            </a:r>
            <a:endParaRPr lang="en-US" altLang="en-US" sz="18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vs. Pointers to objects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STL Containers can store </a:t>
            </a:r>
            <a:r>
              <a:rPr lang="en-US" u="sng" smtClean="0"/>
              <a:t>objects</a:t>
            </a:r>
            <a:r>
              <a:rPr lang="en-US" smtClean="0"/>
              <a:t> or </a:t>
            </a:r>
            <a:r>
              <a:rPr lang="en-US" u="sng" smtClean="0"/>
              <a:t>pointers to objects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vector&lt;Employee&gt; OR vector&lt;Employee *&gt;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a container stores objects, it will allocate and deallocate all memory for storing its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a container stores pointers, the client is responsible for allocating and deallocating the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client must call new and delete on the element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container WILL NOT delete the objects for you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25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Efficiency</a:t>
            </a:r>
            <a:endParaRPr lang="en-US" alt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mtClean="0"/>
              <a:t>The STL was designed with efficiency as an important consideration. </a:t>
            </a:r>
          </a:p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mtClean="0"/>
              <a:t>STL requires compliant implementations to guarantee a maximum running time.</a:t>
            </a:r>
          </a:p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mtClean="0"/>
              <a:t>STL implementations strive to be optimally efficient. </a:t>
            </a:r>
          </a:p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mtClean="0"/>
              <a:t>Sorting is usually specified to be O(N*log(N)) where N is the number of items being sorted</a:t>
            </a:r>
          </a:p>
          <a:p>
            <a:pPr>
              <a:lnSpc>
                <a:spcPct val="95000"/>
              </a:lnSpc>
              <a:spcBef>
                <a:spcPts val="800"/>
              </a:spcBef>
            </a:pPr>
            <a:r>
              <a:rPr lang="en-GB" altLang="en-US" smtClean="0"/>
              <a:t>Search is usually specified to be O(log(N)) where N is the number of items being searched.</a:t>
            </a:r>
          </a:p>
        </p:txBody>
      </p:sp>
    </p:spTree>
    <p:extLst>
      <p:ext uri="{BB962C8B-B14F-4D97-AF65-F5344CB8AC3E}">
        <p14:creationId xmlns:p14="http://schemas.microsoft.com/office/powerpoint/2010/main" val="25128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5425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Sequential Containers</a:t>
            </a:r>
            <a:endParaRPr lang="en-US" altLang="en-US" dirty="0" smtClean="0"/>
          </a:p>
        </p:txBody>
      </p:sp>
      <p:pic>
        <p:nvPicPr>
          <p:cNvPr id="9" name="Picture 2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7137"/>
            <a:ext cx="7453312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152400" y="15876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 Use ranged-for, auto with containers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44500" y="1341439"/>
            <a:ext cx="10515600" cy="4589463"/>
          </a:xfrm>
        </p:spPr>
        <p:txBody>
          <a:bodyPr/>
          <a:lstStyle/>
          <a:p>
            <a:r>
              <a:rPr lang="en-US" altLang="en-US" sz="2400" dirty="0"/>
              <a:t>C++11 ranged-for loop and auto keyword make it easier to iterate through containers.  Consider the following map and set: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We </a:t>
            </a:r>
            <a:r>
              <a:rPr lang="en-US" altLang="en-US" sz="2400" dirty="0"/>
              <a:t>can iterate through each container conveniently with a ranged for loop and auto: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574799" y="2191286"/>
            <a:ext cx="886459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{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1,"Walt"},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2,"Kenrick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 };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set&lt;string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colors = {"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red","green","blue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1574799" y="4364572"/>
            <a:ext cx="850899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for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(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auto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p :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personIDs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)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cout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p.first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" " &lt;&lt;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p.second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endl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for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(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auto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p : colors)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cout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p &lt;&lt; " ";</a:t>
            </a:r>
            <a:endParaRPr lang="en-US" altLang="en-US" sz="2000" b="1" dirty="0">
              <a:ea typeface="Times New Roman" panose="02020603050405020304" pitchFamily="18" charset="0"/>
              <a:cs typeface="Giovanni"/>
            </a:endParaRPr>
          </a:p>
        </p:txBody>
      </p:sp>
    </p:spTree>
    <p:extLst>
      <p:ext uri="{BB962C8B-B14F-4D97-AF65-F5344CB8AC3E}">
        <p14:creationId xmlns:p14="http://schemas.microsoft.com/office/powerpoint/2010/main" val="33215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015093"/>
            <a:ext cx="5435600" cy="378550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420100" y="1346200"/>
            <a:ext cx="3505200" cy="2743200"/>
          </a:xfrm>
          <a:prstGeom prst="cloudCallout">
            <a:avLst>
              <a:gd name="adj1" fmla="val -77033"/>
              <a:gd name="adj2" fmla="val 19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STL came to life in 1992. You can download the entire STL.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8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990601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(9th 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Effective Modern C++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2015 (O’Reilly) 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Accelerated C++ Practical Programming by Example,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Addison-Wesley, 2000 ISBN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30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1143001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http://www.cplusplus.com/doc/tutorial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/</a:t>
            </a:r>
            <a:endParaRPr lang="en-US" altLang="en-US" sz="1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http://www.keithschwarz.com/cs106l/fall2010/course-reader/Ch5_STLSequenceContainers.pdf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94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Common Container Members</a:t>
            </a:r>
            <a:endParaRPr lang="en-US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The STL sequential containers each have different characteristics, but they </a:t>
            </a:r>
            <a:r>
              <a:rPr lang="en-GB" altLang="en-US" i="1" dirty="0" smtClean="0"/>
              <a:t>all</a:t>
            </a:r>
            <a:r>
              <a:rPr lang="en-GB" altLang="en-US" dirty="0" smtClean="0"/>
              <a:t> support these members:</a:t>
            </a:r>
          </a:p>
          <a:p>
            <a:pPr lvl="1">
              <a:spcBef>
                <a:spcPts val="1000"/>
              </a:spcBef>
              <a:spcAft>
                <a:spcPct val="10000"/>
              </a:spcAft>
            </a:pPr>
            <a:r>
              <a:rPr lang="en-GB" altLang="en-US" sz="2800" b="1" dirty="0"/>
              <a:t>container( ); // creates empty container</a:t>
            </a:r>
          </a:p>
          <a:p>
            <a:pPr lvl="1">
              <a:spcBef>
                <a:spcPts val="1000"/>
              </a:spcBef>
              <a:spcAft>
                <a:spcPct val="10000"/>
              </a:spcAft>
            </a:pPr>
            <a:r>
              <a:rPr lang="en-GB" altLang="en-US" sz="2800" b="1" dirty="0"/>
              <a:t>~container( ); // destroys container, erases all members</a:t>
            </a:r>
          </a:p>
          <a:p>
            <a:pPr lvl="1">
              <a:spcBef>
                <a:spcPts val="1000"/>
              </a:spcBef>
              <a:spcAft>
                <a:spcPct val="10000"/>
              </a:spcAft>
            </a:pPr>
            <a:r>
              <a:rPr lang="en-GB" altLang="en-US" sz="2800" b="1" dirty="0" err="1"/>
              <a:t>c.empty</a:t>
            </a:r>
            <a:r>
              <a:rPr lang="en-GB" altLang="en-US" sz="2800" b="1" dirty="0"/>
              <a:t>( ) // true if there are no entries in c</a:t>
            </a:r>
          </a:p>
          <a:p>
            <a:pPr lvl="1">
              <a:spcBef>
                <a:spcPts val="1000"/>
              </a:spcBef>
              <a:spcAft>
                <a:spcPct val="10000"/>
              </a:spcAft>
            </a:pPr>
            <a:r>
              <a:rPr lang="en-GB" altLang="en-US" sz="2800" b="1" dirty="0" err="1"/>
              <a:t>c.size</a:t>
            </a:r>
            <a:r>
              <a:rPr lang="en-GB" altLang="en-US" sz="2800" b="1" dirty="0"/>
              <a:t>( ) </a:t>
            </a:r>
            <a:r>
              <a:rPr lang="en-GB" altLang="en-US" sz="2800" b="1" dirty="0" err="1"/>
              <a:t>const</a:t>
            </a:r>
            <a:r>
              <a:rPr lang="en-GB" altLang="en-US" sz="2800" b="1" dirty="0"/>
              <a:t>; // number of  entries in container c</a:t>
            </a:r>
          </a:p>
          <a:p>
            <a:pPr lvl="1">
              <a:spcBef>
                <a:spcPts val="1000"/>
              </a:spcBef>
              <a:spcAft>
                <a:spcPct val="10000"/>
              </a:spcAft>
            </a:pPr>
            <a:r>
              <a:rPr lang="en-GB" altLang="en-US" sz="2800" b="1" dirty="0"/>
              <a:t>c = v; //replace contents of c with contents of v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18- </a:t>
            </a:r>
            <a:fld id="{5855C167-DC83-47DD-89DC-ADF5CBB7D4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18795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Common Container Members</a:t>
            </a:r>
            <a:endParaRPr lang="en-US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b="1" dirty="0"/>
              <a:t>container&lt;T&gt; c;</a:t>
            </a:r>
          </a:p>
          <a:p>
            <a:pPr marL="0" indent="0">
              <a:buNone/>
            </a:pPr>
            <a:r>
              <a:rPr lang="en-US" altLang="en-US" b="1" dirty="0"/>
              <a:t>container&lt;T&gt; c(c2</a:t>
            </a:r>
            <a:r>
              <a:rPr lang="en-US" altLang="en-US" b="1" dirty="0" smtClean="0"/>
              <a:t>); </a:t>
            </a:r>
            <a:r>
              <a:rPr lang="en-US" altLang="en-US" dirty="0" smtClean="0"/>
              <a:t>// Defines </a:t>
            </a:r>
            <a:r>
              <a:rPr lang="en-US" altLang="en-US" dirty="0"/>
              <a:t>c as a container that is empty or a copy of c2 if given.</a:t>
            </a:r>
          </a:p>
          <a:p>
            <a:pPr marL="0" indent="0">
              <a:buNone/>
            </a:pPr>
            <a:r>
              <a:rPr lang="en-US" altLang="en-US" b="1" dirty="0"/>
              <a:t>container&lt;T&gt; c(n);</a:t>
            </a:r>
          </a:p>
          <a:p>
            <a:pPr marL="0" indent="0">
              <a:buNone/>
            </a:pPr>
            <a:r>
              <a:rPr lang="en-US" altLang="en-US" dirty="0"/>
              <a:t>Defines c as a container with n elements that are value-initialized </a:t>
            </a:r>
            <a:r>
              <a:rPr lang="en-US" altLang="en-US" dirty="0" smtClean="0"/>
              <a:t>according </a:t>
            </a:r>
            <a:r>
              <a:rPr lang="en-US" altLang="en-US" dirty="0"/>
              <a:t>to the type of T. If T is a class type, that type will control how to </a:t>
            </a:r>
            <a:r>
              <a:rPr lang="en-US" altLang="en-US" dirty="0" smtClean="0"/>
              <a:t>initialize the </a:t>
            </a:r>
            <a:r>
              <a:rPr lang="en-US" altLang="en-US" dirty="0"/>
              <a:t>elements. If T is a built-in arithmetic type, then the elements will be initialized </a:t>
            </a:r>
            <a:r>
              <a:rPr lang="en-US" altLang="en-US" dirty="0" smtClean="0"/>
              <a:t>to 0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b="1" dirty="0"/>
              <a:t>container&lt;T&gt; c(n, t</a:t>
            </a:r>
            <a:r>
              <a:rPr lang="en-US" altLang="en-US" b="1" dirty="0" smtClean="0"/>
              <a:t>); </a:t>
            </a:r>
            <a:r>
              <a:rPr lang="en-US" altLang="en-US" dirty="0" smtClean="0"/>
              <a:t>// Defines </a:t>
            </a:r>
            <a:r>
              <a:rPr lang="en-US" altLang="en-US" dirty="0"/>
              <a:t>c as a container with n elements that are copies of t.</a:t>
            </a:r>
          </a:p>
          <a:p>
            <a:pPr marL="0" indent="0">
              <a:buNone/>
            </a:pPr>
            <a:r>
              <a:rPr lang="en-US" altLang="en-US" b="1" dirty="0"/>
              <a:t>container&lt;T&gt; c(b, e</a:t>
            </a:r>
            <a:r>
              <a:rPr lang="en-US" altLang="en-US" b="1" dirty="0" smtClean="0"/>
              <a:t>); </a:t>
            </a:r>
            <a:r>
              <a:rPr lang="en-US" altLang="en-US" dirty="0" smtClean="0"/>
              <a:t>// Creates </a:t>
            </a:r>
            <a:r>
              <a:rPr lang="en-US" altLang="en-US" dirty="0"/>
              <a:t>a container that holds a copy of the elements denoted by iterators in the </a:t>
            </a:r>
            <a:r>
              <a:rPr lang="en-US" altLang="en-US" dirty="0" smtClean="0"/>
              <a:t>range [</a:t>
            </a:r>
            <a:r>
              <a:rPr lang="en-US" altLang="en-US" dirty="0"/>
              <a:t>b, e).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39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3586</Words>
  <Application>Microsoft Office PowerPoint</Application>
  <PresentationFormat>Widescreen</PresentationFormat>
  <Paragraphs>882</Paragraphs>
  <Slides>73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1" baseType="lpstr">
      <vt:lpstr>ＭＳ Ｐゴシック</vt:lpstr>
      <vt:lpstr>Aharoni</vt:lpstr>
      <vt:lpstr>Aparajita</vt:lpstr>
      <vt:lpstr>Arial</vt:lpstr>
      <vt:lpstr>Arial Narrow</vt:lpstr>
      <vt:lpstr>Calibri</vt:lpstr>
      <vt:lpstr>Calibri Light</vt:lpstr>
      <vt:lpstr>Cambria</vt:lpstr>
      <vt:lpstr>Candara</vt:lpstr>
      <vt:lpstr>Consolas</vt:lpstr>
      <vt:lpstr>Courier New</vt:lpstr>
      <vt:lpstr>Giovanni</vt:lpstr>
      <vt:lpstr>Lucida Sans Unicode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Containers                                     </vt:lpstr>
      <vt:lpstr>Containers                                     </vt:lpstr>
      <vt:lpstr>Sequential Containers</vt:lpstr>
      <vt:lpstr>Self-referential class </vt:lpstr>
      <vt:lpstr>Sequential Containers</vt:lpstr>
      <vt:lpstr>Common Container Members</vt:lpstr>
      <vt:lpstr>Common Container Members</vt:lpstr>
      <vt:lpstr>More Common Container Members</vt:lpstr>
      <vt:lpstr>More Common Container Members</vt:lpstr>
      <vt:lpstr>More Common Container Members</vt:lpstr>
      <vt:lpstr>PITFALL:  Iterators and Removing Elements</vt:lpstr>
      <vt:lpstr>Operation Support</vt:lpstr>
      <vt:lpstr>Operation Support</vt:lpstr>
      <vt:lpstr>Arrays</vt:lpstr>
      <vt:lpstr>array&lt;T, N&gt;</vt:lpstr>
      <vt:lpstr>array&lt;T, N&gt;</vt:lpstr>
      <vt:lpstr>array&lt;T, N&gt;</vt:lpstr>
      <vt:lpstr>array&lt;T, N&gt;</vt:lpstr>
      <vt:lpstr>array&lt;T, N&gt;</vt:lpstr>
      <vt:lpstr>array&lt;T, N&gt;</vt:lpstr>
      <vt:lpstr>vector&lt;T&gt;</vt:lpstr>
      <vt:lpstr>vector&lt;T&gt;</vt:lpstr>
      <vt:lpstr>vector&lt;T&gt;</vt:lpstr>
      <vt:lpstr>vector&lt;T&gt;</vt:lpstr>
      <vt:lpstr>vector&lt;T&gt;</vt:lpstr>
      <vt:lpstr>vector&lt;T&gt;</vt:lpstr>
      <vt:lpstr>vector&lt;T&gt;</vt:lpstr>
      <vt:lpstr>vector&lt;T&gt;</vt:lpstr>
      <vt:lpstr>vector&lt;T&gt;</vt:lpstr>
      <vt:lpstr>vector&lt;T&gt;</vt:lpstr>
      <vt:lpstr>vector&lt;bool&gt;</vt:lpstr>
      <vt:lpstr>vector&lt;T, Alloc&gt;</vt:lpstr>
      <vt:lpstr>vector&lt;T, Alloc&gt;</vt:lpstr>
      <vt:lpstr>vector&lt;T, Alloc&gt;</vt:lpstr>
      <vt:lpstr>vector&lt;T, Alloc&gt;</vt:lpstr>
      <vt:lpstr>The Container Adapters  stack and queue</vt:lpstr>
      <vt:lpstr>Container Adapter stack</vt:lpstr>
      <vt:lpstr>The STL stack container</vt:lpstr>
      <vt:lpstr>stack  Member Functions </vt:lpstr>
      <vt:lpstr>Defining a stack</vt:lpstr>
      <vt:lpstr>stack  Member Functions </vt:lpstr>
      <vt:lpstr>PowerPoint Presentation</vt:lpstr>
      <vt:lpstr>PowerPoint Presentation</vt:lpstr>
      <vt:lpstr>Container Adapter queue </vt:lpstr>
      <vt:lpstr>queue Member Functions  </vt:lpstr>
      <vt:lpstr>The STL deque  and queue Containers</vt:lpstr>
      <vt:lpstr>Defining a queue</vt:lpstr>
      <vt:lpstr>Associative Containers set and map</vt:lpstr>
      <vt:lpstr>The set Associative Container</vt:lpstr>
      <vt:lpstr>The set Associative Container</vt:lpstr>
      <vt:lpstr>The set Associative Container</vt:lpstr>
      <vt:lpstr>set Member Functions  </vt:lpstr>
      <vt:lpstr>PowerPoint Presentation</vt:lpstr>
      <vt:lpstr>Maps</vt:lpstr>
      <vt:lpstr>map Member Functions  </vt:lpstr>
      <vt:lpstr>Map Container</vt:lpstr>
      <vt:lpstr>The STL Map Template</vt:lpstr>
      <vt:lpstr>The STL Map Template</vt:lpstr>
      <vt:lpstr>STL Map Template</vt:lpstr>
      <vt:lpstr>Map (an associative array)</vt:lpstr>
      <vt:lpstr>Map</vt:lpstr>
      <vt:lpstr>PowerPoint Presentation</vt:lpstr>
      <vt:lpstr>PowerPoint Presentation</vt:lpstr>
      <vt:lpstr>PowerPoint Presentation</vt:lpstr>
      <vt:lpstr>Map example (build some maps)</vt:lpstr>
      <vt:lpstr>Objects vs. Pointers to objects</vt:lpstr>
      <vt:lpstr>Efficiency</vt:lpstr>
      <vt:lpstr> Use ranged-for, auto with containers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2017-01-07T00:01:26Z</dcterms:created>
  <dcterms:modified xsi:type="dcterms:W3CDTF">2017-01-07T00:01:34Z</dcterms:modified>
</cp:coreProperties>
</file>