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sldIdLst>
    <p:sldId id="320" r:id="rId2"/>
    <p:sldId id="321" r:id="rId3"/>
    <p:sldId id="434" r:id="rId4"/>
    <p:sldId id="438" r:id="rId5"/>
    <p:sldId id="469" r:id="rId6"/>
    <p:sldId id="439" r:id="rId7"/>
    <p:sldId id="440" r:id="rId8"/>
    <p:sldId id="471" r:id="rId9"/>
    <p:sldId id="470" r:id="rId10"/>
    <p:sldId id="472" r:id="rId11"/>
    <p:sldId id="441" r:id="rId12"/>
    <p:sldId id="473" r:id="rId13"/>
    <p:sldId id="474" r:id="rId14"/>
    <p:sldId id="475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8" r:id="rId24"/>
    <p:sldId id="467" r:id="rId25"/>
    <p:sldId id="476" r:id="rId26"/>
    <p:sldId id="477" r:id="rId27"/>
    <p:sldId id="478" r:id="rId28"/>
    <p:sldId id="479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46" r:id="rId38"/>
    <p:sldId id="491" r:id="rId39"/>
    <p:sldId id="447" r:id="rId40"/>
    <p:sldId id="448" r:id="rId41"/>
    <p:sldId id="492" r:id="rId42"/>
    <p:sldId id="493" r:id="rId43"/>
    <p:sldId id="494" r:id="rId44"/>
    <p:sldId id="449" r:id="rId45"/>
    <p:sldId id="450" r:id="rId46"/>
    <p:sldId id="495" r:id="rId47"/>
    <p:sldId id="451" r:id="rId48"/>
    <p:sldId id="452" r:id="rId49"/>
    <p:sldId id="453" r:id="rId50"/>
    <p:sldId id="489" r:id="rId51"/>
    <p:sldId id="490" r:id="rId52"/>
    <p:sldId id="454" r:id="rId53"/>
    <p:sldId id="455" r:id="rId54"/>
    <p:sldId id="456" r:id="rId55"/>
    <p:sldId id="457" r:id="rId56"/>
    <p:sldId id="458" r:id="rId57"/>
    <p:sldId id="373" r:id="rId58"/>
    <p:sldId id="327" r:id="rId59"/>
    <p:sldId id="32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68075" autoAdjust="0"/>
  </p:normalViewPr>
  <p:slideViewPr>
    <p:cSldViewPr snapToGrid="0">
      <p:cViewPr varScale="1">
        <p:scale>
          <a:sx n="72" d="100"/>
          <a:sy n="72" d="100"/>
        </p:scale>
        <p:origin x="72" y="78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39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271A92-511B-4387-8534-7CAA546EFD6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38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957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97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95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67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37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87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68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001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70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217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7A2FC5-40D2-48DE-B0A1-721917382C2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07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105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165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1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18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963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FD445A-C3A2-4645-8B88-01ED01483E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07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78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061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351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98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047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3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044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93EA98-BD4D-4C8E-BC62-7465C94479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25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93EA98-BD4D-4C8E-BC62-7465C94479E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33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9AE7CB-5FAA-4F28-B7EF-00DF62C221C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3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4CFA72-5AA5-4BE7-A507-3E1315412B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84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E0E56B-4468-4EA5-8C02-6C6791D967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57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E0E56B-4468-4EA5-8C02-6C6791D967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91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E0E56B-4468-4EA5-8C02-6C6791D967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160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54448-3A5E-4634-9EED-1B817EBD227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54448-3A5E-4634-9EED-1B817EBD227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45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E3B0A-93CC-4439-96E9-45FE5105E5F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31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E3B0A-93CC-4439-96E9-45FE5105E5F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96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377DF6-0932-4A71-B952-78650041AF5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59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1FB492-A100-49C2-800B-F8D4682F6D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7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0623B5-033C-49E7-A76C-497DD25E89F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4CFA72-5AA5-4BE7-A507-3E1315412B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57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34F3B-C620-4062-B2B6-4A03B4F6693C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635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534F3B-C620-4062-B2B6-4A03B4F6693C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441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F33091-8A35-489E-9589-9A399C24F8E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801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6A049A-C447-44DA-A0F1-2202D99C717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951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244543-674B-4BA8-9E16-9370E520F5B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50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3DAC3-048A-4E9A-8E67-27B4920AE22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739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01B5A2-ADC9-48C3-BC6E-0EA5135B822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339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483BFA-2EC3-40A9-A993-E66269143BC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2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8122F0-D99E-4BF6-8527-B3A3BFC384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3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5328D9-D2BA-4411-9828-432995160D8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5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7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98601"/>
            <a:ext cx="9207500" cy="3880773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Given an algorithm: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need to be able to describe these values mathematically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need a systematic means of using the description of the algorithm together with the properties of an associated data structure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We need to do this in a machine-independent way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sz="2800" b="1" i="1" dirty="0">
                <a:latin typeface="Arial" charset="0"/>
                <a:cs typeface="Arial" charset="0"/>
              </a:rPr>
              <a:t>T(n) = x(n) </a:t>
            </a:r>
          </a:p>
          <a:p>
            <a:pPr marL="457200" lvl="1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cs typeface="Arial" charset="0"/>
              </a:rPr>
              <a:t>This equation describes the growth rate for the running time of our algorithm.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47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An example</a:t>
            </a:r>
            <a:endParaRPr lang="en-US" altLang="en-US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b="1" dirty="0"/>
              <a:t>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bool found = false;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 ) &amp;&amp; !(found))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(a[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target)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found = true;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++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Assume target is not in array.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Loop runs N times, 6 operations per iteration. 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++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After N iterations, 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 adds 3 </a:t>
            </a:r>
            <a:b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operations,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&lt;, &amp;&amp;,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Total of 6N + 3 operations.</a:t>
            </a:r>
          </a:p>
        </p:txBody>
      </p:sp>
    </p:spTree>
    <p:extLst>
      <p:ext uri="{BB962C8B-B14F-4D97-AF65-F5344CB8AC3E}">
        <p14:creationId xmlns:p14="http://schemas.microsoft.com/office/powerpoint/2010/main" val="24224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0354"/>
            <a:ext cx="10515600" cy="1325563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599" y="1371601"/>
            <a:ext cx="6347714" cy="243839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b="1" u="sng" dirty="0" smtClean="0">
                <a:latin typeface="Arial" charset="0"/>
                <a:cs typeface="Arial" charset="0"/>
              </a:rPr>
              <a:t>Consider:</a:t>
            </a:r>
          </a:p>
          <a:p>
            <a:pPr marL="0" indent="0">
              <a:buNone/>
            </a:pPr>
            <a:r>
              <a:rPr lang="en-US" b="1" dirty="0"/>
              <a:t>sum = 0;</a:t>
            </a:r>
          </a:p>
          <a:p>
            <a:pPr marL="0" indent="0">
              <a:buNone/>
            </a:pPr>
            <a:r>
              <a:rPr lang="nn-NO" b="1" dirty="0" smtClean="0"/>
              <a:t>for </a:t>
            </a:r>
            <a:r>
              <a:rPr lang="nn-NO" b="1" dirty="0"/>
              <a:t>(i=1; i&lt;=n; i++)</a:t>
            </a:r>
          </a:p>
          <a:p>
            <a:pPr marL="0" indent="0">
              <a:buNone/>
            </a:pPr>
            <a:r>
              <a:rPr lang="en-US" b="1" dirty="0" smtClean="0"/>
              <a:t>   for </a:t>
            </a:r>
            <a:r>
              <a:rPr lang="en-US" b="1" dirty="0"/>
              <a:t>(j=1; j&lt;=n;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sum++;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800" y="4648200"/>
                <a:ext cx="2225738" cy="69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latin typeface="+mj-lt"/>
                  </a:rPr>
                  <a:t>T(n)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4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+mj-lt"/>
                  </a:rPr>
                  <a:t>n²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648200"/>
                <a:ext cx="2666564" cy="693716"/>
              </a:xfrm>
              <a:prstGeom prst="rect">
                <a:avLst/>
              </a:prstGeom>
              <a:blipFill rotWithShape="0">
                <a:blip r:embed="rId3"/>
                <a:stretch>
                  <a:fillRect l="-6865" t="-7965" r="-3661" b="-3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50867" y="2978603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867" y="2978603"/>
                <a:ext cx="4811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78389" y="16906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T(</a:t>
            </a:r>
            <a:r>
              <a:rPr lang="en-US" b="1" i="1" dirty="0"/>
              <a:t>n</a:t>
            </a:r>
            <a:r>
              <a:rPr lang="en-US" b="1" dirty="0"/>
              <a:t>)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3901789" y="1870032"/>
            <a:ext cx="3276600" cy="6182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3657600" y="3216522"/>
            <a:ext cx="3810000" cy="2471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46038"/>
            <a:ext cx="10515600" cy="1325563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599" y="1371601"/>
            <a:ext cx="6347714" cy="243839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b="1" u="sng" dirty="0" smtClean="0">
                <a:latin typeface="Arial" charset="0"/>
                <a:cs typeface="Arial" charset="0"/>
              </a:rPr>
              <a:t>Consider:</a:t>
            </a:r>
          </a:p>
          <a:p>
            <a:pPr marL="0" indent="0">
              <a:buNone/>
            </a:pPr>
            <a:r>
              <a:rPr lang="en-US" b="1" dirty="0"/>
              <a:t>sum = 0;</a:t>
            </a:r>
          </a:p>
          <a:p>
            <a:pPr marL="0" indent="0">
              <a:buNone/>
            </a:pPr>
            <a:r>
              <a:rPr lang="nn-NO" b="1" dirty="0" smtClean="0"/>
              <a:t>for </a:t>
            </a:r>
            <a:r>
              <a:rPr lang="nn-NO" b="1" dirty="0"/>
              <a:t>(i=1; i&lt;=n; i++)</a:t>
            </a:r>
          </a:p>
          <a:p>
            <a:pPr marL="0" indent="0">
              <a:buNone/>
            </a:pPr>
            <a:r>
              <a:rPr lang="en-US" b="1" dirty="0" smtClean="0"/>
              <a:t>   for </a:t>
            </a:r>
            <a:r>
              <a:rPr lang="en-US" b="1" dirty="0"/>
              <a:t>(j=1; j&lt;=n;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sum++;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91092" y="3809999"/>
                <a:ext cx="792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sz="40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91" y="3809999"/>
                <a:ext cx="832728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76600" y="4876801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Primitive operations?</a:t>
            </a:r>
          </a:p>
        </p:txBody>
      </p:sp>
    </p:spTree>
    <p:extLst>
      <p:ext uri="{BB962C8B-B14F-4D97-AF65-F5344CB8AC3E}">
        <p14:creationId xmlns:p14="http://schemas.microsoft.com/office/powerpoint/2010/main" val="7332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599" y="1371601"/>
            <a:ext cx="6347714" cy="243839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b="1" u="sng" dirty="0" smtClean="0">
                <a:latin typeface="Arial" charset="0"/>
                <a:cs typeface="Arial" charset="0"/>
              </a:rPr>
              <a:t>Consider:</a:t>
            </a:r>
          </a:p>
          <a:p>
            <a:pPr marL="0" indent="0">
              <a:buNone/>
            </a:pPr>
            <a:r>
              <a:rPr lang="en-US" b="1" dirty="0"/>
              <a:t>sum = 0;</a:t>
            </a:r>
          </a:p>
          <a:p>
            <a:pPr marL="0" indent="0">
              <a:buNone/>
            </a:pPr>
            <a:r>
              <a:rPr lang="nn-NO" b="1" dirty="0" smtClean="0"/>
              <a:t>for </a:t>
            </a:r>
            <a:r>
              <a:rPr lang="nn-NO" b="1" dirty="0"/>
              <a:t>(i=1; i&lt;=n; i++)</a:t>
            </a:r>
          </a:p>
          <a:p>
            <a:pPr marL="0" indent="0">
              <a:buNone/>
            </a:pPr>
            <a:r>
              <a:rPr lang="en-US" b="1" dirty="0" smtClean="0"/>
              <a:t>   for </a:t>
            </a:r>
            <a:r>
              <a:rPr lang="en-US" b="1" dirty="0"/>
              <a:t>(j=1; j&lt;=n;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sum++;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91092" y="3809999"/>
                <a:ext cx="792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sz="40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91" y="3809999"/>
                <a:ext cx="832728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76600" y="4876801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Primitive operations?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8858" y="1740526"/>
            <a:ext cx="22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constant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559" y="2627869"/>
            <a:ext cx="226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repeated operations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7675" y="3579167"/>
            <a:ext cx="1851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+ 5(</a:t>
            </a:r>
            <a:r>
              <a:rPr lang="en-US" sz="2400" i="1" dirty="0"/>
              <a:t>n</a:t>
            </a:r>
            <a:r>
              <a:rPr lang="en-US" sz="2400" dirty="0"/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13832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8890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1" y="1739900"/>
            <a:ext cx="95862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Big-O Notation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Algorithms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(how fast does an algorithm grow with respect to N)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O,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dirty="0"/>
              <a:t>the growth rate of the running time as a function of the problem </a:t>
            </a:r>
            <a:r>
              <a:rPr lang="en-GB" altLang="en-US" sz="2400" dirty="0" smtClean="0"/>
              <a:t>size)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 bounds for asymptotic growth rates - </a:t>
            </a:r>
            <a:r>
              <a:rPr lang="el-G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0931" y="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1" y="153858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O(1) - constant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1" y="2489200"/>
            <a:ext cx="80650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means that the algorithm requires the same fixed number </a:t>
            </a:r>
          </a:p>
          <a:p>
            <a:r>
              <a:rPr lang="en-US" sz="2400" i="1" dirty="0"/>
              <a:t>of steps regardless of the size of the task.</a:t>
            </a:r>
          </a:p>
          <a:p>
            <a:endParaRPr lang="en-US" sz="2400" i="1" dirty="0"/>
          </a:p>
          <a:p>
            <a:r>
              <a:rPr lang="en-US" sz="2400" i="1" dirty="0"/>
              <a:t>Examples (assuming a reasonable implementation of the task):</a:t>
            </a:r>
          </a:p>
          <a:p>
            <a:endParaRPr lang="en-US" sz="2400" i="1" dirty="0"/>
          </a:p>
          <a:p>
            <a:pPr marL="342900" indent="-342900">
              <a:buAutoNum type="alphaUcPeriod"/>
            </a:pPr>
            <a:r>
              <a:rPr lang="en-US" sz="2400" i="1" dirty="0"/>
              <a:t>Push and Pop operations for a stack (containing n elements);</a:t>
            </a:r>
          </a:p>
          <a:p>
            <a:pPr marL="342900" indent="-342900">
              <a:buAutoNum type="alphaUcPeriod"/>
            </a:pPr>
            <a:endParaRPr lang="en-US" sz="2400" i="1" dirty="0"/>
          </a:p>
          <a:p>
            <a:r>
              <a:rPr lang="en-US" sz="2400" i="1" dirty="0"/>
              <a:t>B. Insert and Remove operations for a queue.</a:t>
            </a:r>
          </a:p>
        </p:txBody>
      </p:sp>
    </p:spTree>
    <p:extLst>
      <p:ext uri="{BB962C8B-B14F-4D97-AF65-F5344CB8AC3E}">
        <p14:creationId xmlns:p14="http://schemas.microsoft.com/office/powerpoint/2010/main" val="20619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627485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 - logarithmic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857501"/>
            <a:ext cx="84764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Examples:</a:t>
            </a:r>
          </a:p>
          <a:p>
            <a:endParaRPr lang="en-US" sz="2400" i="1" dirty="0"/>
          </a:p>
          <a:p>
            <a:pPr marL="342900" indent="-342900">
              <a:buAutoNum type="alphaUcPeriod"/>
            </a:pPr>
            <a:r>
              <a:rPr lang="en-US" sz="2400" i="1" dirty="0"/>
              <a:t>Binary search in a sorted list of n elements;</a:t>
            </a:r>
          </a:p>
          <a:p>
            <a:pPr marL="342900" indent="-342900">
              <a:buAutoNum type="alphaUcPeriod"/>
            </a:pPr>
            <a:endParaRPr lang="en-US" sz="2400" i="1" dirty="0"/>
          </a:p>
          <a:p>
            <a:r>
              <a:rPr lang="en-US" sz="2400" i="1" dirty="0"/>
              <a:t>B. Insert and Find operations for a binary search tree with n nodes;</a:t>
            </a:r>
          </a:p>
          <a:p>
            <a:endParaRPr lang="en-US" sz="2400" i="1" dirty="0"/>
          </a:p>
          <a:p>
            <a:r>
              <a:rPr lang="en-US" sz="2400" i="1" dirty="0"/>
              <a:t>C. Insert and Remove operations for a heap with n nodes.</a:t>
            </a:r>
          </a:p>
        </p:txBody>
      </p:sp>
    </p:spTree>
    <p:extLst>
      <p:ext uri="{BB962C8B-B14F-4D97-AF65-F5344CB8AC3E}">
        <p14:creationId xmlns:p14="http://schemas.microsoft.com/office/powerpoint/2010/main" val="331302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1" y="1187102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O(n) - linear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879600"/>
            <a:ext cx="10020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This means that the algorithm requires a number of steps proportional </a:t>
            </a:r>
          </a:p>
          <a:p>
            <a:r>
              <a:rPr lang="en-US" sz="2400" i="1" dirty="0"/>
              <a:t>to the size of the task.</a:t>
            </a:r>
          </a:p>
          <a:p>
            <a:endParaRPr lang="en-US" sz="2400" i="1" dirty="0"/>
          </a:p>
          <a:p>
            <a:r>
              <a:rPr lang="en-US" sz="2400" i="1" dirty="0"/>
              <a:t>Examples (assuming a reasonable implementation of the task):</a:t>
            </a:r>
          </a:p>
          <a:p>
            <a:endParaRPr lang="en-US" sz="2400" i="1" dirty="0"/>
          </a:p>
          <a:p>
            <a:pPr marL="342900" indent="-342900">
              <a:buAutoNum type="alphaUcPeriod"/>
            </a:pPr>
            <a:r>
              <a:rPr lang="en-US" sz="2400" i="1" dirty="0"/>
              <a:t>Traversal of a list (a linked list or an array) with n elements;</a:t>
            </a:r>
          </a:p>
          <a:p>
            <a:r>
              <a:rPr lang="en-US" sz="2400" i="1" dirty="0" smtClean="0"/>
              <a:t>B</a:t>
            </a:r>
            <a:r>
              <a:rPr lang="en-US" sz="2400" i="1" dirty="0"/>
              <a:t>. Finding the maximum or minimum element in a list, </a:t>
            </a:r>
            <a:r>
              <a:rPr lang="en-US" sz="2400" i="1" dirty="0" smtClean="0"/>
              <a:t>or </a:t>
            </a:r>
            <a:r>
              <a:rPr lang="en-US" sz="2400" i="1" dirty="0"/>
              <a:t>sequential search in an unsorted list of n elements</a:t>
            </a:r>
            <a:r>
              <a:rPr lang="en-US" sz="2400" i="1" dirty="0" smtClean="0"/>
              <a:t>;</a:t>
            </a:r>
            <a:endParaRPr lang="en-US" sz="2400" i="1" dirty="0"/>
          </a:p>
          <a:p>
            <a:r>
              <a:rPr lang="en-US" sz="2400" i="1" dirty="0"/>
              <a:t>C. Traversal of a tree with n nodes</a:t>
            </a:r>
            <a:r>
              <a:rPr lang="en-US" sz="2400" i="1" dirty="0" smtClean="0"/>
              <a:t>;</a:t>
            </a:r>
            <a:endParaRPr lang="en-US" sz="2400" i="1" dirty="0"/>
          </a:p>
          <a:p>
            <a:r>
              <a:rPr lang="en-US" sz="2400" i="1" dirty="0"/>
              <a:t>D. Calculating iteratively n-factorial; finding iteratively </a:t>
            </a:r>
          </a:p>
          <a:p>
            <a:r>
              <a:rPr lang="en-US" sz="2400" i="1" dirty="0"/>
              <a:t>     the nth Fibonacci number.</a:t>
            </a:r>
          </a:p>
        </p:txBody>
      </p:sp>
    </p:spTree>
    <p:extLst>
      <p:ext uri="{BB962C8B-B14F-4D97-AF65-F5344CB8AC3E}">
        <p14:creationId xmlns:p14="http://schemas.microsoft.com/office/powerpoint/2010/main" val="34021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981201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O(n log n) – “n log n”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200400"/>
            <a:ext cx="94881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Examples:</a:t>
            </a:r>
          </a:p>
          <a:p>
            <a:endParaRPr lang="en-US" sz="2800" i="1" dirty="0"/>
          </a:p>
          <a:p>
            <a:r>
              <a:rPr lang="en-US" sz="2800" i="1" dirty="0"/>
              <a:t>A. More advanced sorting algorithms; quicksort and merge sort;</a:t>
            </a:r>
          </a:p>
        </p:txBody>
      </p:sp>
    </p:spTree>
    <p:extLst>
      <p:ext uri="{BB962C8B-B14F-4D97-AF65-F5344CB8AC3E}">
        <p14:creationId xmlns:p14="http://schemas.microsoft.com/office/powerpoint/2010/main" val="37609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3 </a:t>
            </a:r>
            <a:r>
              <a:rPr lang="en-US" altLang="en-US" sz="3600" b="1" dirty="0"/>
              <a:t>Module </a:t>
            </a:r>
            <a:r>
              <a:rPr lang="en-US" altLang="en-US" sz="3600" b="1" dirty="0" smtClean="0"/>
              <a:t>1: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Algorithms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sz="2800" dirty="0" smtClean="0"/>
              <a:t>Introducing Generic Algorithms</a:t>
            </a:r>
          </a:p>
          <a:p>
            <a:r>
              <a:rPr lang="en-GB" altLang="en-US" sz="2800" dirty="0" smtClean="0"/>
              <a:t>Running </a:t>
            </a:r>
            <a:r>
              <a:rPr lang="en-GB" altLang="en-US" sz="2800" dirty="0"/>
              <a:t>Times and Big-O </a:t>
            </a:r>
            <a:r>
              <a:rPr lang="en-GB" altLang="en-US" sz="2800" dirty="0" smtClean="0"/>
              <a:t>Notation</a:t>
            </a:r>
          </a:p>
          <a:p>
            <a:r>
              <a:rPr lang="en-US" sz="2800" dirty="0" smtClean="0">
                <a:cs typeface="Arial" charset="0"/>
              </a:rPr>
              <a:t>Asymptotic Analysis</a:t>
            </a:r>
          </a:p>
          <a:p>
            <a:r>
              <a:rPr lang="en-US" sz="2800" dirty="0" smtClean="0">
                <a:cs typeface="Arial" charset="0"/>
              </a:rPr>
              <a:t>Container </a:t>
            </a:r>
            <a:r>
              <a:rPr lang="en-US" sz="2800" dirty="0">
                <a:cs typeface="Arial" charset="0"/>
              </a:rPr>
              <a:t>Access </a:t>
            </a:r>
            <a:r>
              <a:rPr lang="en-US" sz="2800" dirty="0" smtClean="0">
                <a:cs typeface="Arial" charset="0"/>
              </a:rPr>
              <a:t>Times</a:t>
            </a:r>
          </a:p>
          <a:p>
            <a:r>
              <a:rPr lang="en-US" sz="2800" dirty="0" smtClean="0">
                <a:cs typeface="Arial" charset="0"/>
              </a:rPr>
              <a:t>Generic </a:t>
            </a:r>
            <a:r>
              <a:rPr lang="en-US" sz="2800" dirty="0">
                <a:cs typeface="Arial" charset="0"/>
              </a:rPr>
              <a:t>Algorithm </a:t>
            </a:r>
            <a:r>
              <a:rPr lang="en-US" sz="2800" dirty="0" smtClean="0">
                <a:cs typeface="Arial" charset="0"/>
              </a:rPr>
              <a:t>Classification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415702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O(n²) - quadratic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0700" y="2184400"/>
            <a:ext cx="91779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number of operations is proportional to the size of the task squared.</a:t>
            </a:r>
          </a:p>
          <a:p>
            <a:endParaRPr lang="en-US" sz="2400" i="1" dirty="0"/>
          </a:p>
          <a:p>
            <a:r>
              <a:rPr lang="en-US" sz="2400" i="1" dirty="0"/>
              <a:t>Examples:</a:t>
            </a:r>
          </a:p>
          <a:p>
            <a:pPr marL="342900" indent="-342900">
              <a:buAutoNum type="alphaUcPeriod"/>
            </a:pPr>
            <a:r>
              <a:rPr lang="en-US" sz="2400" i="1" dirty="0"/>
              <a:t>Some more simplistic sorting algorithms, for instance </a:t>
            </a:r>
          </a:p>
          <a:p>
            <a:r>
              <a:rPr lang="en-US" sz="2400" i="1" dirty="0"/>
              <a:t>	a selection sort of n elements;</a:t>
            </a:r>
          </a:p>
          <a:p>
            <a:endParaRPr lang="en-US" sz="2400" i="1" dirty="0"/>
          </a:p>
          <a:p>
            <a:r>
              <a:rPr lang="en-US" sz="2400" i="1" dirty="0"/>
              <a:t>B. Comparing two two-dimensional arrays of size n by n;</a:t>
            </a:r>
          </a:p>
          <a:p>
            <a:endParaRPr lang="en-US" sz="2400" i="1" dirty="0"/>
          </a:p>
          <a:p>
            <a:r>
              <a:rPr lang="en-US" sz="2400" i="1" dirty="0"/>
              <a:t>C. Finding duplicates in an unsorted list of n elements </a:t>
            </a:r>
          </a:p>
          <a:p>
            <a:r>
              <a:rPr lang="en-US" sz="2400" i="1" dirty="0"/>
              <a:t>	(implemented with two nested loops).</a:t>
            </a:r>
          </a:p>
        </p:txBody>
      </p:sp>
    </p:spTree>
    <p:extLst>
      <p:ext uri="{BB962C8B-B14F-4D97-AF65-F5344CB8AC3E}">
        <p14:creationId xmlns:p14="http://schemas.microsoft.com/office/powerpoint/2010/main" val="3028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0"/>
            <a:ext cx="6347713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1" y="1981201"/>
                <a:ext cx="5852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)(a &gt; 1) - exponential time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981201"/>
                <a:ext cx="585282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67" t="-9211" r="-52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05001" y="2895601"/>
            <a:ext cx="5636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Examples:</a:t>
            </a:r>
          </a:p>
          <a:p>
            <a:endParaRPr lang="en-US" sz="2400" i="1" dirty="0"/>
          </a:p>
          <a:p>
            <a:pPr marL="342900" indent="-342900">
              <a:buAutoNum type="alphaUcPeriod"/>
            </a:pPr>
            <a:r>
              <a:rPr lang="en-US" sz="2400" i="1" dirty="0"/>
              <a:t>Recursive Fibonacci implementation</a:t>
            </a:r>
          </a:p>
          <a:p>
            <a:pPr marL="342900" indent="-342900">
              <a:buAutoNum type="alphaUcPeriod"/>
            </a:pPr>
            <a:endParaRPr lang="en-US" sz="2400" i="1" dirty="0"/>
          </a:p>
          <a:p>
            <a:r>
              <a:rPr lang="en-US" sz="2400" i="1" dirty="0"/>
              <a:t>B. Towers of Hanoi</a:t>
            </a:r>
          </a:p>
          <a:p>
            <a:endParaRPr lang="en-US" sz="2400" i="1" dirty="0"/>
          </a:p>
          <a:p>
            <a:r>
              <a:rPr lang="en-US" sz="2400" i="1" dirty="0"/>
              <a:t>C. Generating all permutations of n symbols</a:t>
            </a:r>
          </a:p>
        </p:txBody>
      </p:sp>
    </p:spTree>
    <p:extLst>
      <p:ext uri="{BB962C8B-B14F-4D97-AF65-F5344CB8AC3E}">
        <p14:creationId xmlns:p14="http://schemas.microsoft.com/office/powerpoint/2010/main" val="40460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1" y="0"/>
            <a:ext cx="7935214" cy="1104901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– order of the order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0801" y="999869"/>
                <a:ext cx="708659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O(1) 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constant time</a:t>
                </a:r>
              </a:p>
              <a:p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O(log n) - logarithmic time</a:t>
                </a:r>
              </a:p>
              <a:p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O(n) - linear time</a:t>
                </a:r>
              </a:p>
              <a:p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O(n log n) – “n log n” time</a:t>
                </a:r>
              </a:p>
              <a:p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O(n²) - quadratic time</a:t>
                </a:r>
              </a:p>
              <a:p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O(n³) - cubic time</a:t>
                </a:r>
              </a:p>
              <a:p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)(a &gt; 1) - exponential time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1" y="999869"/>
                <a:ext cx="7086599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1377" t="-996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68015" y="5893516"/>
                <a:ext cx="830808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O(1) &lt; O(log n) &lt; O(n) &lt; O(n log n) &lt; O(</a:t>
                </a: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n²</a:t>
                </a:r>
                <a:r>
                  <a:rPr lang="pt-BR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pt-B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</a:t>
                </a:r>
                <a:r>
                  <a:rPr lang="pt-BR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O(</a:t>
                </a: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n³</a:t>
                </a:r>
                <a:r>
                  <a:rPr lang="pt-BR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pt-B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pt-BR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15" y="5893516"/>
                <a:ext cx="83080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Large Coefficients Do Not Matter</a:t>
            </a:r>
            <a:endParaRPr lang="en-US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dirty="0" smtClean="0"/>
              <a:t>Big-O estimates do not distinguish 5N + 5 and 100N</a:t>
            </a:r>
          </a:p>
          <a:p>
            <a:pPr>
              <a:lnSpc>
                <a:spcPct val="95000"/>
              </a:lnSpc>
            </a:pPr>
            <a:r>
              <a:rPr lang="en-GB" altLang="en-US" dirty="0" smtClean="0"/>
              <a:t>These all have Big-O estimates of O(N</a:t>
            </a:r>
            <a:r>
              <a:rPr lang="en-GB" altLang="en-US" baseline="30000" dirty="0" smtClean="0"/>
              <a:t>3</a:t>
            </a:r>
            <a:r>
              <a:rPr lang="en-GB" altLang="en-US" dirty="0" smtClean="0"/>
              <a:t>)</a:t>
            </a:r>
          </a:p>
          <a:p>
            <a:pPr lvl="1">
              <a:lnSpc>
                <a:spcPct val="95000"/>
              </a:lnSpc>
              <a:spcBef>
                <a:spcPts val="1000"/>
              </a:spcBef>
            </a:pPr>
            <a:r>
              <a:rPr lang="en-GB" altLang="en-US" dirty="0" smtClean="0"/>
              <a:t>N</a:t>
            </a:r>
            <a:r>
              <a:rPr lang="en-GB" altLang="en-US" baseline="30000" dirty="0" smtClean="0"/>
              <a:t>3</a:t>
            </a:r>
            <a:r>
              <a:rPr lang="en-GB" altLang="en-US" dirty="0" smtClean="0"/>
              <a:t> + 4000N</a:t>
            </a:r>
            <a:r>
              <a:rPr lang="en-GB" altLang="en-US" baseline="30000" dirty="0" smtClean="0"/>
              <a:t>2 </a:t>
            </a:r>
            <a:r>
              <a:rPr lang="en-GB" altLang="en-US" dirty="0" smtClean="0"/>
              <a:t>– N + 1</a:t>
            </a:r>
          </a:p>
          <a:p>
            <a:pPr lvl="1">
              <a:lnSpc>
                <a:spcPct val="95000"/>
              </a:lnSpc>
              <a:spcBef>
                <a:spcPts val="1000"/>
              </a:spcBef>
            </a:pPr>
            <a:r>
              <a:rPr lang="en-GB" altLang="en-US" dirty="0" smtClean="0"/>
              <a:t>8N</a:t>
            </a:r>
            <a:r>
              <a:rPr lang="en-GB" altLang="en-US" baseline="30000" dirty="0" smtClean="0"/>
              <a:t>3  </a:t>
            </a:r>
            <a:r>
              <a:rPr lang="en-GB" altLang="en-US" dirty="0" smtClean="0"/>
              <a:t>+ 5N – 1000</a:t>
            </a:r>
          </a:p>
          <a:p>
            <a:pPr lvl="1">
              <a:lnSpc>
                <a:spcPct val="95000"/>
              </a:lnSpc>
              <a:spcBef>
                <a:spcPts val="1000"/>
              </a:spcBef>
            </a:pPr>
            <a:r>
              <a:rPr lang="en-GB" altLang="en-US" dirty="0" smtClean="0"/>
              <a:t>1000N</a:t>
            </a:r>
            <a:r>
              <a:rPr lang="en-GB" altLang="en-US" baseline="30000" dirty="0" smtClean="0"/>
              <a:t>3  </a:t>
            </a:r>
            <a:r>
              <a:rPr lang="en-GB" altLang="en-US" dirty="0" smtClean="0"/>
              <a:t>+  4N</a:t>
            </a:r>
            <a:r>
              <a:rPr lang="en-GB" altLang="en-US" baseline="30000" dirty="0" smtClean="0"/>
              <a:t>2 </a:t>
            </a:r>
            <a:r>
              <a:rPr lang="en-GB" altLang="en-US" dirty="0" smtClean="0"/>
              <a:t>– 100000N + 1</a:t>
            </a:r>
          </a:p>
          <a:p>
            <a:pPr>
              <a:lnSpc>
                <a:spcPct val="95000"/>
              </a:lnSpc>
            </a:pPr>
            <a:r>
              <a:rPr lang="en-GB" altLang="en-US" dirty="0" smtClean="0"/>
              <a:t>Regardless of the coefficient, the largest exponent “rules”</a:t>
            </a:r>
          </a:p>
        </p:txBody>
      </p:sp>
    </p:spTree>
    <p:extLst>
      <p:ext uri="{BB962C8B-B14F-4D97-AF65-F5344CB8AC3E}">
        <p14:creationId xmlns:p14="http://schemas.microsoft.com/office/powerpoint/2010/main" val="25324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8496301" cy="132080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Big O – most dominant term is it!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168401"/>
            <a:ext cx="9639299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90601"/>
            <a:ext cx="6807199" cy="50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90601"/>
            <a:ext cx="7188199" cy="51561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08327" y="931919"/>
            <a:ext cx="1008063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732527" y="905417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206951" y="939578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21935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92" y="966133"/>
            <a:ext cx="6920508" cy="518066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74100" y="2120901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870623" y="901839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5532338" y="764799"/>
            <a:ext cx="836216" cy="509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40403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66133"/>
            <a:ext cx="6807200" cy="512986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95700" y="920375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343452" y="1429593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Line 429"/>
          <p:cNvSpPr>
            <a:spLocks noChangeShapeType="1"/>
          </p:cNvSpPr>
          <p:nvPr/>
        </p:nvSpPr>
        <p:spPr bwMode="auto">
          <a:xfrm flipV="1">
            <a:off x="6756400" y="4762500"/>
            <a:ext cx="0" cy="9525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374532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66133"/>
            <a:ext cx="7023100" cy="516796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562071" y="2166987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563648" y="1419879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8100518" y="838200"/>
            <a:ext cx="92626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5676900" y="890866"/>
            <a:ext cx="427832" cy="360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710498" y="838200"/>
            <a:ext cx="172928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4134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0879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Algorithms                                     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359213"/>
            <a:ext cx="10001250" cy="44291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97827">
            <a:off x="2335714" y="1688194"/>
            <a:ext cx="2147508" cy="61578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95400"/>
            <a:ext cx="6826648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*array,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</a:t>
            </a: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if ( array[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k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  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k;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}</a:t>
            </a: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}</a:t>
            </a: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return 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rgbClr val="5B9BD5"/>
              </a:buClr>
              <a:buSzPct val="80000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6248" y="1694766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n – total elements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436248" y="2753380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k – search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9" y="4140200"/>
            <a:ext cx="5541433" cy="1511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10642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447800"/>
            <a:ext cx="67771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Bigger is better… Let’s buy a bigger box </a:t>
            </a:r>
          </a:p>
          <a:p>
            <a:endParaRPr lang="en-US" sz="3200" dirty="0"/>
          </a:p>
          <a:p>
            <a:r>
              <a:rPr lang="en-US" sz="3200" dirty="0"/>
              <a:t>- ten times faster.</a:t>
            </a:r>
          </a:p>
          <a:p>
            <a:endParaRPr lang="en-US" sz="3200" dirty="0"/>
          </a:p>
          <a:p>
            <a:r>
              <a:rPr lang="en-US" sz="3200" dirty="0"/>
              <a:t>How’s my algorithm’s time now?</a:t>
            </a:r>
          </a:p>
          <a:p>
            <a:endParaRPr lang="en-US" sz="3200" dirty="0"/>
          </a:p>
          <a:p>
            <a:r>
              <a:rPr lang="en-US" sz="3200" dirty="0"/>
              <a:t>It’s ten times faster, right?</a:t>
            </a:r>
          </a:p>
          <a:p>
            <a:endParaRPr lang="en-US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9232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447801"/>
            <a:ext cx="485286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Asymptotic </a:t>
            </a:r>
          </a:p>
          <a:p>
            <a:endParaRPr lang="en-US" sz="3200" dirty="0"/>
          </a:p>
          <a:p>
            <a:r>
              <a:rPr lang="en-US" sz="3200" dirty="0"/>
              <a:t>- Ignores run time constants</a:t>
            </a:r>
          </a:p>
          <a:p>
            <a:endParaRPr lang="en-US" sz="3200" dirty="0"/>
          </a:p>
          <a:p>
            <a:r>
              <a:rPr lang="en-US" sz="3200" dirty="0"/>
              <a:t>- Studies input size or limits</a:t>
            </a:r>
          </a:p>
          <a:p>
            <a:endParaRPr lang="en-US" sz="3200" dirty="0"/>
          </a:p>
          <a:p>
            <a:r>
              <a:rPr lang="en-US" sz="3200" dirty="0"/>
              <a:t>- Is simplified 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 Has limitations</a:t>
            </a:r>
          </a:p>
          <a:p>
            <a:endParaRPr lang="en-US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25339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447801"/>
            <a:ext cx="79876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Upper bounds </a:t>
            </a:r>
          </a:p>
          <a:p>
            <a:endParaRPr lang="en-US" sz="3200" dirty="0"/>
          </a:p>
          <a:p>
            <a:r>
              <a:rPr lang="en-US" sz="3200" dirty="0"/>
              <a:t>- The highest growth rate of an algorithm</a:t>
            </a:r>
          </a:p>
          <a:p>
            <a:endParaRPr lang="en-US" sz="3200" dirty="0"/>
          </a:p>
          <a:p>
            <a:r>
              <a:rPr lang="en-US" sz="3200" dirty="0"/>
              <a:t>- Worse case upper</a:t>
            </a:r>
            <a:r>
              <a:rPr lang="en-US" sz="3200" dirty="0">
                <a:solidFill>
                  <a:srgbClr val="333333"/>
                </a:solidFill>
                <a:latin typeface="DejaVu Sans"/>
              </a:rPr>
              <a:t> bound for an algorithm's </a:t>
            </a:r>
          </a:p>
          <a:p>
            <a:r>
              <a:rPr lang="en-US" sz="3200" dirty="0">
                <a:solidFill>
                  <a:srgbClr val="333333"/>
                </a:solidFill>
                <a:latin typeface="DejaVu Sans"/>
              </a:rPr>
              <a:t>	growth rate (the worst case) is n²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- Big O notation is O(n²)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194006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82243" y="1083201"/>
                <a:ext cx="8275471" cy="606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Upper bounds </a:t>
                </a:r>
              </a:p>
              <a:p>
                <a:endParaRPr lang="en-US" sz="32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T(n) represents the true running time of the algorithm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f(n) is some expression for the upper bound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For T(n) a non-negatively valued function, T(n) is in set O(f(n)) </a:t>
                </a:r>
              </a:p>
              <a:p>
                <a:r>
                  <a:rPr lang="en-US" sz="2400" dirty="0"/>
                  <a:t>     if there exist two positive constants c 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 such that </a:t>
                </a:r>
              </a:p>
              <a:p>
                <a:r>
                  <a:rPr lang="en-US" sz="2400" dirty="0"/>
                  <a:t>     T(n) ≤ </a:t>
                </a:r>
                <a:r>
                  <a:rPr lang="en-US" sz="2400" dirty="0" err="1"/>
                  <a:t>cf</a:t>
                </a:r>
                <a:r>
                  <a:rPr lang="en-US" sz="2400" dirty="0"/>
                  <a:t>(n) for all n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say how bad it can be (worse case)</a:t>
                </a:r>
              </a:p>
              <a:p>
                <a:pPr marL="342900" indent="-342900">
                  <a:buFontTx/>
                  <a:buChar char="-"/>
                </a:pPr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/>
                  <a:t>We always seek the tightest upper bound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3" y="1083201"/>
                <a:ext cx="8275471" cy="6063198"/>
              </a:xfrm>
              <a:prstGeom prst="rect">
                <a:avLst/>
              </a:prstGeom>
              <a:blipFill rotWithShape="0">
                <a:blip r:embed="rId3"/>
                <a:stretch>
                  <a:fillRect l="-1916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247900" y="4254500"/>
            <a:ext cx="1447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15828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599" y="1371601"/>
            <a:ext cx="6347714" cy="243839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b="1" u="sng" dirty="0" smtClean="0">
                <a:latin typeface="Arial" charset="0"/>
                <a:cs typeface="Arial" charset="0"/>
              </a:rPr>
              <a:t>Consider:</a:t>
            </a:r>
          </a:p>
          <a:p>
            <a:pPr marL="0" indent="0">
              <a:buNone/>
            </a:pPr>
            <a:r>
              <a:rPr lang="en-US" b="1" dirty="0"/>
              <a:t>sum = 0;</a:t>
            </a:r>
          </a:p>
          <a:p>
            <a:pPr marL="0" indent="0">
              <a:buNone/>
            </a:pPr>
            <a:r>
              <a:rPr lang="nn-NO" b="1" dirty="0" smtClean="0"/>
              <a:t>for (k=0; k&lt;=</a:t>
            </a:r>
            <a:r>
              <a:rPr lang="nn-NO" b="1" dirty="0"/>
              <a:t>n; </a:t>
            </a:r>
            <a:r>
              <a:rPr lang="nn-NO" b="1" dirty="0" smtClean="0"/>
              <a:t>k++)</a:t>
            </a:r>
            <a:endParaRPr lang="nn-NO" b="1" dirty="0"/>
          </a:p>
          <a:p>
            <a:pPr marL="0" indent="0">
              <a:buNone/>
            </a:pPr>
            <a:r>
              <a:rPr lang="en-US" b="1" dirty="0" smtClean="0"/>
              <a:t>   for </a:t>
            </a:r>
            <a:r>
              <a:rPr lang="en-US" b="1" dirty="0"/>
              <a:t>(</a:t>
            </a:r>
            <a:r>
              <a:rPr lang="en-US" b="1" dirty="0" smtClean="0"/>
              <a:t>j=0; </a:t>
            </a:r>
            <a:r>
              <a:rPr lang="en-US" b="1" dirty="0"/>
              <a:t>j</a:t>
            </a:r>
            <a:r>
              <a:rPr lang="en-US" b="1" dirty="0" smtClean="0"/>
              <a:t>&lt;=k;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sum++;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5814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Calculating run time for programs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287679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60900" y="3809998"/>
                <a:ext cx="19397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3809998"/>
                <a:ext cx="1939763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84500" y="468441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Calculating run time for programs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99765"/>
              </p:ext>
            </p:extLst>
          </p:nvPr>
        </p:nvGraphicFramePr>
        <p:xfrm>
          <a:off x="6254845" y="2042646"/>
          <a:ext cx="3054255" cy="14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965160" imgH="444240" progId="Equation.DSMT4">
                  <p:embed/>
                </p:oleObj>
              </mc:Choice>
              <mc:Fallback>
                <p:oleObj name="Equation" r:id="rId5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845" y="2042646"/>
                        <a:ext cx="3054255" cy="14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982343" y="1179640"/>
            <a:ext cx="6347714" cy="243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b="1" u="sng" dirty="0">
                <a:latin typeface="Arial" charset="0"/>
                <a:cs typeface="Arial" charset="0"/>
              </a:rPr>
              <a:t>Consider:</a:t>
            </a:r>
          </a:p>
          <a:p>
            <a:pPr marL="0" indent="0">
              <a:buNone/>
            </a:pPr>
            <a:r>
              <a:rPr lang="en-US" sz="2800" b="1" dirty="0"/>
              <a:t>sum = 0;</a:t>
            </a:r>
          </a:p>
          <a:p>
            <a:pPr marL="0" indent="0">
              <a:buNone/>
            </a:pPr>
            <a:r>
              <a:rPr lang="nn-NO" sz="2800" b="1" dirty="0"/>
              <a:t>for (k=0; k&lt;=n; k++)</a:t>
            </a:r>
          </a:p>
          <a:p>
            <a:pPr marL="0" indent="0">
              <a:buNone/>
            </a:pPr>
            <a:r>
              <a:rPr lang="en-US" sz="2800" b="1" dirty="0"/>
              <a:t>   for (j=0; j&lt;=k; </a:t>
            </a:r>
            <a:r>
              <a:rPr lang="en-US" sz="2800" b="1" dirty="0" err="1"/>
              <a:t>j++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r>
              <a:rPr lang="en-US" sz="2800" b="1" dirty="0"/>
              <a:t>      sum++;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943" y="5444666"/>
            <a:ext cx="1053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cost of the loop </a:t>
            </a:r>
            <a:r>
              <a:rPr lang="en-US" sz="2400" b="1" i="1" dirty="0" smtClean="0"/>
              <a:t>= </a:t>
            </a:r>
            <a:r>
              <a:rPr lang="en-US" sz="2400" b="1" i="1" dirty="0"/>
              <a:t>the constant operations (k, j, sum++) times the sum of </a:t>
            </a:r>
            <a:r>
              <a:rPr lang="en-US" sz="2400" b="1" i="1" dirty="0" smtClean="0"/>
              <a:t>(0 </a:t>
            </a:r>
            <a:r>
              <a:rPr lang="en-US" sz="2400" b="1" i="1" dirty="0"/>
              <a:t>thru </a:t>
            </a:r>
            <a:r>
              <a:rPr lang="en-US" sz="2400" b="1" i="1" dirty="0" smtClean="0"/>
              <a:t>n)</a:t>
            </a:r>
            <a:endParaRPr lang="en-US" sz="2400" b="1" i="1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6347713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</p:spTree>
    <p:extLst>
      <p:ext uri="{BB962C8B-B14F-4D97-AF65-F5344CB8AC3E}">
        <p14:creationId xmlns:p14="http://schemas.microsoft.com/office/powerpoint/2010/main" val="105629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Container Access Times</a:t>
            </a:r>
            <a:endParaRPr lang="en-US" altLang="en-US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sz="3200" dirty="0" smtClean="0"/>
              <a:t>Now that we know all that, let’s look at the guaranteed runtimes of some of the more common Algorithms.</a:t>
            </a:r>
          </a:p>
          <a:p>
            <a:pPr>
              <a:lnSpc>
                <a:spcPct val="95000"/>
              </a:lnSpc>
            </a:pPr>
            <a:r>
              <a:rPr lang="en-GB" altLang="en-US" sz="3200" dirty="0" smtClean="0"/>
              <a:t>Remember, </a:t>
            </a:r>
            <a:r>
              <a:rPr lang="en-US" sz="3200" dirty="0"/>
              <a:t>STL algorithms can be used generically across a variety of containers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STL is extensible. It’s straightforward to add new algorithms and to do so </a:t>
            </a:r>
            <a:r>
              <a:rPr lang="en-US" sz="3200" dirty="0" smtClean="0"/>
              <a:t>without changes </a:t>
            </a:r>
            <a:r>
              <a:rPr lang="en-US" sz="3200" dirty="0"/>
              <a:t>to STL containers.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altLang="en-US" sz="3200" dirty="0" smtClean="0"/>
              <a:t>We will use them frequently to manipulate containers. Having empirical runtime guaranteed makes choosing easier.</a:t>
            </a:r>
          </a:p>
          <a:p>
            <a:pPr>
              <a:lnSpc>
                <a:spcPct val="95000"/>
              </a:lnSpc>
            </a:pPr>
            <a:endParaRPr lang="en-US" altLang="en-US" sz="3200" dirty="0" smtClean="0"/>
          </a:p>
          <a:p>
            <a:pPr>
              <a:lnSpc>
                <a:spcPct val="95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Container Access Time 1</a:t>
            </a:r>
            <a:endParaRPr lang="en-US" altLang="en-US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sz="3200" b="1" dirty="0"/>
              <a:t>vector:</a:t>
            </a:r>
            <a:r>
              <a:rPr lang="en-GB" altLang="en-US" sz="3200" dirty="0"/>
              <a:t> </a:t>
            </a:r>
            <a:r>
              <a:rPr lang="en-GB" altLang="en-US" sz="3200" b="1" dirty="0" err="1"/>
              <a:t>push_back</a:t>
            </a:r>
            <a:r>
              <a:rPr lang="en-GB" altLang="en-US" sz="3200" b="1" dirty="0"/>
              <a:t>(el), </a:t>
            </a:r>
            <a:r>
              <a:rPr lang="en-GB" altLang="en-US" sz="3200" b="1" dirty="0" err="1"/>
              <a:t>pop_back</a:t>
            </a:r>
            <a:r>
              <a:rPr lang="en-GB" altLang="en-US" sz="3200" b="1" dirty="0"/>
              <a:t>( )</a:t>
            </a:r>
            <a:r>
              <a:rPr lang="en-GB" altLang="en-US" sz="3200" dirty="0"/>
              <a:t> have  </a:t>
            </a:r>
            <a:r>
              <a:rPr lang="en-GB" altLang="en-US" sz="3200" b="1" dirty="0"/>
              <a:t>O(1) </a:t>
            </a:r>
            <a:r>
              <a:rPr lang="en-GB" altLang="en-US" sz="3200" dirty="0"/>
              <a:t>(constant upper bound)</a:t>
            </a:r>
            <a:r>
              <a:rPr lang="en-GB" altLang="en-US" sz="3200" b="1" dirty="0"/>
              <a:t> </a:t>
            </a:r>
            <a:r>
              <a:rPr lang="en-GB" altLang="en-US" sz="3200" dirty="0"/>
              <a:t>running time</a:t>
            </a:r>
          </a:p>
          <a:p>
            <a:pPr>
              <a:lnSpc>
                <a:spcPct val="95000"/>
              </a:lnSpc>
            </a:pPr>
            <a:r>
              <a:rPr lang="en-GB" altLang="en-US" sz="3200" b="1" dirty="0" err="1"/>
              <a:t>deque</a:t>
            </a:r>
            <a:r>
              <a:rPr lang="en-GB" altLang="en-US" sz="3200" b="1" dirty="0"/>
              <a:t>:</a:t>
            </a:r>
            <a:r>
              <a:rPr lang="en-GB" altLang="en-US" sz="3200" dirty="0"/>
              <a:t>  </a:t>
            </a:r>
            <a:r>
              <a:rPr lang="en-GB" altLang="en-US" sz="3200" b="1" dirty="0" err="1"/>
              <a:t>push_back</a:t>
            </a:r>
            <a:r>
              <a:rPr lang="en-GB" altLang="en-US" sz="3200" b="1" dirty="0"/>
              <a:t>(el),  </a:t>
            </a:r>
            <a:r>
              <a:rPr lang="en-GB" altLang="en-US" sz="3200" b="1" dirty="0" err="1"/>
              <a:t>push_front</a:t>
            </a:r>
            <a:r>
              <a:rPr lang="en-GB" altLang="en-US" sz="3200" b="1" dirty="0"/>
              <a:t>(el), </a:t>
            </a:r>
            <a:br>
              <a:rPr lang="en-GB" altLang="en-US" sz="3200" b="1" dirty="0"/>
            </a:br>
            <a:r>
              <a:rPr lang="en-GB" altLang="en-US" sz="3200" b="1" dirty="0" err="1"/>
              <a:t>pop_back</a:t>
            </a:r>
            <a:r>
              <a:rPr lang="en-GB" altLang="en-US" sz="3200" b="1" dirty="0"/>
              <a:t>( ),  </a:t>
            </a:r>
            <a:r>
              <a:rPr lang="en-GB" altLang="en-US" sz="3200" b="1" dirty="0" err="1"/>
              <a:t>push_back</a:t>
            </a:r>
            <a:r>
              <a:rPr lang="en-GB" altLang="en-US" sz="3200" b="1" dirty="0"/>
              <a:t>(el) </a:t>
            </a:r>
            <a:r>
              <a:rPr lang="en-GB" altLang="en-US" sz="3200" dirty="0"/>
              <a:t>are all </a:t>
            </a:r>
            <a:r>
              <a:rPr lang="en-GB" altLang="en-US" sz="3200" b="1" dirty="0"/>
              <a:t>O(1)</a:t>
            </a:r>
          </a:p>
          <a:p>
            <a:pPr>
              <a:lnSpc>
                <a:spcPct val="95000"/>
              </a:lnSpc>
            </a:pPr>
            <a:r>
              <a:rPr lang="en-GB" altLang="en-US" sz="3200" b="1" dirty="0"/>
              <a:t>list: </a:t>
            </a:r>
            <a:r>
              <a:rPr lang="en-GB" altLang="en-US" sz="3200" dirty="0"/>
              <a:t> </a:t>
            </a:r>
            <a:r>
              <a:rPr lang="en-GB" altLang="en-US" sz="3200" b="1" dirty="0"/>
              <a:t>insert</a:t>
            </a:r>
            <a:r>
              <a:rPr lang="en-GB" altLang="en-US" sz="3200" dirty="0"/>
              <a:t> anywhere is </a:t>
            </a:r>
            <a:r>
              <a:rPr lang="en-GB" altLang="en-US" sz="3200" b="1" dirty="0"/>
              <a:t>O(1)</a:t>
            </a:r>
            <a:r>
              <a:rPr lang="en-GB" altLang="en-US" sz="3200" dirty="0"/>
              <a:t> </a:t>
            </a:r>
          </a:p>
          <a:p>
            <a:pPr>
              <a:lnSpc>
                <a:spcPct val="95000"/>
              </a:lnSpc>
            </a:pPr>
            <a:r>
              <a:rPr lang="en-GB" altLang="en-US" sz="3200" dirty="0"/>
              <a:t>Finding the location of an element in a </a:t>
            </a:r>
            <a:r>
              <a:rPr lang="en-GB" altLang="en-US" sz="3200" b="1" dirty="0"/>
              <a:t>list</a:t>
            </a:r>
            <a:r>
              <a:rPr lang="en-GB" altLang="en-US" sz="3200" dirty="0"/>
              <a:t>  has </a:t>
            </a:r>
            <a:r>
              <a:rPr lang="en-GB" altLang="en-US" sz="3200" b="1" dirty="0"/>
              <a:t>O(N)</a:t>
            </a:r>
            <a:r>
              <a:rPr lang="en-GB" altLang="en-US" sz="3200" dirty="0"/>
              <a:t> running time.</a:t>
            </a:r>
          </a:p>
        </p:txBody>
      </p:sp>
    </p:spTree>
    <p:extLst>
      <p:ext uri="{BB962C8B-B14F-4D97-AF65-F5344CB8AC3E}">
        <p14:creationId xmlns:p14="http://schemas.microsoft.com/office/powerpoint/2010/main" val="38459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Container Access Time 2</a:t>
            </a:r>
            <a:endParaRPr lang="en-US" altLang="en-US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3200" b="1"/>
              <a:t>vector</a:t>
            </a:r>
            <a:r>
              <a:rPr lang="en-GB" altLang="en-US" sz="3200"/>
              <a:t>, </a:t>
            </a:r>
            <a:r>
              <a:rPr lang="en-GB" altLang="en-US" sz="3200" b="1"/>
              <a:t>deque</a:t>
            </a:r>
            <a:r>
              <a:rPr lang="en-GB" altLang="en-US" sz="3200"/>
              <a:t> </a:t>
            </a:r>
            <a:r>
              <a:rPr lang="en-GB" altLang="en-US" sz="3200" b="1"/>
              <a:t>insert</a:t>
            </a:r>
            <a:r>
              <a:rPr lang="en-GB" altLang="en-US" sz="3200"/>
              <a:t> in the middle is </a:t>
            </a:r>
            <a:r>
              <a:rPr lang="en-GB" altLang="en-US" sz="3200" b="1"/>
              <a:t>O(N)</a:t>
            </a:r>
          </a:p>
          <a:p>
            <a:r>
              <a:rPr lang="en-GB" altLang="en-US" sz="3200" b="1"/>
              <a:t>vector</a:t>
            </a:r>
            <a:r>
              <a:rPr lang="en-GB" altLang="en-US" sz="3200"/>
              <a:t> </a:t>
            </a:r>
            <a:r>
              <a:rPr lang="en-GB" altLang="en-US" sz="3200" b="1"/>
              <a:t>insert</a:t>
            </a:r>
            <a:r>
              <a:rPr lang="en-GB" altLang="en-US" sz="3200"/>
              <a:t> at the front is </a:t>
            </a:r>
            <a:r>
              <a:rPr lang="en-GB" altLang="en-US" sz="3200" b="1"/>
              <a:t>O(N)</a:t>
            </a:r>
            <a:endParaRPr lang="en-US" altLang="en-US" smtClean="0"/>
          </a:p>
          <a:p>
            <a:r>
              <a:rPr lang="en-US" altLang="en-US" sz="3200"/>
              <a:t>Most </a:t>
            </a:r>
            <a:r>
              <a:rPr lang="en-US" altLang="en-US" sz="3200" b="1"/>
              <a:t>set</a:t>
            </a:r>
            <a:r>
              <a:rPr lang="en-US" altLang="en-US" sz="3200"/>
              <a:t> and </a:t>
            </a:r>
            <a:r>
              <a:rPr lang="en-US" altLang="en-US" sz="3200" b="1"/>
              <a:t>map</a:t>
            </a:r>
            <a:r>
              <a:rPr lang="en-US" altLang="en-US" sz="3200"/>
              <a:t> operations are </a:t>
            </a:r>
            <a:r>
              <a:rPr lang="en-US" altLang="en-US" sz="3200" b="1"/>
              <a:t>O(log N) </a:t>
            </a:r>
            <a:r>
              <a:rPr lang="en-US" altLang="en-US" sz="3200"/>
              <a:t>Other set and map operations are </a:t>
            </a:r>
            <a:r>
              <a:rPr lang="en-US" altLang="en-US" sz="3200" b="1"/>
              <a:t>O(1).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545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Generic Algorithms                        </a:t>
            </a:r>
            <a:endParaRPr lang="en-US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“Generic Algorithm” are a template functions that use iterators as template parameters.</a:t>
            </a:r>
          </a:p>
          <a:p>
            <a:r>
              <a:rPr lang="en-GB" altLang="en-US" dirty="0" smtClean="0"/>
              <a:t>This chapter will use </a:t>
            </a:r>
            <a:r>
              <a:rPr lang="en-GB" altLang="en-US" i="1" dirty="0" smtClean="0"/>
              <a:t>Generic Algorithm</a:t>
            </a:r>
            <a:r>
              <a:rPr lang="en-GB" altLang="en-US" dirty="0" smtClean="0"/>
              <a:t>, </a:t>
            </a:r>
            <a:r>
              <a:rPr lang="en-GB" altLang="en-US" i="1" dirty="0" smtClean="0"/>
              <a:t>Generic function</a:t>
            </a:r>
            <a:r>
              <a:rPr lang="en-GB" altLang="en-US" dirty="0" smtClean="0"/>
              <a:t>, and </a:t>
            </a:r>
            <a:r>
              <a:rPr lang="en-GB" altLang="en-US" i="1" dirty="0" smtClean="0"/>
              <a:t>STL function template </a:t>
            </a:r>
            <a:r>
              <a:rPr lang="en-GB" altLang="en-US" dirty="0" smtClean="0"/>
              <a:t>to mean the same thing.</a:t>
            </a:r>
          </a:p>
          <a:p>
            <a:r>
              <a:rPr lang="en-GB" altLang="en-US" dirty="0" smtClean="0"/>
              <a:t>Function interface specifies task, minimum strength of iterator arguments, and provides run-time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0035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 Generic Algorithm Classification	</a:t>
            </a:r>
            <a:endParaRPr lang="en-US" alt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1"/>
            <a:ext cx="10515600" cy="3848100"/>
          </a:xfrm>
        </p:spPr>
        <p:txBody>
          <a:bodyPr>
            <a:noAutofit/>
          </a:bodyPr>
          <a:lstStyle/>
          <a:p>
            <a:r>
              <a:rPr lang="en-GB" altLang="en-US" sz="3200" dirty="0" smtClean="0"/>
              <a:t>Algorithms are classified into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err="1" smtClean="0"/>
              <a:t>Nonmodifying</a:t>
            </a:r>
            <a:r>
              <a:rPr lang="en-GB" altLang="en-US" sz="2800" dirty="0" smtClean="0"/>
              <a:t> Sequence Algorithms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smtClean="0"/>
              <a:t>Modifying Sequence Algorithms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smtClean="0"/>
              <a:t>Sorting and Related Algorithms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smtClean="0"/>
              <a:t>Numeric Algorithms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smtClean="0"/>
              <a:t>Removal Algorithms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smtClean="0"/>
              <a:t>Mutating Algorithms</a:t>
            </a:r>
          </a:p>
          <a:p>
            <a:pPr lvl="1">
              <a:spcBef>
                <a:spcPts val="1000"/>
              </a:spcBef>
            </a:pPr>
            <a:r>
              <a:rPr lang="en-GB" altLang="en-US" sz="2800" dirty="0" smtClean="0"/>
              <a:t>Sorted Range Algorithms</a:t>
            </a:r>
          </a:p>
        </p:txBody>
      </p:sp>
    </p:spTree>
    <p:extLst>
      <p:ext uri="{BB962C8B-B14F-4D97-AF65-F5344CB8AC3E}">
        <p14:creationId xmlns:p14="http://schemas.microsoft.com/office/powerpoint/2010/main" val="5139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 Numerical Algorithms &lt;numeric&gt;	</a:t>
            </a:r>
            <a:endParaRPr lang="en-US" alt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40017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set of algorithms to perform certain operations on sequences of numeric </a:t>
            </a:r>
            <a:r>
              <a:rPr lang="en-US" dirty="0" smtClean="0"/>
              <a:t>values</a:t>
            </a:r>
          </a:p>
          <a:p>
            <a:pPr lvl="1"/>
            <a:r>
              <a:rPr lang="en-GB" altLang="en-US" dirty="0" smtClean="0"/>
              <a:t>Function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0737"/>
            <a:ext cx="9118599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 Mutating Sequence Algorithms 	</a:t>
            </a:r>
            <a:endParaRPr lang="en-US" altLang="en-US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are </a:t>
            </a:r>
            <a:r>
              <a:rPr lang="en-US" dirty="0"/>
              <a:t>modifying algorithms, but they are designed specifically to modify the order of elements (e.g. a random shuffle or rotation).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2700"/>
            <a:ext cx="10020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Nonmodifying</a:t>
            </a:r>
            <a:r>
              <a:rPr lang="en-GB" altLang="en-US" dirty="0" smtClean="0"/>
              <a:t> Sequence Algorithms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833687"/>
            <a:ext cx="8745363" cy="22336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200" y="1690688"/>
            <a:ext cx="8559800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altLang="en-US" sz="3200" dirty="0" err="1"/>
              <a:t>Nonmodifying</a:t>
            </a:r>
            <a:r>
              <a:rPr lang="en-GB" altLang="en-US" sz="3200" dirty="0"/>
              <a:t> algorithms that do not modify the container they operate upon.</a:t>
            </a:r>
          </a:p>
        </p:txBody>
      </p:sp>
    </p:spTree>
    <p:extLst>
      <p:ext uri="{BB962C8B-B14F-4D97-AF65-F5344CB8AC3E}">
        <p14:creationId xmlns:p14="http://schemas.microsoft.com/office/powerpoint/2010/main" val="17701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Nonmodifying Sequence Algorithms</a:t>
            </a:r>
            <a:endParaRPr lang="en-US" alt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358900" y="1552575"/>
            <a:ext cx="9715500" cy="4572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altLang="en-US" dirty="0" smtClean="0"/>
              <a:t>The declaration of the generic function find algorithm:</a:t>
            </a:r>
          </a:p>
          <a:p>
            <a:pPr>
              <a:lnSpc>
                <a:spcPct val="95000"/>
              </a:lnSpc>
              <a:spcBef>
                <a:spcPts val="400"/>
              </a:spcBef>
              <a:buNone/>
            </a:pPr>
            <a:r>
              <a:rPr lang="en-GB" altLang="en-US" sz="2000" b="1" dirty="0"/>
              <a:t> 	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class T&gt; </a:t>
            </a:r>
            <a:b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find (</a:t>
            </a:r>
            <a:r>
              <a:rPr lang="en-GB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5000"/>
              </a:lnSpc>
              <a:spcBef>
                <a:spcPts val="400"/>
              </a:spcBef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T&amp; value);</a:t>
            </a:r>
            <a:endParaRPr lang="en-GB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altLang="en-US" dirty="0" smtClean="0"/>
              <a:t>The declaration tells us </a:t>
            </a:r>
            <a:r>
              <a:rPr lang="en-GB" altLang="en-US" b="1" dirty="0" smtClean="0"/>
              <a:t>find</a:t>
            </a:r>
            <a:r>
              <a:rPr lang="en-GB" altLang="en-US" dirty="0" smtClean="0"/>
              <a:t> works with any container that provides an iterator at least as strong as an input iterator. 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GB" altLang="en-US" dirty="0" smtClean="0"/>
              <a:t>Type T objects must be equality comparable.</a:t>
            </a:r>
          </a:p>
        </p:txBody>
      </p:sp>
    </p:spTree>
    <p:extLst>
      <p:ext uri="{BB962C8B-B14F-4D97-AF65-F5344CB8AC3E}">
        <p14:creationId xmlns:p14="http://schemas.microsoft.com/office/powerpoint/2010/main" val="197622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Iter find(Iter first, Iter last,</a:t>
            </a:r>
            <a:br>
              <a:rPr lang="en-GB" altLang="en-US" b="1" smtClean="0"/>
            </a:br>
            <a:r>
              <a:rPr lang="en-GB" altLang="en-US" b="1" smtClean="0"/>
              <a:t>                 const T&amp; value);</a:t>
            </a:r>
            <a:endParaRPr lang="en-US" altLang="en-US" b="1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2068514" y="1524000"/>
            <a:ext cx="8294687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altLang="en-US" smtClean="0"/>
              <a:t>The generic algorithm </a:t>
            </a:r>
            <a:r>
              <a:rPr lang="en-US" altLang="en-US" b="1" smtClean="0"/>
              <a:t>find( )</a:t>
            </a:r>
            <a:r>
              <a:rPr lang="en-US" altLang="en-US" smtClean="0"/>
              <a:t> locates an element within a sequence. It takes three arguments.</a:t>
            </a:r>
          </a:p>
          <a:p>
            <a:pPr>
              <a:lnSpc>
                <a:spcPct val="95000"/>
              </a:lnSpc>
            </a:pPr>
            <a:r>
              <a:rPr lang="en-US" altLang="en-US" smtClean="0"/>
              <a:t>The first two specify a range: </a:t>
            </a:r>
            <a:r>
              <a:rPr lang="en-US" altLang="en-US" b="1" smtClean="0"/>
              <a:t>[start, end)</a:t>
            </a:r>
            <a:r>
              <a:rPr lang="en-US" altLang="en-US" smtClean="0"/>
              <a:t>, the third specifies a target </a:t>
            </a:r>
            <a:r>
              <a:rPr lang="en-US" altLang="en-US" b="1" smtClean="0"/>
              <a:t>value</a:t>
            </a:r>
            <a:r>
              <a:rPr lang="en-US" altLang="en-US" smtClean="0"/>
              <a:t> for the search.</a:t>
            </a:r>
          </a:p>
          <a:p>
            <a:pPr>
              <a:lnSpc>
                <a:spcPct val="95000"/>
              </a:lnSpc>
            </a:pPr>
            <a:r>
              <a:rPr lang="en-US" altLang="en-US" smtClean="0"/>
              <a:t>If requested value is found,  </a:t>
            </a:r>
            <a:r>
              <a:rPr lang="en-US" altLang="en-US" b="1" smtClean="0"/>
              <a:t>find( )</a:t>
            </a:r>
            <a:r>
              <a:rPr lang="en-US" altLang="en-US" smtClean="0"/>
              <a:t> returns an iterator that points to the first element that is identical to the sought-after </a:t>
            </a:r>
            <a:r>
              <a:rPr lang="en-US" altLang="en-US" b="1" smtClean="0"/>
              <a:t>value</a:t>
            </a:r>
            <a:r>
              <a:rPr lang="en-US" altLang="en-US" smtClean="0"/>
              <a:t>. </a:t>
            </a:r>
          </a:p>
          <a:p>
            <a:pPr>
              <a:lnSpc>
                <a:spcPct val="95000"/>
              </a:lnSpc>
            </a:pPr>
            <a:r>
              <a:rPr lang="en-US" altLang="en-US" smtClean="0"/>
              <a:t>If the requested value is not found, </a:t>
            </a:r>
            <a:r>
              <a:rPr lang="en-US" altLang="en-US" b="1" smtClean="0"/>
              <a:t>find( )</a:t>
            </a:r>
            <a:r>
              <a:rPr lang="en-US" altLang="en-US" smtClean="0"/>
              <a:t> returns an iterator pointing one element past the final element in the sequence (that is, it returns the same value as </a:t>
            </a:r>
            <a:r>
              <a:rPr lang="en-US" altLang="en-US" b="1" smtClean="0"/>
              <a:t>end( ) </a:t>
            </a:r>
            <a:r>
              <a:rPr lang="en-US" altLang="en-US" smtClean="0"/>
              <a:t>does). </a:t>
            </a:r>
          </a:p>
        </p:txBody>
      </p:sp>
    </p:spTree>
    <p:extLst>
      <p:ext uri="{BB962C8B-B14F-4D97-AF65-F5344CB8AC3E}">
        <p14:creationId xmlns:p14="http://schemas.microsoft.com/office/powerpoint/2010/main" val="7856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631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18600" y="2101850"/>
            <a:ext cx="2108200" cy="164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If the find does not find what we asked it to, it returns the second argument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59400" y="2971800"/>
            <a:ext cx="3759200" cy="144780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21600" y="1028700"/>
            <a:ext cx="18415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Need to include these two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97200" y="698501"/>
            <a:ext cx="4724400" cy="76834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78100" y="1466849"/>
            <a:ext cx="5143500" cy="13176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63100" y="4203700"/>
            <a:ext cx="2628900" cy="164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 pass go up to the ‘e’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Second pass through picks it up from there, and goes to the ‘end’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54700" y="5073650"/>
            <a:ext cx="3708400" cy="131207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854700" y="5073650"/>
            <a:ext cx="3708400" cy="37465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1" y="355600"/>
            <a:ext cx="9118600" cy="4829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65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nonmodifying Algorithms</a:t>
            </a:r>
            <a:endParaRPr lang="en-US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smtClean="0"/>
              <a:t>count </a:t>
            </a:r>
            <a:r>
              <a:rPr lang="en-US" altLang="en-US" smtClean="0"/>
              <a:t>Counts occurrences of a value in a sequence</a:t>
            </a:r>
            <a:endParaRPr lang="en-GB" altLang="en-US" smtClean="0"/>
          </a:p>
          <a:p>
            <a:r>
              <a:rPr lang="en-GB" altLang="en-US" b="1" smtClean="0"/>
              <a:t>equal </a:t>
            </a:r>
            <a:r>
              <a:rPr lang="en-GB" altLang="en-US" smtClean="0"/>
              <a:t>Asks are elements in</a:t>
            </a:r>
            <a:r>
              <a:rPr lang="en-US" altLang="en-US" smtClean="0"/>
              <a:t> two ranges equal?</a:t>
            </a:r>
            <a:endParaRPr lang="en-GB" altLang="en-US" smtClean="0"/>
          </a:p>
          <a:p>
            <a:r>
              <a:rPr lang="en-GB" altLang="en-US" b="1" smtClean="0"/>
              <a:t>search </a:t>
            </a:r>
            <a:r>
              <a:rPr lang="en-GB" altLang="en-US" smtClean="0"/>
              <a:t> Looks for the first occurrence of a match sequence within another sequence</a:t>
            </a:r>
          </a:p>
          <a:p>
            <a:r>
              <a:rPr lang="en-GB" altLang="en-US" b="1" smtClean="0"/>
              <a:t>binary_search </a:t>
            </a:r>
            <a:r>
              <a:rPr lang="en-US" altLang="en-US" smtClean="0">
                <a:cs typeface="Arial" panose="020B0604020202020204" pitchFamily="34" charset="0"/>
              </a:rPr>
              <a:t>Searches for a value in a container sorted using less. If the container was sorted using another predicate, this predicate must be supplied to binary_search. This is an efficient search for sorted sequences with random access iterators.</a:t>
            </a:r>
            <a:r>
              <a:rPr lang="en-US" altLang="en-US" smtClean="0">
                <a:solidFill>
                  <a:srgbClr val="999999"/>
                </a:solidFill>
                <a:cs typeface="Arial" panose="020B0604020202020204" pitchFamily="34" charset="0"/>
              </a:rPr>
              <a:t> </a:t>
            </a:r>
            <a:endParaRPr lang="en-GB" altLang="en-US" b="1" smtClean="0"/>
          </a:p>
        </p:txBody>
      </p:sp>
    </p:spTree>
    <p:extLst>
      <p:ext uri="{BB962C8B-B14F-4D97-AF65-F5344CB8AC3E}">
        <p14:creationId xmlns:p14="http://schemas.microsoft.com/office/powerpoint/2010/main" val="1988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Container Modifying Algorithms</a:t>
            </a:r>
            <a:endParaRPr lang="en-US" altLang="en-US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133601" y="1444626"/>
            <a:ext cx="8359775" cy="51085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500"/>
              </a:spcBef>
            </a:pPr>
            <a:r>
              <a:rPr lang="en-GB" altLang="en-US" smtClean="0"/>
              <a:t>Container modifying algorithms change the content of the elements or their order.</a:t>
            </a:r>
          </a:p>
          <a:p>
            <a:pPr>
              <a:lnSpc>
                <a:spcPct val="85000"/>
              </a:lnSpc>
              <a:spcBef>
                <a:spcPts val="500"/>
              </a:spcBef>
            </a:pPr>
            <a:r>
              <a:rPr lang="en-GB" altLang="en-US" b="1" smtClean="0"/>
              <a:t>copy </a:t>
            </a:r>
            <a:r>
              <a:rPr lang="en-US" altLang="en-US" smtClean="0">
                <a:cs typeface="Arial" panose="020B0604020202020204" pitchFamily="34" charset="0"/>
              </a:rPr>
              <a:t> Copies from a source range to a destination range. This can be used to shift elements in a container to the left provided that the first element in the source range is not contained in the destination range. </a:t>
            </a:r>
            <a:endParaRPr lang="en-GB" altLang="en-US" b="1" smtClean="0"/>
          </a:p>
          <a:p>
            <a:pPr>
              <a:lnSpc>
                <a:spcPct val="85000"/>
              </a:lnSpc>
              <a:spcBef>
                <a:spcPts val="500"/>
              </a:spcBef>
            </a:pPr>
            <a:r>
              <a:rPr lang="en-GB" altLang="en-US" b="1" smtClean="0"/>
              <a:t>remove </a:t>
            </a:r>
            <a:r>
              <a:rPr lang="en-US" altLang="en-US" smtClean="0">
                <a:cs typeface="Arial" panose="020B0604020202020204" pitchFamily="34" charset="0"/>
              </a:rPr>
              <a:t>Removes all elements from a range equal to the given value</a:t>
            </a:r>
            <a:endParaRPr lang="en-GB" altLang="en-US" b="1" smtClean="0"/>
          </a:p>
          <a:p>
            <a:pPr>
              <a:lnSpc>
                <a:spcPct val="85000"/>
              </a:lnSpc>
              <a:spcBef>
                <a:spcPts val="500"/>
              </a:spcBef>
            </a:pPr>
            <a:r>
              <a:rPr lang="en-GB" altLang="en-US" b="1" smtClean="0"/>
              <a:t>random_shuffle </a:t>
            </a:r>
            <a:r>
              <a:rPr lang="en-US" altLang="en-US" smtClean="0">
                <a:cs typeface="Arial" panose="020B0604020202020204" pitchFamily="34" charset="0"/>
              </a:rPr>
              <a:t>shuffles the elements of a sequence. Argument 1 is an iterator pointing to the first of the sequence. Argument 2 points </a:t>
            </a:r>
            <a:r>
              <a:rPr lang="en-US" altLang="en-US" i="1" smtClean="0">
                <a:cs typeface="Arial" panose="020B0604020202020204" pitchFamily="34" charset="0"/>
              </a:rPr>
              <a:t>one position past </a:t>
            </a:r>
            <a:r>
              <a:rPr lang="en-US" altLang="en-US" smtClean="0">
                <a:cs typeface="Arial" panose="020B0604020202020204" pitchFamily="34" charset="0"/>
              </a:rPr>
              <a:t>the last element of the sequence.</a:t>
            </a:r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4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Sorting Algorithms</a:t>
            </a:r>
            <a:endParaRPr lang="en-US" alt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/>
              <a:t>Algorithm analysis tells us that the runtime of the most efficient sort algorithms that depend on swapping elements is </a:t>
            </a:r>
            <a:r>
              <a:rPr lang="en-GB" altLang="en-US" b="1" smtClean="0"/>
              <a:t>O(N log(N))</a:t>
            </a:r>
            <a:r>
              <a:rPr lang="en-GB" altLang="en-US" smtClean="0"/>
              <a:t>.  N is the number of elements being sorted.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All the STL sorting algorithms are required to be </a:t>
            </a:r>
            <a:r>
              <a:rPr lang="en-GB" altLang="en-US" b="1" smtClean="0"/>
              <a:t>O(N log(N))</a:t>
            </a:r>
            <a:r>
              <a:rPr lang="en-GB" altLang="en-US" smtClean="0"/>
              <a:t>, so these algorithms (up to a multiplicative constant) as fast as possible.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b="1" smtClean="0"/>
              <a:t>sort </a:t>
            </a:r>
            <a:r>
              <a:rPr lang="en-US" altLang="en-US" sz="2400">
                <a:cs typeface="Arial" panose="020B0604020202020204" pitchFamily="34" charset="0"/>
              </a:rPr>
              <a:t>Sorts elements in a range in nondescending order, or in an order determined by a user-specified binary predicate. </a:t>
            </a: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b="1" smtClean="0"/>
              <a:t>merge </a:t>
            </a:r>
            <a:r>
              <a:rPr lang="en-US" altLang="en-US" sz="2400">
                <a:cs typeface="Arial" panose="020B0604020202020204" pitchFamily="34" charset="0"/>
              </a:rPr>
              <a:t>Merges two sorted source ranges into a single destination range. </a:t>
            </a:r>
            <a:endParaRPr lang="en-GB" altLang="en-US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Generic Algorithms                        </a:t>
            </a:r>
            <a:endParaRPr lang="en-US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STL is implemented concisely. The algorithms are separated from the containers </a:t>
            </a:r>
            <a:r>
              <a:rPr lang="en-US" altLang="en-US" dirty="0" smtClean="0"/>
              <a:t>and operate </a:t>
            </a:r>
            <a:r>
              <a:rPr lang="en-US" altLang="en-US" dirty="0"/>
              <a:t>on elements of the containers only indirectly through iterators. This </a:t>
            </a:r>
            <a:r>
              <a:rPr lang="en-US" altLang="en-US" dirty="0" smtClean="0"/>
              <a:t>separation makes </a:t>
            </a:r>
            <a:r>
              <a:rPr lang="en-US" altLang="en-US" dirty="0"/>
              <a:t>it easier to write generic algorithms applicable to many container classes</a:t>
            </a:r>
            <a:r>
              <a:rPr lang="en-US" altLang="en-US" dirty="0" smtClean="0"/>
              <a:t>.</a:t>
            </a:r>
            <a:endParaRPr lang="en-GB" altLang="en-US" dirty="0" smtClean="0"/>
          </a:p>
          <a:p>
            <a:r>
              <a:rPr lang="en-US" altLang="en-US" dirty="0"/>
              <a:t>STL algorithms can operate on STL containers and on pointer-based, C-like </a:t>
            </a:r>
            <a:r>
              <a:rPr lang="en-US" altLang="en-US" dirty="0" smtClean="0"/>
              <a:t>arrays.</a:t>
            </a:r>
          </a:p>
          <a:p>
            <a:r>
              <a:rPr lang="en-US" altLang="en-US" dirty="0"/>
              <a:t>Because STL algorithms process containers only indirectly through iterators, one </a:t>
            </a:r>
            <a:r>
              <a:rPr lang="en-US" altLang="en-US" dirty="0" smtClean="0"/>
              <a:t>algorithm can </a:t>
            </a:r>
            <a:r>
              <a:rPr lang="en-US" altLang="en-US" dirty="0"/>
              <a:t>often be used with many different containers</a:t>
            </a:r>
            <a:r>
              <a:rPr lang="en-GB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4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3"/>
          <p:cNvSpPr>
            <a:spLocks noGrp="1"/>
          </p:cNvSpPr>
          <p:nvPr>
            <p:ph type="title"/>
          </p:nvPr>
        </p:nvSpPr>
        <p:spPr>
          <a:xfrm>
            <a:off x="2133601" y="838200"/>
            <a:ext cx="6347713" cy="1320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Practice</a:t>
            </a:r>
            <a:endParaRPr lang="en-CA" dirty="0" smtClean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1" y="2159001"/>
            <a:ext cx="7645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the definitions below of big-O, find the </a:t>
            </a:r>
          </a:p>
          <a:p>
            <a:r>
              <a:rPr lang="en-US" sz="2800" dirty="0"/>
              <a:t>upper bounds for the expressions: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638" y="3282098"/>
            <a:ext cx="3070262" cy="17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3"/>
          <p:cNvSpPr>
            <a:spLocks noGrp="1"/>
          </p:cNvSpPr>
          <p:nvPr>
            <p:ph type="title"/>
          </p:nvPr>
        </p:nvSpPr>
        <p:spPr>
          <a:xfrm>
            <a:off x="2133601" y="838200"/>
            <a:ext cx="6347713" cy="1320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Practice</a:t>
            </a:r>
            <a:endParaRPr lang="en-CA" dirty="0" smtClean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3455" y="1981201"/>
            <a:ext cx="9123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Other values for n0 and c are possible than what is given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660005"/>
            <a:ext cx="8521700" cy="502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63" y="3174652"/>
            <a:ext cx="9924663" cy="502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90" y="3738256"/>
            <a:ext cx="10011259" cy="53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40" y="4298073"/>
            <a:ext cx="11015860" cy="4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Chapter Summary 1</a:t>
            </a:r>
            <a:endParaRPr lang="en-US" altLang="en-US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altLang="en-US" smtClean="0"/>
              <a:t>An iterator is a generalization of pointer.  Iterators allow cycling through containers without compromising the container structure.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altLang="en-US" smtClean="0"/>
              <a:t>Most iterators have operations ++  and dereferencing * defined. 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altLang="en-US" smtClean="0"/>
              <a:t>Main kinds of iterators are: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altLang="en-US" smtClean="0"/>
              <a:t>Forward, where ++ works but -- does not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altLang="en-US" smtClean="0"/>
              <a:t>Bidirectional where ++ and -- work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altLang="en-US" smtClean="0"/>
              <a:t>Random access where ++ -- indexing and iterator arithmetic all work.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40686A64-5041-4D6A-B102-18D7E1D481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1865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Chapter Summary 2</a:t>
            </a:r>
            <a:endParaRPr lang="en-US" altLang="en-US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/>
              <a:t>Kinds of container classes are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/>
              <a:t>Sequence containers: vector, deque, list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/>
              <a:t>Adapters: stack, queue, priority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800"/>
              <a:t>Deque is the default underlying container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800"/>
              <a:t>User can select an underlying container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800"/>
              <a:t>Stack discipline is last-in-first-out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800"/>
              <a:t>Queue discipline is first-in-first-out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2800"/>
              <a:t>Priority queue keeps largest key on top.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0C4F54D1-DB2E-488A-A809-7CBE1E1B07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28188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Chapter Summary 3</a:t>
            </a:r>
            <a:endParaRPr lang="en-US" altLang="en-US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3600"/>
              <a:t>Associative containers: </a:t>
            </a:r>
            <a:r>
              <a:rPr lang="en-GB" altLang="en-US" sz="3600" b="1"/>
              <a:t>set</a:t>
            </a:r>
            <a:r>
              <a:rPr lang="en-GB" altLang="en-US" sz="3600"/>
              <a:t>, </a:t>
            </a:r>
            <a:r>
              <a:rPr lang="en-GB" altLang="en-US" sz="3600" b="1"/>
              <a:t>map</a:t>
            </a:r>
            <a:r>
              <a:rPr lang="en-GB" altLang="en-US" sz="3600"/>
              <a:t>, </a:t>
            </a:r>
            <a:r>
              <a:rPr lang="en-GB" altLang="en-US" sz="3600" b="1"/>
              <a:t>multiset</a:t>
            </a:r>
            <a:r>
              <a:rPr lang="en-GB" altLang="en-US" sz="3600"/>
              <a:t>, </a:t>
            </a:r>
            <a:r>
              <a:rPr lang="en-GB" altLang="en-US" sz="3600" b="1"/>
              <a:t>multimap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3200"/>
              <a:t>Associative containers store elements in sorted order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3200" b="1"/>
              <a:t>Map</a:t>
            </a:r>
            <a:r>
              <a:rPr lang="en-GB" altLang="en-US" sz="3200"/>
              <a:t> is a set of &lt;key, value&gt; pairs, allowing retrieval on key.</a:t>
            </a:r>
          </a:p>
          <a:p>
            <a:pPr lvl="2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GB" altLang="en-US" sz="3200" b="1"/>
              <a:t>Multiset</a:t>
            </a:r>
            <a:r>
              <a:rPr lang="en-GB" altLang="en-US" sz="3200"/>
              <a:t> and </a:t>
            </a:r>
            <a:r>
              <a:rPr lang="en-GB" altLang="en-US" sz="3200" b="1"/>
              <a:t>multiset</a:t>
            </a:r>
            <a:r>
              <a:rPr lang="en-GB" altLang="en-US" sz="3200"/>
              <a:t> allow single key for multiple entries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7CFB21CB-21E2-4BA3-B91E-9D5524CC9A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3010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Chapter Summary 4</a:t>
            </a:r>
            <a:endParaRPr lang="en-US" altLang="en-US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altLang="en-US" smtClean="0"/>
              <a:t>Containers with iterators also provide member functions begin( ) and end( ) that return iterator types useful to traverse the container:</a:t>
            </a:r>
          </a:p>
          <a:p>
            <a:pPr>
              <a:lnSpc>
                <a:spcPct val="80000"/>
              </a:lnSpc>
              <a:spcBef>
                <a:spcPts val="1100"/>
              </a:spcBef>
              <a:buNone/>
            </a:pPr>
            <a:r>
              <a:rPr lang="en-GB" altLang="en-US" b="1" smtClean="0"/>
              <a:t>	for (p = c.begin( ); p != c.end( ); p++)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b="1" smtClean="0"/>
              <a:t>        process(*p ); // *p is the current item</a:t>
            </a:r>
            <a:endParaRPr lang="en-GB" altLang="en-US" smtClean="0"/>
          </a:p>
          <a:p>
            <a:pPr eaLnBrk="1" hangingPunct="1">
              <a:lnSpc>
                <a:spcPct val="95000"/>
              </a:lnSpc>
            </a:pPr>
            <a:r>
              <a:rPr lang="en-GB" altLang="en-US" smtClean="0"/>
              <a:t>Dereferencing a constant iterator  *</a:t>
            </a:r>
            <a:r>
              <a:rPr lang="en-GB" altLang="en-US" b="1" smtClean="0"/>
              <a:t>const_p </a:t>
            </a:r>
            <a:r>
              <a:rPr lang="en-GB" altLang="en-US" smtClean="0"/>
              <a:t>provides read only access</a:t>
            </a:r>
            <a:r>
              <a:rPr lang="en-GB" altLang="en-US" b="1" smtClean="0"/>
              <a:t>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mtClean="0"/>
              <a:t>Dereferencing a mutable iterator produces a read-write access: </a:t>
            </a:r>
            <a:r>
              <a:rPr lang="en-GB" altLang="en-US" b="1" smtClean="0"/>
              <a:t>*mutable_p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C28C751F-9577-4B9B-A531-294B9356C2E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14945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Chapter Summary 5</a:t>
            </a:r>
            <a:endParaRPr lang="en-US" alt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GB" altLang="en-US" smtClean="0"/>
              <a:t>The sequence container </a:t>
            </a:r>
            <a:r>
              <a:rPr lang="en-GB" altLang="en-US" b="1" smtClean="0"/>
              <a:t>list</a:t>
            </a:r>
            <a:r>
              <a:rPr lang="en-GB" altLang="en-US" smtClean="0"/>
              <a:t> provides mutable bidirectional iterators.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mtClean="0"/>
              <a:t>The sequence containers </a:t>
            </a:r>
            <a:r>
              <a:rPr lang="en-GB" altLang="en-US" b="1" smtClean="0"/>
              <a:t>vector</a:t>
            </a:r>
            <a:r>
              <a:rPr lang="en-GB" altLang="en-US" smtClean="0"/>
              <a:t> and </a:t>
            </a:r>
            <a:r>
              <a:rPr lang="en-GB" altLang="en-US" b="1" smtClean="0"/>
              <a:t>deque</a:t>
            </a:r>
            <a:r>
              <a:rPr lang="en-GB" altLang="en-US" smtClean="0"/>
              <a:t> provides mutable random access iterators.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smtClean="0"/>
              <a:t>The STL provides template functions (sometimes called generic algorithms or template functions) that provide very guarantees on maximum running time.</a:t>
            </a:r>
          </a:p>
          <a:p>
            <a:pPr eaLnBrk="1" hangingPunct="1">
              <a:lnSpc>
                <a:spcPct val="95000"/>
              </a:lnSpc>
            </a:pPr>
            <a:endParaRPr lang="en-GB" altLang="en-US" smtClean="0"/>
          </a:p>
          <a:p>
            <a:pPr eaLnBrk="1" hangingPunct="1">
              <a:lnSpc>
                <a:spcPct val="95000"/>
              </a:lnSpc>
            </a:pPr>
            <a:endParaRPr lang="en-GB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18- </a:t>
            </a:r>
            <a:fld id="{0C010C6D-5BA9-4E79-A98C-0D6CFFD11D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0482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420100" y="1346200"/>
            <a:ext cx="3505200" cy="2743200"/>
          </a:xfrm>
          <a:prstGeom prst="cloudCallout">
            <a:avLst>
              <a:gd name="adj1" fmla="val -77033"/>
              <a:gd name="adj2" fmla="val 1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STL algorithms save time and guarantee performance too.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8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http://www.cplusplus.com/doc/tutorial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/</a:t>
            </a: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http://www.keithschwarz.com/cs106l/fall2010/course-reader/Ch5_STLSequenceContainers.pdf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Running Times and Big-O Notation</a:t>
            </a:r>
            <a:endParaRPr lang="en-US" altLang="en-US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dirty="0" smtClean="0"/>
              <a:t>To be useful, running times for an algorithm must specify time as a function of the problem size.</a:t>
            </a:r>
          </a:p>
          <a:p>
            <a:pPr>
              <a:spcBef>
                <a:spcPts val="1200"/>
              </a:spcBef>
            </a:pPr>
            <a:r>
              <a:rPr lang="en-GB" altLang="en-US" dirty="0" smtClean="0"/>
              <a:t>We can time a program with a stop watch or instrument the code with calls to the system clock to empirically determine running time.</a:t>
            </a:r>
          </a:p>
          <a:p>
            <a:pPr>
              <a:spcBef>
                <a:spcPts val="1200"/>
              </a:spcBef>
            </a:pPr>
            <a:r>
              <a:rPr lang="en-GB" altLang="en-US" dirty="0" smtClean="0"/>
              <a:t>What problems do you see there?</a:t>
            </a:r>
          </a:p>
          <a:p>
            <a:pPr>
              <a:spcBef>
                <a:spcPts val="1200"/>
              </a:spcBef>
            </a:pPr>
            <a:r>
              <a:rPr lang="en-GB" altLang="en-US" dirty="0" smtClean="0"/>
              <a:t>There is a better way.</a:t>
            </a:r>
          </a:p>
        </p:txBody>
      </p:sp>
    </p:spTree>
    <p:extLst>
      <p:ext uri="{BB962C8B-B14F-4D97-AF65-F5344CB8AC3E}">
        <p14:creationId xmlns:p14="http://schemas.microsoft.com/office/powerpoint/2010/main" val="241169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Worst case running time</a:t>
            </a:r>
            <a:endParaRPr lang="en-US" alt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smtClean="0"/>
              <a:t>In the rest of the chapter we will </a:t>
            </a:r>
            <a:r>
              <a:rPr lang="en-GB" altLang="en-US" i="1" smtClean="0"/>
              <a:t>always</a:t>
            </a:r>
            <a:r>
              <a:rPr lang="en-GB" altLang="en-US" smtClean="0"/>
              <a:t> mean “worst case running time” when we specify a running time.</a:t>
            </a:r>
          </a:p>
          <a:p>
            <a:pPr>
              <a:lnSpc>
                <a:spcPct val="95000"/>
              </a:lnSpc>
            </a:pPr>
            <a:r>
              <a:rPr lang="en-GB" altLang="en-US" smtClean="0"/>
              <a:t>How do we proceed? Do we count “steps” or “operations”?</a:t>
            </a:r>
          </a:p>
          <a:p>
            <a:pPr>
              <a:lnSpc>
                <a:spcPct val="95000"/>
              </a:lnSpc>
            </a:pPr>
            <a:r>
              <a:rPr lang="en-GB" altLang="en-US" smtClean="0"/>
              <a:t>What is a step? What is an operation?</a:t>
            </a:r>
          </a:p>
          <a:p>
            <a:pPr>
              <a:lnSpc>
                <a:spcPct val="95000"/>
              </a:lnSpc>
            </a:pPr>
            <a:r>
              <a:rPr lang="en-GB" altLang="en-US" smtClean="0"/>
              <a:t>Disagreement abounds, but mostly we agree to count =, &lt;, &amp;&amp;, !, [ ], ==, and ++</a:t>
            </a:r>
          </a:p>
          <a:p>
            <a:pPr>
              <a:lnSpc>
                <a:spcPct val="95000"/>
              </a:lnSpc>
            </a:pPr>
            <a:r>
              <a:rPr lang="en-GB" altLang="en-US" smtClean="0"/>
              <a:t>This simplifying assumption works well in practice.</a:t>
            </a:r>
          </a:p>
        </p:txBody>
      </p:sp>
    </p:spTree>
    <p:extLst>
      <p:ext uri="{BB962C8B-B14F-4D97-AF65-F5344CB8AC3E}">
        <p14:creationId xmlns:p14="http://schemas.microsoft.com/office/powerpoint/2010/main" val="26175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Objections	</a:t>
            </a:r>
            <a:endParaRPr lang="en-US" altLang="en-US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We need a way to measure more than a programs run time. </a:t>
            </a:r>
            <a:endParaRPr lang="en-US" altLang="en-US" dirty="0" smtClean="0"/>
          </a:p>
          <a:p>
            <a:r>
              <a:rPr lang="en-US" altLang="en-US" dirty="0" smtClean="0"/>
              <a:t>We </a:t>
            </a:r>
            <a:r>
              <a:rPr lang="en-US" altLang="en-US" dirty="0"/>
              <a:t>need to </a:t>
            </a:r>
            <a:r>
              <a:rPr lang="en-US" altLang="en-US" dirty="0" smtClean="0"/>
              <a:t>consider some factors, but not all but not  </a:t>
            </a:r>
            <a:r>
              <a:rPr lang="en-GB" altLang="en-US" dirty="0"/>
              <a:t>ignore some operations that might be significant.</a:t>
            </a:r>
          </a:p>
          <a:p>
            <a:r>
              <a:rPr lang="en-GB" altLang="en-US" dirty="0"/>
              <a:t>Not all operations take the same </a:t>
            </a:r>
            <a:r>
              <a:rPr lang="en-GB" altLang="en-US" dirty="0" smtClean="0"/>
              <a:t>time. </a:t>
            </a:r>
            <a:endParaRPr lang="en-US" altLang="en-US" dirty="0" smtClean="0"/>
          </a:p>
          <a:p>
            <a:r>
              <a:rPr lang="en-US" altLang="en-US" dirty="0" smtClean="0"/>
              <a:t>We </a:t>
            </a:r>
            <a:r>
              <a:rPr lang="en-US" altLang="en-US" dirty="0"/>
              <a:t>want to know how much main memory, the time required, and the space required for the data </a:t>
            </a:r>
            <a:r>
              <a:rPr lang="en-US" altLang="en-US" dirty="0" smtClean="0"/>
              <a:t>structure.</a:t>
            </a:r>
          </a:p>
          <a:p>
            <a:r>
              <a:rPr lang="en-GB" altLang="en-US" dirty="0" smtClean="0"/>
              <a:t>A </a:t>
            </a:r>
            <a:r>
              <a:rPr lang="en-GB" altLang="en-US" dirty="0"/>
              <a:t>given operation takes different time on different </a:t>
            </a:r>
            <a:r>
              <a:rPr lang="en-GB" altLang="en-US" dirty="0" smtClean="0"/>
              <a:t>machines.</a:t>
            </a:r>
            <a:endParaRPr lang="en-GB" altLang="en-US" dirty="0"/>
          </a:p>
          <a:p>
            <a:r>
              <a:rPr lang="en-GB" altLang="en-US" dirty="0" smtClean="0"/>
              <a:t>What </a:t>
            </a:r>
            <a:r>
              <a:rPr lang="en-GB" altLang="en-US" dirty="0"/>
              <a:t>we are really interested in is </a:t>
            </a:r>
            <a:r>
              <a:rPr lang="en-GB" altLang="en-US" b="1" dirty="0"/>
              <a:t>the growth rate of the running time as a function of the problem size</a:t>
            </a:r>
            <a:r>
              <a:rPr lang="en-GB" altLang="en-US" dirty="0"/>
              <a:t>, not precise computations for a particular architecture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038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1438"/>
            <a:ext cx="10515600" cy="1325563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97001"/>
            <a:ext cx="9690100" cy="4699000"/>
          </a:xfrm>
        </p:spPr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</a:pPr>
            <a:r>
              <a:rPr lang="en-US" sz="12800" dirty="0" smtClean="0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 sz="1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800" dirty="0" smtClean="0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 sz="8000" dirty="0" smtClean="0">
                <a:latin typeface="Arial" charset="0"/>
                <a:cs typeface="Arial" charset="0"/>
              </a:rPr>
              <a:t>The number of items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8000" dirty="0" smtClean="0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 sz="8000" dirty="0" smtClean="0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 sz="8000" dirty="0" smtClean="0">
                <a:latin typeface="Arial" charset="0"/>
                <a:cs typeface="Arial" charset="0"/>
              </a:rPr>
              <a:t>The dimensions of an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8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8000" dirty="0" smtClean="0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 sz="1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800" dirty="0" smtClean="0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 sz="8000" dirty="0" smtClean="0">
                <a:latin typeface="Arial" charset="0"/>
                <a:cs typeface="Arial" charset="0"/>
              </a:rPr>
              <a:t>Dealing with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sz="8000" dirty="0" smtClean="0">
                <a:latin typeface="Arial" charset="0"/>
                <a:cs typeface="Arial" charset="0"/>
              </a:rPr>
              <a:t>objects stored in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sz="8000" dirty="0" smtClean="0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 sz="8000" dirty="0" smtClean="0">
                <a:latin typeface="Arial" charset="0"/>
                <a:cs typeface="Arial" charset="0"/>
              </a:rPr>
              <a:t>Multiplying a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k 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8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m </a:t>
            </a:r>
            <a:r>
              <a:rPr lang="en-US" sz="8000" dirty="0" smtClean="0">
                <a:latin typeface="Arial" charset="0"/>
                <a:cs typeface="Arial" charset="0"/>
              </a:rPr>
              <a:t>and an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m 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8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8000" dirty="0" smtClean="0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 sz="8000" dirty="0" smtClean="0">
                <a:latin typeface="Arial" charset="0"/>
                <a:cs typeface="Arial" charset="0"/>
              </a:rPr>
              <a:t>Dealing with sparse matrices of size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 </a:t>
            </a:r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8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sz="8000" dirty="0" smtClean="0">
                <a:latin typeface="Arial" charset="0"/>
                <a:cs typeface="Arial" charset="0"/>
              </a:rPr>
              <a:t> with </a:t>
            </a:r>
            <a:r>
              <a:rPr lang="en-US" sz="8000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sz="8000" dirty="0" smtClean="0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2530</Words>
  <Application>Microsoft Office PowerPoint</Application>
  <PresentationFormat>Widescreen</PresentationFormat>
  <Paragraphs>459</Paragraphs>
  <Slides>59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Aharoni</vt:lpstr>
      <vt:lpstr>Arial</vt:lpstr>
      <vt:lpstr>Calibri</vt:lpstr>
      <vt:lpstr>Calibri Light</vt:lpstr>
      <vt:lpstr>Cambria</vt:lpstr>
      <vt:lpstr>Cambria Math</vt:lpstr>
      <vt:lpstr>Courier New</vt:lpstr>
      <vt:lpstr>DejaVu Sans</vt:lpstr>
      <vt:lpstr>Tahoma</vt:lpstr>
      <vt:lpstr>Times New Roman</vt:lpstr>
      <vt:lpstr>Wingdings</vt:lpstr>
      <vt:lpstr>Wingdings 3</vt:lpstr>
      <vt:lpstr>Office Theme</vt:lpstr>
      <vt:lpstr>Equation</vt:lpstr>
      <vt:lpstr>PowerPoint Presentation</vt:lpstr>
      <vt:lpstr>PowerPoint Presentation</vt:lpstr>
      <vt:lpstr>Algorithms                                     </vt:lpstr>
      <vt:lpstr> Generic Algorithms                        </vt:lpstr>
      <vt:lpstr> Generic Algorithms                        </vt:lpstr>
      <vt:lpstr>Running Times and Big-O Notation</vt:lpstr>
      <vt:lpstr>Worst case running time</vt:lpstr>
      <vt:lpstr>Objections </vt:lpstr>
      <vt:lpstr>Asymptotic Analysis</vt:lpstr>
      <vt:lpstr>Asymptotic Analysis</vt:lpstr>
      <vt:lpstr>An example</vt:lpstr>
      <vt:lpstr>Asymptotic Analysis</vt:lpstr>
      <vt:lpstr>Asymptotic Analysis</vt:lpstr>
      <vt:lpstr>Asymptotic Analysis</vt:lpstr>
      <vt:lpstr>Big O </vt:lpstr>
      <vt:lpstr>Big O </vt:lpstr>
      <vt:lpstr>Big O </vt:lpstr>
      <vt:lpstr>Big O </vt:lpstr>
      <vt:lpstr>Big O </vt:lpstr>
      <vt:lpstr>Big O </vt:lpstr>
      <vt:lpstr>Big O </vt:lpstr>
      <vt:lpstr>Big O – order of the order of</vt:lpstr>
      <vt:lpstr>Large Coefficients Do Not Matter</vt:lpstr>
      <vt:lpstr>Big O – most dominant term is it! 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Asymptotic Analysis</vt:lpstr>
      <vt:lpstr>Container Access Times</vt:lpstr>
      <vt:lpstr>Container Access Time 1</vt:lpstr>
      <vt:lpstr>Container Access Time 2</vt:lpstr>
      <vt:lpstr> Generic Algorithm Classification </vt:lpstr>
      <vt:lpstr> Numerical Algorithms &lt;numeric&gt; </vt:lpstr>
      <vt:lpstr> Mutating Sequence Algorithms  </vt:lpstr>
      <vt:lpstr>Nonmodifying Sequence Algorithms</vt:lpstr>
      <vt:lpstr>Nonmodifying Sequence Algorithms</vt:lpstr>
      <vt:lpstr>Iter find(Iter first, Iter last,                  const T&amp; value);</vt:lpstr>
      <vt:lpstr>PowerPoint Presentation</vt:lpstr>
      <vt:lpstr>More nonmodifying Algorithms</vt:lpstr>
      <vt:lpstr>Container Modifying Algorithms</vt:lpstr>
      <vt:lpstr>Sorting Algorithms</vt:lpstr>
      <vt:lpstr>Practice</vt:lpstr>
      <vt:lpstr>Practice</vt:lpstr>
      <vt:lpstr>Chapter Summary 1</vt:lpstr>
      <vt:lpstr>Chapter Summary 2</vt:lpstr>
      <vt:lpstr>Chapter Summary 3</vt:lpstr>
      <vt:lpstr>Chapter Summary 4</vt:lpstr>
      <vt:lpstr>Chapter Summary 5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2017-01-07T00:02:03Z</dcterms:created>
  <dcterms:modified xsi:type="dcterms:W3CDTF">2017-01-07T00:02:12Z</dcterms:modified>
</cp:coreProperties>
</file>