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7" r:id="rId1"/>
    <p:sldMasterId id="2147483694" r:id="rId2"/>
  </p:sldMasterIdLst>
  <p:notesMasterIdLst>
    <p:notesMasterId r:id="rId65"/>
  </p:notesMasterIdLst>
  <p:handoutMasterIdLst>
    <p:handoutMasterId r:id="rId66"/>
  </p:handoutMasterIdLst>
  <p:sldIdLst>
    <p:sldId id="257" r:id="rId3"/>
    <p:sldId id="560" r:id="rId4"/>
    <p:sldId id="554" r:id="rId5"/>
    <p:sldId id="410" r:id="rId6"/>
    <p:sldId id="411" r:id="rId7"/>
    <p:sldId id="561" r:id="rId8"/>
    <p:sldId id="412" r:id="rId9"/>
    <p:sldId id="415" r:id="rId10"/>
    <p:sldId id="551" r:id="rId11"/>
    <p:sldId id="562" r:id="rId12"/>
    <p:sldId id="416" r:id="rId13"/>
    <p:sldId id="563" r:id="rId14"/>
    <p:sldId id="564" r:id="rId15"/>
    <p:sldId id="565" r:id="rId16"/>
    <p:sldId id="567" r:id="rId17"/>
    <p:sldId id="568" r:id="rId18"/>
    <p:sldId id="566" r:id="rId19"/>
    <p:sldId id="569" r:id="rId20"/>
    <p:sldId id="570" r:id="rId21"/>
    <p:sldId id="571" r:id="rId22"/>
    <p:sldId id="573" r:id="rId23"/>
    <p:sldId id="574" r:id="rId24"/>
    <p:sldId id="575" r:id="rId25"/>
    <p:sldId id="572" r:id="rId26"/>
    <p:sldId id="577" r:id="rId27"/>
    <p:sldId id="578" r:id="rId28"/>
    <p:sldId id="579" r:id="rId29"/>
    <p:sldId id="580" r:id="rId30"/>
    <p:sldId id="576" r:id="rId31"/>
    <p:sldId id="581" r:id="rId32"/>
    <p:sldId id="582" r:id="rId33"/>
    <p:sldId id="583" r:id="rId34"/>
    <p:sldId id="584" r:id="rId35"/>
    <p:sldId id="585" r:id="rId36"/>
    <p:sldId id="586" r:id="rId37"/>
    <p:sldId id="589" r:id="rId38"/>
    <p:sldId id="590" r:id="rId39"/>
    <p:sldId id="587" r:id="rId40"/>
    <p:sldId id="591" r:id="rId41"/>
    <p:sldId id="592" r:id="rId42"/>
    <p:sldId id="588" r:id="rId43"/>
    <p:sldId id="414" r:id="rId44"/>
    <p:sldId id="594" r:id="rId45"/>
    <p:sldId id="593" r:id="rId46"/>
    <p:sldId id="595" r:id="rId47"/>
    <p:sldId id="596" r:id="rId48"/>
    <p:sldId id="597" r:id="rId49"/>
    <p:sldId id="598" r:id="rId50"/>
    <p:sldId id="599" r:id="rId51"/>
    <p:sldId id="600" r:id="rId52"/>
    <p:sldId id="601" r:id="rId53"/>
    <p:sldId id="602" r:id="rId54"/>
    <p:sldId id="603" r:id="rId55"/>
    <p:sldId id="604" r:id="rId56"/>
    <p:sldId id="607" r:id="rId57"/>
    <p:sldId id="606" r:id="rId58"/>
    <p:sldId id="608" r:id="rId59"/>
    <p:sldId id="609" r:id="rId60"/>
    <p:sldId id="610" r:id="rId61"/>
    <p:sldId id="611" r:id="rId62"/>
    <p:sldId id="397" r:id="rId63"/>
    <p:sldId id="55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5784" autoAdjust="0"/>
  </p:normalViewPr>
  <p:slideViewPr>
    <p:cSldViewPr>
      <p:cViewPr varScale="1">
        <p:scale>
          <a:sx n="98" d="100"/>
          <a:sy n="98" d="100"/>
        </p:scale>
        <p:origin x="18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F46D7-3D8B-4355-B9DA-418423859408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199E7-3083-4ED1-832A-9C24BBC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85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CS209: Computer Science II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22D7-A2B4-47B6-9F9A-2FCC47ACD62E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D7A77-5421-40AB-8526-F148FA1AB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9074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33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9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7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90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86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49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5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9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598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03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9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927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63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45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21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8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26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32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4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8AEF02-A263-400C-A3CE-318B94D4CCBF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897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84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69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98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383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31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1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1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77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19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3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495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855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73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36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56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715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5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100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407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0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4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564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655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58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559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148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462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2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233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27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46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52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951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706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87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3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3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B325B-B510-44ED-83CE-31B4A8CC9D2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188B-E2C6-4775-89CD-275DD9806E2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ED2A-9B07-435B-8C4F-39CDEE32783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D214C-FBF7-4BD5-9331-007D8F9BC02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08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02A6-4102-416D-B96A-7149BA63BCC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D59D5-F529-4B10-9045-F5D358ECC80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53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FC80-2FDE-4AF2-9544-02083D55D89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9F1-805F-48D9-BEAB-34A282E360C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B342-4726-43F8-AB00-D1978FA590A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527425" cy="2301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69257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42AB670-B945-4570-B83B-B70CB6F3EDF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97073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FC98090-923A-4CE0-BE68-87BF8F99E7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3453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0056-7ABD-4EDF-BD88-BFD5AA9EE22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25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612C6B0-CE8C-48CD-BBD6-919011B6971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9035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0CD2208-4A0F-4415-A2B7-CABC585B5F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8947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7E3F59F7-74FE-4E07-BA47-20FC2604428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88960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769E589-E721-435C-814E-2712331BA94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23050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E63F018-9125-486B-AB74-519A88A1B1D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05111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95CF0E0E-1EDE-4BCB-8BC5-15E11004F00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66242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E64F658-2F10-4FC8-AF79-FC404B86882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37418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CC1815A-3C96-4FE6-9796-17D62EC8CAA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70791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E393-4019-4631-89FF-643BCBB2E214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77BE-CF42-4526-BF6F-767B831F4856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F799-2FBC-452E-B441-295E1C01F5B1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7A83-4B87-4CAB-8AAA-BAD207C095BC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A29D-122F-4460-9A82-703905C05F86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3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06C2-508B-4759-B40F-5D3BC6CE9BFB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BC48-E1CB-4520-A3CD-960096EA2C04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A91B-ED9F-4781-9FAC-2765E0E5D87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3B03EA-CACF-491E-B672-7F54147D421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" y="3264"/>
            <a:ext cx="2376308" cy="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000"/>
            <a:lum/>
          </a:blip>
          <a:srcRect/>
          <a:stretch>
            <a:fillRect r="-2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Slide 1- </a:t>
            </a:r>
            <a:fld id="{9E6EC2E6-CC41-46DC-A9C2-98E1BD67E0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90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9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381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/>
                </a:solidFill>
                <a:latin typeface="Cambria" pitchFamily="18" charset="0"/>
              </a:rPr>
              <a:t>CS210: Computer Science II</a:t>
            </a:r>
            <a:endParaRPr lang="en-US" altLang="en-US" sz="4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67000" y="1747550"/>
            <a:ext cx="2547492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56320"/>
            <a:ext cx="7772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type is not known until the definition of a </a:t>
            </a:r>
            <a:r>
              <a:rPr lang="en-US" dirty="0" err="1"/>
              <a:t>Vec</a:t>
            </a:r>
            <a:r>
              <a:rPr lang="en-US" dirty="0"/>
              <a:t> is instantiated. Once we say that </a:t>
            </a:r>
            <a:r>
              <a:rPr lang="en-US" dirty="0" smtClean="0"/>
              <a:t>we want </a:t>
            </a:r>
            <a:r>
              <a:rPr lang="en-US" dirty="0"/>
              <a:t>a </a:t>
            </a:r>
            <a:r>
              <a:rPr lang="en-US" dirty="0" err="1"/>
              <a:t>Vec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, the types of data and limit are known: They will be </a:t>
            </a:r>
            <a:r>
              <a:rPr lang="en-US" dirty="0" err="1"/>
              <a:t>int</a:t>
            </a:r>
            <a:r>
              <a:rPr lang="en-US" dirty="0"/>
              <a:t>* for </a:t>
            </a:r>
            <a:r>
              <a:rPr lang="en-US" dirty="0" smtClean="0"/>
              <a:t>this instance </a:t>
            </a:r>
            <a:r>
              <a:rPr lang="en-US" dirty="0"/>
              <a:t>of </a:t>
            </a:r>
            <a:r>
              <a:rPr lang="en-US" dirty="0" err="1"/>
              <a:t>Vec</a:t>
            </a:r>
            <a:r>
              <a:rPr lang="en-US" dirty="0"/>
              <a:t> 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Similarly</a:t>
            </a:r>
            <a:r>
              <a:rPr lang="en-US" dirty="0"/>
              <a:t>, if we also used </a:t>
            </a:r>
            <a:r>
              <a:rPr lang="en-US" dirty="0" err="1"/>
              <a:t>Vec</a:t>
            </a:r>
            <a:r>
              <a:rPr lang="en-US" dirty="0"/>
              <a:t>&lt;string</a:t>
            </a:r>
            <a:r>
              <a:rPr lang="en-US" dirty="0" smtClean="0"/>
              <a:t>&gt;, </a:t>
            </a:r>
            <a:r>
              <a:rPr lang="en-US" dirty="0"/>
              <a:t>then the compiler </a:t>
            </a:r>
            <a:r>
              <a:rPr lang="en-US" dirty="0" smtClean="0"/>
              <a:t>would generate </a:t>
            </a:r>
            <a:r>
              <a:rPr lang="en-US" dirty="0"/>
              <a:t>a second, different instantiation of </a:t>
            </a:r>
            <a:r>
              <a:rPr lang="en-US" dirty="0" err="1"/>
              <a:t>Vec</a:t>
            </a:r>
            <a:r>
              <a:rPr lang="en-US" dirty="0"/>
              <a:t> that bound T to </a:t>
            </a:r>
            <a:r>
              <a:rPr lang="en-US" dirty="0" smtClean="0"/>
              <a:t>string, thereby giving </a:t>
            </a:r>
            <a:r>
              <a:rPr lang="en-US" dirty="0"/>
              <a:t>data and limit the type string* in that instantiation</a:t>
            </a:r>
          </a:p>
        </p:txBody>
      </p:sp>
    </p:spTree>
    <p:extLst>
      <p:ext uri="{BB962C8B-B14F-4D97-AF65-F5344CB8AC3E}">
        <p14:creationId xmlns:p14="http://schemas.microsoft.com/office/powerpoint/2010/main" val="4775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</a:t>
            </a:r>
            <a:r>
              <a:rPr lang="en-US" dirty="0">
                <a:solidFill>
                  <a:srgbClr val="000000"/>
                </a:solidFill>
              </a:rPr>
              <a:t>must define two constructors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err="1">
                <a:latin typeface="Courier New" panose="02070309020205020404" pitchFamily="49" charset="0"/>
              </a:rPr>
              <a:t>Vec</a:t>
            </a:r>
            <a:r>
              <a:rPr lang="en-US" b="1" dirty="0">
                <a:latin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</a:rPr>
              <a:t>Student_info</a:t>
            </a:r>
            <a:r>
              <a:rPr lang="en-US" b="1" dirty="0">
                <a:latin typeface="Courier New" panose="02070309020205020404" pitchFamily="49" charset="0"/>
              </a:rPr>
              <a:t>&gt; vs; // the default constructor</a:t>
            </a:r>
          </a:p>
          <a:p>
            <a:r>
              <a:rPr lang="en-US" b="1" dirty="0" err="1">
                <a:latin typeface="Courier New" panose="02070309020205020404" pitchFamily="49" charset="0"/>
              </a:rPr>
              <a:t>Vec</a:t>
            </a:r>
            <a:r>
              <a:rPr lang="en-US" b="1" dirty="0">
                <a:latin typeface="Courier New" panose="02070309020205020404" pitchFamily="49" charset="0"/>
              </a:rPr>
              <a:t>&lt;double&gt; vs(100); </a:t>
            </a:r>
            <a:r>
              <a:rPr lang="en-US" b="1" dirty="0" smtClean="0">
                <a:latin typeface="Courier New" panose="02070309020205020404" pitchFamily="49" charset="0"/>
              </a:rPr>
              <a:t> // </a:t>
            </a:r>
            <a:r>
              <a:rPr lang="en-US" b="1" dirty="0">
                <a:latin typeface="Courier New" panose="02070309020205020404" pitchFamily="49" charset="0"/>
              </a:rPr>
              <a:t>constructor taking a </a:t>
            </a:r>
            <a:r>
              <a:rPr lang="en-US" b="1" dirty="0" smtClean="0">
                <a:latin typeface="Courier New" panose="02070309020205020404" pitchFamily="49" charset="0"/>
              </a:rPr>
              <a:t>size</a:t>
            </a:r>
          </a:p>
          <a:p>
            <a:endParaRPr lang="en-US" b="1" dirty="0" smtClean="0"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743200"/>
            <a:ext cx="70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role of any constructor is to ensure that the object is correctly initialized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Vec</a:t>
            </a:r>
            <a:r>
              <a:rPr lang="en-US" dirty="0"/>
              <a:t> objects, we need to initialize data and </a:t>
            </a:r>
            <a:r>
              <a:rPr lang="en-US" dirty="0" smtClean="0"/>
              <a:t>limit. </a:t>
            </a:r>
            <a:r>
              <a:rPr lang="en-US" dirty="0"/>
              <a:t>Doing so involves allocating space to hold the elements of the </a:t>
            </a:r>
            <a:r>
              <a:rPr lang="en-US" dirty="0" err="1"/>
              <a:t>Vec</a:t>
            </a:r>
            <a:r>
              <a:rPr lang="en-US" dirty="0"/>
              <a:t> and initializing those elements to an appropriate value. </a:t>
            </a:r>
          </a:p>
        </p:txBody>
      </p:sp>
    </p:spTree>
    <p:extLst>
      <p:ext uri="{BB962C8B-B14F-4D97-AF65-F5344CB8AC3E}">
        <p14:creationId xmlns:p14="http://schemas.microsoft.com/office/powerpoint/2010/main" val="9104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7120" y="1447800"/>
            <a:ext cx="777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vector also provides a closely related third constructor, which takes </a:t>
            </a:r>
            <a:r>
              <a:rPr lang="en-US" dirty="0" smtClean="0"/>
              <a:t>a size </a:t>
            </a:r>
            <a:r>
              <a:rPr lang="en-US" dirty="0"/>
              <a:t>and an initial value to use to initialize the elements of the </a:t>
            </a:r>
            <a:r>
              <a:rPr lang="en-US" dirty="0" smtClean="0"/>
              <a:t>vector, </a:t>
            </a:r>
            <a:r>
              <a:rPr lang="en-US" dirty="0"/>
              <a:t>and </a:t>
            </a:r>
            <a:r>
              <a:rPr lang="en-US" dirty="0" smtClean="0"/>
              <a:t>initializes all </a:t>
            </a:r>
            <a:r>
              <a:rPr lang="en-US" dirty="0"/>
              <a:t>the elements to copies of that value. This constructor is similar to the one that </a:t>
            </a:r>
            <a:r>
              <a:rPr lang="en-US" dirty="0" smtClean="0"/>
              <a:t>takes a </a:t>
            </a:r>
            <a:r>
              <a:rPr lang="en-US" dirty="0"/>
              <a:t>size alone, so we may as well implement this third constructor too.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7120" y="3352800"/>
            <a:ext cx="845455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class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sz="1600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()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{create();}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explicit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 &amp;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= T())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{create(n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);}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//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remaining interface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private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* data;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* limit;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2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1880" y="1223546"/>
            <a:ext cx="7772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 smtClean="0"/>
              <a:t> - we'll </a:t>
            </a:r>
            <a:r>
              <a:rPr lang="en-US" dirty="0"/>
              <a:t>have to write. When we return from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 smtClean="0"/>
              <a:t>, </a:t>
            </a:r>
            <a:r>
              <a:rPr lang="en-US" dirty="0"/>
              <a:t>we intend for </a:t>
            </a:r>
            <a:r>
              <a:rPr lang="en-US" dirty="0" smtClean="0"/>
              <a:t>both data </a:t>
            </a:r>
            <a:r>
              <a:rPr lang="en-US" dirty="0"/>
              <a:t>and limit to be set to zero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880" y="2362200"/>
            <a:ext cx="845455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class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sz="1600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public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()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r>
              <a:rPr lang="en-US" sz="1600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create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();}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explicit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 &amp;</a:t>
            </a:r>
            <a:r>
              <a:rPr lang="en-US" sz="1600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= T()) 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{create(n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);}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// 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remaining interface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private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* data;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T</a:t>
            </a: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* limit;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1880" y="54864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vObj1(100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/>
              <a:t>// ok, explicitly construct the </a:t>
            </a:r>
            <a:r>
              <a:rPr lang="en-US" dirty="0" err="1"/>
              <a:t>Vec</a:t>
            </a:r>
            <a:r>
              <a:rPr lang="en-US" dirty="0"/>
              <a:t> from an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vObj2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100; </a:t>
            </a:r>
            <a:r>
              <a:rPr lang="en-US" dirty="0"/>
              <a:t>// error: implicitly construct the </a:t>
            </a:r>
            <a:r>
              <a:rPr lang="en-US" dirty="0" err="1"/>
              <a:t>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Why programmers use type definitions?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Convenient, yes. The </a:t>
            </a:r>
            <a:r>
              <a:rPr lang="en-US" dirty="0" err="1" smtClean="0">
                <a:solidFill>
                  <a:srgbClr val="000000"/>
                </a:solidFill>
              </a:rPr>
              <a:t>biggy</a:t>
            </a:r>
            <a:r>
              <a:rPr lang="en-US" dirty="0" smtClean="0">
                <a:solidFill>
                  <a:srgbClr val="000000"/>
                </a:solidFill>
              </a:rPr>
              <a:t> is we make maintenance easier. The use relates to the concept of abstraction – we </a:t>
            </a:r>
            <a:r>
              <a:rPr lang="en-US" dirty="0" smtClean="0"/>
              <a:t>hide </a:t>
            </a:r>
            <a:r>
              <a:rPr lang="en-US" dirty="0"/>
              <a:t>the implementation </a:t>
            </a:r>
            <a:r>
              <a:rPr lang="en-US" dirty="0" smtClean="0"/>
              <a:t>details.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We’re going to provide some type names (aliases). Formerly called </a:t>
            </a:r>
            <a:r>
              <a:rPr lang="en-US" dirty="0" err="1" smtClean="0"/>
              <a:t>typedef</a:t>
            </a:r>
            <a:r>
              <a:rPr lang="en-US" dirty="0" smtClean="0"/>
              <a:t>, we can declare names for the vector size and iterators. </a:t>
            </a:r>
          </a:p>
          <a:p>
            <a:endParaRPr lang="en-US" dirty="0"/>
          </a:p>
          <a:p>
            <a:r>
              <a:rPr lang="en-US" dirty="0" smtClean="0"/>
              <a:t>For a library containers like the vector, </a:t>
            </a:r>
            <a:r>
              <a:rPr lang="en-US" dirty="0" err="1" smtClean="0"/>
              <a:t>value_type</a:t>
            </a:r>
            <a:r>
              <a:rPr lang="en-US" dirty="0" smtClean="0"/>
              <a:t> is a key word we can use as a </a:t>
            </a:r>
            <a:r>
              <a:rPr lang="en-US" dirty="0"/>
              <a:t>synonym for type of the objects that the container stores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we used an </a:t>
            </a:r>
            <a:r>
              <a:rPr lang="en-US" dirty="0" smtClean="0"/>
              <a:t>array, we </a:t>
            </a:r>
            <a:r>
              <a:rPr lang="en-US" dirty="0"/>
              <a:t>can use plain pointers </a:t>
            </a:r>
            <a:r>
              <a:rPr lang="en-US" dirty="0" smtClean="0"/>
              <a:t>as our </a:t>
            </a:r>
            <a:r>
              <a:rPr lang="en-US" dirty="0" err="1"/>
              <a:t>Vec</a:t>
            </a:r>
            <a:r>
              <a:rPr lang="en-US" dirty="0"/>
              <a:t> iterator </a:t>
            </a:r>
            <a:r>
              <a:rPr lang="en-US" dirty="0" smtClean="0"/>
              <a:t>type, each will </a:t>
            </a:r>
            <a:r>
              <a:rPr lang="en-US" dirty="0"/>
              <a:t>point into the underlying data </a:t>
            </a:r>
            <a:r>
              <a:rPr lang="en-US" dirty="0" smtClean="0"/>
              <a:t>array. This meets our need for random-access.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about the other types</a:t>
            </a:r>
            <a:r>
              <a:rPr lang="en-US" dirty="0" smtClean="0"/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82880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type of </a:t>
            </a:r>
            <a:r>
              <a:rPr lang="en-US" dirty="0" err="1"/>
              <a:t>value_type</a:t>
            </a:r>
            <a:r>
              <a:rPr lang="en-US" dirty="0"/>
              <a:t> </a:t>
            </a:r>
            <a:r>
              <a:rPr lang="en-US" dirty="0" smtClean="0"/>
              <a:t>is: Let’s use T. 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about the type that represents the size? </a:t>
            </a:r>
            <a:endParaRPr lang="en-US" dirty="0" smtClean="0"/>
          </a:p>
          <a:p>
            <a:r>
              <a:rPr lang="en-US" dirty="0" smtClean="0"/>
              <a:t>We learned that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is useful, and always will be </a:t>
            </a:r>
            <a:r>
              <a:rPr lang="en-US" dirty="0"/>
              <a:t>big enough </a:t>
            </a:r>
            <a:r>
              <a:rPr lang="en-US" dirty="0" smtClean="0"/>
              <a:t>to hold </a:t>
            </a:r>
            <a:r>
              <a:rPr lang="en-US" dirty="0"/>
              <a:t>the number of elements in any array.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</a:t>
            </a:r>
            <a:r>
              <a:rPr lang="en-US" dirty="0"/>
              <a:t>use </a:t>
            </a:r>
            <a:r>
              <a:rPr lang="en-US" dirty="0" err="1"/>
              <a:t>size_t</a:t>
            </a:r>
            <a:r>
              <a:rPr lang="en-US" dirty="0"/>
              <a:t> as the underlying type for </a:t>
            </a:r>
            <a:r>
              <a:rPr lang="en-US" dirty="0" err="1"/>
              <a:t>Vec</a:t>
            </a:r>
            <a:r>
              <a:rPr lang="en-US" dirty="0"/>
              <a:t>::</a:t>
            </a:r>
            <a:r>
              <a:rPr lang="en-US" dirty="0" err="1" smtClean="0"/>
              <a:t>size_type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We‘re going to add our new declarations, and going to update the </a:t>
            </a:r>
            <a:r>
              <a:rPr lang="en-US" dirty="0"/>
              <a:t>class to </a:t>
            </a:r>
            <a:r>
              <a:rPr lang="en-US" dirty="0" smtClean="0"/>
              <a:t>use our </a:t>
            </a:r>
            <a:r>
              <a:rPr lang="en-US" dirty="0"/>
              <a:t>new types.</a:t>
            </a:r>
          </a:p>
        </p:txBody>
      </p:sp>
    </p:spTree>
    <p:extLst>
      <p:ext uri="{BB962C8B-B14F-4D97-AF65-F5344CB8AC3E}">
        <p14:creationId xmlns:p14="http://schemas.microsoft.com/office/powerpoint/2010/main" val="203935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1000" y="1485602"/>
            <a:ext cx="8305800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class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using iterator = T*;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using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*;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using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using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value_type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= T;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 { create();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explicit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T())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{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create(n,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remaining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interface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...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private: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data; // changed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limit; // changed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8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need the size and index methods for our vector class</a:t>
            </a:r>
          </a:p>
          <a:p>
            <a:endParaRPr lang="en-US" dirty="0" smtClean="0"/>
          </a:p>
          <a:p>
            <a:r>
              <a:rPr lang="en-US" dirty="0" smtClean="0"/>
              <a:t>Size is going </a:t>
            </a:r>
            <a:r>
              <a:rPr lang="en-US" dirty="0"/>
              <a:t>to </a:t>
            </a:r>
            <a:r>
              <a:rPr lang="en-US" dirty="0" smtClean="0"/>
              <a:t>return the number of elements. </a:t>
            </a:r>
          </a:p>
          <a:p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</a:rPr>
              <a:t>size_type</a:t>
            </a:r>
            <a:r>
              <a:rPr lang="en-US" b="1" dirty="0">
                <a:latin typeface="Courier New" panose="02070309020205020404" pitchFamily="49" charset="0"/>
              </a:rPr>
              <a:t> size() </a:t>
            </a:r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{ return limit - data; }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We define an overloaded </a:t>
            </a:r>
            <a:r>
              <a:rPr lang="en-US" dirty="0" smtClean="0"/>
              <a:t>operator for our indexing method. Overloading </a:t>
            </a:r>
            <a:r>
              <a:rPr lang="en-US" dirty="0"/>
              <a:t>operator functions may be member or nonmember functions. However, the</a:t>
            </a:r>
          </a:p>
          <a:p>
            <a:r>
              <a:rPr lang="en-US" dirty="0"/>
              <a:t>index operator is one of a handful of operations that must be member functions. </a:t>
            </a:r>
          </a:p>
          <a:p>
            <a:endParaRPr lang="en-US" dirty="0"/>
          </a:p>
          <a:p>
            <a:r>
              <a:rPr lang="en-US" dirty="0" smtClean="0"/>
              <a:t>If the user write </a:t>
            </a:r>
            <a:r>
              <a:rPr lang="en-US" dirty="0" err="1" smtClean="0"/>
              <a:t>myVec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we call operator[ ] and return a reference(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) to the element at that index. 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latin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</a:rPr>
              <a:t>&amp; operator[](</a:t>
            </a:r>
            <a:r>
              <a:rPr lang="en-US" b="1" dirty="0" err="1">
                <a:latin typeface="Courier New" panose="02070309020205020404" pitchFamily="49" charset="0"/>
              </a:rPr>
              <a:t>size_type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) { return data[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]; </a:t>
            </a:r>
            <a:r>
              <a:rPr lang="en-US" b="1" dirty="0" smtClean="0"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T&amp; operator[](</a:t>
            </a:r>
            <a:r>
              <a:rPr lang="en-US" b="1" dirty="0" err="1">
                <a:latin typeface="Courier New" panose="02070309020205020404" pitchFamily="49" charset="0"/>
              </a:rPr>
              <a:t>size_type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{ return data[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]; }</a:t>
            </a:r>
            <a:endParaRPr lang="en-US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2192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may be surprising that we can overload the index operator, because it appears </a:t>
            </a:r>
            <a:r>
              <a:rPr lang="en-US" dirty="0" smtClean="0"/>
              <a:t>that both </a:t>
            </a:r>
            <a:r>
              <a:rPr lang="en-US" dirty="0"/>
              <a:t>argument lists are the same; each appears to take a single parameter of </a:t>
            </a:r>
            <a:r>
              <a:rPr lang="en-US" dirty="0" smtClean="0"/>
              <a:t>type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However</a:t>
            </a:r>
            <a:r>
              <a:rPr lang="en-US" dirty="0"/>
              <a:t>, every member function, including each of these operators, </a:t>
            </a:r>
            <a:r>
              <a:rPr lang="en-US" dirty="0" smtClean="0"/>
              <a:t>takes an </a:t>
            </a:r>
            <a:r>
              <a:rPr lang="en-US" dirty="0"/>
              <a:t>implicit parameter, which is the object on which it operates. Because the </a:t>
            </a:r>
            <a:r>
              <a:rPr lang="en-US" dirty="0" smtClean="0"/>
              <a:t>operations differ </a:t>
            </a:r>
            <a:r>
              <a:rPr lang="en-US" dirty="0"/>
              <a:t>regarding whether that object is </a:t>
            </a:r>
            <a:r>
              <a:rPr lang="en-US" dirty="0" err="1" smtClean="0"/>
              <a:t>const</a:t>
            </a:r>
            <a:r>
              <a:rPr lang="en-US" dirty="0" smtClean="0"/>
              <a:t>, </a:t>
            </a:r>
            <a:r>
              <a:rPr lang="en-US" dirty="0"/>
              <a:t>we can overload the </a:t>
            </a:r>
            <a:r>
              <a:rPr lang="en-US" dirty="0" smtClean="0"/>
              <a:t>operation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latin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</a:rPr>
              <a:t>&amp; operator[](</a:t>
            </a:r>
            <a:r>
              <a:rPr lang="en-US" b="1" dirty="0" err="1">
                <a:latin typeface="Courier New" panose="02070309020205020404" pitchFamily="49" charset="0"/>
              </a:rPr>
              <a:t>size_type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) { return data[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]; </a:t>
            </a:r>
            <a:r>
              <a:rPr lang="en-US" b="1" dirty="0" smtClean="0"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T&amp; operator[](</a:t>
            </a:r>
            <a:r>
              <a:rPr lang="en-US" b="1" dirty="0" err="1">
                <a:latin typeface="Courier New" panose="02070309020205020404" pitchFamily="49" charset="0"/>
              </a:rPr>
              <a:t>size_type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{ return data[</a:t>
            </a:r>
            <a:r>
              <a:rPr lang="en-US" b="1" dirty="0" err="1">
                <a:latin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</a:rPr>
              <a:t>]; }</a:t>
            </a:r>
            <a:endParaRPr lang="en-US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7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44780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need the iterator methods for our vector class, i.e., methods that will return iterators.</a:t>
            </a:r>
          </a:p>
          <a:p>
            <a:endParaRPr lang="en-US" dirty="0" smtClean="0"/>
          </a:p>
          <a:p>
            <a:r>
              <a:rPr lang="en-US" dirty="0"/>
              <a:t>We </a:t>
            </a:r>
            <a:r>
              <a:rPr lang="en-US" dirty="0" smtClean="0"/>
              <a:t>will make </a:t>
            </a:r>
            <a:r>
              <a:rPr lang="en-US" dirty="0"/>
              <a:t>two versions of the begin and end operations, which are overloaded based </a:t>
            </a:r>
            <a:r>
              <a:rPr lang="en-US" dirty="0" smtClean="0"/>
              <a:t>on whether </a:t>
            </a:r>
            <a:r>
              <a:rPr lang="en-US" dirty="0"/>
              <a:t>the </a:t>
            </a:r>
            <a:r>
              <a:rPr lang="en-US" dirty="0" err="1"/>
              <a:t>Vec</a:t>
            </a:r>
            <a:r>
              <a:rPr lang="en-US" dirty="0"/>
              <a:t> is </a:t>
            </a:r>
            <a:r>
              <a:rPr lang="en-US" dirty="0" smtClean="0"/>
              <a:t>read or write. 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</a:rPr>
              <a:t>iterator begin() { return data; </a:t>
            </a:r>
            <a:r>
              <a:rPr lang="en-US" b="1" dirty="0" smtClean="0">
                <a:latin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latin typeface="Courier New" panose="02070309020205020404" pitchFamily="49" charset="0"/>
              </a:rPr>
              <a:t> begin() </a:t>
            </a:r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{ return data; } </a:t>
            </a:r>
            <a:endParaRPr lang="en-US" b="1" dirty="0" smtClean="0">
              <a:latin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</a:rPr>
              <a:t>iterator </a:t>
            </a:r>
            <a:r>
              <a:rPr lang="en-US" b="1" dirty="0">
                <a:latin typeface="Courier New" panose="02070309020205020404" pitchFamily="49" charset="0"/>
              </a:rPr>
              <a:t>end() { return limit; } 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</a:rPr>
              <a:t>const_iterator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end() </a:t>
            </a:r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{ return limit; } </a:t>
            </a:r>
          </a:p>
        </p:txBody>
      </p:sp>
    </p:spTree>
    <p:extLst>
      <p:ext uri="{BB962C8B-B14F-4D97-AF65-F5344CB8AC3E}">
        <p14:creationId xmlns:p14="http://schemas.microsoft.com/office/powerpoint/2010/main" val="377451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52400"/>
            <a:ext cx="5956005" cy="5715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Unit </a:t>
            </a:r>
            <a:r>
              <a:rPr lang="en-US" altLang="en-US" sz="3200" b="1" dirty="0" smtClean="0"/>
              <a:t>3 </a:t>
            </a:r>
            <a:r>
              <a:rPr lang="en-US" altLang="en-US" sz="3200" b="1" smtClean="0"/>
              <a:t>Module 2 </a:t>
            </a:r>
            <a:endParaRPr lang="en-US" altLang="en-US" sz="3200" b="1" dirty="0" smtClean="0"/>
          </a:p>
          <a:p>
            <a:pPr algn="ctr"/>
            <a:r>
              <a:rPr lang="en-US" altLang="en-US" sz="3200" b="1" dirty="0" smtClean="0"/>
              <a:t>Writing a Vector Class</a:t>
            </a:r>
          </a:p>
          <a:p>
            <a:endParaRPr lang="en-US" altLang="en-US" sz="2400" b="1" dirty="0"/>
          </a:p>
          <a:p>
            <a:endParaRPr lang="en-US" altLang="en-US" sz="2400" b="1" dirty="0"/>
          </a:p>
          <a:p>
            <a:r>
              <a:rPr lang="en-US" altLang="en-US" sz="2000" dirty="0" smtClean="0"/>
              <a:t>Abstract Data Types</a:t>
            </a:r>
          </a:p>
          <a:p>
            <a:r>
              <a:rPr lang="en-US" altLang="en-US" sz="2000" dirty="0" smtClean="0"/>
              <a:t>Abstract </a:t>
            </a:r>
            <a:r>
              <a:rPr lang="en-US" altLang="en-US" sz="2000" dirty="0"/>
              <a:t>Data </a:t>
            </a:r>
            <a:r>
              <a:rPr lang="en-US" altLang="en-US" sz="2000" dirty="0" smtClean="0"/>
              <a:t>Type: Vector Class</a:t>
            </a:r>
            <a:endParaRPr lang="en-US" altLang="en-US" sz="2000" dirty="0"/>
          </a:p>
          <a:p>
            <a:endParaRPr lang="en-US" altLang="en-US" dirty="0" smtClean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41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We now want to implement control over copy, assign, creating and destroying. We could let the compiler manufacture these operations, but we have seen now where those </a:t>
            </a:r>
            <a:r>
              <a:rPr lang="en-US" dirty="0" smtClean="0"/>
              <a:t>synthesized </a:t>
            </a:r>
            <a:r>
              <a:rPr lang="en-US" dirty="0"/>
              <a:t>operations can lead to counterintuitive behavior</a:t>
            </a:r>
            <a:r>
              <a:rPr lang="en-US" dirty="0" smtClean="0"/>
              <a:t>, and </a:t>
            </a:r>
            <a:r>
              <a:rPr lang="en-US" dirty="0"/>
              <a:t>even to run-time failures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with the copy constructor. Recall it will initialize </a:t>
            </a:r>
            <a:r>
              <a:rPr lang="en-US" dirty="0"/>
              <a:t>a new object as a</a:t>
            </a:r>
          </a:p>
          <a:p>
            <a:r>
              <a:rPr lang="en-US" dirty="0"/>
              <a:t>copy of an existing object of the same </a:t>
            </a:r>
            <a:r>
              <a:rPr lang="en-US" dirty="0" smtClean="0"/>
              <a:t>type. That’s why the one and only parameter has the same type as the class. </a:t>
            </a:r>
          </a:p>
          <a:p>
            <a:endParaRPr lang="en-US" dirty="0"/>
          </a:p>
          <a:p>
            <a:r>
              <a:rPr lang="fr-FR" b="1" dirty="0" err="1">
                <a:latin typeface="Courier New" panose="02070309020205020404" pitchFamily="49" charset="0"/>
              </a:rPr>
              <a:t>Vec</a:t>
            </a:r>
            <a:r>
              <a:rPr lang="fr-FR" b="1" dirty="0">
                <a:latin typeface="Courier New" panose="02070309020205020404" pitchFamily="49" charset="0"/>
              </a:rPr>
              <a:t> (</a:t>
            </a:r>
            <a:r>
              <a:rPr lang="fr-FR" b="1" dirty="0" err="1">
                <a:latin typeface="Courier New" panose="02070309020205020404" pitchFamily="49" charset="0"/>
              </a:rPr>
              <a:t>const</a:t>
            </a:r>
            <a:r>
              <a:rPr lang="fr-FR" b="1" dirty="0">
                <a:latin typeface="Courier New" panose="02070309020205020404" pitchFamily="49" charset="0"/>
              </a:rPr>
              <a:t> </a:t>
            </a:r>
            <a:r>
              <a:rPr lang="fr-FR" b="1" dirty="0" err="1" smtClean="0">
                <a:latin typeface="Courier New" panose="02070309020205020404" pitchFamily="49" charset="0"/>
              </a:rPr>
              <a:t>Vec</a:t>
            </a:r>
            <a:r>
              <a:rPr lang="fr-FR" b="1" dirty="0" smtClean="0">
                <a:latin typeface="Courier New" panose="02070309020205020404" pitchFamily="49" charset="0"/>
              </a:rPr>
              <a:t> &amp;</a:t>
            </a:r>
            <a:r>
              <a:rPr lang="fr-FR" b="1" dirty="0" err="1" smtClean="0">
                <a:latin typeface="Courier New" panose="02070309020205020404" pitchFamily="49" charset="0"/>
              </a:rPr>
              <a:t>myVec</a:t>
            </a:r>
            <a:r>
              <a:rPr lang="fr-FR" b="1" dirty="0" smtClean="0">
                <a:latin typeface="Courier New" panose="02070309020205020404" pitchFamily="49" charset="0"/>
              </a:rPr>
              <a:t>); </a:t>
            </a:r>
            <a:r>
              <a:rPr lang="fr-FR" b="1" dirty="0">
                <a:latin typeface="Courier New" panose="02070309020205020404" pitchFamily="49" charset="0"/>
              </a:rPr>
              <a:t>// copy </a:t>
            </a:r>
            <a:r>
              <a:rPr lang="fr-FR" b="1" dirty="0" err="1">
                <a:latin typeface="Courier New" panose="02070309020205020404" pitchFamily="49" charset="0"/>
              </a:rPr>
              <a:t>constructor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know it is the type </a:t>
            </a:r>
            <a:r>
              <a:rPr lang="en-US" dirty="0" err="1" smtClean="0"/>
              <a:t>Vec</a:t>
            </a:r>
            <a:r>
              <a:rPr lang="en-US" dirty="0" smtClean="0"/>
              <a:t>, and has to be by reference. One last time, why?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So </a:t>
            </a:r>
            <a:r>
              <a:rPr lang="en-US" dirty="0" err="1" smtClean="0"/>
              <a:t>Vec</a:t>
            </a:r>
            <a:r>
              <a:rPr lang="en-US" dirty="0" smtClean="0"/>
              <a:t> class has two data elements</a:t>
            </a:r>
            <a:r>
              <a:rPr lang="en-US" dirty="0"/>
              <a:t>, both </a:t>
            </a:r>
            <a:r>
              <a:rPr lang="en-US" dirty="0" smtClean="0"/>
              <a:t>pointers</a:t>
            </a:r>
            <a:r>
              <a:rPr lang="en-US" dirty="0"/>
              <a:t>. If we copy the values of the pointers, then </a:t>
            </a:r>
            <a:r>
              <a:rPr lang="en-US" dirty="0" smtClean="0"/>
              <a:t>the original </a:t>
            </a:r>
            <a:r>
              <a:rPr lang="en-US" dirty="0"/>
              <a:t>and the copy will both point to the same underlying data. For example, </a:t>
            </a:r>
            <a:r>
              <a:rPr lang="en-US" dirty="0" smtClean="0"/>
              <a:t>assume that </a:t>
            </a:r>
            <a:r>
              <a:rPr lang="en-US" dirty="0"/>
              <a:t>v is a </a:t>
            </a:r>
            <a:r>
              <a:rPr lang="en-US" dirty="0" err="1"/>
              <a:t>Vec</a:t>
            </a:r>
            <a:r>
              <a:rPr lang="en-US" dirty="0"/>
              <a:t> , and that we want to copy v into v2 . If we copied the pointers, </a:t>
            </a:r>
            <a:r>
              <a:rPr lang="en-US" dirty="0" smtClean="0"/>
              <a:t>then what </a:t>
            </a:r>
            <a:r>
              <a:rPr lang="en-US" dirty="0"/>
              <a:t>we'd have </a:t>
            </a:r>
            <a:r>
              <a:rPr lang="en-US" dirty="0" smtClean="0"/>
              <a:t>is: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2223"/>
            <a:ext cx="7943850" cy="2362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075382"/>
            <a:ext cx="7943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Any </a:t>
            </a:r>
            <a:r>
              <a:rPr lang="en-US" dirty="0"/>
              <a:t>change made to an element of one "copy" would result in changing the</a:t>
            </a:r>
          </a:p>
          <a:p>
            <a:r>
              <a:rPr lang="en-US" dirty="0"/>
              <a:t>value of the element of the other "copy" as well. </a:t>
            </a:r>
            <a:r>
              <a:rPr lang="en-US" dirty="0" smtClean="0"/>
              <a:t>Such as if </a:t>
            </a:r>
            <a:r>
              <a:rPr lang="en-US" dirty="0"/>
              <a:t>we assigned a value to v[0</a:t>
            </a:r>
            <a:r>
              <a:rPr lang="en-US" dirty="0" smtClean="0"/>
              <a:t>], </a:t>
            </a:r>
            <a:r>
              <a:rPr lang="en-US" dirty="0"/>
              <a:t>doing so would also change v2[0</a:t>
            </a:r>
            <a:r>
              <a:rPr lang="en-US" dirty="0" smtClean="0"/>
              <a:t>],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Wait. What does standard vector do? That’s what we’re emulating.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Well, the </a:t>
            </a:r>
            <a:r>
              <a:rPr lang="en-US" dirty="0"/>
              <a:t>standard vector class does not share the same underlying</a:t>
            </a:r>
          </a:p>
          <a:p>
            <a:r>
              <a:rPr lang="en-US" dirty="0"/>
              <a:t>storage once a copy is made. Instead, it arranges that each copy of a vector is</a:t>
            </a:r>
          </a:p>
          <a:p>
            <a:r>
              <a:rPr lang="en-US" dirty="0"/>
              <a:t>independent, so that changes to one are not reflected in the other: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357" y="5181600"/>
            <a:ext cx="818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After some analysis, we see it </a:t>
            </a:r>
            <a:r>
              <a:rPr lang="en-US" dirty="0"/>
              <a:t>arranges that each copy of a vector is</a:t>
            </a:r>
          </a:p>
          <a:p>
            <a:r>
              <a:rPr lang="en-US" dirty="0"/>
              <a:t>independent, so that changes to one are not reflected in the 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20198"/>
            <a:ext cx="874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We conclude when </a:t>
            </a:r>
            <a:r>
              <a:rPr lang="en-US" dirty="0"/>
              <a:t>we copy a </a:t>
            </a:r>
            <a:r>
              <a:rPr lang="en-US" dirty="0" err="1" smtClean="0"/>
              <a:t>Vec</a:t>
            </a:r>
            <a:r>
              <a:rPr lang="en-US" dirty="0" smtClean="0"/>
              <a:t>, </a:t>
            </a:r>
            <a:r>
              <a:rPr lang="en-US" dirty="0"/>
              <a:t>we'll need to allocate new space and copy the </a:t>
            </a:r>
            <a:r>
              <a:rPr lang="en-US" dirty="0" smtClean="0"/>
              <a:t>contents from </a:t>
            </a:r>
            <a:r>
              <a:rPr lang="en-US" dirty="0"/>
              <a:t>the source into the newly allocated </a:t>
            </a:r>
            <a:r>
              <a:rPr lang="en-US" dirty="0" smtClean="0"/>
              <a:t>destination.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Well, the </a:t>
            </a:r>
            <a:r>
              <a:rPr lang="en-US" dirty="0"/>
              <a:t>standard vector class does not share the same underlying</a:t>
            </a:r>
          </a:p>
          <a:p>
            <a:r>
              <a:rPr lang="en-US" dirty="0"/>
              <a:t>storage once a copy is made. Instead, it arranges that each copy of a vector is</a:t>
            </a:r>
          </a:p>
          <a:p>
            <a:r>
              <a:rPr lang="en-US" dirty="0"/>
              <a:t>independent, so that changes to one are not reflected in the other</a:t>
            </a:r>
            <a:r>
              <a:rPr lang="en-US" dirty="0" smtClean="0"/>
              <a:t>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fr-FR" b="1" dirty="0" err="1">
                <a:latin typeface="Courier New" panose="02070309020205020404" pitchFamily="49" charset="0"/>
              </a:rPr>
              <a:t>Vec</a:t>
            </a:r>
            <a:r>
              <a:rPr lang="fr-FR" b="1" dirty="0">
                <a:latin typeface="Courier New" panose="02070309020205020404" pitchFamily="49" charset="0"/>
              </a:rPr>
              <a:t> (</a:t>
            </a:r>
            <a:r>
              <a:rPr lang="fr-FR" b="1" dirty="0" err="1">
                <a:latin typeface="Courier New" panose="02070309020205020404" pitchFamily="49" charset="0"/>
              </a:rPr>
              <a:t>const</a:t>
            </a:r>
            <a:r>
              <a:rPr lang="fr-FR" b="1" dirty="0">
                <a:latin typeface="Courier New" panose="02070309020205020404" pitchFamily="49" charset="0"/>
              </a:rPr>
              <a:t> </a:t>
            </a:r>
            <a:r>
              <a:rPr lang="fr-FR" b="1" dirty="0" err="1">
                <a:latin typeface="Courier New" panose="02070309020205020404" pitchFamily="49" charset="0"/>
              </a:rPr>
              <a:t>Vec</a:t>
            </a:r>
            <a:r>
              <a:rPr lang="fr-FR" b="1" dirty="0">
                <a:latin typeface="Courier New" panose="02070309020205020404" pitchFamily="49" charset="0"/>
              </a:rPr>
              <a:t> &amp;</a:t>
            </a:r>
            <a:r>
              <a:rPr lang="fr-FR" b="1" dirty="0" err="1">
                <a:latin typeface="Courier New" panose="02070309020205020404" pitchFamily="49" charset="0"/>
              </a:rPr>
              <a:t>myVec</a:t>
            </a:r>
            <a:r>
              <a:rPr lang="fr-FR" b="1" dirty="0">
                <a:latin typeface="Courier New" panose="02070309020205020404" pitchFamily="49" charset="0"/>
              </a:rPr>
              <a:t>) { </a:t>
            </a:r>
            <a:r>
              <a:rPr lang="fr-FR" b="1" dirty="0" err="1">
                <a:latin typeface="Courier New" panose="02070309020205020404" pitchFamily="49" charset="0"/>
              </a:rPr>
              <a:t>create</a:t>
            </a:r>
            <a:r>
              <a:rPr lang="fr-FR" b="1" dirty="0">
                <a:latin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</a:rPr>
              <a:t>v.begin</a:t>
            </a:r>
            <a:r>
              <a:rPr lang="fr-FR" b="1" dirty="0">
                <a:latin typeface="Courier New" panose="02070309020205020404" pitchFamily="49" charset="0"/>
              </a:rPr>
              <a:t>(), </a:t>
            </a:r>
            <a:r>
              <a:rPr lang="fr-FR" b="1" dirty="0" err="1">
                <a:latin typeface="Courier New" panose="02070309020205020404" pitchFamily="49" charset="0"/>
              </a:rPr>
              <a:t>v.end</a:t>
            </a:r>
            <a:r>
              <a:rPr lang="fr-FR" b="1" dirty="0">
                <a:latin typeface="Courier New" panose="02070309020205020404" pitchFamily="49" charset="0"/>
              </a:rPr>
              <a:t>()); }</a:t>
            </a:r>
            <a:endParaRPr lang="fr-FR" b="1" dirty="0" smtClean="0">
              <a:latin typeface="Courier New" panose="02070309020205020404" pitchFamily="49" charset="0"/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876258"/>
            <a:ext cx="81880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Were assuming this create utility function can handle this allocation and copy.</a:t>
            </a:r>
          </a:p>
          <a:p>
            <a:endParaRPr lang="en-US" dirty="0"/>
          </a:p>
          <a:p>
            <a:r>
              <a:rPr lang="en-US" dirty="0" smtClean="0"/>
              <a:t>It’s another </a:t>
            </a:r>
            <a:r>
              <a:rPr lang="en-US" dirty="0"/>
              <a:t>version of </a:t>
            </a:r>
            <a:r>
              <a:rPr lang="en-US" dirty="0" smtClean="0"/>
              <a:t>create() — this </a:t>
            </a:r>
            <a:r>
              <a:rPr lang="en-US" dirty="0"/>
              <a:t>one </a:t>
            </a:r>
            <a:r>
              <a:rPr lang="en-US" dirty="0" smtClean="0"/>
              <a:t>takes </a:t>
            </a:r>
            <a:r>
              <a:rPr lang="en-US" dirty="0"/>
              <a:t>a pair of iterators (i.e., pointers) and initializing the elements </a:t>
            </a:r>
            <a:r>
              <a:rPr lang="en-US" dirty="0" smtClean="0"/>
              <a:t>being created </a:t>
            </a:r>
            <a:r>
              <a:rPr lang="en-US" dirty="0"/>
              <a:t>from the elements in the range bounded by those </a:t>
            </a:r>
            <a:r>
              <a:rPr lang="en-US" dirty="0" smtClean="0"/>
              <a:t>pointers.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4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also need to control assignments (=).  Overloaded, it is this one </a:t>
            </a:r>
            <a:r>
              <a:rPr lang="en-US" dirty="0" smtClean="0"/>
              <a:t>that </a:t>
            </a:r>
            <a:r>
              <a:rPr lang="en-US" dirty="0"/>
              <a:t>takes a </a:t>
            </a:r>
            <a:r>
              <a:rPr lang="en-US" dirty="0" err="1"/>
              <a:t>const</a:t>
            </a:r>
            <a:r>
              <a:rPr lang="en-US" dirty="0"/>
              <a:t> reference to the </a:t>
            </a:r>
            <a:r>
              <a:rPr lang="en-US" dirty="0" smtClean="0"/>
              <a:t>class. </a:t>
            </a:r>
            <a:r>
              <a:rPr lang="en-US" dirty="0"/>
              <a:t>It defines what it means to assign one value of the class type </a:t>
            </a:r>
            <a:r>
              <a:rPr lang="en-US" dirty="0" smtClean="0"/>
              <a:t>to another.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Must be a member of the class – will return </a:t>
            </a:r>
            <a:r>
              <a:rPr lang="en-US" dirty="0"/>
              <a:t>a reference to the </a:t>
            </a:r>
            <a:r>
              <a:rPr lang="en-US" dirty="0" err="1" smtClean="0"/>
              <a:t>lefthand</a:t>
            </a:r>
            <a:r>
              <a:rPr lang="en-US" dirty="0" smtClean="0"/>
              <a:t> side. </a:t>
            </a:r>
          </a:p>
          <a:p>
            <a:endParaRPr lang="en-US" dirty="0"/>
          </a:p>
          <a:p>
            <a:r>
              <a:rPr lang="en-US" b="1" dirty="0" err="1" smtClean="0">
                <a:latin typeface="Courier New" panose="02070309020205020404" pitchFamily="49" charset="0"/>
              </a:rPr>
              <a:t>Vec</a:t>
            </a:r>
            <a:r>
              <a:rPr lang="en-US" b="1" dirty="0" smtClean="0">
                <a:latin typeface="Courier New" panose="02070309020205020404" pitchFamily="49" charset="0"/>
              </a:rPr>
              <a:t> &amp;operator</a:t>
            </a:r>
            <a:r>
              <a:rPr lang="en-US" b="1" dirty="0">
                <a:latin typeface="Courier New" panose="02070309020205020404" pitchFamily="49" charset="0"/>
              </a:rPr>
              <a:t>=(</a:t>
            </a:r>
            <a:r>
              <a:rPr lang="en-US" b="1" dirty="0" err="1">
                <a:latin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</a:rPr>
              <a:t>Vec</a:t>
            </a:r>
            <a:r>
              <a:rPr lang="en-US" b="1" dirty="0" smtClean="0">
                <a:latin typeface="Courier New" panose="02070309020205020404" pitchFamily="49" charset="0"/>
              </a:rPr>
              <a:t> &amp;);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What’s the difference between assignment and copy?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Assignment </a:t>
            </a:r>
            <a:r>
              <a:rPr lang="en-US" dirty="0"/>
              <a:t>always </a:t>
            </a:r>
            <a:r>
              <a:rPr lang="en-US" dirty="0" smtClean="0"/>
              <a:t>involves wiping out </a:t>
            </a:r>
            <a:r>
              <a:rPr lang="en-US" dirty="0"/>
              <a:t>an existing value (the left-hand side) and replacing it with a new value (</a:t>
            </a:r>
            <a:r>
              <a:rPr lang="en-US" dirty="0" smtClean="0"/>
              <a:t>the right- </a:t>
            </a:r>
            <a:r>
              <a:rPr lang="en-US" dirty="0"/>
              <a:t>hand side)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dirty="0" smtClean="0"/>
              <a:t>Do data </a:t>
            </a:r>
            <a:r>
              <a:rPr lang="en-US" dirty="0"/>
              <a:t>members that are </a:t>
            </a:r>
            <a:r>
              <a:rPr lang="en-US" dirty="0" smtClean="0"/>
              <a:t>pointers present </a:t>
            </a:r>
            <a:r>
              <a:rPr lang="en-US" dirty="0"/>
              <a:t>the same issues for assignment as they did for </a:t>
            </a:r>
            <a:r>
              <a:rPr lang="en-US" dirty="0" smtClean="0"/>
              <a:t>copying?</a:t>
            </a:r>
          </a:p>
          <a:p>
            <a:endParaRPr lang="en-US" dirty="0"/>
          </a:p>
          <a:p>
            <a:r>
              <a:rPr lang="en-US" dirty="0" smtClean="0"/>
              <a:t>We must also consider self-assignment.</a:t>
            </a:r>
            <a:endParaRPr lang="en-US" dirty="0"/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6880" y="1087040"/>
            <a:ext cx="8305800" cy="36933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&lt;T&gt;::operator=(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&amp;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check for self-assignment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if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!= this)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free the array in the left-hand side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copy elements from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RH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to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LH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side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create(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rhs.begin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rhs.end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return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*this;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880" y="5079998"/>
            <a:ext cx="82296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Note the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argument is simply </a:t>
            </a:r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</a:rPr>
              <a:t>Vec</a:t>
            </a:r>
            <a:r>
              <a:rPr lang="en-US" sz="2000" dirty="0" smtClean="0">
                <a:latin typeface="Courier New" panose="02070309020205020404" pitchFamily="49" charset="0"/>
              </a:rPr>
              <a:t> &amp;</a:t>
            </a:r>
            <a:r>
              <a:rPr lang="en-US" sz="2000" dirty="0" err="1" smtClean="0">
                <a:latin typeface="Courier New" panose="02070309020205020404" pitchFamily="49" charset="0"/>
              </a:rPr>
              <a:t>rhs</a:t>
            </a:r>
            <a:r>
              <a:rPr lang="en-US" dirty="0" smtClean="0">
                <a:latin typeface="Verdana" panose="020B0604030504040204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although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we could have written the redundant </a:t>
            </a:r>
            <a:r>
              <a:rPr lang="en-US" sz="2000" dirty="0" err="1">
                <a:latin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Vec</a:t>
            </a:r>
            <a:r>
              <a:rPr lang="en-US" sz="2000" dirty="0">
                <a:latin typeface="Courier New" panose="02070309020205020404" pitchFamily="49" charset="0"/>
              </a:rPr>
              <a:t>&lt;T</a:t>
            </a:r>
            <a:r>
              <a:rPr lang="en-US" sz="2000" dirty="0" smtClean="0">
                <a:latin typeface="Courier New" panose="02070309020205020404" pitchFamily="49" charset="0"/>
              </a:rPr>
              <a:t>&gt; &amp;</a:t>
            </a:r>
            <a:r>
              <a:rPr lang="en-US" sz="2000" dirty="0" err="1" smtClean="0">
                <a:latin typeface="Courier New" panose="02070309020205020404" pitchFamily="49" charset="0"/>
              </a:rPr>
              <a:t>rhs</a:t>
            </a:r>
            <a:endParaRPr lang="en-US" sz="2000" dirty="0" smtClean="0">
              <a:latin typeface="Courier New" panose="02070309020205020404" pitchFamily="49" charset="0"/>
            </a:endParaRPr>
          </a:p>
          <a:p>
            <a:r>
              <a:rPr lang="en-US" i="1" dirty="0" smtClean="0"/>
              <a:t>The language </a:t>
            </a:r>
            <a:r>
              <a:rPr lang="en-US" i="1" dirty="0"/>
              <a:t>allows us to omit the type parameters when we are </a:t>
            </a:r>
            <a:r>
              <a:rPr lang="en-US" i="1" dirty="0" smtClean="0"/>
              <a:t>within </a:t>
            </a:r>
            <a:r>
              <a:rPr lang="en-US" i="1" dirty="0"/>
              <a:t>the scope of </a:t>
            </a:r>
            <a:r>
              <a:rPr lang="en-US" i="1" dirty="0" smtClean="0"/>
              <a:t>the template</a:t>
            </a:r>
            <a:r>
              <a:rPr lang="en-US" i="1" dirty="0"/>
              <a:t>. Thus, inside the header file, we need not repeat &lt;T&gt; because the </a:t>
            </a:r>
            <a:r>
              <a:rPr lang="en-US" i="1" dirty="0" smtClean="0"/>
              <a:t>template parameter </a:t>
            </a:r>
            <a:r>
              <a:rPr lang="en-US" i="1" dirty="0"/>
              <a:t>is implicit</a:t>
            </a:r>
            <a:r>
              <a:rPr lang="en-US" i="1" dirty="0" smtClean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525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6880" y="1087040"/>
            <a:ext cx="8305800" cy="36933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&lt;T&gt;::operator=(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&amp;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check for self-assignment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if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(&amp;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rhs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!= this)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free the array in the left-hand side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copy elements from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RH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to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LH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side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create(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</a:rPr>
              <a:t>rhs.begin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</a:rPr>
              <a:t>rhs.end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return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*this;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880" y="5079998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objects are different, </a:t>
            </a:r>
            <a:r>
              <a:rPr lang="en-US" dirty="0" smtClean="0"/>
              <a:t>we need </a:t>
            </a:r>
            <a:r>
              <a:rPr lang="en-US" dirty="0"/>
              <a:t>to free the old space and assign new values to each data element, copying </a:t>
            </a:r>
            <a:r>
              <a:rPr lang="en-US" dirty="0" smtClean="0"/>
              <a:t>the contents </a:t>
            </a:r>
            <a:r>
              <a:rPr lang="en-US" dirty="0"/>
              <a:t>from the right-hand side to the newly allocated array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7852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Look at the difference </a:t>
            </a:r>
            <a:r>
              <a:rPr lang="en-US" dirty="0">
                <a:solidFill>
                  <a:srgbClr val="000000"/>
                </a:solidFill>
              </a:rPr>
              <a:t>between assignment and </a:t>
            </a:r>
            <a:r>
              <a:rPr lang="en-US" dirty="0" smtClean="0">
                <a:solidFill>
                  <a:srgbClr val="000000"/>
                </a:solidFill>
              </a:rPr>
              <a:t>initialization in this language. It is </a:t>
            </a:r>
            <a:r>
              <a:rPr lang="en-US" dirty="0">
                <a:solidFill>
                  <a:srgbClr val="000000"/>
                </a:solidFill>
              </a:rPr>
              <a:t>one of the trickier aspects of learning C</a:t>
            </a:r>
            <a:r>
              <a:rPr lang="en-US" dirty="0" smtClean="0">
                <a:solidFill>
                  <a:srgbClr val="000000"/>
                </a:solidFill>
              </a:rPr>
              <a:t>++. </a:t>
            </a:r>
          </a:p>
          <a:p>
            <a:endParaRPr lang="en-US" dirty="0" smtClean="0"/>
          </a:p>
          <a:p>
            <a:r>
              <a:rPr lang="en-US" dirty="0"/>
              <a:t>When we </a:t>
            </a:r>
            <a:r>
              <a:rPr lang="en-US" dirty="0" smtClean="0"/>
              <a:t>use = to give an initial value </a:t>
            </a:r>
            <a:r>
              <a:rPr lang="en-US" dirty="0"/>
              <a:t>to a variable, we are invoking the copy constructor. When we use it in </a:t>
            </a:r>
            <a:r>
              <a:rPr lang="en-US" dirty="0" smtClean="0"/>
              <a:t>an assignment </a:t>
            </a:r>
            <a:r>
              <a:rPr lang="en-US" dirty="0"/>
              <a:t>expression, we're calling operator</a:t>
            </a:r>
            <a:r>
              <a:rPr lang="en-US" dirty="0" smtClean="0"/>
              <a:t>=. Authoring classes, we must </a:t>
            </a:r>
            <a:r>
              <a:rPr lang="en-US" dirty="0"/>
              <a:t>be attuned to </a:t>
            </a:r>
            <a:r>
              <a:rPr lang="en-US" dirty="0" smtClean="0"/>
              <a:t>the difference </a:t>
            </a:r>
            <a:r>
              <a:rPr lang="en-US" dirty="0"/>
              <a:t>in order to implement the right semantics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u="sng" dirty="0"/>
              <a:t>Initialization</a:t>
            </a:r>
            <a:r>
              <a:rPr lang="en-US" dirty="0"/>
              <a:t> </a:t>
            </a:r>
            <a:r>
              <a:rPr lang="en-US" dirty="0" smtClean="0"/>
              <a:t>happens 1) In </a:t>
            </a:r>
            <a:r>
              <a:rPr lang="en-US" dirty="0"/>
              <a:t>variable </a:t>
            </a:r>
            <a:r>
              <a:rPr lang="en-US" dirty="0" smtClean="0"/>
              <a:t>declarations; 2) For </a:t>
            </a:r>
            <a:r>
              <a:rPr lang="en-US" dirty="0"/>
              <a:t>function parameters on entry to a </a:t>
            </a:r>
            <a:r>
              <a:rPr lang="en-US" dirty="0" smtClean="0"/>
              <a:t>function; 3) For </a:t>
            </a:r>
            <a:r>
              <a:rPr lang="en-US" dirty="0"/>
              <a:t>the return value of a function on return from the </a:t>
            </a:r>
            <a:r>
              <a:rPr lang="en-US" dirty="0" smtClean="0"/>
              <a:t>function; and 4) In </a:t>
            </a:r>
            <a:r>
              <a:rPr lang="en-US" dirty="0"/>
              <a:t>constructor </a:t>
            </a:r>
            <a:r>
              <a:rPr lang="en-US" dirty="0" smtClean="0"/>
              <a:t>initializers. </a:t>
            </a:r>
          </a:p>
          <a:p>
            <a:endParaRPr lang="en-US" dirty="0"/>
          </a:p>
          <a:p>
            <a:r>
              <a:rPr lang="en-US" u="sng" dirty="0"/>
              <a:t>Assignment</a:t>
            </a:r>
            <a:r>
              <a:rPr lang="en-US" dirty="0"/>
              <a:t> happens only when using the = operator in an expression</a:t>
            </a:r>
            <a:r>
              <a:rPr lang="en-US" dirty="0" smtClean="0"/>
              <a:t>. Such as: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</a:rPr>
              <a:t>string </a:t>
            </a:r>
            <a:r>
              <a:rPr lang="en-US" b="1" dirty="0" err="1">
                <a:latin typeface="Courier New" panose="02070309020205020404" pitchFamily="49" charset="0"/>
              </a:rPr>
              <a:t>url_ch</a:t>
            </a:r>
            <a:r>
              <a:rPr lang="en-US" b="1" dirty="0">
                <a:latin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</a:rPr>
              <a:t>"~;/?:@=&amp;$-_.+!*'(),“</a:t>
            </a:r>
          </a:p>
          <a:p>
            <a:endParaRPr lang="en-US" dirty="0"/>
          </a:p>
          <a:p>
            <a:r>
              <a:rPr lang="en-US" dirty="0" smtClean="0"/>
              <a:t>This creates </a:t>
            </a:r>
            <a:r>
              <a:rPr lang="en-US" dirty="0"/>
              <a:t>a new object. </a:t>
            </a:r>
            <a:r>
              <a:rPr lang="en-US" dirty="0" smtClean="0"/>
              <a:t>So we </a:t>
            </a:r>
            <a:r>
              <a:rPr lang="en-US" dirty="0"/>
              <a:t>know that we are </a:t>
            </a:r>
            <a:r>
              <a:rPr lang="en-US" dirty="0" smtClean="0"/>
              <a:t>initializing that </a:t>
            </a:r>
            <a:r>
              <a:rPr lang="en-US" dirty="0"/>
              <a:t>object, and hence that we will be invoking a constructor.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distinction between initialization and assignment is important </a:t>
            </a:r>
            <a:r>
              <a:rPr lang="en-US" sz="2400" dirty="0" smtClean="0">
                <a:solidFill>
                  <a:srgbClr val="000000"/>
                </a:solidFill>
              </a:rPr>
              <a:t>because each </a:t>
            </a:r>
            <a:r>
              <a:rPr lang="en-US" sz="2400" dirty="0">
                <a:solidFill>
                  <a:srgbClr val="000000"/>
                </a:solidFill>
              </a:rPr>
              <a:t>one causes different </a:t>
            </a:r>
            <a:r>
              <a:rPr lang="en-US" sz="2400" dirty="0" smtClean="0">
                <a:solidFill>
                  <a:srgbClr val="000000"/>
                </a:solidFill>
              </a:rPr>
              <a:t>operations to </a:t>
            </a:r>
            <a:r>
              <a:rPr lang="en-US" sz="2400" dirty="0">
                <a:solidFill>
                  <a:srgbClr val="000000"/>
                </a:solidFill>
              </a:rPr>
              <a:t>run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Constructors always control initialization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operator= member function always controls assignment.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need to define, </a:t>
            </a:r>
            <a:r>
              <a:rPr lang="en-US" dirty="0" smtClean="0"/>
              <a:t>explicitly define, </a:t>
            </a:r>
            <a:r>
              <a:rPr lang="en-US" dirty="0"/>
              <a:t>a copy constructor, assignment operator, </a:t>
            </a:r>
            <a:r>
              <a:rPr lang="en-US" dirty="0" smtClean="0"/>
              <a:t>and destructor for our project – AKA the big three.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we don’t, what happens?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23622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don’t specify </a:t>
            </a:r>
            <a:r>
              <a:rPr lang="en-US" dirty="0"/>
              <a:t>these </a:t>
            </a:r>
            <a:r>
              <a:rPr lang="en-US" dirty="0" smtClean="0"/>
              <a:t>operations, the </a:t>
            </a:r>
            <a:r>
              <a:rPr lang="en-US" dirty="0"/>
              <a:t>compiler synthesizes default </a:t>
            </a:r>
            <a:endParaRPr lang="en-US" dirty="0" smtClean="0"/>
          </a:p>
          <a:p>
            <a:r>
              <a:rPr lang="en-US" dirty="0" smtClean="0"/>
              <a:t>versions </a:t>
            </a:r>
            <a:r>
              <a:rPr lang="en-US" dirty="0"/>
              <a:t>of </a:t>
            </a:r>
            <a:r>
              <a:rPr lang="en-US" dirty="0" smtClean="0"/>
              <a:t>objects using </a:t>
            </a:r>
            <a:r>
              <a:rPr lang="en-US" dirty="0"/>
              <a:t>unspecified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default versions are defined to </a:t>
            </a:r>
            <a:r>
              <a:rPr lang="en-US" dirty="0" smtClean="0"/>
              <a:t>recursively copy, assign, or destroy </a:t>
            </a:r>
            <a:r>
              <a:rPr lang="en-US" dirty="0"/>
              <a:t>each data element according to the appropriate rules for the type of </a:t>
            </a:r>
            <a:r>
              <a:rPr lang="en-US" dirty="0" smtClean="0"/>
              <a:t>that element. 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smtClean="0"/>
              <a:t>class defines </a:t>
            </a:r>
            <a:r>
              <a:rPr lang="en-US" dirty="0"/>
              <a:t>no constructors at all, then the compiler will synthesize the default </a:t>
            </a:r>
            <a:r>
              <a:rPr lang="en-US" dirty="0" smtClean="0"/>
              <a:t>constructor (the </a:t>
            </a:r>
            <a:r>
              <a:rPr lang="en-US" dirty="0"/>
              <a:t>constructor that has no </a:t>
            </a:r>
            <a:r>
              <a:rPr lang="en-US" dirty="0" smtClean="0"/>
              <a:t>parameters) that recursively </a:t>
            </a:r>
            <a:r>
              <a:rPr lang="en-US" dirty="0"/>
              <a:t>initializes each data member in the same way as the object itself </a:t>
            </a:r>
            <a:r>
              <a:rPr lang="en-US" dirty="0" smtClean="0"/>
              <a:t>is initialized</a:t>
            </a:r>
            <a:r>
              <a:rPr lang="en-US" dirty="0"/>
              <a:t>: If the context requires default-initialization, it will default-initialize the </a:t>
            </a:r>
            <a:r>
              <a:rPr lang="en-US" dirty="0" smtClean="0"/>
              <a:t>data </a:t>
            </a:r>
            <a:r>
              <a:rPr lang="en-US" dirty="0"/>
              <a:t>members; if the context requires value-initialization, it will value-initialize the </a:t>
            </a:r>
            <a:r>
              <a:rPr lang="en-US" dirty="0" smtClean="0"/>
              <a:t>data members.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25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52400"/>
            <a:ext cx="4419600" cy="838200"/>
          </a:xfrm>
          <a:solidFill>
            <a:srgbClr val="FFFF00"/>
          </a:solidFill>
        </p:spPr>
        <p:txBody>
          <a:bodyPr/>
          <a:lstStyle/>
          <a:p>
            <a:r>
              <a:rPr lang="en-US" altLang="en-US" dirty="0" smtClean="0"/>
              <a:t>Abstract Data Types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73200"/>
            <a:ext cx="8088313" cy="37036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A data type that specifies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values that can be stored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operations that can be done on the values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User of an abstract data type does not need to know the implementation of the data type, </a:t>
            </a:r>
            <a:r>
              <a:rPr lang="en-US" altLang="en-US" sz="2800" i="1" dirty="0" smtClean="0"/>
              <a:t>e.g.</a:t>
            </a:r>
            <a:r>
              <a:rPr lang="en-US" altLang="en-US" sz="2800" dirty="0" smtClean="0"/>
              <a:t>, how the data is stored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ADTs are created by programmers</a:t>
            </a:r>
          </a:p>
        </p:txBody>
      </p:sp>
    </p:spTree>
    <p:extLst>
      <p:ext uri="{BB962C8B-B14F-4D97-AF65-F5344CB8AC3E}">
        <p14:creationId xmlns:p14="http://schemas.microsoft.com/office/powerpoint/2010/main" val="304437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Classes that manage resources such as memory require close attention to copy control</a:t>
            </a:r>
            <a:r>
              <a:rPr lang="en-US" dirty="0" smtClean="0"/>
              <a:t>. In </a:t>
            </a:r>
            <a:r>
              <a:rPr lang="en-US" dirty="0"/>
              <a:t>general, the default operations will not suffice for such classes.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Failure </a:t>
            </a:r>
            <a:r>
              <a:rPr lang="en-US" dirty="0"/>
              <a:t>to </a:t>
            </a:r>
            <a:r>
              <a:rPr lang="en-US" dirty="0" smtClean="0"/>
              <a:t>control every </a:t>
            </a:r>
            <a:r>
              <a:rPr lang="en-US" dirty="0"/>
              <a:t>copy can confuse users of the class and often will lead to run-time errors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If we didn’t define a copy constructor for our vector class, when we copy one </a:t>
            </a:r>
            <a:r>
              <a:rPr lang="en-US" dirty="0" err="1" smtClean="0">
                <a:solidFill>
                  <a:srgbClr val="000000"/>
                </a:solidFill>
              </a:rPr>
              <a:t>Vec</a:t>
            </a:r>
            <a:r>
              <a:rPr lang="en-US" dirty="0" smtClean="0">
                <a:solidFill>
                  <a:srgbClr val="000000"/>
                </a:solidFill>
              </a:rPr>
              <a:t> object into another, we’ll copy the same address of the object, the default destructor (the compiler’s favor), will wipe out the pointer and leave the space out there (memory leak).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To control every copy of objects of class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/>
              <a:t>, we need: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T::T();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one </a:t>
            </a:r>
            <a:r>
              <a:rPr lang="en-US" i="1" dirty="0">
                <a:solidFill>
                  <a:srgbClr val="FF0000"/>
                </a:solidFill>
              </a:rPr>
              <a:t>or more constructors, </a:t>
            </a:r>
            <a:r>
              <a:rPr lang="en-US" i="1" dirty="0" smtClean="0">
                <a:solidFill>
                  <a:srgbClr val="FF0000"/>
                </a:solidFill>
              </a:rPr>
              <a:t>may have </a:t>
            </a:r>
            <a:r>
              <a:rPr lang="en-US" i="1" dirty="0">
                <a:solidFill>
                  <a:srgbClr val="FF0000"/>
                </a:solidFill>
              </a:rPr>
              <a:t>arguments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T::~T()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i="1" dirty="0" smtClean="0">
                <a:solidFill>
                  <a:srgbClr val="FF0000"/>
                </a:solidFill>
              </a:rPr>
              <a:t>the </a:t>
            </a:r>
            <a:r>
              <a:rPr lang="en-US" i="1" dirty="0">
                <a:solidFill>
                  <a:srgbClr val="FF0000"/>
                </a:solidFill>
              </a:rPr>
              <a:t>destructor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T::T(const T&amp;)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i="1" dirty="0" smtClean="0">
                <a:solidFill>
                  <a:srgbClr val="FF0000"/>
                </a:solidFill>
              </a:rPr>
              <a:t>the </a:t>
            </a:r>
            <a:r>
              <a:rPr lang="fr-FR" i="1" dirty="0">
                <a:solidFill>
                  <a:srgbClr val="FF0000"/>
                </a:solidFill>
              </a:rPr>
              <a:t>copy </a:t>
            </a:r>
            <a:r>
              <a:rPr lang="fr-FR" i="1" dirty="0" err="1">
                <a:solidFill>
                  <a:srgbClr val="FF0000"/>
                </a:solidFill>
              </a:rPr>
              <a:t>constructor</a:t>
            </a:r>
            <a:endParaRPr lang="fr-FR" i="1" dirty="0">
              <a:solidFill>
                <a:srgbClr val="FF0000"/>
              </a:solidFill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T::operator=(const T&amp;) </a:t>
            </a:r>
            <a:r>
              <a:rPr lang="en-US" i="1" dirty="0">
                <a:solidFill>
                  <a:srgbClr val="FF0000"/>
                </a:solidFill>
              </a:rPr>
              <a:t>the assignment operator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83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class needs to add a </a:t>
            </a:r>
            <a:r>
              <a:rPr lang="en-US" dirty="0" err="1" smtClean="0"/>
              <a:t>push_back</a:t>
            </a:r>
            <a:r>
              <a:rPr lang="en-US" dirty="0" smtClean="0"/>
              <a:t> method next. </a:t>
            </a:r>
            <a:r>
              <a:rPr lang="en-US" dirty="0" err="1" smtClean="0"/>
              <a:t>Push_back</a:t>
            </a:r>
            <a:r>
              <a:rPr lang="en-US" dirty="0" smtClean="0"/>
              <a:t> will place a new item, and grow the vector by one. Vectors don’t add space for each push back.</a:t>
            </a:r>
          </a:p>
          <a:p>
            <a:endParaRPr lang="en-US" dirty="0"/>
          </a:p>
          <a:p>
            <a:r>
              <a:rPr lang="en-US" dirty="0" smtClean="0"/>
              <a:t>Vectors pre-allocate more storage than needed. Once exhausted, we allocate then. By default the STL vectors double – so let’s do that.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To make this work we need to add 2 pointers, one for the next available push location, and one that is the absolute end (our limit). Looks like this: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93246"/>
            <a:ext cx="855160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Push_back</a:t>
            </a:r>
            <a:r>
              <a:rPr lang="en-US" dirty="0" smtClean="0"/>
              <a:t> is </a:t>
            </a:r>
            <a:r>
              <a:rPr lang="en-US" dirty="0"/>
              <a:t>pretty simple; it forwards the hard work to two of our </a:t>
            </a:r>
            <a:r>
              <a:rPr lang="en-US" dirty="0" smtClean="0"/>
              <a:t>memory-management functions that we need to write, we’ll call grow and then </a:t>
            </a:r>
            <a:r>
              <a:rPr lang="en-US" dirty="0" err="1" smtClean="0"/>
              <a:t>unchecked_append</a:t>
            </a:r>
            <a:r>
              <a:rPr lang="en-US" dirty="0" smtClean="0"/>
              <a:t>. Here’ the code: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981200"/>
            <a:ext cx="8839200" cy="48013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&gt; class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if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(avail == limit) // get space if needed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grow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 ; // append the new element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private: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data; //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ptr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to the first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element in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avail; //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ptr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to (one past) the last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constructed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limit; // now points to (one past) the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last avail   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// . . . rest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of the class interface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implementation as before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1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Time to manage memory. Earlier we said no to built-in new/delete. They restrict our application, and the new can be expensive. In fact our push back strategy, using new, will initialize </a:t>
            </a:r>
            <a:r>
              <a:rPr lang="en-US" dirty="0"/>
              <a:t>(</a:t>
            </a:r>
            <a:r>
              <a:rPr lang="en-US" dirty="0" smtClean="0"/>
              <a:t>potentially) a bunch of unused elements.</a:t>
            </a:r>
          </a:p>
          <a:p>
            <a:endParaRPr lang="en-US" dirty="0"/>
          </a:p>
          <a:p>
            <a:r>
              <a:rPr lang="en-US" dirty="0" smtClean="0"/>
              <a:t>We are going to use </a:t>
            </a:r>
            <a:r>
              <a:rPr lang="en-US" dirty="0"/>
              <a:t>standard-library </a:t>
            </a:r>
            <a:r>
              <a:rPr lang="en-US" dirty="0" smtClean="0"/>
              <a:t>facilities to support our managing of memory. This library </a:t>
            </a:r>
            <a:r>
              <a:rPr lang="en-US" dirty="0"/>
              <a:t>facility to manage </a:t>
            </a:r>
            <a:r>
              <a:rPr lang="en-US" dirty="0" smtClean="0"/>
              <a:t>memory </a:t>
            </a:r>
            <a:r>
              <a:rPr lang="en-US" dirty="0"/>
              <a:t>offers a uniform interface to memory </a:t>
            </a:r>
            <a:r>
              <a:rPr lang="en-US" dirty="0" smtClean="0"/>
              <a:t>managers.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&lt;memory&gt; header provides a class, called allocator&lt;T&gt;, that allocates a block </a:t>
            </a:r>
            <a:r>
              <a:rPr lang="en-US" dirty="0" smtClean="0"/>
              <a:t>of uninitialized </a:t>
            </a:r>
            <a:r>
              <a:rPr lang="en-US" dirty="0"/>
              <a:t>memory that is intended to contain objects of type T, and returns a </a:t>
            </a:r>
            <a:r>
              <a:rPr lang="en-US" dirty="0" smtClean="0"/>
              <a:t>pointer to </a:t>
            </a:r>
            <a:r>
              <a:rPr lang="en-US" dirty="0"/>
              <a:t>the initial element of that memory</a:t>
            </a:r>
            <a:r>
              <a:rPr lang="en-US" dirty="0" smtClean="0"/>
              <a:t>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It’s only a pointer; they don’t </a:t>
            </a:r>
            <a:r>
              <a:rPr lang="en-US" dirty="0"/>
              <a:t>point to objects, </a:t>
            </a:r>
            <a:r>
              <a:rPr lang="en-US" dirty="0" smtClean="0"/>
              <a:t>b/c </a:t>
            </a:r>
            <a:r>
              <a:rPr lang="en-US" dirty="0"/>
              <a:t>the memory doesn't really contain those </a:t>
            </a:r>
            <a:r>
              <a:rPr lang="en-US" dirty="0" smtClean="0"/>
              <a:t>objects yet</a:t>
            </a:r>
            <a:r>
              <a:rPr lang="en-US" dirty="0"/>
              <a:t>. The library also provides a way to construct objects in that memory, and to </a:t>
            </a:r>
            <a:r>
              <a:rPr lang="en-US" dirty="0" smtClean="0"/>
              <a:t>destroy the </a:t>
            </a:r>
            <a:r>
              <a:rPr lang="en-US" dirty="0"/>
              <a:t>objects again—all without deallocating the memory itself.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up to the </a:t>
            </a:r>
            <a:r>
              <a:rPr lang="en-US" dirty="0" smtClean="0"/>
              <a:t>programmer using </a:t>
            </a:r>
            <a:r>
              <a:rPr lang="en-US" dirty="0"/>
              <a:t>the allocator class to keep track of which space holds constructed objects </a:t>
            </a:r>
            <a:r>
              <a:rPr lang="en-US" dirty="0" smtClean="0"/>
              <a:t>and which </a:t>
            </a:r>
            <a:r>
              <a:rPr lang="en-US" dirty="0"/>
              <a:t>space is still uninitialized.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interesting part of the allocator class, for our purposes, comprises four </a:t>
            </a:r>
            <a:r>
              <a:rPr lang="en-US" dirty="0" smtClean="0"/>
              <a:t>member functions </a:t>
            </a:r>
            <a:r>
              <a:rPr lang="en-US" dirty="0"/>
              <a:t>and two associated nonmember functions: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883628"/>
            <a:ext cx="88392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&gt; allocator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 allocate(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deallocate(T*,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construct(T*,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 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destroy(T*);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Out, 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(Out, Out,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&amp;);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In, class Out&gt;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(In, In, Out);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2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839200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&gt; allocator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deallocate(T*,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construct(T*,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 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destroy(T*);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3810000"/>
            <a:ext cx="872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allocate</a:t>
            </a:r>
            <a:r>
              <a:rPr lang="en-US" dirty="0" smtClean="0"/>
              <a:t> - </a:t>
            </a:r>
            <a:r>
              <a:rPr lang="en-US" dirty="0"/>
              <a:t>allocates typed but uninitialized storage sufficient to hold </a:t>
            </a:r>
            <a:r>
              <a:rPr lang="en-US" dirty="0" smtClean="0"/>
              <a:t>the requested </a:t>
            </a:r>
            <a:r>
              <a:rPr lang="en-US" dirty="0"/>
              <a:t>number of elements.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typed storage, we mean that it will be used to </a:t>
            </a:r>
            <a:r>
              <a:rPr lang="en-US" dirty="0" smtClean="0"/>
              <a:t>hold values </a:t>
            </a:r>
            <a:r>
              <a:rPr lang="en-US" dirty="0"/>
              <a:t>of type T, and that we will use pointers of type T* to address it.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uninitialized storage</a:t>
            </a:r>
            <a:r>
              <a:rPr lang="en-US" dirty="0"/>
              <a:t>, we mean that the memory is raw storage, and no objects have yet </a:t>
            </a:r>
            <a:r>
              <a:rPr lang="en-US" dirty="0" smtClean="0"/>
              <a:t>been constructed </a:t>
            </a:r>
            <a:r>
              <a:rPr lang="en-US" dirty="0"/>
              <a:t>in it.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60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839200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&gt; allocator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 allocate(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construct(T*,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 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destroy(T*);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3810000"/>
            <a:ext cx="872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deallocate</a:t>
            </a:r>
            <a:r>
              <a:rPr lang="en-US" dirty="0" smtClean="0"/>
              <a:t> </a:t>
            </a:r>
            <a:r>
              <a:rPr lang="en-US" dirty="0"/>
              <a:t>member frees this uninitialized storage. It takes </a:t>
            </a:r>
            <a:r>
              <a:rPr lang="en-US" dirty="0" smtClean="0"/>
              <a:t>a pointer </a:t>
            </a:r>
            <a:r>
              <a:rPr lang="en-US" dirty="0"/>
              <a:t>to storage that was allocated by allocate, and a size that indicates how </a:t>
            </a:r>
            <a:r>
              <a:rPr lang="en-US" dirty="0" smtClean="0"/>
              <a:t>many elements </a:t>
            </a:r>
            <a:r>
              <a:rPr lang="en-US" dirty="0"/>
              <a:t>were allocated.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839200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&gt; allocator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* allocate(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deallocate(T*,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construct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(T*,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 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destroy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(T*);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" y="3810000"/>
            <a:ext cx="872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construct</a:t>
            </a:r>
            <a:r>
              <a:rPr lang="en-US" dirty="0"/>
              <a:t> and </a:t>
            </a:r>
            <a:r>
              <a:rPr lang="en-US" b="1" dirty="0"/>
              <a:t>destroy</a:t>
            </a:r>
            <a:r>
              <a:rPr lang="en-US" dirty="0"/>
              <a:t> members </a:t>
            </a:r>
            <a:r>
              <a:rPr lang="en-US" dirty="0" smtClean="0"/>
              <a:t>- construct </a:t>
            </a:r>
            <a:r>
              <a:rPr lang="en-US" dirty="0"/>
              <a:t>or destroy </a:t>
            </a:r>
            <a:r>
              <a:rPr lang="en-US" dirty="0" smtClean="0"/>
              <a:t>a single </a:t>
            </a:r>
            <a:r>
              <a:rPr lang="en-US" dirty="0"/>
              <a:t>object in this uninitialized space. We call construct, passing it a pointer </a:t>
            </a:r>
            <a:r>
              <a:rPr lang="en-US" dirty="0" smtClean="0"/>
              <a:t>into space </a:t>
            </a:r>
            <a:r>
              <a:rPr lang="en-US" dirty="0"/>
              <a:t>that was allocated by allocate, and a value to copy into that space. </a:t>
            </a:r>
            <a:r>
              <a:rPr lang="en-US" dirty="0" smtClean="0"/>
              <a:t>The destroy </a:t>
            </a:r>
            <a:r>
              <a:rPr lang="en-US" dirty="0"/>
              <a:t>function runs the destructor for T on the element indicated by its argument.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21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83920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Out, 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(Out, Out,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&amp;);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In, class Out&gt;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(In, In, Out);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" y="3429000"/>
            <a:ext cx="8634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companion functions that we need are named </a:t>
            </a:r>
            <a:r>
              <a:rPr lang="en-US" dirty="0" err="1"/>
              <a:t>uninitialized_copy</a:t>
            </a:r>
            <a:r>
              <a:rPr lang="en-US" dirty="0"/>
              <a:t> and</a:t>
            </a:r>
          </a:p>
          <a:p>
            <a:r>
              <a:rPr lang="en-US" dirty="0" err="1"/>
              <a:t>uninitialized_fill</a:t>
            </a:r>
            <a:r>
              <a:rPr lang="en-US" dirty="0"/>
              <a:t>. These functions initialize elements in space that is allocated by</a:t>
            </a:r>
          </a:p>
          <a:p>
            <a:r>
              <a:rPr lang="en-US" dirty="0"/>
              <a:t>allocate.</a:t>
            </a:r>
          </a:p>
        </p:txBody>
      </p:sp>
    </p:spTree>
    <p:extLst>
      <p:ext uri="{BB962C8B-B14F-4D97-AF65-F5344CB8AC3E}">
        <p14:creationId xmlns:p14="http://schemas.microsoft.com/office/powerpoint/2010/main" val="11297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83920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Out, 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(Out, Out,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&amp;);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In, class Out&gt;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(In, In, Out);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" y="3429000"/>
            <a:ext cx="864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uninitialized_fill</a:t>
            </a:r>
            <a:r>
              <a:rPr lang="en-US" dirty="0"/>
              <a:t> function fills this uninitialized space with </a:t>
            </a:r>
            <a:r>
              <a:rPr lang="en-US" dirty="0" smtClean="0"/>
              <a:t>the specified </a:t>
            </a:r>
            <a:r>
              <a:rPr lang="en-US" dirty="0"/>
              <a:t>value. When the function completes, each of the elements in the range</a:t>
            </a:r>
          </a:p>
          <a:p>
            <a:r>
              <a:rPr lang="en-US" dirty="0"/>
              <a:t>specified by the first two arguments will be a newly constructed copy of the value</a:t>
            </a:r>
          </a:p>
          <a:p>
            <a:r>
              <a:rPr lang="en-US" dirty="0"/>
              <a:t>specified in the third argument.</a:t>
            </a:r>
          </a:p>
        </p:txBody>
      </p:sp>
    </p:spTree>
    <p:extLst>
      <p:ext uri="{BB962C8B-B14F-4D97-AF65-F5344CB8AC3E}">
        <p14:creationId xmlns:p14="http://schemas.microsoft.com/office/powerpoint/2010/main" val="21188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60960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Example: A Vector class </a:t>
            </a:r>
            <a:r>
              <a:rPr lang="en-US" altLang="en-US" dirty="0" err="1" smtClean="0"/>
              <a:t>Vec</a:t>
            </a:r>
            <a:endParaRPr lang="en-US" altLang="en-US" dirty="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1" cy="3880773"/>
          </a:xfrm>
        </p:spPr>
        <p:txBody>
          <a:bodyPr>
            <a:noAutofit/>
          </a:bodyPr>
          <a:lstStyle/>
          <a:p>
            <a:r>
              <a:rPr lang="en-US" sz="2000" dirty="0" smtClean="0"/>
              <a:t>Let’s create a class similar to the standard vector called </a:t>
            </a:r>
            <a:r>
              <a:rPr lang="en-US" sz="2000" dirty="0" err="1" smtClean="0"/>
              <a:t>Vec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will have a simplified design and implementation.</a:t>
            </a:r>
          </a:p>
          <a:p>
            <a:r>
              <a:rPr lang="en-US" sz="2000" dirty="0" smtClean="0"/>
              <a:t>We want to </a:t>
            </a:r>
            <a:r>
              <a:rPr lang="en-US" sz="2000" dirty="0"/>
              <a:t>copy, assign, and destroy objects of </a:t>
            </a:r>
            <a:r>
              <a:rPr lang="en-US" sz="2000" dirty="0" smtClean="0"/>
              <a:t>class </a:t>
            </a:r>
            <a:r>
              <a:rPr lang="en-US" sz="2000" dirty="0" err="1" smtClean="0"/>
              <a:t>Vec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We start </a:t>
            </a:r>
            <a:r>
              <a:rPr lang="en-US" sz="2000" dirty="0"/>
              <a:t>by implementing some simpler member functions.</a:t>
            </a:r>
          </a:p>
          <a:p>
            <a:r>
              <a:rPr lang="en-US" sz="2000" dirty="0" smtClean="0"/>
              <a:t>Then we will come </a:t>
            </a:r>
            <a:r>
              <a:rPr lang="en-US" sz="2000" dirty="0"/>
              <a:t>back and look at how </a:t>
            </a:r>
            <a:r>
              <a:rPr lang="en-US" sz="2000" dirty="0" smtClean="0"/>
              <a:t>we can </a:t>
            </a:r>
            <a:r>
              <a:rPr lang="en-US" sz="2000" dirty="0"/>
              <a:t>control copying, assigning, and destroying class </a:t>
            </a:r>
            <a:r>
              <a:rPr lang="en-US" sz="2000" dirty="0" smtClean="0"/>
              <a:t>objects.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500" y="1066800"/>
            <a:ext cx="883920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Out, 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(Out, Out,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&amp;);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In, class Out&gt;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(In, In, Out);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" y="3429000"/>
            <a:ext cx="8464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uninitialized_copy</a:t>
            </a:r>
            <a:r>
              <a:rPr lang="en-US" dirty="0"/>
              <a:t> function operates like </a:t>
            </a:r>
            <a:r>
              <a:rPr lang="en-US" dirty="0" smtClean="0"/>
              <a:t>the library </a:t>
            </a:r>
            <a:r>
              <a:rPr lang="en-US" dirty="0"/>
              <a:t>copy function, in </a:t>
            </a:r>
            <a:r>
              <a:rPr lang="en-US" dirty="0" smtClean="0"/>
              <a:t>that </a:t>
            </a:r>
          </a:p>
          <a:p>
            <a:r>
              <a:rPr lang="en-US" dirty="0" smtClean="0"/>
              <a:t>it </a:t>
            </a:r>
            <a:r>
              <a:rPr lang="en-US" dirty="0"/>
              <a:t>copies values from a sequence specified by its first </a:t>
            </a:r>
            <a:r>
              <a:rPr lang="en-US" dirty="0" smtClean="0"/>
              <a:t>two arguments </a:t>
            </a:r>
            <a:r>
              <a:rPr lang="en-US" dirty="0"/>
              <a:t>into a </a:t>
            </a:r>
            <a:endParaRPr lang="en-US" dirty="0" smtClean="0"/>
          </a:p>
          <a:p>
            <a:r>
              <a:rPr lang="en-US" dirty="0" smtClean="0"/>
              <a:t>target </a:t>
            </a:r>
            <a:r>
              <a:rPr lang="en-US" dirty="0"/>
              <a:t>sequence denoted by its third argument.</a:t>
            </a:r>
          </a:p>
        </p:txBody>
      </p:sp>
    </p:spTree>
    <p:extLst>
      <p:ext uri="{BB962C8B-B14F-4D97-AF65-F5344CB8AC3E}">
        <p14:creationId xmlns:p14="http://schemas.microsoft.com/office/powerpoint/2010/main" val="28968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with any template, the actual type bound to T will be instantiated at compile time</a:t>
            </a:r>
            <a:r>
              <a:rPr lang="en-US" dirty="0" smtClean="0"/>
              <a:t>. This </a:t>
            </a:r>
            <a:r>
              <a:rPr lang="en-US" dirty="0"/>
              <a:t>instantiation will generate an appropriate allocator class for each type that </a:t>
            </a:r>
            <a:r>
              <a:rPr lang="en-US" dirty="0" smtClean="0"/>
              <a:t>uses the </a:t>
            </a:r>
            <a:r>
              <a:rPr lang="en-US" dirty="0"/>
              <a:t>class. In order to obtain an allocator of the right type, we'll add to our </a:t>
            </a:r>
            <a:r>
              <a:rPr lang="en-US" dirty="0" err="1"/>
              <a:t>Vec</a:t>
            </a:r>
            <a:r>
              <a:rPr lang="en-US" dirty="0"/>
              <a:t>&lt;T</a:t>
            </a:r>
            <a:r>
              <a:rPr lang="en-US" dirty="0" smtClean="0"/>
              <a:t>&gt; class </a:t>
            </a:r>
            <a:r>
              <a:rPr lang="en-US" dirty="0"/>
              <a:t>an allocator&lt;T&gt; member that will know how to allocate objects of type T. </a:t>
            </a:r>
            <a:r>
              <a:rPr lang="en-US" dirty="0" smtClean="0"/>
              <a:t>By adding </a:t>
            </a:r>
            <a:r>
              <a:rPr lang="en-US" dirty="0"/>
              <a:t>this member, and using its associated library functions, we can provide the </a:t>
            </a:r>
            <a:r>
              <a:rPr lang="en-US" dirty="0" smtClean="0"/>
              <a:t>same kind </a:t>
            </a:r>
            <a:r>
              <a:rPr lang="en-US" dirty="0"/>
              <a:t>of efficient, flexible memory management as the standard vector class provides.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297197"/>
            <a:ext cx="8366760" cy="33239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&gt; allocator </a:t>
            </a:r>
            <a:endParaRPr lang="en-US" sz="1400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public: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* allocate(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deallocate(T*,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construct(T*,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 ;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destroy(T*);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// ...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</a:t>
            </a: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Out, class T&gt; </a:t>
            </a:r>
            <a:endParaRPr lang="en-US" sz="1400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(Out, Out,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 T</a:t>
            </a:r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&amp;);</a:t>
            </a: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template&lt;class In, class Out&gt; </a:t>
            </a:r>
            <a:endParaRPr lang="en-US" sz="1400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Out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</a:rPr>
              <a:t>(In, In, Out);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Example: A Vector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8305800" cy="53553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class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using iterator = T*;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using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*;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using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using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value_type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= T;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added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 { create();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explicit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T())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{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create(n,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&amp; v) { 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v.begin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v.end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());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&amp; operator=(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&amp;);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~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 {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 }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&amp; operator[](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 { return data[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];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T&amp; operator[](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                      {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data[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]; }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Example: A Vector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8305800" cy="590931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t)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if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(avail == limit)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grow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size()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{ return avail - data; }</a:t>
            </a: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begin() { return data;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begin()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{ return data; }</a:t>
            </a: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end() { return avail; }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end()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{ return avail;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data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avail;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limit;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6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Example: A Vector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83058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facilities for memory allocation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allocator&lt;T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 // object to handle memory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allocation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allocate and initialize the underlying array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create() 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 the elements in the array and free the memory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support functions for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push_back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grow();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};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013936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The class invariant (conditions):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points at our initial data element, if we have any, and is zero otherwise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 avail &lt;= 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Elements </a:t>
            </a:r>
            <a:r>
              <a:rPr lang="en-US" dirty="0"/>
              <a:t>have been constructed in the range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data, avail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Elements </a:t>
            </a:r>
            <a:r>
              <a:rPr lang="en-US" dirty="0"/>
              <a:t>have not been constructed in the range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avail, limit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We really want </a:t>
            </a:r>
            <a:r>
              <a:rPr lang="en-US" dirty="0"/>
              <a:t>to establish the class invariant as soon as we construct an</a:t>
            </a:r>
          </a:p>
          <a:p>
            <a:r>
              <a:rPr lang="en-US" dirty="0" smtClean="0"/>
              <a:t>object. </a:t>
            </a:r>
            <a:r>
              <a:rPr lang="en-US" dirty="0"/>
              <a:t>If we do </a:t>
            </a:r>
            <a:r>
              <a:rPr lang="en-US" dirty="0" smtClean="0"/>
              <a:t>that, </a:t>
            </a:r>
            <a:r>
              <a:rPr lang="en-US" dirty="0"/>
              <a:t>and we ensure that none of our member functions</a:t>
            </a:r>
          </a:p>
          <a:p>
            <a:r>
              <a:rPr lang="en-US" dirty="0"/>
              <a:t>falsifies the class invariant, we can be assured that the invariant will always be true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limit = 0;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data + n;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limit,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j)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(j -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j, data);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&lt;T&gt;::create()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avail = limit = 0;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data + n;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limit,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j)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(j -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j, data);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4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limit = 0;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n,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avail = data + n;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limit,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j)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(j -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j, data);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6323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limit = 0;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n,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(n);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avail = data + n;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uninitialized_fill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limit,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&lt;T&gt;::create(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const_iterator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j)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(j -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avail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j, data);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0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Example: A Vector class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1" cy="388077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When we </a:t>
            </a:r>
            <a:r>
              <a:rPr lang="en-US" sz="2000" dirty="0">
                <a:solidFill>
                  <a:schemeClr val="tx1"/>
                </a:solidFill>
              </a:rPr>
              <a:t>design a class, we normally start by specifying the interface that we want to provide.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right interface would ask the question - what kind of programs do we want our users to be able to </a:t>
            </a:r>
            <a:r>
              <a:rPr lang="en-US" sz="2000" dirty="0" smtClean="0">
                <a:solidFill>
                  <a:schemeClr val="tx1"/>
                </a:solidFill>
              </a:rPr>
              <a:t>write?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We want </a:t>
            </a:r>
            <a:r>
              <a:rPr lang="en-US" sz="2000" dirty="0">
                <a:solidFill>
                  <a:schemeClr val="tx1"/>
                </a:solidFill>
              </a:rPr>
              <a:t>to implement a useful subset and so let’s consider how we've used vectors.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3553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(data)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 (in reverse order) the elements that were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constructed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it = avail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while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(it != data)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alloc.destroy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(--it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all the space that was allocated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alloc.deallocate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limit - data);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reset pointers to indicate that the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is empty again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limit = avail = 0;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4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3553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if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destroy (in reverse order) the elements that were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constructed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iterator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it = avail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while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(it != data)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alloc.destroy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(--it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all the space that was allocated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alloc.deallocate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, limit - data);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reset pointers to indicate that the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is empty again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limit = avail = 0;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990600"/>
            <a:ext cx="8305800" cy="53553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(data) 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{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destroy (in reverse order) the elements that were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constructed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iterator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it = avail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while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(it != data)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alloc.destroy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(--it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all the space that was allocated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alloc.deallocate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(data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 limit - data);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reset pointers to indicate that the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is empty again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limit = avail = 0;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61863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&lt;T&gt;::grow()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when growing, allocate twice as much space as currently in use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max(2 * (limit - data),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ptrdiff_t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(1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allocate new space and copy existing elements to the new 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(data, avail,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the old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reset pointers to point to the newly allocated 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avail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data +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assumes avail points at allocated, but uninitialized space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alloc.construct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++,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61863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&lt;T&gt;::grow()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when growing, allocate twice as much space as currently in use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max(2 * (limit - data),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ptrdiff_t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allocate new space and copy existing elements to the new 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(data, avail,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the old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reset pointers to point to the newly allocated 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avail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data +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assumes avail points at allocated, but uninitialized space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alloc.construct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++,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1371600"/>
            <a:ext cx="8839200" cy="838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61863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&lt;T&gt;::grow()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when growing, allocate twice as much space as currently in use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max(2 * (limit - data),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ptrdiff_t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(1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allocate new space and copy existing elements to the new space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avail,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return the old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space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reset pointers to point to the newly allocated space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avail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 data +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// assumes avail points at allocated, but uninitialized space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alloc.construct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++,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09800"/>
            <a:ext cx="8839200" cy="2743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762000"/>
            <a:ext cx="9144000" cy="61863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&lt;T&gt;::grow()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when growing, allocate twice as much space as currently in use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size_type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max(2 * (limit - data),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ptrdiff_t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(1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allocate new space and copy existing elements to the new 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alloc.allocate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iterator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uninitialized_copy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(data, avail,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return the old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</a:rPr>
              <a:t>uncreate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//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reset pointers to point to the newly allocated space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data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new_data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avail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new_avail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limit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= data +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new_size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// assumes avail points at allocated, but uninitialized space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template &lt;class T&gt; void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&lt;T&gt;::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unchecked_append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T&amp;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alloc.construct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(avail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++,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410200"/>
            <a:ext cx="8839200" cy="1447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2900" y="1066800"/>
            <a:ext cx="8534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Template classes: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formed using the template </a:t>
            </a:r>
            <a:r>
              <a:rPr lang="en-US" dirty="0" smtClean="0"/>
              <a:t>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type-parameter [, class type-parameter]... 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class-name { ... }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template class named class-name that depends on the given type</a:t>
            </a:r>
          </a:p>
          <a:p>
            <a:r>
              <a:rPr lang="en-US" dirty="0"/>
              <a:t>parameters. These type-parameter names may be used inside the template wherever </a:t>
            </a:r>
            <a:r>
              <a:rPr lang="en-US" dirty="0" smtClean="0"/>
              <a:t>a type </a:t>
            </a:r>
            <a:r>
              <a:rPr lang="en-US" dirty="0"/>
              <a:t>is required. In the scope of the class, the template class may be referred to </a:t>
            </a:r>
            <a:r>
              <a:rPr lang="en-US" dirty="0" smtClean="0"/>
              <a:t>without qualification</a:t>
            </a:r>
            <a:r>
              <a:rPr lang="en-US" dirty="0"/>
              <a:t>; outside the class scope, class-name must be qualified with the </a:t>
            </a:r>
            <a:r>
              <a:rPr lang="en-US" dirty="0" smtClean="0"/>
              <a:t>type parameters: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&lt;T&gt;&amp;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&amp;) { ...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Users specify the actual types when creating objects of template types: </a:t>
            </a:r>
            <a:r>
              <a:rPr lang="en-US" dirty="0" err="1"/>
              <a:t>Vec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</a:t>
            </a:r>
          </a:p>
          <a:p>
            <a:r>
              <a:rPr lang="en-US" dirty="0"/>
              <a:t>causes the implementation to instantiate a version of </a:t>
            </a:r>
            <a:r>
              <a:rPr lang="en-US" dirty="0" err="1"/>
              <a:t>Vec</a:t>
            </a:r>
            <a:r>
              <a:rPr lang="en-US" dirty="0"/>
              <a:t> binding the type parameter </a:t>
            </a:r>
            <a:r>
              <a:rPr lang="en-US" dirty="0" smtClean="0"/>
              <a:t>to int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2900" y="1143000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Copy control</a:t>
            </a:r>
            <a:r>
              <a:rPr lang="en-US" b="1" dirty="0" smtClean="0">
                <a:cs typeface="Courier New" panose="02070309020205020404" pitchFamily="49" charset="0"/>
              </a:rPr>
              <a:t>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dirty="0"/>
              <a:t>In general, classes control what happens when objects are created,</a:t>
            </a:r>
          </a:p>
          <a:p>
            <a:r>
              <a:rPr lang="en-US" dirty="0"/>
              <a:t>copied, assigned, or destroyed. Constructors are invoked as a side effect of creating </a:t>
            </a:r>
            <a:r>
              <a:rPr lang="en-US" dirty="0" smtClean="0"/>
              <a:t>or copying </a:t>
            </a:r>
            <a:r>
              <a:rPr lang="en-US" dirty="0"/>
              <a:t>objects; the assignment operator is invoked in expressions </a:t>
            </a:r>
            <a:r>
              <a:rPr lang="en-US" dirty="0" smtClean="0"/>
              <a:t>involving assignment</a:t>
            </a:r>
            <a:r>
              <a:rPr lang="en-US" dirty="0"/>
              <a:t>; and the destructor is run automatically when objects are destroyed or </a:t>
            </a:r>
            <a:r>
              <a:rPr lang="en-US" dirty="0" smtClean="0"/>
              <a:t>go out </a:t>
            </a:r>
            <a:r>
              <a:rPr lang="en-US" dirty="0"/>
              <a:t>of scope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Classes that allocate resources in a constructor almost invariably must define the </a:t>
            </a:r>
            <a:r>
              <a:rPr lang="en-US" dirty="0" smtClean="0"/>
              <a:t>copy constructor</a:t>
            </a:r>
            <a:r>
              <a:rPr lang="en-US" dirty="0"/>
              <a:t>, the assignment operator, and the destructor. When we write an </a:t>
            </a:r>
            <a:r>
              <a:rPr lang="en-US" dirty="0" smtClean="0"/>
              <a:t>assignment operator</a:t>
            </a:r>
            <a:r>
              <a:rPr lang="en-US" dirty="0"/>
              <a:t>, it is essential for us to check for self-assignment. For consistency with </a:t>
            </a:r>
            <a:r>
              <a:rPr lang="en-US" dirty="0" smtClean="0"/>
              <a:t>the built-in </a:t>
            </a:r>
            <a:r>
              <a:rPr lang="en-US" dirty="0"/>
              <a:t>assignment operators, it is good practice to return a reference to the </a:t>
            </a:r>
            <a:r>
              <a:rPr lang="en-US" dirty="0" smtClean="0"/>
              <a:t>left-hand operand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2900" y="1143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Synthesized operations</a:t>
            </a:r>
            <a:r>
              <a:rPr lang="en-US" b="1" dirty="0" smtClean="0">
                <a:cs typeface="Courier New" panose="02070309020205020404" pitchFamily="49" charset="0"/>
              </a:rPr>
              <a:t>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dirty="0" smtClean="0"/>
              <a:t>If </a:t>
            </a:r>
            <a:r>
              <a:rPr lang="en-US" dirty="0"/>
              <a:t>a class defines no constructors, the compiler will synthesize</a:t>
            </a:r>
          </a:p>
          <a:p>
            <a:r>
              <a:rPr lang="en-US" dirty="0"/>
              <a:t>the default constructor. If the class does not explicitly define them, the compiler </a:t>
            </a:r>
            <a:r>
              <a:rPr lang="en-US" dirty="0" smtClean="0"/>
              <a:t>will synthesize </a:t>
            </a:r>
            <a:r>
              <a:rPr lang="en-US" dirty="0"/>
              <a:t>the copy constructor, assignment operator, and/or destructor. </a:t>
            </a:r>
            <a:r>
              <a:rPr lang="en-US" dirty="0" smtClean="0"/>
              <a:t>The synthesized </a:t>
            </a:r>
            <a:r>
              <a:rPr lang="en-US" dirty="0"/>
              <a:t>operations are defined recursively: Each synthesized operator </a:t>
            </a:r>
            <a:r>
              <a:rPr lang="en-US" dirty="0" smtClean="0"/>
              <a:t>recursively applies </a:t>
            </a:r>
            <a:r>
              <a:rPr lang="en-US" dirty="0"/>
              <a:t>the appropriate operation for the data members of the class.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ADT Example: A Vector class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1" cy="388077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 a vector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Student_info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vs;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empty vector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v(100); 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vector with 100 elements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obtain the names of the types used by the vector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Student_info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beg, end;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Student_info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size and the index operator to look at each element in the vector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vs.size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vs[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].name();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iterators positioned on the first and one past the last element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vs.begin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vs.end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42900" y="1219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Overloaded operators</a:t>
            </a:r>
            <a:r>
              <a:rPr lang="en-US" b="1" dirty="0" smtClean="0">
                <a:cs typeface="Courier New" panose="02070309020205020404" pitchFamily="49" charset="0"/>
              </a:rPr>
              <a:t>:</a:t>
            </a:r>
          </a:p>
          <a:p>
            <a:endParaRPr lang="en-US" b="1" dirty="0" smtClean="0">
              <a:cs typeface="Courier New" panose="02070309020205020404" pitchFamily="49" charset="0"/>
            </a:endParaRPr>
          </a:p>
          <a:p>
            <a:r>
              <a:rPr lang="en-US" dirty="0"/>
              <a:t>are defined by defining a function named operator op, </a:t>
            </a:r>
            <a:r>
              <a:rPr lang="en-US" dirty="0" smtClean="0"/>
              <a:t>where op </a:t>
            </a:r>
            <a:r>
              <a:rPr lang="en-US" dirty="0"/>
              <a:t>is the operator being defined. At least one parameter must be of class type. When </a:t>
            </a:r>
            <a:r>
              <a:rPr lang="en-US" dirty="0" smtClean="0"/>
              <a:t>an operator </a:t>
            </a:r>
            <a:r>
              <a:rPr lang="en-US" dirty="0"/>
              <a:t>function is a member of a class, its left-hand operand (if it is a binary operator)</a:t>
            </a:r>
          </a:p>
          <a:p>
            <a:r>
              <a:rPr lang="en-US" dirty="0"/>
              <a:t>or its only operand (if it is a unary operator) is bound to the object on which it is</a:t>
            </a:r>
          </a:p>
          <a:p>
            <a:r>
              <a:rPr lang="en-US" dirty="0"/>
              <a:t>invoked. The index operator and the assignment operator must be class </a:t>
            </a:r>
            <a:r>
              <a:rPr lang="en-US" dirty="0" smtClean="0"/>
              <a:t> members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5148815" cy="29718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24400" y="-16213"/>
            <a:ext cx="3276600" cy="2286000"/>
          </a:xfrm>
          <a:prstGeom prst="wedgeEllipseCallout">
            <a:avLst>
              <a:gd name="adj1" fmla="val -30333"/>
              <a:gd name="adj2" fmla="val 76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Don’t forget that a vector is super fast.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14300" y="990600"/>
            <a:ext cx="8915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Most of the material can be found here: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Accelerated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++ Practical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Programming by </a:t>
            </a:r>
            <a:r>
              <a:rPr lang="en-US" altLang="en-US" sz="1600" b="1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Example,</a:t>
            </a:r>
            <a:endParaRPr lang="en-US" altLang="en-US" sz="1600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Addison-Wesley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2000 ISBN </a:t>
            </a:r>
            <a:r>
              <a:rPr lang="en-US" alt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211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53401" cy="388077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T&gt; 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interface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implementation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4343400"/>
            <a:ext cx="8153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Next, what </a:t>
            </a:r>
            <a:r>
              <a:rPr lang="en-US" dirty="0"/>
              <a:t>data </a:t>
            </a:r>
            <a:r>
              <a:rPr lang="en-US" dirty="0" smtClean="0"/>
              <a:t>will we store? We'll need some </a:t>
            </a:r>
            <a:r>
              <a:rPr lang="en-US" dirty="0"/>
              <a:t>storage to hold the elements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err="1"/>
              <a:t>Vec</a:t>
            </a:r>
            <a:r>
              <a:rPr lang="en-US" dirty="0"/>
              <a:t> , and we'll want to keep track of </a:t>
            </a:r>
            <a:r>
              <a:rPr lang="en-US" dirty="0" smtClean="0"/>
              <a:t>the number </a:t>
            </a:r>
            <a:r>
              <a:rPr lang="en-US" dirty="0"/>
              <a:t>of elements that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Vec</a:t>
            </a:r>
            <a:r>
              <a:rPr lang="en-US" dirty="0"/>
              <a:t> contains.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good choice </a:t>
            </a:r>
            <a:r>
              <a:rPr lang="en-US" dirty="0"/>
              <a:t>is to hold </a:t>
            </a:r>
            <a:r>
              <a:rPr lang="en-US" dirty="0" smtClean="0"/>
              <a:t>the elements </a:t>
            </a:r>
            <a:r>
              <a:rPr lang="en-US" dirty="0"/>
              <a:t>in a </a:t>
            </a:r>
            <a:r>
              <a:rPr lang="en-US" dirty="0" smtClean="0"/>
              <a:t>dynamically </a:t>
            </a:r>
            <a:r>
              <a:rPr lang="en-US" dirty="0"/>
              <a:t>allocated array.</a:t>
            </a:r>
          </a:p>
        </p:txBody>
      </p:sp>
    </p:spTree>
    <p:extLst>
      <p:ext uri="{BB962C8B-B14F-4D97-AF65-F5344CB8AC3E}">
        <p14:creationId xmlns:p14="http://schemas.microsoft.com/office/powerpoint/2010/main" val="14558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153401" cy="17526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 smtClean="0">
                <a:cs typeface="Courier New" panose="02070309020205020404" pitchFamily="49" charset="0"/>
              </a:rPr>
              <a:t>We need to implement: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begin,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701105"/>
            <a:ext cx="8153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only need 2 of the 3 (we can get the third from the other two). We'll </a:t>
            </a:r>
            <a:r>
              <a:rPr lang="en-US" dirty="0"/>
              <a:t>make the arbitrary decision </a:t>
            </a:r>
            <a:r>
              <a:rPr lang="en-US" dirty="0" smtClean="0"/>
              <a:t>to store </a:t>
            </a:r>
            <a:r>
              <a:rPr lang="en-US" dirty="0"/>
              <a:t>only pointers to the first and (one past) the last element of the array, and </a:t>
            </a:r>
            <a:r>
              <a:rPr lang="en-US" dirty="0" smtClean="0"/>
              <a:t>to compute </a:t>
            </a:r>
            <a:r>
              <a:rPr lang="en-US" dirty="0"/>
              <a:t>the size as needed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81687"/>
            <a:ext cx="6448425" cy="1447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129487"/>
            <a:ext cx="8534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With these implementation decisions made, we can update our </a:t>
            </a:r>
            <a:r>
              <a:rPr lang="en-US" sz="2000" dirty="0" err="1">
                <a:solidFill>
                  <a:srgbClr val="9A0000"/>
                </a:solidFill>
              </a:rPr>
              <a:t>Vec</a:t>
            </a:r>
            <a:r>
              <a:rPr lang="en-US" sz="2000" dirty="0">
                <a:solidFill>
                  <a:srgbClr val="9A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class: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template &lt;class T&gt; class </a:t>
            </a:r>
            <a:r>
              <a:rPr lang="en-US" b="1" dirty="0" err="1">
                <a:latin typeface="Courier New" panose="02070309020205020404" pitchFamily="49" charset="0"/>
              </a:rPr>
              <a:t>Vec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public:</a:t>
            </a:r>
          </a:p>
          <a:p>
            <a:pPr lvl="1"/>
            <a:r>
              <a:rPr lang="en-US" b="1" dirty="0">
                <a:solidFill>
                  <a:srgbClr val="9A0000"/>
                </a:solidFill>
                <a:latin typeface="Courier New" panose="02070309020205020404" pitchFamily="49" charset="0"/>
              </a:rPr>
              <a:t>// </a:t>
            </a:r>
            <a:r>
              <a:rPr lang="en-US" b="1" i="1" dirty="0" smtClean="0">
                <a:solidFill>
                  <a:srgbClr val="9A0000"/>
                </a:solidFill>
                <a:latin typeface="Courier New" panose="02070309020205020404" pitchFamily="49" charset="0"/>
              </a:rPr>
              <a:t>interface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private: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T *data</a:t>
            </a:r>
            <a:r>
              <a:rPr lang="en-US" b="1" dirty="0">
                <a:latin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A0000"/>
                </a:solidFill>
                <a:latin typeface="Courier New" panose="02070309020205020404" pitchFamily="49" charset="0"/>
              </a:rPr>
              <a:t>// </a:t>
            </a:r>
            <a:r>
              <a:rPr lang="en-US" b="1" i="1" dirty="0">
                <a:solidFill>
                  <a:srgbClr val="9A0000"/>
                </a:solidFill>
                <a:latin typeface="Courier New" panose="02070309020205020404" pitchFamily="49" charset="0"/>
              </a:rPr>
              <a:t>first element in the </a:t>
            </a:r>
            <a:r>
              <a:rPr lang="en-US" b="1" dirty="0" err="1">
                <a:solidFill>
                  <a:srgbClr val="9A0000"/>
                </a:solidFill>
                <a:latin typeface="Courier New" panose="02070309020205020404" pitchFamily="49" charset="0"/>
              </a:rPr>
              <a:t>Vec</a:t>
            </a:r>
            <a:endParaRPr lang="en-US" b="1" dirty="0">
              <a:solidFill>
                <a:srgbClr val="9A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T *limit</a:t>
            </a:r>
            <a:r>
              <a:rPr lang="en-US" b="1" dirty="0"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9A0000"/>
                </a:solidFill>
                <a:latin typeface="Courier New" panose="02070309020205020404" pitchFamily="49" charset="0"/>
              </a:rPr>
              <a:t>// </a:t>
            </a:r>
            <a:r>
              <a:rPr lang="en-US" b="1" i="1" dirty="0">
                <a:solidFill>
                  <a:srgbClr val="9A0000"/>
                </a:solidFill>
                <a:latin typeface="Courier New" panose="02070309020205020404" pitchFamily="49" charset="0"/>
              </a:rPr>
              <a:t>one past the last element in the </a:t>
            </a:r>
            <a:r>
              <a:rPr lang="en-US" b="1" dirty="0" err="1">
                <a:solidFill>
                  <a:srgbClr val="9A0000"/>
                </a:solidFill>
                <a:latin typeface="Courier New" panose="02070309020205020404" pitchFamily="49" charset="0"/>
              </a:rPr>
              <a:t>Vec</a:t>
            </a:r>
            <a:endParaRPr lang="en-US" b="1" dirty="0">
              <a:solidFill>
                <a:srgbClr val="9A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032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5410200" cy="6096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altLang="en-US" dirty="0"/>
              <a:t>Implementing the </a:t>
            </a:r>
            <a:r>
              <a:rPr lang="en-US" altLang="en-US" dirty="0" err="1"/>
              <a:t>Vec</a:t>
            </a:r>
            <a:r>
              <a:rPr lang="en-US" altLang="en-US" dirty="0"/>
              <a:t> class</a:t>
            </a:r>
            <a:endParaRPr lang="en-US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534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With these implementation decisions made, we can update our </a:t>
            </a:r>
            <a:r>
              <a:rPr lang="en-US" sz="2000" dirty="0" err="1">
                <a:solidFill>
                  <a:srgbClr val="9A0000"/>
                </a:solidFill>
              </a:rPr>
              <a:t>Vec</a:t>
            </a:r>
            <a:r>
              <a:rPr lang="en-US" sz="2000" dirty="0">
                <a:solidFill>
                  <a:srgbClr val="9A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class:</a:t>
            </a:r>
          </a:p>
          <a:p>
            <a:r>
              <a:rPr lang="en-US" b="1" dirty="0">
                <a:latin typeface="Courier New" panose="02070309020205020404" pitchFamily="49" charset="0"/>
              </a:rPr>
              <a:t>template &lt;class T&gt; class </a:t>
            </a:r>
            <a:r>
              <a:rPr lang="en-US" b="1" dirty="0" err="1">
                <a:latin typeface="Courier New" panose="02070309020205020404" pitchFamily="49" charset="0"/>
              </a:rPr>
              <a:t>Vec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public:</a:t>
            </a:r>
          </a:p>
          <a:p>
            <a:pPr lvl="1"/>
            <a:r>
              <a:rPr lang="en-US" b="1" dirty="0">
                <a:solidFill>
                  <a:srgbClr val="9A0000"/>
                </a:solidFill>
                <a:latin typeface="Courier New" panose="02070309020205020404" pitchFamily="49" charset="0"/>
              </a:rPr>
              <a:t>// </a:t>
            </a:r>
            <a:r>
              <a:rPr lang="en-US" b="1" i="1" dirty="0" smtClean="0">
                <a:solidFill>
                  <a:srgbClr val="9A0000"/>
                </a:solidFill>
                <a:latin typeface="Courier New" panose="02070309020205020404" pitchFamily="49" charset="0"/>
              </a:rPr>
              <a:t>interface</a:t>
            </a:r>
          </a:p>
          <a:p>
            <a:r>
              <a:rPr lang="en-US" b="1" dirty="0" smtClean="0">
                <a:latin typeface="Courier New" panose="02070309020205020404" pitchFamily="49" charset="0"/>
              </a:rPr>
              <a:t>private: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T *data</a:t>
            </a:r>
            <a:r>
              <a:rPr lang="en-US" b="1" dirty="0">
                <a:latin typeface="Courier New" panose="02070309020205020404" pitchFamily="49" charset="0"/>
              </a:rPr>
              <a:t>; </a:t>
            </a:r>
            <a:r>
              <a:rPr lang="en-US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A0000"/>
                </a:solidFill>
                <a:latin typeface="Courier New" panose="02070309020205020404" pitchFamily="49" charset="0"/>
              </a:rPr>
              <a:t>// </a:t>
            </a:r>
            <a:r>
              <a:rPr lang="en-US" b="1" i="1" dirty="0">
                <a:solidFill>
                  <a:srgbClr val="9A0000"/>
                </a:solidFill>
                <a:latin typeface="Courier New" panose="02070309020205020404" pitchFamily="49" charset="0"/>
              </a:rPr>
              <a:t>first element in the </a:t>
            </a:r>
            <a:r>
              <a:rPr lang="en-US" b="1" dirty="0" err="1">
                <a:solidFill>
                  <a:srgbClr val="9A0000"/>
                </a:solidFill>
                <a:latin typeface="Courier New" panose="02070309020205020404" pitchFamily="49" charset="0"/>
              </a:rPr>
              <a:t>Vec</a:t>
            </a:r>
            <a:endParaRPr lang="en-US" b="1" dirty="0">
              <a:solidFill>
                <a:srgbClr val="9A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</a:rPr>
              <a:t>T *limit</a:t>
            </a:r>
            <a:r>
              <a:rPr lang="en-US" b="1" dirty="0">
                <a:latin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9A0000"/>
                </a:solidFill>
                <a:latin typeface="Courier New" panose="02070309020205020404" pitchFamily="49" charset="0"/>
              </a:rPr>
              <a:t>// </a:t>
            </a:r>
            <a:r>
              <a:rPr lang="en-US" b="1" i="1" dirty="0">
                <a:solidFill>
                  <a:srgbClr val="9A0000"/>
                </a:solidFill>
                <a:latin typeface="Courier New" panose="02070309020205020404" pitchFamily="49" charset="0"/>
              </a:rPr>
              <a:t>one past the last element in the </a:t>
            </a:r>
            <a:r>
              <a:rPr lang="en-US" b="1" dirty="0" err="1">
                <a:solidFill>
                  <a:srgbClr val="9A0000"/>
                </a:solidFill>
                <a:latin typeface="Courier New" panose="02070309020205020404" pitchFamily="49" charset="0"/>
              </a:rPr>
              <a:t>Vec</a:t>
            </a:r>
            <a:endParaRPr lang="en-US" b="1" dirty="0">
              <a:solidFill>
                <a:srgbClr val="9A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</a:rPr>
              <a:t>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73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EE599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6187</Words>
  <Application>Microsoft Office PowerPoint</Application>
  <PresentationFormat>On-screen Show (4:3)</PresentationFormat>
  <Paragraphs>844</Paragraphs>
  <Slides>62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Aharoni</vt:lpstr>
      <vt:lpstr>Arial</vt:lpstr>
      <vt:lpstr>Calibri</vt:lpstr>
      <vt:lpstr>Cambria</vt:lpstr>
      <vt:lpstr>Courier New</vt:lpstr>
      <vt:lpstr>Tahoma</vt:lpstr>
      <vt:lpstr>Trebuchet MS</vt:lpstr>
      <vt:lpstr>Verdana</vt:lpstr>
      <vt:lpstr>Wingdings</vt:lpstr>
      <vt:lpstr>Wingdings 3</vt:lpstr>
      <vt:lpstr>Facet</vt:lpstr>
      <vt:lpstr>2_Blends</vt:lpstr>
      <vt:lpstr>PowerPoint Presentation</vt:lpstr>
      <vt:lpstr>PowerPoint Presentation</vt:lpstr>
      <vt:lpstr>Abstract Data Types</vt:lpstr>
      <vt:lpstr>ADT Example: A Vector class Vec</vt:lpstr>
      <vt:lpstr>ADT Example: A Vector class</vt:lpstr>
      <vt:lpstr>ADT Example: A Vector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ADT Example: A Vector class</vt:lpstr>
      <vt:lpstr>ADT Example: A Vector class</vt:lpstr>
      <vt:lpstr>ADT Example: A Vector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Implementing the Vec 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2015-08-19T21:45:20Z</dcterms:created>
  <dcterms:modified xsi:type="dcterms:W3CDTF">2017-08-02T20:05:12Z</dcterms:modified>
</cp:coreProperties>
</file>