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9"/>
  </p:notesMasterIdLst>
  <p:sldIdLst>
    <p:sldId id="320" r:id="rId2"/>
    <p:sldId id="321" r:id="rId3"/>
    <p:sldId id="374" r:id="rId4"/>
    <p:sldId id="375" r:id="rId5"/>
    <p:sldId id="376" r:id="rId6"/>
    <p:sldId id="377" r:id="rId7"/>
    <p:sldId id="378" r:id="rId8"/>
    <p:sldId id="379" r:id="rId9"/>
    <p:sldId id="380" r:id="rId10"/>
    <p:sldId id="382" r:id="rId11"/>
    <p:sldId id="383" r:id="rId12"/>
    <p:sldId id="384" r:id="rId13"/>
    <p:sldId id="385" r:id="rId14"/>
    <p:sldId id="386" r:id="rId15"/>
    <p:sldId id="387" r:id="rId16"/>
    <p:sldId id="388" r:id="rId17"/>
    <p:sldId id="389" r:id="rId18"/>
    <p:sldId id="390" r:id="rId19"/>
    <p:sldId id="391" r:id="rId20"/>
    <p:sldId id="392" r:id="rId21"/>
    <p:sldId id="393" r:id="rId22"/>
    <p:sldId id="394" r:id="rId23"/>
    <p:sldId id="395" r:id="rId24"/>
    <p:sldId id="396" r:id="rId25"/>
    <p:sldId id="397" r:id="rId26"/>
    <p:sldId id="398" r:id="rId27"/>
    <p:sldId id="399" r:id="rId28"/>
    <p:sldId id="400" r:id="rId29"/>
    <p:sldId id="401" r:id="rId30"/>
    <p:sldId id="402" r:id="rId31"/>
    <p:sldId id="403" r:id="rId32"/>
    <p:sldId id="404" r:id="rId33"/>
    <p:sldId id="405" r:id="rId34"/>
    <p:sldId id="406" r:id="rId35"/>
    <p:sldId id="407" r:id="rId36"/>
    <p:sldId id="408" r:id="rId37"/>
    <p:sldId id="409" r:id="rId38"/>
    <p:sldId id="444" r:id="rId39"/>
    <p:sldId id="445" r:id="rId40"/>
    <p:sldId id="411" r:id="rId41"/>
    <p:sldId id="412" r:id="rId42"/>
    <p:sldId id="413" r:id="rId43"/>
    <p:sldId id="414" r:id="rId44"/>
    <p:sldId id="415" r:id="rId45"/>
    <p:sldId id="416" r:id="rId46"/>
    <p:sldId id="417" r:id="rId47"/>
    <p:sldId id="418" r:id="rId48"/>
    <p:sldId id="419" r:id="rId49"/>
    <p:sldId id="420" r:id="rId50"/>
    <p:sldId id="421" r:id="rId51"/>
    <p:sldId id="422" r:id="rId52"/>
    <p:sldId id="423" r:id="rId53"/>
    <p:sldId id="424" r:id="rId54"/>
    <p:sldId id="425" r:id="rId55"/>
    <p:sldId id="426" r:id="rId56"/>
    <p:sldId id="427" r:id="rId57"/>
    <p:sldId id="428" r:id="rId58"/>
    <p:sldId id="429" r:id="rId59"/>
    <p:sldId id="430" r:id="rId60"/>
    <p:sldId id="431" r:id="rId61"/>
    <p:sldId id="432" r:id="rId62"/>
    <p:sldId id="433" r:id="rId63"/>
    <p:sldId id="434" r:id="rId64"/>
    <p:sldId id="435" r:id="rId65"/>
    <p:sldId id="436" r:id="rId66"/>
    <p:sldId id="437" r:id="rId67"/>
    <p:sldId id="446" r:id="rId68"/>
    <p:sldId id="447" r:id="rId69"/>
    <p:sldId id="438" r:id="rId70"/>
    <p:sldId id="439" r:id="rId71"/>
    <p:sldId id="440" r:id="rId72"/>
    <p:sldId id="441" r:id="rId73"/>
    <p:sldId id="442" r:id="rId74"/>
    <p:sldId id="443" r:id="rId75"/>
    <p:sldId id="373" r:id="rId76"/>
    <p:sldId id="327" r:id="rId77"/>
    <p:sldId id="328" r:id="rId7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C4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64" autoAdjust="0"/>
    <p:restoredTop sz="68075" autoAdjust="0"/>
  </p:normalViewPr>
  <p:slideViewPr>
    <p:cSldViewPr snapToGrid="0">
      <p:cViewPr varScale="1">
        <p:scale>
          <a:sx n="75" d="100"/>
          <a:sy n="75" d="100"/>
        </p:scale>
        <p:origin x="54" y="72"/>
      </p:cViewPr>
      <p:guideLst/>
    </p:cSldViewPr>
  </p:slideViewPr>
  <p:outlineViewPr>
    <p:cViewPr>
      <p:scale>
        <a:sx n="33" d="100"/>
        <a:sy n="33" d="100"/>
      </p:scale>
      <p:origin x="0" y="-4008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199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7-27T16:35:36.642" idx="1">
    <p:pos x="10" y="10"/>
    <p:text>This is the language for files!</p:text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F84AB-FE12-447F-A126-D970C6A05C97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E13A3A-DEA2-4B92-8ED4-4BD75CAAD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57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CS209: Computer Science II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11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20B6052-CA92-4F71-87CF-B450A3507C3A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129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1FBD2B5-7774-4217-B8E0-1F0B2F435E83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5638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5CE9197-5E3F-4E39-B27B-881165976520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922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01E7D06-E95B-4D6A-ACAA-F9EEBC35B4EA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5411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AAEE0C0-BB3B-4998-BD94-9241D19AF236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8427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F2A5D6F-5D92-4E6E-BEEE-6B35A069D94A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666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9FC73E5-9A3F-420D-BE31-15FDA456DEFD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4301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9CE4CE4-B3C4-41EC-AB5E-7EC7A6E20AED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3948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7FDADE4-6B10-4673-B098-E3AC268245AD}" type="slidenum">
              <a:rPr lang="en-CA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18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15435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4C49C0E-928C-447A-B960-A97396E9D7B8}" type="slidenum">
              <a:rPr lang="en-CA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19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9318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8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9936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355571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E246059-5C98-4681-B840-BF3611822656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9025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99A066C-5826-4891-A32E-CB9FEA9BA3D7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7470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458EEAA-2A70-49FE-80EE-41F681C053A7}" type="slidenum">
              <a:rPr lang="en-CA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22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75174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B88DF73-9066-4630-B824-DB731AC2F8F4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4418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F0E6DE7-6956-4E0C-B988-DD985469B91C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9787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1F2F7F9-A417-471B-AB23-FD1CED818E12}" type="slidenum">
              <a:rPr lang="en-CA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25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1502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5FB781F-531F-4543-8BC1-EEB212FBD49E}" type="slidenum">
              <a:rPr lang="en-CA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26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862783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F224A6C-67F4-49D8-951A-F780681BD119}" type="slidenum">
              <a:rPr lang="en-CA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27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87806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A4B43F7-1D78-4963-9ED6-164C55AAEC07}" type="slidenum">
              <a:rPr lang="en-CA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28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27432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309BE15-5F66-429F-A3C1-7E3FAF09FD02}" type="slidenum">
              <a:rPr lang="en-CA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29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990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9686954-49AD-45A3-9D89-BA776D712B4D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3006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9DDCD72-8A4E-418E-8C92-533FB906B742}" type="slidenum">
              <a:rPr lang="en-CA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30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2409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C87F38F-EF72-4CE6-AC99-E66ADCA969F5}" type="slidenum">
              <a:rPr lang="en-CA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31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65563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408C360-34A9-4AFF-9E90-9B51360A806F}" type="slidenum">
              <a:rPr lang="en-CA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32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382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C8FB7DD-7100-4EFA-97C9-E7F771A71532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33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225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308B977-21A5-4751-AA68-1E964C2A21AC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34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6241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C6F44DA-AA1E-460E-8DA8-DE3F24F48FAC}" type="slidenum">
              <a:rPr lang="en-CA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35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0957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2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50880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8291829-AC8C-4639-8FFE-B1E27A8C894D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36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104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BC03A29-553F-4D08-8188-1F6BD05D6385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37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77426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A5F0B2D-431F-4EE6-9D00-F7816FAAC4C5}" type="slidenum">
              <a:rPr lang="en-CA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38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185207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A5F0B2D-431F-4EE6-9D00-F7816FAAC4C5}" type="slidenum">
              <a:rPr lang="en-CA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39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91601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9E6DA68-F7E6-4DB4-B7DA-4A87B61A9B5A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36071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982BE0B-3BC1-4B07-B6F5-E137883E3771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0995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6EF05BA-6C5F-425B-BF22-9A796AB830EC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58449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DB0458-94C6-4DF8-82B0-8686103B0419}" type="slidenum">
              <a:rPr lang="en-CA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42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1571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6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6563177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D0C866-E1EA-46DA-841E-82D6D36EF399}" type="slidenum">
              <a:rPr lang="en-CA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43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1673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40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420901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0EA0DDA-646C-420E-9DB2-80A3B9D131D3}" type="slidenum">
              <a:rPr lang="en-CA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44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1776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4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716926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3B15A83-EFA8-45D6-9410-417E156DA6BC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10722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8D49E28-064F-4267-8886-1E9DFF9AFEAF}" type="slidenum">
              <a:rPr lang="en-CA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46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822035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0960CEA-A2C5-4B91-AF12-5BF94EBC8FA3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78780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00380A3-F623-4A7C-B11D-E435915E6ED4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61841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ADF9E42-1356-4A24-ACCA-A0CEC572C221}" type="slidenum">
              <a:rPr lang="en-CA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49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2288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4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1023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105F3A5-F009-4BD4-B899-C30F83B7B847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56728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8CA4EAB-A5A8-48FE-B638-80F0FC42FA97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50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89750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51959F1-38D8-4111-9485-A479C85E616A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51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5467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B630CBE-4D77-4C15-A843-ECD7BF32E902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52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79368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C150458-ACFD-44E0-BBB0-CD2DA5F9341A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53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06138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D9EC75-C581-4BD4-A8D3-2D9B31504B18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54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64283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82DAC8A-525A-4925-89DD-FACC9C7F998A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55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78684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88399DF-8060-4C51-B042-0317E68C649F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56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04153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F76A332-4CB6-43E8-91F1-A1159A45B4B3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57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5700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6BEC811-EDB8-4DA2-B867-D834AB63A20C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58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07882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33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1D2319F-D8FB-4F7A-AFEE-DD91BC1026BA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59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60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25B4685-09A2-4B9C-8866-B7BA5B1D26E2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16439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BC618D2-2B7A-4530-B0C5-E153A425EDC9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60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07689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B63231C-93EF-49E3-AC5B-62F1B321D5F4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61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50392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482FEBC-9169-4658-99CB-64272EDE392C}" type="slidenum">
              <a:rPr lang="en-CA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62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866970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82B87AD-33B0-48E8-9EE6-9A6D8F77DB39}" type="slidenum">
              <a:rPr lang="en-CA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63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4036753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04C695C-002D-4711-AA48-CF5D9A71D573}" type="slidenum">
              <a:rPr lang="en-CA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64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6175563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BBA1934-E005-4F69-8522-B8C7A68B745A}" type="slidenum">
              <a:rPr lang="en-CA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65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4971494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2CDCCB6-C8B7-4211-8ED8-15B853C7838D}" type="slidenum">
              <a:rPr lang="en-CA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66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719776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2CDCCB6-C8B7-4211-8ED8-15B853C7838D}" type="slidenum">
              <a:rPr lang="en-CA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67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719010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2CDCCB6-C8B7-4211-8ED8-15B853C7838D}" type="slidenum">
              <a:rPr lang="en-CA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68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256868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41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E7E1EBA-0C1C-4F01-BD20-AE1EBEA8C0F5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69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935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BF339B2-CD9A-471E-B56A-F0BA4C7194A1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42796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5FB4DD5-4EC4-4545-AE15-EC07649B137F}" type="slidenum">
              <a:rPr lang="en-CA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70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4233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40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0890693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43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9BF137B-98C4-491D-B548-A61E065F1549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71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51329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44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E773FD0-A528-42E6-8ACE-1029E583EC39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72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35967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534F3B-C620-4062-B2B6-4A03B4F6693C}" type="slidenum">
              <a:rPr lang="en-CA" smtClean="0"/>
              <a:pPr>
                <a:defRPr/>
              </a:pPr>
              <a:t>73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642228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534F3B-C620-4062-B2B6-4A03B4F6693C}" type="slidenum">
              <a:rPr lang="en-CA" smtClean="0"/>
              <a:pPr>
                <a:defRPr/>
              </a:pPr>
              <a:t>74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456570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9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89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9E0AF44-2064-4BA1-BAC1-37399AFFB047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032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2A2B494-D0F2-4922-8AF6-99051836C2FE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873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9BAF4FB-8429-4BD8-9DC7-643CEB6B856D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706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FEB-EE8B-4233-A713-8A2748DC683B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2F9F-505A-4091-A5B4-04FBBD9507E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0" y="23813"/>
            <a:ext cx="30861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470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FEB-EE8B-4233-A713-8A2748DC683B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2F9F-505A-4091-A5B4-04FBBD95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63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FEB-EE8B-4233-A713-8A2748DC683B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2F9F-505A-4091-A5B4-04FBBD95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69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FEB-EE8B-4233-A713-8A2748DC683B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2F9F-505A-4091-A5B4-04FBBD95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27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FEB-EE8B-4233-A713-8A2748DC683B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2F9F-505A-4091-A5B4-04FBBD95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01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FEB-EE8B-4233-A713-8A2748DC683B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2F9F-505A-4091-A5B4-04FBBD95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52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FEB-EE8B-4233-A713-8A2748DC683B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2F9F-505A-4091-A5B4-04FBBD95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2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FEB-EE8B-4233-A713-8A2748DC683B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2F9F-505A-4091-A5B4-04FBBD95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4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FEB-EE8B-4233-A713-8A2748DC683B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2F9F-505A-4091-A5B4-04FBBD95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69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FEB-EE8B-4233-A713-8A2748DC683B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2F9F-505A-4091-A5B4-04FBBD95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8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FEB-EE8B-4233-A713-8A2748DC683B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2F9F-505A-4091-A5B4-04FBBD95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03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FEB-EE8B-4233-A713-8A2748DC683B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2F9F-505A-4091-A5B4-04FBBD95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34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E1FEB-EE8B-4233-A713-8A2748DC683B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E2F9F-505A-4091-A5B4-04FBBD9507E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2950" y="58739"/>
            <a:ext cx="3086100" cy="11477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6963"/>
            <a:ext cx="12192000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955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doc/tutorial/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3"/>
          <p:cNvSpPr>
            <a:spLocks noChangeArrowheads="1"/>
          </p:cNvSpPr>
          <p:nvPr/>
        </p:nvSpPr>
        <p:spPr bwMode="auto">
          <a:xfrm>
            <a:off x="1905000" y="1828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dirty="0">
                <a:solidFill>
                  <a:schemeClr val="tx2"/>
                </a:solidFill>
                <a:latin typeface="Cambria" pitchFamily="18" charset="0"/>
              </a:rPr>
              <a:t>CS209: Computer Science II</a:t>
            </a:r>
          </a:p>
        </p:txBody>
      </p:sp>
    </p:spTree>
    <p:extLst>
      <p:ext uri="{BB962C8B-B14F-4D97-AF65-F5344CB8AC3E}">
        <p14:creationId xmlns:p14="http://schemas.microsoft.com/office/powerpoint/2010/main" val="202604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705678" y="0"/>
            <a:ext cx="10515600" cy="1325563"/>
          </a:xfrm>
        </p:spPr>
        <p:txBody>
          <a:bodyPr/>
          <a:lstStyle/>
          <a:p>
            <a:r>
              <a:rPr lang="en-US" altLang="en-US" dirty="0" smtClean="0"/>
              <a:t>Introduction to Recursion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5678" y="1325563"/>
            <a:ext cx="11208026" cy="34163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(n &lt; 10)</a:t>
            </a: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n &lt;&lt;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else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//n is two or more digits long:</a:t>
            </a: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writeVertical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the number n with the last digit removed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the last digit of n &lt;&lt;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0" y="4876800"/>
            <a:ext cx="6603603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/>
              <a:t>n / 10 is the number n with the last digit removed.</a:t>
            </a:r>
          </a:p>
          <a:p>
            <a:pPr>
              <a:defRPr/>
            </a:pPr>
            <a:r>
              <a:rPr lang="en-US" sz="2400" b="1" dirty="0"/>
              <a:t>n % 10 is the last digit of n .</a:t>
            </a:r>
          </a:p>
        </p:txBody>
      </p:sp>
    </p:spTree>
    <p:extLst>
      <p:ext uri="{BB962C8B-B14F-4D97-AF65-F5344CB8AC3E}">
        <p14:creationId xmlns:p14="http://schemas.microsoft.com/office/powerpoint/2010/main" val="3756520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98444" y="0"/>
            <a:ext cx="10515600" cy="1325563"/>
          </a:xfrm>
        </p:spPr>
        <p:txBody>
          <a:bodyPr/>
          <a:lstStyle/>
          <a:p>
            <a:r>
              <a:rPr lang="en-US" altLang="en-US" dirty="0" smtClean="0"/>
              <a:t>Introduction to Recursion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7078" y="994950"/>
            <a:ext cx="10065027" cy="526297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 complete code for the function is as follows:</a:t>
            </a:r>
          </a:p>
          <a:p>
            <a:pPr>
              <a:defRPr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writeVertical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(n &lt; 10)</a:t>
            </a: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n &lt;&lt;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//n is two or more digits long :</a:t>
            </a: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writeVertical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(n / 10);</a:t>
            </a: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(n % 10) &lt;&lt;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21851511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19.2</a:t>
            </a:r>
          </a:p>
        </p:txBody>
      </p:sp>
      <p:sp>
        <p:nvSpPr>
          <p:cNvPr id="1433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 smtClean="0"/>
              <a:t>Solving Problems with Recursion</a:t>
            </a:r>
          </a:p>
        </p:txBody>
      </p:sp>
    </p:spTree>
    <p:extLst>
      <p:ext uri="{BB962C8B-B14F-4D97-AF65-F5344CB8AC3E}">
        <p14:creationId xmlns:p14="http://schemas.microsoft.com/office/powerpoint/2010/main" val="11473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924800" cy="1143000"/>
          </a:xfrm>
        </p:spPr>
        <p:txBody>
          <a:bodyPr/>
          <a:lstStyle/>
          <a:p>
            <a:r>
              <a:rPr lang="en-US" altLang="en-US" smtClean="0"/>
              <a:t>Recursive Functions - Purpose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Recursive functions are used to reduce a complex problem to a simpler-to-solve problem.</a:t>
            </a:r>
          </a:p>
          <a:p>
            <a:r>
              <a:rPr lang="en-US" altLang="en-US" smtClean="0"/>
              <a:t>The simpler-to-solve problem is known as the </a:t>
            </a:r>
            <a:r>
              <a:rPr lang="en-US" altLang="en-US" u="sng" smtClean="0"/>
              <a:t>base case</a:t>
            </a:r>
          </a:p>
          <a:p>
            <a:r>
              <a:rPr lang="en-US" altLang="en-US" smtClean="0"/>
              <a:t>Recursive calls stop when the base case is reached</a:t>
            </a:r>
          </a:p>
        </p:txBody>
      </p:sp>
    </p:spTree>
    <p:extLst>
      <p:ext uri="{BB962C8B-B14F-4D97-AF65-F5344CB8AC3E}">
        <p14:creationId xmlns:p14="http://schemas.microsoft.com/office/powerpoint/2010/main" val="1706550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Stopping the Recursion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 recursive function must always include a test to determine if another recursive call should be made, or if the recursion should stop with this call</a:t>
            </a:r>
          </a:p>
          <a:p>
            <a:r>
              <a:rPr lang="en-US" altLang="en-US" smtClean="0"/>
              <a:t>In the sample program, the test is: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 smtClean="0"/>
              <a:t>	 	</a:t>
            </a:r>
            <a:r>
              <a:rPr lang="en-US" altLang="en-US" smtClean="0">
                <a:latin typeface="Courier New" panose="02070309020205020404" pitchFamily="49" charset="0"/>
              </a:rPr>
              <a:t>if (num == 0)</a:t>
            </a:r>
          </a:p>
        </p:txBody>
      </p:sp>
    </p:spTree>
    <p:extLst>
      <p:ext uri="{BB962C8B-B14F-4D97-AF65-F5344CB8AC3E}">
        <p14:creationId xmlns:p14="http://schemas.microsoft.com/office/powerpoint/2010/main" val="7713139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Stopping the Recursion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85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void countDown(int num)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{ 	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 </a:t>
            </a:r>
            <a:r>
              <a:rPr lang="en-US" altLang="en-US" b="1">
                <a:latin typeface="Courier New" panose="02070309020205020404" pitchFamily="49" charset="0"/>
              </a:rPr>
              <a:t>if (num == 0)</a:t>
            </a:r>
            <a:r>
              <a:rPr lang="en-US" altLang="en-US">
                <a:latin typeface="Courier New" panose="02070309020205020404" pitchFamily="49" charset="0"/>
              </a:rPr>
              <a:t> // test</a:t>
            </a:r>
            <a:endParaRPr lang="en-US" altLang="en-US" b="1">
              <a:latin typeface="Courier New" panose="02070309020205020404" pitchFamily="49" charset="0"/>
            </a:endParaRP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	   cout &lt;&lt; "Blastoff!";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	else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	{ 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    cout &lt;&lt; num &lt;&lt; "...\n";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	   countDown(num-1); // recursive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 }                    // call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48416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Stopping the Recursion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Recursion uses a process of breaking a problem down into smaller problems until the problem can be solved</a:t>
            </a:r>
          </a:p>
          <a:p>
            <a:r>
              <a:rPr lang="en-US" altLang="en-US"/>
              <a:t>In the </a:t>
            </a:r>
            <a:r>
              <a:rPr lang="en-US" altLang="en-US">
                <a:latin typeface="Courier New" panose="02070309020205020404" pitchFamily="49" charset="0"/>
              </a:rPr>
              <a:t>countDown</a:t>
            </a:r>
            <a:r>
              <a:rPr lang="en-US" altLang="en-US"/>
              <a:t> function, a different value is passed to the function each time it is called</a:t>
            </a:r>
          </a:p>
          <a:p>
            <a:r>
              <a:rPr lang="en-US" altLang="en-US"/>
              <a:t>Eventually, the parameter reaches the value in the test, and the recursion stops</a:t>
            </a:r>
          </a:p>
          <a:p>
            <a:pPr>
              <a:buFont typeface="Times" panose="02020603050405020304" pitchFamily="18" charset="0"/>
              <a:buNone/>
            </a:pPr>
            <a:endParaRPr lang="en-US" altLang="en-US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248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0"/>
            <a:ext cx="10515600" cy="1325563"/>
          </a:xfrm>
        </p:spPr>
        <p:txBody>
          <a:bodyPr/>
          <a:lstStyle/>
          <a:p>
            <a:r>
              <a:rPr lang="en-US" altLang="en-US" dirty="0" smtClean="0"/>
              <a:t>Stopping the Recursion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800100" y="1325563"/>
            <a:ext cx="8915400" cy="4267200"/>
          </a:xfrm>
        </p:spPr>
        <p:txBody>
          <a:bodyPr/>
          <a:lstStyle/>
          <a:p>
            <a:pPr lvl="1">
              <a:lnSpc>
                <a:spcPct val="85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void </a:t>
            </a:r>
            <a:r>
              <a:rPr lang="en-US" altLang="en-US" dirty="0" err="1">
                <a:latin typeface="Courier New" panose="02070309020205020404" pitchFamily="49" charset="0"/>
              </a:rPr>
              <a:t>countDown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</a:rPr>
              <a:t>num</a:t>
            </a:r>
            <a:r>
              <a:rPr lang="en-US" altLang="en-US" dirty="0">
                <a:latin typeface="Courier New" panose="02070309020205020404" pitchFamily="49" charset="0"/>
              </a:rPr>
              <a:t>)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{ 	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if (</a:t>
            </a:r>
            <a:r>
              <a:rPr lang="en-US" altLang="en-US" dirty="0" err="1">
                <a:latin typeface="Courier New" panose="02070309020205020404" pitchFamily="49" charset="0"/>
              </a:rPr>
              <a:t>num</a:t>
            </a:r>
            <a:r>
              <a:rPr lang="en-US" altLang="en-US" dirty="0">
                <a:latin typeface="Courier New" panose="02070309020205020404" pitchFamily="49" charset="0"/>
              </a:rPr>
              <a:t> == 0)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   </a:t>
            </a:r>
            <a:r>
              <a:rPr lang="en-US" altLang="en-US" dirty="0" err="1">
                <a:latin typeface="Courier New" panose="02070309020205020404" pitchFamily="49" charset="0"/>
              </a:rPr>
              <a:t>cout</a:t>
            </a:r>
            <a:r>
              <a:rPr lang="en-US" altLang="en-US" dirty="0">
                <a:latin typeface="Courier New" panose="02070309020205020404" pitchFamily="49" charset="0"/>
              </a:rPr>
              <a:t> &lt;&lt; "Blastoff!";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else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{ 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</a:t>
            </a:r>
            <a:r>
              <a:rPr lang="en-US" altLang="en-US" dirty="0" err="1">
                <a:latin typeface="Courier New" panose="02070309020205020404" pitchFamily="49" charset="0"/>
              </a:rPr>
              <a:t>cout</a:t>
            </a:r>
            <a:r>
              <a:rPr lang="en-US" altLang="en-US" dirty="0">
                <a:latin typeface="Courier New" panose="02070309020205020404" pitchFamily="49" charset="0"/>
              </a:rPr>
              <a:t> &lt;&lt; </a:t>
            </a:r>
            <a:r>
              <a:rPr lang="en-US" altLang="en-US" dirty="0" err="1">
                <a:latin typeface="Courier New" panose="02070309020205020404" pitchFamily="49" charset="0"/>
              </a:rPr>
              <a:t>num</a:t>
            </a:r>
            <a:r>
              <a:rPr lang="en-US" altLang="en-US" dirty="0">
                <a:latin typeface="Courier New" panose="02070309020205020404" pitchFamily="49" charset="0"/>
              </a:rPr>
              <a:t> &lt;&lt; "...\n";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   </a:t>
            </a:r>
            <a:r>
              <a:rPr lang="en-US" altLang="en-US" b="1" dirty="0" err="1">
                <a:latin typeface="Courier New" panose="02070309020205020404" pitchFamily="49" charset="0"/>
              </a:rPr>
              <a:t>countDown</a:t>
            </a:r>
            <a:r>
              <a:rPr lang="en-US" altLang="en-US" b="1" dirty="0">
                <a:latin typeface="Courier New" panose="02070309020205020404" pitchFamily="49" charset="0"/>
              </a:rPr>
              <a:t>(num-1);</a:t>
            </a:r>
            <a:r>
              <a:rPr lang="en-US" altLang="en-US" dirty="0">
                <a:latin typeface="Courier New" panose="02070309020205020404" pitchFamily="49" charset="0"/>
              </a:rPr>
              <a:t>// note that the value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}                   // passed to recursive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}                     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// calls decreases by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				// one for each call</a:t>
            </a:r>
          </a:p>
        </p:txBody>
      </p:sp>
    </p:spTree>
    <p:extLst>
      <p:ext uri="{BB962C8B-B14F-4D97-AF65-F5344CB8AC3E}">
        <p14:creationId xmlns:p14="http://schemas.microsoft.com/office/powerpoint/2010/main" val="8596138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805657" y="0"/>
            <a:ext cx="10515600" cy="1325563"/>
          </a:xfrm>
        </p:spPr>
        <p:txBody>
          <a:bodyPr/>
          <a:lstStyle/>
          <a:p>
            <a:r>
              <a:rPr lang="en-US" altLang="en-US" dirty="0" smtClean="0"/>
              <a:t>What Happens When Called?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1981201" y="1874839"/>
            <a:ext cx="8164513" cy="3703637"/>
          </a:xfrm>
        </p:spPr>
        <p:txBody>
          <a:bodyPr/>
          <a:lstStyle/>
          <a:p>
            <a:pPr marL="533400" indent="-533400">
              <a:spcBef>
                <a:spcPct val="50000"/>
              </a:spcBef>
            </a:pPr>
            <a:r>
              <a:rPr lang="en-US" altLang="en-US"/>
              <a:t>Each time a recursive function is called, a new copy of the function runs, with new instances of parameters and local variables created</a:t>
            </a:r>
          </a:p>
          <a:p>
            <a:pPr marL="533400" indent="-533400">
              <a:spcBef>
                <a:spcPct val="50000"/>
              </a:spcBef>
            </a:pPr>
            <a:r>
              <a:rPr lang="en-US" altLang="en-US"/>
              <a:t>As each copy finishes executing, it returns to the copy of the function that called it</a:t>
            </a:r>
          </a:p>
          <a:p>
            <a:pPr marL="533400" indent="-533400">
              <a:spcBef>
                <a:spcPct val="50000"/>
              </a:spcBef>
            </a:pPr>
            <a:r>
              <a:rPr lang="en-US" altLang="en-US"/>
              <a:t>When the initial copy finishes executing, it returns to the part of the program that made the initial call to the function</a:t>
            </a:r>
            <a:endParaRPr lang="en-US" altLang="en-US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8659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-7936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What Happens When Called?</a:t>
            </a:r>
          </a:p>
        </p:txBody>
      </p:sp>
      <p:grpSp>
        <p:nvGrpSpPr>
          <p:cNvPr id="21507" name="Group 32"/>
          <p:cNvGrpSpPr>
            <a:grpSpLocks/>
          </p:cNvGrpSpPr>
          <p:nvPr/>
        </p:nvGrpSpPr>
        <p:grpSpPr bwMode="auto">
          <a:xfrm>
            <a:off x="1447800" y="1050928"/>
            <a:ext cx="8185150" cy="5197475"/>
            <a:chOff x="144" y="768"/>
            <a:chExt cx="5156" cy="3274"/>
          </a:xfrm>
        </p:grpSpPr>
        <p:sp>
          <p:nvSpPr>
            <p:cNvPr id="21508" name="Rectangle 3"/>
            <p:cNvSpPr>
              <a:spLocks noChangeArrowheads="1"/>
            </p:cNvSpPr>
            <p:nvPr/>
          </p:nvSpPr>
          <p:spPr bwMode="auto">
            <a:xfrm>
              <a:off x="912" y="1296"/>
              <a:ext cx="1296" cy="768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1509" name="Rectangle 4"/>
            <p:cNvSpPr>
              <a:spLocks noChangeArrowheads="1"/>
            </p:cNvSpPr>
            <p:nvPr/>
          </p:nvSpPr>
          <p:spPr bwMode="auto">
            <a:xfrm>
              <a:off x="1920" y="2256"/>
              <a:ext cx="1289" cy="768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1510" name="Rectangle 5"/>
            <p:cNvSpPr>
              <a:spLocks noChangeArrowheads="1"/>
            </p:cNvSpPr>
            <p:nvPr/>
          </p:nvSpPr>
          <p:spPr bwMode="auto">
            <a:xfrm>
              <a:off x="2880" y="3216"/>
              <a:ext cx="1200" cy="768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1511" name="Text Box 6"/>
            <p:cNvSpPr txBox="1">
              <a:spLocks noChangeArrowheads="1"/>
            </p:cNvSpPr>
            <p:nvPr/>
          </p:nvSpPr>
          <p:spPr bwMode="auto">
            <a:xfrm>
              <a:off x="3264" y="2736"/>
              <a:ext cx="1076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third call to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countDown 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num</a:t>
              </a:r>
              <a:r>
                <a:rPr lang="en-US" altLang="en-US" sz="2000"/>
                <a:t>  is </a:t>
              </a:r>
              <a:r>
                <a:rPr lang="en-US" altLang="en-US" sz="2000"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21512" name="Text Box 7"/>
            <p:cNvSpPr txBox="1">
              <a:spLocks noChangeArrowheads="1"/>
            </p:cNvSpPr>
            <p:nvPr/>
          </p:nvSpPr>
          <p:spPr bwMode="auto">
            <a:xfrm>
              <a:off x="864" y="1536"/>
              <a:ext cx="13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countDown(1);</a:t>
              </a:r>
            </a:p>
          </p:txBody>
        </p:sp>
        <p:sp>
          <p:nvSpPr>
            <p:cNvPr id="21513" name="Text Box 8"/>
            <p:cNvSpPr txBox="1">
              <a:spLocks noChangeArrowheads="1"/>
            </p:cNvSpPr>
            <p:nvPr/>
          </p:nvSpPr>
          <p:spPr bwMode="auto">
            <a:xfrm>
              <a:off x="1872" y="2448"/>
              <a:ext cx="13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countDown(0);</a:t>
              </a:r>
            </a:p>
          </p:txBody>
        </p:sp>
        <p:sp>
          <p:nvSpPr>
            <p:cNvPr id="21514" name="Text Box 9"/>
            <p:cNvSpPr txBox="1">
              <a:spLocks noChangeArrowheads="1"/>
            </p:cNvSpPr>
            <p:nvPr/>
          </p:nvSpPr>
          <p:spPr bwMode="auto">
            <a:xfrm>
              <a:off x="2832" y="3312"/>
              <a:ext cx="1268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// no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// recursive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// call</a:t>
              </a:r>
            </a:p>
          </p:txBody>
        </p:sp>
        <p:sp>
          <p:nvSpPr>
            <p:cNvPr id="21515" name="Text Box 10"/>
            <p:cNvSpPr txBox="1">
              <a:spLocks noChangeArrowheads="1"/>
            </p:cNvSpPr>
            <p:nvPr/>
          </p:nvSpPr>
          <p:spPr bwMode="auto">
            <a:xfrm>
              <a:off x="2208" y="1776"/>
              <a:ext cx="1094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second call to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countDown 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num</a:t>
              </a:r>
              <a:r>
                <a:rPr lang="en-US" altLang="en-US" sz="2000"/>
                <a:t>  is </a:t>
              </a:r>
              <a:r>
                <a:rPr lang="en-US" altLang="en-US" sz="2000"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21516" name="Text Box 11"/>
            <p:cNvSpPr txBox="1">
              <a:spLocks noChangeArrowheads="1"/>
            </p:cNvSpPr>
            <p:nvPr/>
          </p:nvSpPr>
          <p:spPr bwMode="auto">
            <a:xfrm>
              <a:off x="1248" y="816"/>
              <a:ext cx="980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first call to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countDown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num</a:t>
              </a:r>
              <a:r>
                <a:rPr lang="en-US" altLang="en-US" sz="2000"/>
                <a:t>  is </a:t>
              </a:r>
              <a:r>
                <a:rPr lang="en-US" altLang="en-US" sz="2000">
                  <a:latin typeface="Courier New" panose="02070309020205020404" pitchFamily="49" charset="0"/>
                </a:rPr>
                <a:t>2</a:t>
              </a:r>
            </a:p>
          </p:txBody>
        </p:sp>
        <p:sp>
          <p:nvSpPr>
            <p:cNvPr id="21517" name="Text Box 12"/>
            <p:cNvSpPr txBox="1">
              <a:spLocks noChangeArrowheads="1"/>
            </p:cNvSpPr>
            <p:nvPr/>
          </p:nvSpPr>
          <p:spPr bwMode="auto">
            <a:xfrm>
              <a:off x="4320" y="1008"/>
              <a:ext cx="605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output: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Courier New" panose="02070309020205020404" pitchFamily="49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2...</a:t>
              </a:r>
            </a:p>
          </p:txBody>
        </p:sp>
        <p:sp>
          <p:nvSpPr>
            <p:cNvPr id="21518" name="Text Box 13"/>
            <p:cNvSpPr txBox="1">
              <a:spLocks noChangeArrowheads="1"/>
            </p:cNvSpPr>
            <p:nvPr/>
          </p:nvSpPr>
          <p:spPr bwMode="auto">
            <a:xfrm>
              <a:off x="4320" y="1968"/>
              <a:ext cx="500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Courier New" panose="02070309020205020404" pitchFamily="49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1...</a:t>
              </a:r>
            </a:p>
          </p:txBody>
        </p:sp>
        <p:sp>
          <p:nvSpPr>
            <p:cNvPr id="21519" name="Text Box 14"/>
            <p:cNvSpPr txBox="1">
              <a:spLocks noChangeArrowheads="1"/>
            </p:cNvSpPr>
            <p:nvPr/>
          </p:nvSpPr>
          <p:spPr bwMode="auto">
            <a:xfrm>
              <a:off x="4320" y="2880"/>
              <a:ext cx="980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Courier New" panose="02070309020205020404" pitchFamily="49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Blastoff!</a:t>
              </a:r>
            </a:p>
          </p:txBody>
        </p:sp>
        <p:sp>
          <p:nvSpPr>
            <p:cNvPr id="21520" name="Line 15"/>
            <p:cNvSpPr>
              <a:spLocks noChangeShapeType="1"/>
            </p:cNvSpPr>
            <p:nvPr/>
          </p:nvSpPr>
          <p:spPr bwMode="auto">
            <a:xfrm>
              <a:off x="1344" y="1728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1" name="Line 16"/>
            <p:cNvSpPr>
              <a:spLocks noChangeShapeType="1"/>
            </p:cNvSpPr>
            <p:nvPr/>
          </p:nvSpPr>
          <p:spPr bwMode="auto">
            <a:xfrm>
              <a:off x="2400" y="2640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2" name="Line 17"/>
            <p:cNvSpPr>
              <a:spLocks noChangeShapeType="1"/>
            </p:cNvSpPr>
            <p:nvPr/>
          </p:nvSpPr>
          <p:spPr bwMode="auto">
            <a:xfrm>
              <a:off x="1344" y="2256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3" name="Line 18"/>
            <p:cNvSpPr>
              <a:spLocks noChangeShapeType="1"/>
            </p:cNvSpPr>
            <p:nvPr/>
          </p:nvSpPr>
          <p:spPr bwMode="auto">
            <a:xfrm>
              <a:off x="2400" y="3216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4" name="Line 19"/>
            <p:cNvSpPr>
              <a:spLocks noChangeShapeType="1"/>
            </p:cNvSpPr>
            <p:nvPr/>
          </p:nvSpPr>
          <p:spPr bwMode="auto">
            <a:xfrm>
              <a:off x="336" y="768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5" name="Line 20"/>
            <p:cNvSpPr>
              <a:spLocks noChangeShapeType="1"/>
            </p:cNvSpPr>
            <p:nvPr/>
          </p:nvSpPr>
          <p:spPr bwMode="auto">
            <a:xfrm>
              <a:off x="336" y="1296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6" name="Line 21"/>
            <p:cNvSpPr>
              <a:spLocks noChangeShapeType="1"/>
            </p:cNvSpPr>
            <p:nvPr/>
          </p:nvSpPr>
          <p:spPr bwMode="auto">
            <a:xfrm flipH="1">
              <a:off x="1680" y="3984"/>
              <a:ext cx="1200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7" name="Line 22"/>
            <p:cNvSpPr>
              <a:spLocks noChangeShapeType="1"/>
            </p:cNvSpPr>
            <p:nvPr/>
          </p:nvSpPr>
          <p:spPr bwMode="auto">
            <a:xfrm flipV="1">
              <a:off x="1680" y="2688"/>
              <a:ext cx="0" cy="1296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8" name="Line 23"/>
            <p:cNvSpPr>
              <a:spLocks noChangeShapeType="1"/>
            </p:cNvSpPr>
            <p:nvPr/>
          </p:nvSpPr>
          <p:spPr bwMode="auto">
            <a:xfrm>
              <a:off x="1680" y="2688"/>
              <a:ext cx="240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9" name="Text Box 24"/>
            <p:cNvSpPr txBox="1">
              <a:spLocks noChangeArrowheads="1"/>
            </p:cNvSpPr>
            <p:nvPr/>
          </p:nvSpPr>
          <p:spPr bwMode="auto">
            <a:xfrm>
              <a:off x="1872" y="3792"/>
              <a:ext cx="53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return</a:t>
              </a:r>
            </a:p>
          </p:txBody>
        </p:sp>
        <p:sp>
          <p:nvSpPr>
            <p:cNvPr id="21530" name="Line 25"/>
            <p:cNvSpPr>
              <a:spLocks noChangeShapeType="1"/>
            </p:cNvSpPr>
            <p:nvPr/>
          </p:nvSpPr>
          <p:spPr bwMode="auto">
            <a:xfrm flipH="1">
              <a:off x="672" y="3024"/>
              <a:ext cx="1248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1" name="Line 26"/>
            <p:cNvSpPr>
              <a:spLocks noChangeShapeType="1"/>
            </p:cNvSpPr>
            <p:nvPr/>
          </p:nvSpPr>
          <p:spPr bwMode="auto">
            <a:xfrm flipV="1">
              <a:off x="672" y="1776"/>
              <a:ext cx="0" cy="1248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2" name="Line 27"/>
            <p:cNvSpPr>
              <a:spLocks noChangeShapeType="1"/>
            </p:cNvSpPr>
            <p:nvPr/>
          </p:nvSpPr>
          <p:spPr bwMode="auto">
            <a:xfrm>
              <a:off x="672" y="1776"/>
              <a:ext cx="240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3" name="Text Box 28"/>
            <p:cNvSpPr txBox="1">
              <a:spLocks noChangeArrowheads="1"/>
            </p:cNvSpPr>
            <p:nvPr/>
          </p:nvSpPr>
          <p:spPr bwMode="auto">
            <a:xfrm>
              <a:off x="912" y="2832"/>
              <a:ext cx="53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return</a:t>
              </a:r>
            </a:p>
          </p:txBody>
        </p:sp>
        <p:sp>
          <p:nvSpPr>
            <p:cNvPr id="21534" name="Line 29"/>
            <p:cNvSpPr>
              <a:spLocks noChangeShapeType="1"/>
            </p:cNvSpPr>
            <p:nvPr/>
          </p:nvSpPr>
          <p:spPr bwMode="auto">
            <a:xfrm flipH="1">
              <a:off x="144" y="2064"/>
              <a:ext cx="768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5" name="Line 30"/>
            <p:cNvSpPr>
              <a:spLocks noChangeShapeType="1"/>
            </p:cNvSpPr>
            <p:nvPr/>
          </p:nvSpPr>
          <p:spPr bwMode="auto">
            <a:xfrm flipV="1">
              <a:off x="144" y="1104"/>
              <a:ext cx="0" cy="96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6" name="Text Box 31"/>
            <p:cNvSpPr txBox="1">
              <a:spLocks noChangeArrowheads="1"/>
            </p:cNvSpPr>
            <p:nvPr/>
          </p:nvSpPr>
          <p:spPr bwMode="auto">
            <a:xfrm>
              <a:off x="144" y="1872"/>
              <a:ext cx="53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return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81062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057401" y="228600"/>
            <a:ext cx="7010399" cy="5715000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/>
              <a:t>Unit </a:t>
            </a:r>
            <a:r>
              <a:rPr lang="en-US" altLang="en-US" sz="3600" b="1" dirty="0" smtClean="0"/>
              <a:t>3 </a:t>
            </a:r>
            <a:r>
              <a:rPr lang="en-US" altLang="en-US" sz="3600" b="1" dirty="0"/>
              <a:t>Module </a:t>
            </a:r>
            <a:r>
              <a:rPr lang="en-US" altLang="en-US" sz="3600" b="1" dirty="0" smtClean="0"/>
              <a:t>3: </a:t>
            </a:r>
            <a:endParaRPr lang="en-US" altLang="en-US" sz="3600" b="1" dirty="0"/>
          </a:p>
          <a:p>
            <a:pPr algn="ctr"/>
            <a:r>
              <a:rPr lang="en-US" sz="3600" b="1" dirty="0" smtClean="0"/>
              <a:t>Recursion</a:t>
            </a:r>
            <a:endParaRPr lang="en-US" sz="3600" b="1" dirty="0"/>
          </a:p>
          <a:p>
            <a:pPr>
              <a:defRPr/>
            </a:pPr>
            <a:endParaRPr lang="en-US" sz="2800" dirty="0"/>
          </a:p>
          <a:p>
            <a:r>
              <a:rPr lang="en-US" sz="2800" dirty="0" smtClean="0"/>
              <a:t>Introducing Recursion</a:t>
            </a:r>
          </a:p>
          <a:p>
            <a:r>
              <a:rPr lang="en-US" altLang="en-US" sz="2800" dirty="0"/>
              <a:t>Solving Problems with </a:t>
            </a:r>
            <a:r>
              <a:rPr lang="en-US" altLang="en-US" sz="2800" dirty="0" smtClean="0"/>
              <a:t>Recursion</a:t>
            </a:r>
          </a:p>
          <a:p>
            <a:r>
              <a:rPr lang="en-US" altLang="en-US" sz="2800" dirty="0"/>
              <a:t>Solving Recursively Defined Problems</a:t>
            </a:r>
          </a:p>
          <a:p>
            <a:r>
              <a:rPr lang="en-US" altLang="en-US" sz="2800" dirty="0" smtClean="0"/>
              <a:t>Linked Listed Recursion</a:t>
            </a:r>
          </a:p>
          <a:p>
            <a:r>
              <a:rPr lang="en-US" altLang="en-US" sz="2800" dirty="0" smtClean="0"/>
              <a:t>Binary Search</a:t>
            </a:r>
          </a:p>
          <a:p>
            <a:r>
              <a:rPr lang="en-US" altLang="en-US" sz="2800" dirty="0" smtClean="0"/>
              <a:t>Towers of Hanoi</a:t>
            </a:r>
          </a:p>
          <a:p>
            <a:r>
              <a:rPr lang="en-US" altLang="en-US" sz="2800" dirty="0" smtClean="0"/>
              <a:t>Quicksort</a:t>
            </a:r>
            <a:endParaRPr lang="en-US" altLang="en-US" sz="2800" dirty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85804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65922" y="100082"/>
            <a:ext cx="10515600" cy="1325563"/>
          </a:xfrm>
        </p:spPr>
        <p:txBody>
          <a:bodyPr/>
          <a:lstStyle/>
          <a:p>
            <a:r>
              <a:rPr lang="en-US" altLang="en-US" dirty="0" smtClean="0"/>
              <a:t>Types of Recursion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 smtClean="0"/>
              <a:t>Direct</a:t>
            </a:r>
          </a:p>
          <a:p>
            <a:pPr lvl="1"/>
            <a:r>
              <a:rPr lang="en-US" altLang="en-US" sz="2800" dirty="0" smtClean="0"/>
              <a:t>a function calls itself</a:t>
            </a:r>
          </a:p>
          <a:p>
            <a:r>
              <a:rPr lang="en-US" altLang="en-US" sz="3200" dirty="0" smtClean="0"/>
              <a:t>Indirect</a:t>
            </a:r>
          </a:p>
          <a:p>
            <a:pPr lvl="1"/>
            <a:r>
              <a:rPr lang="en-US" altLang="en-US" sz="2800" dirty="0" smtClean="0"/>
              <a:t>function A calls function B, and function B calls function A</a:t>
            </a:r>
          </a:p>
          <a:p>
            <a:pPr lvl="1"/>
            <a:r>
              <a:rPr lang="en-US" altLang="en-US" sz="2800" dirty="0" smtClean="0"/>
              <a:t>function A calls function B, which calls …, which calls function A</a:t>
            </a:r>
          </a:p>
        </p:txBody>
      </p:sp>
    </p:spTree>
    <p:extLst>
      <p:ext uri="{BB962C8B-B14F-4D97-AF65-F5344CB8AC3E}">
        <p14:creationId xmlns:p14="http://schemas.microsoft.com/office/powerpoint/2010/main" val="34972408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Recursive Factorial Function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828800"/>
            <a:ext cx="8305800" cy="4114800"/>
          </a:xfrm>
        </p:spPr>
        <p:txBody>
          <a:bodyPr/>
          <a:lstStyle/>
          <a:p>
            <a:r>
              <a:rPr lang="en-US" altLang="en-US" dirty="0" smtClean="0"/>
              <a:t>The factorial function: 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n! = n*(n-1)*(n-2)*...*3*2*1</a:t>
            </a:r>
            <a:r>
              <a:rPr lang="en-US" altLang="en-US" dirty="0" smtClean="0"/>
              <a:t> if </a:t>
            </a:r>
            <a:r>
              <a:rPr lang="en-US" altLang="en-US" dirty="0" smtClean="0">
                <a:latin typeface="Courier New" panose="02070309020205020404" pitchFamily="49" charset="0"/>
              </a:rPr>
              <a:t>n &gt; 0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n! = 1</a:t>
            </a:r>
            <a:r>
              <a:rPr lang="en-US" altLang="en-US" dirty="0" smtClean="0"/>
              <a:t> if </a:t>
            </a:r>
            <a:r>
              <a:rPr lang="en-US" altLang="en-US" dirty="0" smtClean="0">
                <a:latin typeface="Courier New" panose="02070309020205020404" pitchFamily="49" charset="0"/>
              </a:rPr>
              <a:t>n = 0</a:t>
            </a:r>
          </a:p>
          <a:p>
            <a:r>
              <a:rPr lang="en-US" altLang="en-US" dirty="0" smtClean="0"/>
              <a:t>Can compute factorial of </a:t>
            </a:r>
            <a:r>
              <a:rPr lang="en-US" altLang="en-US" dirty="0" smtClean="0">
                <a:latin typeface="Courier New" panose="02070309020205020404" pitchFamily="49" charset="0"/>
              </a:rPr>
              <a:t>n</a:t>
            </a:r>
            <a:r>
              <a:rPr lang="en-US" altLang="en-US" dirty="0" smtClean="0"/>
              <a:t> if the factorial of              </a:t>
            </a:r>
            <a:r>
              <a:rPr lang="en-US" altLang="en-US" dirty="0" smtClean="0">
                <a:latin typeface="Courier New" panose="02070309020205020404" pitchFamily="49" charset="0"/>
              </a:rPr>
              <a:t>(n-1)</a:t>
            </a:r>
            <a:r>
              <a:rPr lang="en-US" altLang="en-US" dirty="0" smtClean="0"/>
              <a:t> is known: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n! = n * (n-1)!</a:t>
            </a:r>
          </a:p>
          <a:p>
            <a:r>
              <a:rPr lang="en-US" altLang="en-US" dirty="0" smtClean="0">
                <a:latin typeface="Courier New" panose="02070309020205020404" pitchFamily="49" charset="0"/>
              </a:rPr>
              <a:t>n = 0</a:t>
            </a:r>
            <a:r>
              <a:rPr lang="en-US" altLang="en-US" dirty="0" smtClean="0"/>
              <a:t> is the base case</a:t>
            </a:r>
            <a:endParaRPr lang="en-US" altLang="en-US" dirty="0" smtClean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3684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8153400" cy="1143000"/>
          </a:xfrm>
        </p:spPr>
        <p:txBody>
          <a:bodyPr/>
          <a:lstStyle/>
          <a:p>
            <a:r>
              <a:rPr lang="en-US" altLang="en-US" smtClean="0"/>
              <a:t>The Recursive Factorial Function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1752600"/>
            <a:ext cx="8305800" cy="4114800"/>
          </a:xfrm>
        </p:spPr>
        <p:txBody>
          <a:bodyPr/>
          <a:lstStyle/>
          <a:p>
            <a:pPr lvl="1">
              <a:buFontTx/>
              <a:buNone/>
            </a:pP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factorial (</a:t>
            </a: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buFontTx/>
              <a:buNone/>
            </a:pP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>
              <a:buFontTx/>
              <a:buNone/>
            </a:pP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 0)</a:t>
            </a:r>
          </a:p>
          <a:p>
            <a:pPr lvl="1">
              <a:buFontTx/>
              <a:buNone/>
            </a:pP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return </a:t>
            </a: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factorial(</a:t>
            </a: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- 1);</a:t>
            </a:r>
          </a:p>
          <a:p>
            <a:pPr lvl="1">
              <a:buFontTx/>
              <a:buNone/>
            </a:pP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else</a:t>
            </a:r>
          </a:p>
          <a:p>
            <a:pPr lvl="1">
              <a:buFontTx/>
              <a:buNone/>
            </a:pP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return 1;</a:t>
            </a:r>
          </a:p>
          <a:p>
            <a:pPr lvl="1">
              <a:buFontTx/>
              <a:buNone/>
            </a:pP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32326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09" y="212035"/>
            <a:ext cx="8862391" cy="5731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6349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70" y="1330325"/>
            <a:ext cx="9786730" cy="419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1828800" y="15240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rgbClr val="0488AE"/>
                </a:solidFill>
              </a:rPr>
              <a:t>Program 19-3 (Continued)</a:t>
            </a:r>
          </a:p>
        </p:txBody>
      </p:sp>
    </p:spTree>
    <p:extLst>
      <p:ext uri="{BB962C8B-B14F-4D97-AF65-F5344CB8AC3E}">
        <p14:creationId xmlns:p14="http://schemas.microsoft.com/office/powerpoint/2010/main" val="5105509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0"/>
            <a:ext cx="8153400" cy="1143000"/>
          </a:xfrm>
        </p:spPr>
        <p:txBody>
          <a:bodyPr/>
          <a:lstStyle/>
          <a:p>
            <a:r>
              <a:rPr lang="en-US" altLang="en-US" sz="3600" dirty="0"/>
              <a:t>Tracing Recursion – another look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1752600"/>
            <a:ext cx="8305800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(123 &lt; 10)</a:t>
            </a:r>
          </a:p>
          <a:p>
            <a:pPr marL="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123 &lt;&lt;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//n is two or more digits long:</a:t>
            </a:r>
          </a:p>
          <a:p>
            <a:pPr marL="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writeVertical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(123 / 10);</a:t>
            </a:r>
          </a:p>
          <a:p>
            <a:pPr marL="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(123 % 10) &lt;&lt;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48201" y="1046163"/>
            <a:ext cx="3846442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1">
              <a:defRPr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writeVertical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(123);</a:t>
            </a:r>
            <a:endParaRPr lang="en-US" altLang="en-US" sz="2400" b="1" dirty="0">
              <a:latin typeface="Courier New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3414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0"/>
            <a:ext cx="8153400" cy="1143000"/>
          </a:xfrm>
        </p:spPr>
        <p:txBody>
          <a:bodyPr/>
          <a:lstStyle/>
          <a:p>
            <a:r>
              <a:rPr lang="en-US" altLang="en-US" sz="3600"/>
              <a:t>Tracing Recursion – another look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1752599" y="1752600"/>
            <a:ext cx="9299713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(123 &lt; 10)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123 &lt;&lt;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//n is two or more digits long: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writeVertical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(123 / 10);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(123 % 10) &lt;&lt;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83158" y="1143000"/>
            <a:ext cx="3687228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marL="0" lvl="1">
              <a:defRPr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writeVertical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(123);</a:t>
            </a:r>
            <a:endParaRPr lang="en-US" altLang="en-US" sz="2400" b="1" dirty="0">
              <a:latin typeface="Courier New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902" y="4483170"/>
            <a:ext cx="4760324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976098" y="5405735"/>
            <a:ext cx="3502882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writeVertical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(12);</a:t>
            </a:r>
          </a:p>
        </p:txBody>
      </p:sp>
    </p:spTree>
    <p:extLst>
      <p:ext uri="{BB962C8B-B14F-4D97-AF65-F5344CB8AC3E}">
        <p14:creationId xmlns:p14="http://schemas.microsoft.com/office/powerpoint/2010/main" val="2004506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0"/>
            <a:ext cx="8153400" cy="1143000"/>
          </a:xfrm>
        </p:spPr>
        <p:txBody>
          <a:bodyPr/>
          <a:lstStyle/>
          <a:p>
            <a:r>
              <a:rPr lang="en-US" altLang="en-US" sz="3600"/>
              <a:t>Tracing Recursion – another look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1752600"/>
            <a:ext cx="8305800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(12 &lt; 10)</a:t>
            </a:r>
          </a:p>
          <a:p>
            <a:pPr marL="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12 &lt;&lt;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//n is two or more digits long:</a:t>
            </a:r>
          </a:p>
          <a:p>
            <a:pPr marL="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pPr marL="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(123 % 10) &lt;&lt;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19399" y="4497527"/>
            <a:ext cx="4111487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>
              <a:defRPr/>
            </a:pP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writeVertical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(12);</a:t>
            </a:r>
            <a:endParaRPr lang="en-US" altLang="en-US" sz="2400" b="1" dirty="0">
              <a:solidFill>
                <a:schemeClr val="tx1"/>
              </a:solidFill>
              <a:latin typeface="Courier New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7347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0"/>
            <a:ext cx="8153400" cy="1143000"/>
          </a:xfrm>
        </p:spPr>
        <p:txBody>
          <a:bodyPr/>
          <a:lstStyle/>
          <a:p>
            <a:r>
              <a:rPr lang="en-US" altLang="en-US" sz="3600"/>
              <a:t>Tracing Recursion – another look</a:t>
            </a:r>
          </a:p>
        </p:txBody>
      </p:sp>
      <p:sp>
        <p:nvSpPr>
          <p:cNvPr id="5" name="Rectangle 4"/>
          <p:cNvSpPr/>
          <p:nvPr/>
        </p:nvSpPr>
        <p:spPr>
          <a:xfrm>
            <a:off x="768626" y="901148"/>
            <a:ext cx="6622774" cy="38994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(123 &lt; 10)</a:t>
            </a: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123 &lt;&lt;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else //n is two or more digits long:</a:t>
            </a: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writeVertical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(12 / 10);</a:t>
            </a: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(123 % 10) &lt;&lt;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1999" y="1881809"/>
            <a:ext cx="6308035" cy="360459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(12 &lt; 10)</a:t>
            </a: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12 &lt;&lt;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else //n is two or more digits long:</a:t>
            </a: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writeVertical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(12 / 10);</a:t>
            </a: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(12 % 10) &lt;&lt;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76236" y="2048289"/>
            <a:ext cx="3318537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writeVertical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</p:txBody>
      </p:sp>
    </p:spTree>
    <p:extLst>
      <p:ext uri="{BB962C8B-B14F-4D97-AF65-F5344CB8AC3E}">
        <p14:creationId xmlns:p14="http://schemas.microsoft.com/office/powerpoint/2010/main" val="29180474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0"/>
            <a:ext cx="8153400" cy="1143000"/>
          </a:xfrm>
        </p:spPr>
        <p:txBody>
          <a:bodyPr/>
          <a:lstStyle/>
          <a:p>
            <a:r>
              <a:rPr lang="en-US" altLang="en-US" sz="3600"/>
              <a:t>Tracing Recursion – another look</a:t>
            </a:r>
          </a:p>
        </p:txBody>
      </p:sp>
      <p:sp>
        <p:nvSpPr>
          <p:cNvPr id="5" name="Rectangle 4"/>
          <p:cNvSpPr/>
          <p:nvPr/>
        </p:nvSpPr>
        <p:spPr>
          <a:xfrm>
            <a:off x="1603513" y="901148"/>
            <a:ext cx="5787887" cy="38994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(123 &lt; 10)</a:t>
            </a:r>
          </a:p>
          <a:p>
            <a:pPr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123 &lt;&lt;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else //n is two or more digits long:</a:t>
            </a:r>
          </a:p>
          <a:p>
            <a:pPr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writeVertical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(12 / 10);</a:t>
            </a:r>
          </a:p>
          <a:p>
            <a:pPr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(123 % 10) &lt;&lt;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9" name="Rectangle 8"/>
          <p:cNvSpPr/>
          <p:nvPr/>
        </p:nvSpPr>
        <p:spPr>
          <a:xfrm>
            <a:off x="3299791" y="1762539"/>
            <a:ext cx="5380383" cy="36698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(12 &lt; 10)</a:t>
            </a:r>
          </a:p>
          <a:p>
            <a:pPr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12 &lt;&lt;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else //n is two or more digits long:</a:t>
            </a:r>
          </a:p>
          <a:p>
            <a:pPr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writeVertical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(12 / 10);</a:t>
            </a:r>
          </a:p>
          <a:p>
            <a:pPr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(12 % 10) &lt;&lt;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6" name="Rectangle 5"/>
          <p:cNvSpPr/>
          <p:nvPr/>
        </p:nvSpPr>
        <p:spPr>
          <a:xfrm>
            <a:off x="5028855" y="2563329"/>
            <a:ext cx="5555974" cy="34886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(1 &lt; 10)</a:t>
            </a:r>
          </a:p>
          <a:p>
            <a:pPr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1 &lt;&lt;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else //n is two or more digits long:</a:t>
            </a:r>
          </a:p>
          <a:p>
            <a:pPr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writeVertical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 / 10);</a:t>
            </a:r>
          </a:p>
          <a:p>
            <a:pPr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(1 % 10) &lt;&lt;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668" y="4793976"/>
            <a:ext cx="3431796" cy="467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63005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77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D903AF1-F888-4676-AA4C-4A4B6BB9D6F6}" type="slidenum">
              <a:rPr lang="en-US" altLang="en-US" sz="14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0"/>
            <a:ext cx="7772400" cy="1143000"/>
          </a:xfrm>
        </p:spPr>
        <p:txBody>
          <a:bodyPr/>
          <a:lstStyle/>
          <a:p>
            <a:r>
              <a:rPr lang="en-US" altLang="en-US" sz="4000" b="1"/>
              <a:t>Recursion</a:t>
            </a: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1828801" y="1066801"/>
            <a:ext cx="8626475" cy="489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"The power of recursion evidently lies in the possibility of defining an infinite set of objects by a finite statement. In the same manner, an infinite number of computations can be described by a finite recursive program, even if this program contains no explicit repetitions.“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b="1"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Wirth, Niklaus (1976). </a:t>
            </a:r>
            <a:r>
              <a:rPr lang="en-US" altLang="en-US" sz="2400" b="1" i="1">
                <a:latin typeface="Tahoma" panose="020B0604030504040204" pitchFamily="34" charset="0"/>
              </a:rPr>
              <a:t>Algorithms + Data Structures = Programs</a:t>
            </a:r>
            <a:r>
              <a:rPr lang="en-US" altLang="en-US" sz="2400" b="1">
                <a:latin typeface="Tahoma" panose="020B0604030504040204" pitchFamily="34" charset="0"/>
              </a:rPr>
              <a:t>. Prentice-Hall. p. 126.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b="1"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Recursion is a method where the solution to a problem depends on solutions to smaller instances of the same problem</a:t>
            </a:r>
            <a:r>
              <a:rPr lang="en-US" altLang="en-US" sz="2400">
                <a:latin typeface="Tahom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812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0"/>
            <a:ext cx="8153400" cy="1143000"/>
          </a:xfrm>
        </p:spPr>
        <p:txBody>
          <a:bodyPr/>
          <a:lstStyle/>
          <a:p>
            <a:r>
              <a:rPr lang="en-US" altLang="en-US" sz="3600"/>
              <a:t>Tracing Recursion – another look</a:t>
            </a:r>
          </a:p>
        </p:txBody>
      </p:sp>
      <p:sp>
        <p:nvSpPr>
          <p:cNvPr id="5" name="Rectangle 4"/>
          <p:cNvSpPr/>
          <p:nvPr/>
        </p:nvSpPr>
        <p:spPr>
          <a:xfrm>
            <a:off x="424070" y="848139"/>
            <a:ext cx="6967330" cy="395246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(123 &lt; 10)</a:t>
            </a:r>
          </a:p>
          <a:p>
            <a:pPr>
              <a:defRPr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>
              <a:defRPr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123 &lt;&lt;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defRPr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//n is two or more digits long:</a:t>
            </a:r>
          </a:p>
          <a:p>
            <a:pPr>
              <a:defRPr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>
              <a:defRPr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writeVertical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(12 / 10);</a:t>
            </a:r>
          </a:p>
          <a:p>
            <a:pPr>
              <a:defRPr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(123 % 10) &lt;&lt;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9" name="Rectangle 8"/>
          <p:cNvSpPr/>
          <p:nvPr/>
        </p:nvSpPr>
        <p:spPr>
          <a:xfrm>
            <a:off x="5241235" y="2610678"/>
            <a:ext cx="6891131" cy="34323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(12 &lt; 10)</a:t>
            </a:r>
          </a:p>
          <a:p>
            <a:pPr>
              <a:defRPr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>
              <a:defRPr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12 &lt;&lt;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defRPr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//n is two or more digits long:</a:t>
            </a:r>
          </a:p>
          <a:p>
            <a:pPr>
              <a:defRPr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>
              <a:defRPr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writeVertical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(12 / 10);</a:t>
            </a:r>
          </a:p>
          <a:p>
            <a:pPr>
              <a:defRPr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(12 % 10) &lt;&lt;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992" y="4827884"/>
            <a:ext cx="4214191" cy="374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28999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0"/>
            <a:ext cx="8153400" cy="1143000"/>
          </a:xfrm>
        </p:spPr>
        <p:txBody>
          <a:bodyPr/>
          <a:lstStyle/>
          <a:p>
            <a:r>
              <a:rPr lang="en-US" altLang="en-US" sz="3600"/>
              <a:t>Tracing Recursion – another look</a:t>
            </a:r>
          </a:p>
        </p:txBody>
      </p:sp>
      <p:sp>
        <p:nvSpPr>
          <p:cNvPr id="5" name="Rectangle 4"/>
          <p:cNvSpPr/>
          <p:nvPr/>
        </p:nvSpPr>
        <p:spPr>
          <a:xfrm>
            <a:off x="2743200" y="1364974"/>
            <a:ext cx="7142922" cy="3435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(123 &lt; 10)</a:t>
            </a: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123 &lt;&lt;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else //n is two or more digits long:</a:t>
            </a: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writeVertical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(12 / 10);</a:t>
            </a: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(123 % 10) &lt;&lt;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160" y="3597966"/>
            <a:ext cx="5290679" cy="470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48661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0"/>
            <a:ext cx="8153400" cy="1143000"/>
          </a:xfrm>
        </p:spPr>
        <p:txBody>
          <a:bodyPr/>
          <a:lstStyle/>
          <a:p>
            <a:r>
              <a:rPr lang="en-US" altLang="en-US" sz="3600" dirty="0"/>
              <a:t>Tracing Recursion – another look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1752600"/>
            <a:ext cx="8305800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(123 &lt; 10)</a:t>
            </a:r>
          </a:p>
          <a:p>
            <a:pPr marL="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123 &lt;&lt;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//n is two or more digits long:</a:t>
            </a:r>
          </a:p>
          <a:p>
            <a:pPr marL="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writeVertical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(123 / 10);</a:t>
            </a:r>
          </a:p>
          <a:p>
            <a:pPr marL="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(123 % 10) &lt;&lt;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48201" y="1046163"/>
            <a:ext cx="4265911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marL="0" lvl="1">
              <a:defRPr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writeVertical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(123);</a:t>
            </a:r>
            <a:endParaRPr lang="en-US" altLang="en-US" sz="2800" dirty="0">
              <a:latin typeface="Courier New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1608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19.3</a:t>
            </a:r>
          </a:p>
        </p:txBody>
      </p:sp>
      <p:sp>
        <p:nvSpPr>
          <p:cNvPr id="3584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mtClean="0"/>
              <a:t>The Recursive gcd Function</a:t>
            </a:r>
          </a:p>
        </p:txBody>
      </p:sp>
    </p:spTree>
    <p:extLst>
      <p:ext uri="{BB962C8B-B14F-4D97-AF65-F5344CB8AC3E}">
        <p14:creationId xmlns:p14="http://schemas.microsoft.com/office/powerpoint/2010/main" val="268644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Recursive gcd Function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752600"/>
            <a:ext cx="8294688" cy="4572000"/>
          </a:xfrm>
        </p:spPr>
        <p:txBody>
          <a:bodyPr/>
          <a:lstStyle/>
          <a:p>
            <a:r>
              <a:rPr lang="en-US" altLang="en-US" smtClean="0"/>
              <a:t>Greatest common divisor (gcd) is the largest factor that two integers have in common</a:t>
            </a:r>
          </a:p>
          <a:p>
            <a:r>
              <a:rPr lang="en-US" altLang="en-US" smtClean="0"/>
              <a:t>Computed using Euclid's algorithm: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gcd(x, y) = y </a:t>
            </a:r>
            <a:r>
              <a:rPr lang="en-US" altLang="en-US" smtClean="0"/>
              <a:t>if </a:t>
            </a:r>
            <a:r>
              <a:rPr lang="en-US" altLang="en-US" smtClean="0">
                <a:latin typeface="Courier New" panose="02070309020205020404" pitchFamily="49" charset="0"/>
              </a:rPr>
              <a:t>y</a:t>
            </a:r>
            <a:r>
              <a:rPr lang="en-US" altLang="en-US" smtClean="0"/>
              <a:t> divides </a:t>
            </a:r>
            <a:r>
              <a:rPr lang="en-US" altLang="en-US" smtClean="0">
                <a:latin typeface="Courier New" panose="02070309020205020404" pitchFamily="49" charset="0"/>
              </a:rPr>
              <a:t>x</a:t>
            </a:r>
            <a:r>
              <a:rPr lang="en-US" altLang="en-US" smtClean="0"/>
              <a:t> evenly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gcd(x, y) = gcd(y, x % y)</a:t>
            </a:r>
            <a:r>
              <a:rPr lang="en-US" altLang="en-US" smtClean="0"/>
              <a:t> otherwise</a:t>
            </a:r>
          </a:p>
          <a:p>
            <a:r>
              <a:rPr lang="en-US" altLang="en-US" smtClean="0">
                <a:latin typeface="Courier New" panose="02070309020205020404" pitchFamily="49" charset="0"/>
              </a:rPr>
              <a:t>gcd(x, y) = y</a:t>
            </a:r>
            <a:r>
              <a:rPr lang="en-US" altLang="en-US" smtClean="0"/>
              <a:t> is the base case</a:t>
            </a:r>
            <a:endParaRPr lang="en-US" altLang="en-US" smtClean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0086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Recursive gcd Function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1676400" y="1752600"/>
            <a:ext cx="8294688" cy="4572000"/>
          </a:xfrm>
        </p:spPr>
        <p:txBody>
          <a:bodyPr/>
          <a:lstStyle/>
          <a:p>
            <a:pPr lvl="1">
              <a:buFontTx/>
              <a:buNone/>
            </a:pPr>
            <a:r>
              <a:rPr lang="en-US" altLang="en-US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b="1" dirty="0" smtClean="0">
                <a:latin typeface="Courier New" panose="02070309020205020404" pitchFamily="49" charset="0"/>
              </a:rPr>
              <a:t> 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gcd</a:t>
            </a:r>
            <a:r>
              <a:rPr lang="en-US" altLang="en-US" b="1" dirty="0" smtClean="0">
                <a:latin typeface="Courier New" panose="02070309020205020404" pitchFamily="49" charset="0"/>
              </a:rPr>
              <a:t>(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b="1" dirty="0" smtClean="0">
                <a:latin typeface="Courier New" panose="02070309020205020404" pitchFamily="49" charset="0"/>
              </a:rPr>
              <a:t> x, 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b="1" dirty="0" smtClean="0">
                <a:latin typeface="Courier New" panose="02070309020205020404" pitchFamily="49" charset="0"/>
              </a:rPr>
              <a:t> y)</a:t>
            </a:r>
          </a:p>
          <a:p>
            <a:pPr lvl="1">
              <a:buFontTx/>
              <a:buNone/>
            </a:pPr>
            <a:r>
              <a:rPr lang="en-US" altLang="en-US" b="1" dirty="0" smtClean="0">
                <a:latin typeface="Courier New" panose="02070309020205020404" pitchFamily="49" charset="0"/>
              </a:rPr>
              <a:t>{</a:t>
            </a:r>
          </a:p>
          <a:p>
            <a:pPr lvl="1">
              <a:buFontTx/>
              <a:buNone/>
            </a:pPr>
            <a:r>
              <a:rPr lang="en-US" altLang="en-US" b="1" dirty="0" smtClean="0">
                <a:latin typeface="Courier New" panose="02070309020205020404" pitchFamily="49" charset="0"/>
              </a:rPr>
              <a:t>	  if (x % y == 0)</a:t>
            </a:r>
          </a:p>
          <a:p>
            <a:pPr lvl="1">
              <a:buFontTx/>
              <a:buNone/>
            </a:pPr>
            <a:r>
              <a:rPr lang="en-US" altLang="en-US" b="1" dirty="0" smtClean="0">
                <a:latin typeface="Courier New" panose="02070309020205020404" pitchFamily="49" charset="0"/>
              </a:rPr>
              <a:t>			return y;</a:t>
            </a:r>
          </a:p>
          <a:p>
            <a:pPr lvl="1">
              <a:buFontTx/>
              <a:buNone/>
            </a:pPr>
            <a:r>
              <a:rPr lang="en-US" altLang="en-US" b="1" dirty="0" smtClean="0">
                <a:latin typeface="Courier New" panose="02070309020205020404" pitchFamily="49" charset="0"/>
              </a:rPr>
              <a:t>	  else</a:t>
            </a:r>
          </a:p>
          <a:p>
            <a:pPr lvl="1">
              <a:buFontTx/>
              <a:buNone/>
            </a:pPr>
            <a:r>
              <a:rPr lang="en-US" altLang="en-US" b="1" dirty="0" smtClean="0">
                <a:latin typeface="Courier New" panose="02070309020205020404" pitchFamily="49" charset="0"/>
              </a:rPr>
              <a:t>			return 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gcd</a:t>
            </a:r>
            <a:r>
              <a:rPr lang="en-US" altLang="en-US" b="1" dirty="0" smtClean="0">
                <a:latin typeface="Courier New" panose="02070309020205020404" pitchFamily="49" charset="0"/>
              </a:rPr>
              <a:t>(y, x % y);</a:t>
            </a:r>
          </a:p>
          <a:p>
            <a:pPr lvl="1">
              <a:buFontTx/>
              <a:buNone/>
            </a:pPr>
            <a:r>
              <a:rPr lang="en-US" altLang="en-US" b="1" dirty="0" smtClean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32045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19.4</a:t>
            </a:r>
          </a:p>
        </p:txBody>
      </p:sp>
      <p:sp>
        <p:nvSpPr>
          <p:cNvPr id="3891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 smtClean="0"/>
              <a:t>Solving Recursively Defined Problems</a:t>
            </a:r>
          </a:p>
        </p:txBody>
      </p:sp>
    </p:spTree>
    <p:extLst>
      <p:ext uri="{BB962C8B-B14F-4D97-AF65-F5344CB8AC3E}">
        <p14:creationId xmlns:p14="http://schemas.microsoft.com/office/powerpoint/2010/main" val="89615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718344" y="179594"/>
            <a:ext cx="10515600" cy="1325563"/>
          </a:xfrm>
        </p:spPr>
        <p:txBody>
          <a:bodyPr/>
          <a:lstStyle/>
          <a:p>
            <a:r>
              <a:rPr lang="en-US" altLang="en-US" dirty="0" smtClean="0"/>
              <a:t>Solving Recursively Defined</a:t>
            </a:r>
            <a:br>
              <a:rPr lang="en-US" altLang="en-US" dirty="0" smtClean="0"/>
            </a:br>
            <a:r>
              <a:rPr lang="en-US" altLang="en-US" dirty="0" smtClean="0"/>
              <a:t>Problems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676400"/>
            <a:ext cx="8294688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 smtClean="0"/>
              <a:t>The natural definition of some problems leads to a recursive solution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Example: Fibonacci numbers:</a:t>
            </a:r>
          </a:p>
          <a:p>
            <a:pPr lvl="1">
              <a:lnSpc>
                <a:spcPct val="80000"/>
              </a:lnSpc>
              <a:buClr>
                <a:srgbClr val="3333CC"/>
              </a:buClr>
              <a:buFontTx/>
              <a:buNone/>
            </a:pPr>
            <a:r>
              <a:rPr lang="en-US" altLang="en-US" dirty="0" smtClean="0"/>
              <a:t>	</a:t>
            </a:r>
            <a:r>
              <a:rPr lang="en-US" altLang="en-US" dirty="0" smtClean="0">
                <a:latin typeface="Courier New" panose="02070309020205020404" pitchFamily="49" charset="0"/>
              </a:rPr>
              <a:t>0, 1, 1, 2, 3, 5, 8, 13, 21, ...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After the starting </a:t>
            </a:r>
            <a:r>
              <a:rPr lang="en-US" altLang="en-US" dirty="0" smtClean="0">
                <a:latin typeface="Courier New" panose="02070309020205020404" pitchFamily="49" charset="0"/>
              </a:rPr>
              <a:t>0, 1</a:t>
            </a:r>
            <a:r>
              <a:rPr lang="en-US" altLang="en-US" dirty="0" smtClean="0"/>
              <a:t>, each number is the sum of the two preceding numbers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Recursive solution:</a:t>
            </a:r>
          </a:p>
          <a:p>
            <a:pPr lvl="1">
              <a:lnSpc>
                <a:spcPct val="80000"/>
              </a:lnSpc>
              <a:buClr>
                <a:srgbClr val="3333CC"/>
              </a:buClr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fib(n) = fib(n </a:t>
            </a:r>
            <a:r>
              <a:rPr lang="en-US" altLang="en-US" dirty="0" smtClean="0"/>
              <a:t>–</a:t>
            </a:r>
            <a:r>
              <a:rPr lang="en-US" altLang="en-US" dirty="0" smtClean="0">
                <a:latin typeface="Courier New" panose="02070309020205020404" pitchFamily="49" charset="0"/>
              </a:rPr>
              <a:t> 1) + fib(n </a:t>
            </a:r>
            <a:r>
              <a:rPr lang="en-US" altLang="en-US" dirty="0" smtClean="0"/>
              <a:t>–</a:t>
            </a:r>
            <a:r>
              <a:rPr lang="en-US" altLang="en-US" dirty="0" smtClean="0">
                <a:latin typeface="Courier New" panose="02070309020205020404" pitchFamily="49" charset="0"/>
              </a:rPr>
              <a:t> 2);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Base cases: </a:t>
            </a:r>
            <a:r>
              <a:rPr lang="en-US" altLang="en-US" dirty="0" smtClean="0">
                <a:latin typeface="Courier New" panose="02070309020205020404" pitchFamily="49" charset="0"/>
              </a:rPr>
              <a:t>n &lt;= 0, n == 1</a:t>
            </a:r>
          </a:p>
        </p:txBody>
      </p:sp>
    </p:spTree>
    <p:extLst>
      <p:ext uri="{BB962C8B-B14F-4D97-AF65-F5344CB8AC3E}">
        <p14:creationId xmlns:p14="http://schemas.microsoft.com/office/powerpoint/2010/main" val="18117143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Solving Recursively Defined Problems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1676400" y="1905000"/>
            <a:ext cx="8610600" cy="4114800"/>
          </a:xfrm>
        </p:spPr>
        <p:txBody>
          <a:bodyPr/>
          <a:lstStyle/>
          <a:p>
            <a:pPr lvl="1">
              <a:buClr>
                <a:schemeClr val="tx1"/>
              </a:buClr>
              <a:buFontTx/>
              <a:buNone/>
            </a:pPr>
            <a:r>
              <a:rPr lang="en-US" altLang="en-US" dirty="0" err="1">
                <a:latin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</a:rPr>
              <a:t> fib(</a:t>
            </a:r>
            <a:r>
              <a:rPr lang="en-US" altLang="en-US" dirty="0" err="1">
                <a:latin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</a:rPr>
              <a:t> n)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{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if (n &lt;= 0)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</a:t>
            </a:r>
            <a:r>
              <a:rPr lang="en-US" altLang="en-US" dirty="0" smtClean="0">
                <a:latin typeface="Courier New" panose="02070309020205020404" pitchFamily="49" charset="0"/>
              </a:rPr>
              <a:t>return </a:t>
            </a:r>
            <a:r>
              <a:rPr lang="en-US" altLang="en-US" dirty="0">
                <a:latin typeface="Courier New" panose="02070309020205020404" pitchFamily="49" charset="0"/>
              </a:rPr>
              <a:t>0;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else if (n == 1)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</a:t>
            </a:r>
            <a:r>
              <a:rPr lang="en-US" altLang="en-US" dirty="0" smtClean="0">
                <a:latin typeface="Courier New" panose="02070309020205020404" pitchFamily="49" charset="0"/>
              </a:rPr>
              <a:t>return </a:t>
            </a:r>
            <a:r>
              <a:rPr lang="en-US" altLang="en-US" dirty="0">
                <a:latin typeface="Courier New" panose="02070309020205020404" pitchFamily="49" charset="0"/>
              </a:rPr>
              <a:t>1;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else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</a:t>
            </a:r>
            <a:r>
              <a:rPr lang="en-US" altLang="en-US" dirty="0" smtClean="0">
                <a:latin typeface="Courier New" panose="02070309020205020404" pitchFamily="49" charset="0"/>
              </a:rPr>
              <a:t>  return </a:t>
            </a:r>
            <a:r>
              <a:rPr lang="en-US" altLang="en-US" dirty="0">
                <a:latin typeface="Courier New" panose="02070309020205020404" pitchFamily="49" charset="0"/>
              </a:rPr>
              <a:t>fib(n </a:t>
            </a:r>
            <a:r>
              <a:rPr lang="en-US" altLang="en-US" dirty="0"/>
              <a:t>–</a:t>
            </a:r>
            <a:r>
              <a:rPr lang="en-US" altLang="en-US" dirty="0">
                <a:latin typeface="Courier New" panose="02070309020205020404" pitchFamily="49" charset="0"/>
              </a:rPr>
              <a:t> 1) + fib(n </a:t>
            </a:r>
            <a:r>
              <a:rPr lang="en-US" altLang="en-US" dirty="0"/>
              <a:t>–</a:t>
            </a:r>
            <a:r>
              <a:rPr lang="en-US" altLang="en-US" dirty="0">
                <a:latin typeface="Courier New" panose="02070309020205020404" pitchFamily="49" charset="0"/>
              </a:rPr>
              <a:t> 2);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06729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718931" y="0"/>
            <a:ext cx="10515600" cy="1325563"/>
          </a:xfrm>
        </p:spPr>
        <p:txBody>
          <a:bodyPr/>
          <a:lstStyle/>
          <a:p>
            <a:r>
              <a:rPr lang="en-US" altLang="en-US" dirty="0" smtClean="0"/>
              <a:t>Recursive evaluation of 5!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83" y="1027906"/>
            <a:ext cx="10853530" cy="512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5069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43" y="0"/>
            <a:ext cx="10515600" cy="1325563"/>
          </a:xfrm>
        </p:spPr>
        <p:txBody>
          <a:bodyPr/>
          <a:lstStyle/>
          <a:p>
            <a:r>
              <a:rPr lang="en-US" altLang="en-US" dirty="0" smtClean="0"/>
              <a:t>Introduction to Recursion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391478"/>
            <a:ext cx="10515600" cy="478548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A </a:t>
            </a:r>
            <a:r>
              <a:rPr lang="en-US" altLang="en-US" sz="2400" u="sng" dirty="0"/>
              <a:t>recursive function</a:t>
            </a:r>
            <a:r>
              <a:rPr lang="en-US" altLang="en-US" sz="2400" dirty="0"/>
              <a:t> contains a call to itself</a:t>
            </a:r>
            <a:r>
              <a:rPr lang="en-US" altLang="en-US" sz="2400" dirty="0" smtClean="0"/>
              <a:t>: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 lvl="1">
              <a:lnSpc>
                <a:spcPct val="85000"/>
              </a:lnSpc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void </a:t>
            </a:r>
            <a:r>
              <a:rPr lang="en-US" altLang="en-US" b="1" dirty="0" err="1">
                <a:latin typeface="Courier New" panose="02070309020205020404" pitchFamily="49" charset="0"/>
              </a:rPr>
              <a:t>countDown</a:t>
            </a:r>
            <a:r>
              <a:rPr lang="en-US" altLang="en-US" b="1" dirty="0">
                <a:latin typeface="Courier New" panose="02070309020205020404" pitchFamily="49" charset="0"/>
              </a:rPr>
              <a:t>(</a:t>
            </a: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</a:rPr>
              <a:t>num</a:t>
            </a:r>
            <a:r>
              <a:rPr lang="en-US" altLang="en-US" b="1" dirty="0">
                <a:latin typeface="Courier New" panose="02070309020205020404" pitchFamily="49" charset="0"/>
              </a:rPr>
              <a:t>)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{ 	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 if (</a:t>
            </a:r>
            <a:r>
              <a:rPr lang="en-US" altLang="en-US" b="1" dirty="0" err="1">
                <a:latin typeface="Courier New" panose="02070309020205020404" pitchFamily="49" charset="0"/>
              </a:rPr>
              <a:t>num</a:t>
            </a:r>
            <a:r>
              <a:rPr lang="en-US" altLang="en-US" b="1" dirty="0">
                <a:latin typeface="Courier New" panose="02070309020205020404" pitchFamily="49" charset="0"/>
              </a:rPr>
              <a:t> == 0)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	   </a:t>
            </a: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&lt;&lt; "Blastoff!";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	else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	{ 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    </a:t>
            </a: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num</a:t>
            </a:r>
            <a:r>
              <a:rPr lang="en-US" altLang="en-US" b="1" dirty="0">
                <a:latin typeface="Courier New" panose="02070309020205020404" pitchFamily="49" charset="0"/>
              </a:rPr>
              <a:t> &lt;&lt; "...\n";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	   </a:t>
            </a:r>
            <a:r>
              <a:rPr lang="en-US" altLang="en-US" b="1" dirty="0" err="1">
                <a:latin typeface="Courier New" panose="02070309020205020404" pitchFamily="49" charset="0"/>
              </a:rPr>
              <a:t>countDown</a:t>
            </a:r>
            <a:r>
              <a:rPr lang="en-US" altLang="en-US" b="1" dirty="0">
                <a:latin typeface="Courier New" panose="02070309020205020404" pitchFamily="49" charset="0"/>
              </a:rPr>
              <a:t>(num-1); // recursive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 }                    // call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15048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19.5</a:t>
            </a:r>
          </a:p>
        </p:txBody>
      </p:sp>
      <p:sp>
        <p:nvSpPr>
          <p:cNvPr id="41987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mtClean="0"/>
              <a:t>Recursive Linked List Operations</a:t>
            </a:r>
          </a:p>
        </p:txBody>
      </p:sp>
    </p:spTree>
    <p:extLst>
      <p:ext uri="{BB962C8B-B14F-4D97-AF65-F5344CB8AC3E}">
        <p14:creationId xmlns:p14="http://schemas.microsoft.com/office/powerpoint/2010/main" val="302834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Recursive Linked List Operations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752600"/>
            <a:ext cx="8294688" cy="4572000"/>
          </a:xfrm>
        </p:spPr>
        <p:txBody>
          <a:bodyPr/>
          <a:lstStyle/>
          <a:p>
            <a:r>
              <a:rPr lang="en-US" altLang="en-US" smtClean="0"/>
              <a:t>Recursive functions can be members of a linked list class</a:t>
            </a:r>
          </a:p>
          <a:p>
            <a:r>
              <a:rPr lang="en-US" altLang="en-US" smtClean="0"/>
              <a:t>Some applications:</a:t>
            </a:r>
          </a:p>
          <a:p>
            <a:pPr lvl="1"/>
            <a:r>
              <a:rPr lang="en-US" altLang="en-US" smtClean="0"/>
              <a:t>Compute the size of (number of nodes in) a list</a:t>
            </a:r>
          </a:p>
          <a:p>
            <a:pPr lvl="1"/>
            <a:r>
              <a:rPr lang="en-US" altLang="en-US" smtClean="0"/>
              <a:t>Traverse the list in reverse order</a:t>
            </a:r>
          </a:p>
        </p:txBody>
      </p:sp>
    </p:spTree>
    <p:extLst>
      <p:ext uri="{BB962C8B-B14F-4D97-AF65-F5344CB8AC3E}">
        <p14:creationId xmlns:p14="http://schemas.microsoft.com/office/powerpoint/2010/main" val="19518352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Counting the Nodes in a Linked List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200" dirty="0" smtClean="0"/>
              <a:t>Uses a pointer to visit each node</a:t>
            </a:r>
          </a:p>
          <a:p>
            <a:pPr>
              <a:lnSpc>
                <a:spcPct val="90000"/>
              </a:lnSpc>
            </a:pPr>
            <a:r>
              <a:rPr lang="en-US" altLang="en-US" sz="3200" dirty="0" smtClean="0"/>
              <a:t>Algorithm: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 smtClean="0"/>
              <a:t>	pointer starts at head of list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 smtClean="0"/>
              <a:t>	If pointer is null pointer, return 0 (base case)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800" dirty="0" smtClean="0"/>
              <a:t>		else, return 1 + number of nodes in the list 	pointed to by current node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83923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Box 3"/>
          <p:cNvSpPr txBox="1">
            <a:spLocks noChangeArrowheads="1"/>
          </p:cNvSpPr>
          <p:nvPr/>
        </p:nvSpPr>
        <p:spPr bwMode="auto">
          <a:xfrm>
            <a:off x="1828800" y="304800"/>
            <a:ext cx="83058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Specification file for the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NumberList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NUMBERLIST_H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NUMBERLIST_H</a:t>
            </a:r>
          </a:p>
          <a:p>
            <a:pPr eaLnBrk="1" hangingPunct="1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NumberList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// Declare a structure for the list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double value;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*next;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}; </a:t>
            </a:r>
          </a:p>
          <a:p>
            <a:pPr eaLnBrk="1" hangingPunct="1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*head;    // List head pointer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// Private member functions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countNodes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void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showReverse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243" y="5284305"/>
            <a:ext cx="501594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57270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Box 3"/>
          <p:cNvSpPr txBox="1">
            <a:spLocks noChangeArrowheads="1"/>
          </p:cNvSpPr>
          <p:nvPr/>
        </p:nvSpPr>
        <p:spPr bwMode="auto">
          <a:xfrm>
            <a:off x="1822450" y="152400"/>
            <a:ext cx="83058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// Constructor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NumberList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{ head =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// Destructor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~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NumberList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// Linked List Operations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void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appendNode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(double);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void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insertNode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(double);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void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deleteNode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(double);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void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displayList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numNodes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{ return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countNodes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(head); }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void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displayBackwards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{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showReverse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(head); }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4633914"/>
            <a:ext cx="4754216" cy="54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79370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643" y="1573213"/>
            <a:ext cx="9144000" cy="2247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1828800" y="190500"/>
            <a:ext cx="71945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>
                <a:solidFill>
                  <a:srgbClr val="0488AE"/>
                </a:solidFill>
              </a:rPr>
              <a:t>The </a:t>
            </a:r>
            <a:r>
              <a:rPr lang="en-US" altLang="en-US">
                <a:solidFill>
                  <a:srgbClr val="0488AE"/>
                </a:solidFill>
                <a:latin typeface="Courier New" panose="02070309020205020404" pitchFamily="49" charset="0"/>
              </a:rPr>
              <a:t>countNodes</a:t>
            </a:r>
            <a:r>
              <a:rPr lang="en-US" altLang="en-US">
                <a:solidFill>
                  <a:srgbClr val="0488AE"/>
                </a:solidFill>
              </a:rPr>
              <a:t> function, a private member function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1828800" y="4114800"/>
            <a:ext cx="7924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Blip>
                <a:blip r:embed="rId4"/>
              </a:buBlip>
            </a:pPr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countNodes</a:t>
            </a:r>
            <a:r>
              <a:rPr lang="en-US" altLang="en-US"/>
              <a:t> function is executed by the public </a:t>
            </a:r>
            <a:r>
              <a:rPr lang="en-US" altLang="en-US">
                <a:latin typeface="Courier New" panose="02070309020205020404" pitchFamily="49" charset="0"/>
              </a:rPr>
              <a:t>numNodes</a:t>
            </a:r>
            <a:r>
              <a:rPr lang="en-US" altLang="en-US"/>
              <a:t> function: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2397126" y="5402264"/>
            <a:ext cx="67865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int numNodes() const</a:t>
            </a:r>
            <a:br>
              <a:rPr lang="en-US" altLang="en-US" sz="1800">
                <a:latin typeface="Courier New" panose="02070309020205020404" pitchFamily="49" charset="0"/>
              </a:rPr>
            </a:br>
            <a:r>
              <a:rPr lang="en-US" altLang="en-US" sz="1800">
                <a:latin typeface="Courier New" panose="02070309020205020404" pitchFamily="49" charset="0"/>
              </a:rPr>
              <a:t>   { return countNodes(head); }</a:t>
            </a:r>
          </a:p>
        </p:txBody>
      </p:sp>
    </p:spTree>
    <p:extLst>
      <p:ext uri="{BB962C8B-B14F-4D97-AF65-F5344CB8AC3E}">
        <p14:creationId xmlns:p14="http://schemas.microsoft.com/office/powerpoint/2010/main" val="25529902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Contents of a List in Reverse Order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Algorithm:</a:t>
            </a:r>
          </a:p>
          <a:p>
            <a:pPr lvl="1"/>
            <a:r>
              <a:rPr lang="en-US" altLang="en-US" smtClean="0"/>
              <a:t>pointer starts at head of list</a:t>
            </a:r>
          </a:p>
          <a:p>
            <a:pPr lvl="1"/>
            <a:r>
              <a:rPr lang="en-US" altLang="en-US" smtClean="0"/>
              <a:t>If the pointer is null pointer, return (base case)</a:t>
            </a:r>
          </a:p>
          <a:p>
            <a:pPr lvl="1"/>
            <a:r>
              <a:rPr lang="en-US" altLang="en-US" smtClean="0"/>
              <a:t>If the pointer is not null pointer, advance to next node</a:t>
            </a:r>
          </a:p>
          <a:p>
            <a:pPr lvl="1"/>
            <a:r>
              <a:rPr lang="en-US" altLang="en-US" u="sng" smtClean="0"/>
              <a:t>Upon returning from recursive call</a:t>
            </a:r>
            <a:r>
              <a:rPr lang="en-US" altLang="en-US" smtClean="0"/>
              <a:t>, display contents of current node</a:t>
            </a:r>
          </a:p>
        </p:txBody>
      </p:sp>
    </p:spTree>
    <p:extLst>
      <p:ext uri="{BB962C8B-B14F-4D97-AF65-F5344CB8AC3E}">
        <p14:creationId xmlns:p14="http://schemas.microsoft.com/office/powerpoint/2010/main" val="21731842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1828800" y="203200"/>
            <a:ext cx="6705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>
                <a:solidFill>
                  <a:srgbClr val="0488AE"/>
                </a:solidFill>
              </a:rPr>
              <a:t>The </a:t>
            </a:r>
            <a:r>
              <a:rPr lang="en-US" altLang="en-US">
                <a:solidFill>
                  <a:srgbClr val="0488AE"/>
                </a:solidFill>
                <a:latin typeface="Courier New" panose="02070309020205020404" pitchFamily="49" charset="0"/>
              </a:rPr>
              <a:t>showReverse</a:t>
            </a:r>
            <a:r>
              <a:rPr lang="en-US" altLang="en-US">
                <a:solidFill>
                  <a:srgbClr val="0488AE"/>
                </a:solidFill>
              </a:rPr>
              <a:t> function, a private member function</a:t>
            </a:r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39" y="1600200"/>
            <a:ext cx="9743661" cy="224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1828800" y="4191000"/>
            <a:ext cx="8458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Blip>
                <a:blip r:embed="rId4"/>
              </a:buBlip>
            </a:pPr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showReverse</a:t>
            </a:r>
            <a:r>
              <a:rPr lang="en-US" altLang="en-US"/>
              <a:t> function is executed by the public </a:t>
            </a:r>
            <a:r>
              <a:rPr lang="en-US" altLang="en-US">
                <a:latin typeface="Courier New" panose="02070309020205020404" pitchFamily="49" charset="0"/>
              </a:rPr>
              <a:t>displayBackwards</a:t>
            </a:r>
            <a:r>
              <a:rPr lang="en-US" altLang="en-US"/>
              <a:t> function:</a:t>
            </a: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2895600" y="5486401"/>
            <a:ext cx="6324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void displayBackwards() const</a:t>
            </a:r>
            <a:br>
              <a:rPr lang="en-US" altLang="en-US" sz="1800">
                <a:latin typeface="Courier New" panose="02070309020205020404" pitchFamily="49" charset="0"/>
              </a:rPr>
            </a:br>
            <a:r>
              <a:rPr lang="en-US" altLang="en-US" sz="1800">
                <a:latin typeface="Courier New" panose="02070309020205020404" pitchFamily="49" charset="0"/>
              </a:rPr>
              <a:t>   { showReverse(head); }</a:t>
            </a:r>
          </a:p>
        </p:txBody>
      </p:sp>
    </p:spTree>
    <p:extLst>
      <p:ext uri="{BB962C8B-B14F-4D97-AF65-F5344CB8AC3E}">
        <p14:creationId xmlns:p14="http://schemas.microsoft.com/office/powerpoint/2010/main" val="36233518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19.6</a:t>
            </a:r>
          </a:p>
        </p:txBody>
      </p:sp>
      <p:sp>
        <p:nvSpPr>
          <p:cNvPr id="5017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mtClean="0"/>
              <a:t>A Recursive Binary Search Function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9032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39838"/>
            <a:ext cx="10515600" cy="1325563"/>
          </a:xfrm>
        </p:spPr>
        <p:txBody>
          <a:bodyPr/>
          <a:lstStyle/>
          <a:p>
            <a:r>
              <a:rPr lang="en-US" altLang="en-US" dirty="0" smtClean="0"/>
              <a:t>A Recursive Binary Search Function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66599"/>
            <a:ext cx="10515600" cy="43513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Binary search algorithm can easily be written to use recursion</a:t>
            </a:r>
          </a:p>
          <a:p>
            <a:pPr>
              <a:lnSpc>
                <a:spcPct val="80000"/>
              </a:lnSpc>
            </a:pPr>
            <a:r>
              <a:rPr lang="en-US" altLang="en-US"/>
              <a:t>Base cases: desired value is found, or no more array elements to search</a:t>
            </a:r>
          </a:p>
          <a:p>
            <a:pPr>
              <a:lnSpc>
                <a:spcPct val="80000"/>
              </a:lnSpc>
            </a:pPr>
            <a:r>
              <a:rPr lang="en-US" altLang="en-US"/>
              <a:t>Algorithm (array in ascending order):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If middle element of array segment is desired value, then done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Else, if the middle element is too large, repeat binary search in first half of array segment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Else, if the middle element is too small, repeat binary search on the second half of array segment </a:t>
            </a:r>
          </a:p>
        </p:txBody>
      </p:sp>
    </p:spTree>
    <p:extLst>
      <p:ext uri="{BB962C8B-B14F-4D97-AF65-F5344CB8AC3E}">
        <p14:creationId xmlns:p14="http://schemas.microsoft.com/office/powerpoint/2010/main" val="12696250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80391" y="0"/>
            <a:ext cx="10515600" cy="1325563"/>
          </a:xfrm>
        </p:spPr>
        <p:txBody>
          <a:bodyPr/>
          <a:lstStyle/>
          <a:p>
            <a:r>
              <a:rPr lang="en-US" altLang="en-US" dirty="0" smtClean="0"/>
              <a:t>What Happens When Called?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103243" y="1557130"/>
            <a:ext cx="9269896" cy="4114800"/>
          </a:xfrm>
        </p:spPr>
        <p:txBody>
          <a:bodyPr>
            <a:normAutofit lnSpcReduction="10000"/>
          </a:bodyPr>
          <a:lstStyle/>
          <a:p>
            <a:pPr marL="533400" indent="-533400">
              <a:lnSpc>
                <a:spcPct val="95000"/>
              </a:lnSpc>
              <a:buNone/>
            </a:pPr>
            <a:r>
              <a:rPr lang="en-US" altLang="en-US" dirty="0"/>
              <a:t>If a program contains a line like </a:t>
            </a:r>
            <a:r>
              <a:rPr lang="en-US" altLang="en-US" dirty="0" err="1">
                <a:latin typeface="Courier New" panose="02070309020205020404" pitchFamily="49" charset="0"/>
              </a:rPr>
              <a:t>countDown</a:t>
            </a:r>
            <a:r>
              <a:rPr lang="en-US" altLang="en-US" dirty="0">
                <a:latin typeface="Courier New" panose="02070309020205020404" pitchFamily="49" charset="0"/>
              </a:rPr>
              <a:t>(2);</a:t>
            </a:r>
            <a:endParaRPr lang="en-US" altLang="en-US" dirty="0"/>
          </a:p>
          <a:p>
            <a:pPr marL="533400" indent="-533400">
              <a:lnSpc>
                <a:spcPct val="95000"/>
              </a:lnSpc>
              <a:buClr>
                <a:schemeClr val="tx1"/>
              </a:buClr>
              <a:buFontTx/>
              <a:buAutoNum type="arabicPeriod"/>
            </a:pPr>
            <a:r>
              <a:rPr lang="en-US" altLang="en-US" dirty="0" err="1">
                <a:latin typeface="Courier New" panose="02070309020205020404" pitchFamily="49" charset="0"/>
              </a:rPr>
              <a:t>countDown</a:t>
            </a:r>
            <a:r>
              <a:rPr lang="en-US" altLang="en-US" dirty="0">
                <a:latin typeface="Courier New" panose="02070309020205020404" pitchFamily="49" charset="0"/>
              </a:rPr>
              <a:t>(2)</a:t>
            </a:r>
            <a:r>
              <a:rPr lang="en-US" altLang="en-US" dirty="0"/>
              <a:t> generates the output </a:t>
            </a:r>
            <a:r>
              <a:rPr lang="en-US" altLang="en-US" dirty="0">
                <a:latin typeface="Courier New" panose="02070309020205020404" pitchFamily="49" charset="0"/>
              </a:rPr>
              <a:t>2...</a:t>
            </a:r>
            <a:r>
              <a:rPr lang="en-US" altLang="en-US" dirty="0"/>
              <a:t>, then it calls </a:t>
            </a:r>
            <a:r>
              <a:rPr lang="en-US" altLang="en-US" dirty="0" err="1">
                <a:latin typeface="Courier New" panose="02070309020205020404" pitchFamily="49" charset="0"/>
              </a:rPr>
              <a:t>countDown</a:t>
            </a:r>
            <a:r>
              <a:rPr lang="en-US" altLang="en-US" dirty="0">
                <a:latin typeface="Courier New" panose="02070309020205020404" pitchFamily="49" charset="0"/>
              </a:rPr>
              <a:t>(1)</a:t>
            </a:r>
            <a:endParaRPr lang="en-US" altLang="en-US" dirty="0"/>
          </a:p>
          <a:p>
            <a:pPr marL="533400" indent="-533400">
              <a:lnSpc>
                <a:spcPct val="95000"/>
              </a:lnSpc>
              <a:buClr>
                <a:schemeClr val="tx1"/>
              </a:buClr>
              <a:buFontTx/>
              <a:buAutoNum type="arabicPeriod"/>
            </a:pPr>
            <a:r>
              <a:rPr lang="en-US" altLang="en-US" dirty="0" err="1">
                <a:latin typeface="Courier New" panose="02070309020205020404" pitchFamily="49" charset="0"/>
              </a:rPr>
              <a:t>countDown</a:t>
            </a:r>
            <a:r>
              <a:rPr lang="en-US" altLang="en-US" dirty="0">
                <a:latin typeface="Courier New" panose="02070309020205020404" pitchFamily="49" charset="0"/>
              </a:rPr>
              <a:t>(1)</a:t>
            </a:r>
            <a:r>
              <a:rPr lang="en-US" altLang="en-US" dirty="0"/>
              <a:t> generates the output </a:t>
            </a:r>
            <a:r>
              <a:rPr lang="en-US" altLang="en-US" dirty="0">
                <a:latin typeface="Courier New" panose="02070309020205020404" pitchFamily="49" charset="0"/>
              </a:rPr>
              <a:t>1...</a:t>
            </a:r>
            <a:r>
              <a:rPr lang="en-US" altLang="en-US" dirty="0"/>
              <a:t>, then it calls </a:t>
            </a:r>
            <a:r>
              <a:rPr lang="en-US" altLang="en-US" dirty="0" err="1">
                <a:latin typeface="Courier New" panose="02070309020205020404" pitchFamily="49" charset="0"/>
              </a:rPr>
              <a:t>countDown</a:t>
            </a:r>
            <a:r>
              <a:rPr lang="en-US" altLang="en-US" dirty="0">
                <a:latin typeface="Courier New" panose="02070309020205020404" pitchFamily="49" charset="0"/>
              </a:rPr>
              <a:t>(0)</a:t>
            </a:r>
          </a:p>
          <a:p>
            <a:pPr marL="533400" indent="-533400">
              <a:lnSpc>
                <a:spcPct val="95000"/>
              </a:lnSpc>
              <a:buClr>
                <a:schemeClr val="tx1"/>
              </a:buClr>
              <a:buFontTx/>
              <a:buAutoNum type="arabicPeriod"/>
            </a:pPr>
            <a:r>
              <a:rPr lang="en-US" altLang="en-US" dirty="0" err="1">
                <a:latin typeface="Courier New" panose="02070309020205020404" pitchFamily="49" charset="0"/>
              </a:rPr>
              <a:t>countDown</a:t>
            </a:r>
            <a:r>
              <a:rPr lang="en-US" altLang="en-US" dirty="0">
                <a:latin typeface="Courier New" panose="02070309020205020404" pitchFamily="49" charset="0"/>
              </a:rPr>
              <a:t>(0)</a:t>
            </a:r>
            <a:r>
              <a:rPr lang="en-US" altLang="en-US" dirty="0"/>
              <a:t> generates the output </a:t>
            </a:r>
            <a:r>
              <a:rPr lang="en-US" altLang="en-US" dirty="0">
                <a:latin typeface="Courier New" panose="02070309020205020404" pitchFamily="49" charset="0"/>
              </a:rPr>
              <a:t>Blastoff!</a:t>
            </a:r>
            <a:r>
              <a:rPr lang="en-US" altLang="en-US" dirty="0"/>
              <a:t>, then returns to </a:t>
            </a:r>
            <a:r>
              <a:rPr lang="en-US" altLang="en-US" dirty="0" err="1">
                <a:latin typeface="Courier New" panose="02070309020205020404" pitchFamily="49" charset="0"/>
              </a:rPr>
              <a:t>countDown</a:t>
            </a:r>
            <a:r>
              <a:rPr lang="en-US" altLang="en-US" dirty="0">
                <a:latin typeface="Courier New" panose="02070309020205020404" pitchFamily="49" charset="0"/>
              </a:rPr>
              <a:t>(1)</a:t>
            </a:r>
          </a:p>
          <a:p>
            <a:pPr marL="533400" indent="-533400">
              <a:lnSpc>
                <a:spcPct val="95000"/>
              </a:lnSpc>
              <a:buClr>
                <a:schemeClr val="tx1"/>
              </a:buClr>
              <a:buFontTx/>
              <a:buAutoNum type="arabicPeriod"/>
            </a:pPr>
            <a:r>
              <a:rPr lang="en-US" altLang="en-US" dirty="0" err="1">
                <a:latin typeface="Courier New" panose="02070309020205020404" pitchFamily="49" charset="0"/>
              </a:rPr>
              <a:t>countDown</a:t>
            </a:r>
            <a:r>
              <a:rPr lang="en-US" altLang="en-US" dirty="0">
                <a:latin typeface="Courier New" panose="02070309020205020404" pitchFamily="49" charset="0"/>
              </a:rPr>
              <a:t>(1)</a:t>
            </a:r>
            <a:r>
              <a:rPr lang="en-US" altLang="en-US" dirty="0"/>
              <a:t> returns to </a:t>
            </a:r>
            <a:r>
              <a:rPr lang="en-US" altLang="en-US" dirty="0" err="1">
                <a:latin typeface="Courier New" panose="02070309020205020404" pitchFamily="49" charset="0"/>
              </a:rPr>
              <a:t>countDown</a:t>
            </a:r>
            <a:r>
              <a:rPr lang="en-US" altLang="en-US" dirty="0">
                <a:latin typeface="Courier New" panose="02070309020205020404" pitchFamily="49" charset="0"/>
              </a:rPr>
              <a:t>(2)</a:t>
            </a:r>
          </a:p>
          <a:p>
            <a:pPr marL="533400" indent="-533400">
              <a:lnSpc>
                <a:spcPct val="95000"/>
              </a:lnSpc>
              <a:buClr>
                <a:schemeClr val="tx1"/>
              </a:buClr>
              <a:buFontTx/>
              <a:buAutoNum type="arabicPeriod"/>
            </a:pPr>
            <a:r>
              <a:rPr lang="en-US" altLang="en-US" dirty="0" err="1">
                <a:latin typeface="Courier New" panose="02070309020205020404" pitchFamily="49" charset="0"/>
              </a:rPr>
              <a:t>countDown</a:t>
            </a:r>
            <a:r>
              <a:rPr lang="en-US" altLang="en-US" dirty="0">
                <a:latin typeface="Courier New" panose="02070309020205020404" pitchFamily="49" charset="0"/>
              </a:rPr>
              <a:t>(2)</a:t>
            </a:r>
            <a:r>
              <a:rPr lang="en-US" altLang="en-US" dirty="0"/>
              <a:t>returns to the calling function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1869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21" y="1404731"/>
            <a:ext cx="8610600" cy="391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A Recursive Binary Search Function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39449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19.7</a:t>
            </a:r>
          </a:p>
        </p:txBody>
      </p:sp>
      <p:sp>
        <p:nvSpPr>
          <p:cNvPr id="5325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mtClean="0"/>
              <a:t>The Towers of Hanoi</a:t>
            </a:r>
          </a:p>
        </p:txBody>
      </p:sp>
    </p:spTree>
    <p:extLst>
      <p:ext uri="{BB962C8B-B14F-4D97-AF65-F5344CB8AC3E}">
        <p14:creationId xmlns:p14="http://schemas.microsoft.com/office/powerpoint/2010/main" val="13046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13334"/>
            <a:ext cx="10515600" cy="1325563"/>
          </a:xfrm>
        </p:spPr>
        <p:txBody>
          <a:bodyPr/>
          <a:lstStyle/>
          <a:p>
            <a:r>
              <a:rPr lang="en-US" altLang="en-US" dirty="0" smtClean="0"/>
              <a:t>The Towers of Hanoi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87500"/>
            <a:ext cx="10515600" cy="4351338"/>
          </a:xfrm>
        </p:spPr>
        <p:txBody>
          <a:bodyPr/>
          <a:lstStyle/>
          <a:p>
            <a:r>
              <a:rPr lang="en-US" altLang="en-US" dirty="0" smtClean="0"/>
              <a:t>The Towers of Hanoi is a mathematical game that is often used to demonstrate the power of recursion.</a:t>
            </a:r>
          </a:p>
          <a:p>
            <a:r>
              <a:rPr lang="en-US" altLang="en-US" dirty="0" smtClean="0"/>
              <a:t>The game uses three pegs and a set of discs, stacked on one of the pegs.</a:t>
            </a:r>
          </a:p>
        </p:txBody>
      </p:sp>
      <p:pic>
        <p:nvPicPr>
          <p:cNvPr id="54276" name="Picture 4" descr="1904sowc cop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3652354"/>
            <a:ext cx="4953000" cy="170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22105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38200" y="179594"/>
            <a:ext cx="10515600" cy="1325563"/>
          </a:xfrm>
        </p:spPr>
        <p:txBody>
          <a:bodyPr/>
          <a:lstStyle/>
          <a:p>
            <a:r>
              <a:rPr lang="en-US" altLang="en-US" dirty="0" smtClean="0"/>
              <a:t>The Towers of Hanoi</a:t>
            </a:r>
          </a:p>
        </p:txBody>
      </p:sp>
      <p:sp>
        <p:nvSpPr>
          <p:cNvPr id="5529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object of the game is to move the discs from the first peg to the third peg. Here are the rules:</a:t>
            </a:r>
          </a:p>
          <a:p>
            <a:pPr lvl="1"/>
            <a:r>
              <a:rPr lang="en-US" altLang="en-US"/>
              <a:t>Only one disc may be moved at a time.</a:t>
            </a:r>
          </a:p>
          <a:p>
            <a:pPr lvl="1"/>
            <a:r>
              <a:rPr lang="en-US" altLang="en-US"/>
              <a:t>A disc cannot be placed on top of a smaller disc.</a:t>
            </a:r>
          </a:p>
          <a:p>
            <a:pPr lvl="1"/>
            <a:r>
              <a:rPr lang="en-US" altLang="en-US"/>
              <a:t>All discs must be stored on a peg except while being moved.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70850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758687" y="0"/>
            <a:ext cx="10515600" cy="1325563"/>
          </a:xfrm>
        </p:spPr>
        <p:txBody>
          <a:bodyPr/>
          <a:lstStyle/>
          <a:p>
            <a:r>
              <a:rPr lang="en-US" altLang="en-US" dirty="0" smtClean="0"/>
              <a:t>Moving Three Discs</a:t>
            </a:r>
          </a:p>
        </p:txBody>
      </p:sp>
      <p:pic>
        <p:nvPicPr>
          <p:cNvPr id="56323" name="Picture 3" descr="1905sowc cop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87" y="1166193"/>
            <a:ext cx="7977809" cy="490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08185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Towers of Hanoi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 following statement describes the overall solution to the problem:</a:t>
            </a:r>
          </a:p>
          <a:p>
            <a:pPr lvl="1"/>
            <a:r>
              <a:rPr lang="en-US" altLang="en-US" i="1" smtClean="0"/>
              <a:t>Move n discs from peg 1 to peg 3 using peg 2 as a temporary peg</a:t>
            </a:r>
            <a:r>
              <a:rPr lang="en-US" altLang="en-US" i="1" smtClean="0">
                <a:solidFill>
                  <a:schemeClr val="accent2"/>
                </a:solidFill>
              </a:rPr>
              <a:t>.</a:t>
            </a:r>
            <a:endParaRPr lang="en-US" altLang="en-US" smtClean="0">
              <a:solidFill>
                <a:schemeClr val="accent2"/>
              </a:solidFill>
            </a:endParaRPr>
          </a:p>
          <a:p>
            <a:endParaRPr lang="en-US" altLang="en-US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455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38200" y="139838"/>
            <a:ext cx="10515600" cy="1325563"/>
          </a:xfrm>
        </p:spPr>
        <p:txBody>
          <a:bodyPr/>
          <a:lstStyle/>
          <a:p>
            <a:r>
              <a:rPr lang="en-US" altLang="en-US" dirty="0" smtClean="0"/>
              <a:t>The Towers of Hanoi</a:t>
            </a:r>
          </a:p>
        </p:txBody>
      </p:sp>
      <p:sp>
        <p:nvSpPr>
          <p:cNvPr id="58371" name="Rectangle 1027"/>
          <p:cNvSpPr>
            <a:spLocks noGrp="1" noChangeArrowheads="1"/>
          </p:cNvSpPr>
          <p:nvPr>
            <p:ph idx="1"/>
          </p:nvPr>
        </p:nvSpPr>
        <p:spPr>
          <a:xfrm>
            <a:off x="838200" y="1587086"/>
            <a:ext cx="10515600" cy="43513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Algorithm</a:t>
            </a:r>
          </a:p>
          <a:p>
            <a:pPr lvl="1">
              <a:lnSpc>
                <a:spcPct val="90000"/>
              </a:lnSpc>
            </a:pPr>
            <a:r>
              <a:rPr lang="en-US" altLang="en-US" i="1" dirty="0"/>
              <a:t>To move n discs from peg A to peg C, using peg B as a temporary peg:</a:t>
            </a:r>
            <a:br>
              <a:rPr lang="en-US" altLang="en-US" i="1" dirty="0"/>
            </a:br>
            <a:r>
              <a:rPr lang="en-US" altLang="en-US" i="1" dirty="0"/>
              <a:t>If n &gt; 0 Then</a:t>
            </a:r>
            <a:br>
              <a:rPr lang="en-US" altLang="en-US" i="1" dirty="0"/>
            </a:br>
            <a:r>
              <a:rPr lang="en-US" altLang="en-US" i="1" dirty="0"/>
              <a:t>   Move n – 1 discs from peg A to peg B, using</a:t>
            </a:r>
            <a:br>
              <a:rPr lang="en-US" altLang="en-US" i="1" dirty="0"/>
            </a:br>
            <a:r>
              <a:rPr lang="en-US" altLang="en-US" i="1" dirty="0"/>
              <a:t>   peg C as a temporary peg.</a:t>
            </a:r>
            <a:br>
              <a:rPr lang="en-US" altLang="en-US" i="1" dirty="0"/>
            </a:b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i="1" dirty="0"/>
              <a:t>   Move the remaining disc from the peg A to peg C.</a:t>
            </a:r>
            <a:br>
              <a:rPr lang="en-US" altLang="en-US" i="1" dirty="0"/>
            </a:b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i="1" dirty="0"/>
              <a:t>   Move n – 1 discs from peg B to peg C, using</a:t>
            </a:r>
            <a:br>
              <a:rPr lang="en-US" altLang="en-US" i="1" dirty="0"/>
            </a:br>
            <a:r>
              <a:rPr lang="en-US" altLang="en-US" i="1" dirty="0"/>
              <a:t>   peg A as a temporary peg.</a:t>
            </a:r>
            <a:br>
              <a:rPr lang="en-US" altLang="en-US" i="1" dirty="0"/>
            </a:b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i="1" dirty="0"/>
              <a:t>End If</a:t>
            </a:r>
            <a:endParaRPr lang="en-US" altLang="en-US" dirty="0"/>
          </a:p>
          <a:p>
            <a:pPr lvl="1"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728843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25" y="487018"/>
            <a:ext cx="9335635" cy="5131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23205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39" y="619539"/>
            <a:ext cx="8623300" cy="527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96420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860550"/>
            <a:ext cx="815340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1828801" y="303214"/>
            <a:ext cx="7743825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603A2F"/>
                </a:solidFill>
              </a:rPr>
              <a:t>Program 19-10 (Continued)</a:t>
            </a:r>
          </a:p>
        </p:txBody>
      </p:sp>
    </p:spTree>
    <p:extLst>
      <p:ext uri="{BB962C8B-B14F-4D97-AF65-F5344CB8AC3E}">
        <p14:creationId xmlns:p14="http://schemas.microsoft.com/office/powerpoint/2010/main" val="19702377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8925" y="3810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What Happens When Called?</a:t>
            </a:r>
          </a:p>
        </p:txBody>
      </p:sp>
      <p:grpSp>
        <p:nvGrpSpPr>
          <p:cNvPr id="7171" name="Group 21"/>
          <p:cNvGrpSpPr>
            <a:grpSpLocks/>
          </p:cNvGrpSpPr>
          <p:nvPr/>
        </p:nvGrpSpPr>
        <p:grpSpPr bwMode="auto">
          <a:xfrm>
            <a:off x="1167572" y="1066800"/>
            <a:ext cx="8032750" cy="5105400"/>
            <a:chOff x="336" y="768"/>
            <a:chExt cx="5060" cy="3216"/>
          </a:xfrm>
        </p:grpSpPr>
        <p:sp>
          <p:nvSpPr>
            <p:cNvPr id="7172" name="Rectangle 3"/>
            <p:cNvSpPr>
              <a:spLocks noChangeArrowheads="1"/>
            </p:cNvSpPr>
            <p:nvPr/>
          </p:nvSpPr>
          <p:spPr bwMode="auto">
            <a:xfrm>
              <a:off x="912" y="1296"/>
              <a:ext cx="1296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173" name="Rectangle 4"/>
            <p:cNvSpPr>
              <a:spLocks noChangeArrowheads="1"/>
            </p:cNvSpPr>
            <p:nvPr/>
          </p:nvSpPr>
          <p:spPr bwMode="auto">
            <a:xfrm>
              <a:off x="1920" y="2256"/>
              <a:ext cx="1296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174" name="Rectangle 5"/>
            <p:cNvSpPr>
              <a:spLocks noChangeArrowheads="1"/>
            </p:cNvSpPr>
            <p:nvPr/>
          </p:nvSpPr>
          <p:spPr bwMode="auto">
            <a:xfrm>
              <a:off x="2880" y="3216"/>
              <a:ext cx="1200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175" name="Text Box 6"/>
            <p:cNvSpPr txBox="1">
              <a:spLocks noChangeArrowheads="1"/>
            </p:cNvSpPr>
            <p:nvPr/>
          </p:nvSpPr>
          <p:spPr bwMode="auto">
            <a:xfrm>
              <a:off x="3264" y="2736"/>
              <a:ext cx="1076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third call to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countDown 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num</a:t>
              </a:r>
              <a:r>
                <a:rPr lang="en-US" altLang="en-US" sz="2000"/>
                <a:t>  is </a:t>
              </a:r>
              <a:r>
                <a:rPr lang="en-US" altLang="en-US" sz="2000"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7176" name="Text Box 7"/>
            <p:cNvSpPr txBox="1">
              <a:spLocks noChangeArrowheads="1"/>
            </p:cNvSpPr>
            <p:nvPr/>
          </p:nvSpPr>
          <p:spPr bwMode="auto">
            <a:xfrm>
              <a:off x="864" y="1536"/>
              <a:ext cx="13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countDown(1);</a:t>
              </a:r>
            </a:p>
          </p:txBody>
        </p:sp>
        <p:sp>
          <p:nvSpPr>
            <p:cNvPr id="7177" name="Text Box 8"/>
            <p:cNvSpPr txBox="1">
              <a:spLocks noChangeArrowheads="1"/>
            </p:cNvSpPr>
            <p:nvPr/>
          </p:nvSpPr>
          <p:spPr bwMode="auto">
            <a:xfrm>
              <a:off x="1920" y="2448"/>
              <a:ext cx="13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countDown(0);</a:t>
              </a:r>
            </a:p>
          </p:txBody>
        </p:sp>
        <p:sp>
          <p:nvSpPr>
            <p:cNvPr id="7178" name="Text Box 9"/>
            <p:cNvSpPr txBox="1">
              <a:spLocks noChangeArrowheads="1"/>
            </p:cNvSpPr>
            <p:nvPr/>
          </p:nvSpPr>
          <p:spPr bwMode="auto">
            <a:xfrm>
              <a:off x="2832" y="3312"/>
              <a:ext cx="1268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// no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// recursive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// call</a:t>
              </a:r>
            </a:p>
          </p:txBody>
        </p:sp>
        <p:sp>
          <p:nvSpPr>
            <p:cNvPr id="7179" name="Text Box 10"/>
            <p:cNvSpPr txBox="1">
              <a:spLocks noChangeArrowheads="1"/>
            </p:cNvSpPr>
            <p:nvPr/>
          </p:nvSpPr>
          <p:spPr bwMode="auto">
            <a:xfrm>
              <a:off x="2208" y="1776"/>
              <a:ext cx="1094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second call to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countDown 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num</a:t>
              </a:r>
              <a:r>
                <a:rPr lang="en-US" altLang="en-US" sz="2000"/>
                <a:t>  is </a:t>
              </a:r>
              <a:r>
                <a:rPr lang="en-US" altLang="en-US" sz="2000"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7180" name="Text Box 11"/>
            <p:cNvSpPr txBox="1">
              <a:spLocks noChangeArrowheads="1"/>
            </p:cNvSpPr>
            <p:nvPr/>
          </p:nvSpPr>
          <p:spPr bwMode="auto">
            <a:xfrm>
              <a:off x="1248" y="816"/>
              <a:ext cx="980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first call to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 dirty="0" err="1">
                  <a:latin typeface="Courier New" panose="02070309020205020404" pitchFamily="49" charset="0"/>
                </a:rPr>
                <a:t>countDown</a:t>
              </a:r>
              <a:endParaRPr lang="en-US" altLang="en-US" sz="2000" dirty="0">
                <a:latin typeface="Courier New" panose="02070309020205020404" pitchFamily="49" charset="0"/>
              </a:endParaRP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 dirty="0" err="1">
                  <a:latin typeface="Courier New" panose="02070309020205020404" pitchFamily="49" charset="0"/>
                </a:rPr>
                <a:t>num</a:t>
              </a:r>
              <a:r>
                <a:rPr lang="en-US" altLang="en-US" sz="2000" dirty="0"/>
                <a:t>  is </a:t>
              </a:r>
              <a:r>
                <a:rPr lang="en-US" altLang="en-US" sz="2000" dirty="0">
                  <a:latin typeface="Courier New" panose="02070309020205020404" pitchFamily="49" charset="0"/>
                </a:rPr>
                <a:t>2</a:t>
              </a:r>
            </a:p>
          </p:txBody>
        </p:sp>
        <p:sp>
          <p:nvSpPr>
            <p:cNvPr id="7181" name="Text Box 12"/>
            <p:cNvSpPr txBox="1">
              <a:spLocks noChangeArrowheads="1"/>
            </p:cNvSpPr>
            <p:nvPr/>
          </p:nvSpPr>
          <p:spPr bwMode="auto">
            <a:xfrm>
              <a:off x="4416" y="1008"/>
              <a:ext cx="605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output: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Courier New" panose="02070309020205020404" pitchFamily="49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2...</a:t>
              </a:r>
            </a:p>
          </p:txBody>
        </p:sp>
        <p:sp>
          <p:nvSpPr>
            <p:cNvPr id="7182" name="Text Box 13"/>
            <p:cNvSpPr txBox="1">
              <a:spLocks noChangeArrowheads="1"/>
            </p:cNvSpPr>
            <p:nvPr/>
          </p:nvSpPr>
          <p:spPr bwMode="auto">
            <a:xfrm>
              <a:off x="4416" y="1968"/>
              <a:ext cx="500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Courier New" panose="02070309020205020404" pitchFamily="49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1...</a:t>
              </a:r>
            </a:p>
          </p:txBody>
        </p:sp>
        <p:sp>
          <p:nvSpPr>
            <p:cNvPr id="7183" name="Text Box 14"/>
            <p:cNvSpPr txBox="1">
              <a:spLocks noChangeArrowheads="1"/>
            </p:cNvSpPr>
            <p:nvPr/>
          </p:nvSpPr>
          <p:spPr bwMode="auto">
            <a:xfrm>
              <a:off x="4416" y="2880"/>
              <a:ext cx="980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Courier New" panose="02070309020205020404" pitchFamily="49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Blastoff!</a:t>
              </a:r>
            </a:p>
          </p:txBody>
        </p:sp>
        <p:sp>
          <p:nvSpPr>
            <p:cNvPr id="7184" name="Line 15"/>
            <p:cNvSpPr>
              <a:spLocks noChangeShapeType="1"/>
            </p:cNvSpPr>
            <p:nvPr/>
          </p:nvSpPr>
          <p:spPr bwMode="auto">
            <a:xfrm>
              <a:off x="1344" y="172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5" name="Line 16"/>
            <p:cNvSpPr>
              <a:spLocks noChangeShapeType="1"/>
            </p:cNvSpPr>
            <p:nvPr/>
          </p:nvSpPr>
          <p:spPr bwMode="auto">
            <a:xfrm>
              <a:off x="2400" y="264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6" name="Line 17"/>
            <p:cNvSpPr>
              <a:spLocks noChangeShapeType="1"/>
            </p:cNvSpPr>
            <p:nvPr/>
          </p:nvSpPr>
          <p:spPr bwMode="auto">
            <a:xfrm>
              <a:off x="1344" y="225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7" name="Line 18"/>
            <p:cNvSpPr>
              <a:spLocks noChangeShapeType="1"/>
            </p:cNvSpPr>
            <p:nvPr/>
          </p:nvSpPr>
          <p:spPr bwMode="auto">
            <a:xfrm>
              <a:off x="2400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8" name="Line 19"/>
            <p:cNvSpPr>
              <a:spLocks noChangeShapeType="1"/>
            </p:cNvSpPr>
            <p:nvPr/>
          </p:nvSpPr>
          <p:spPr bwMode="auto">
            <a:xfrm>
              <a:off x="336" y="76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9" name="Line 20"/>
            <p:cNvSpPr>
              <a:spLocks noChangeShapeType="1"/>
            </p:cNvSpPr>
            <p:nvPr/>
          </p:nvSpPr>
          <p:spPr bwMode="auto">
            <a:xfrm>
              <a:off x="336" y="129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1403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19.8</a:t>
            </a:r>
          </a:p>
        </p:txBody>
      </p:sp>
      <p:sp>
        <p:nvSpPr>
          <p:cNvPr id="62467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mtClean="0"/>
              <a:t>The QuickSort Algorithm</a:t>
            </a:r>
          </a:p>
        </p:txBody>
      </p:sp>
    </p:spTree>
    <p:extLst>
      <p:ext uri="{BB962C8B-B14F-4D97-AF65-F5344CB8AC3E}">
        <p14:creationId xmlns:p14="http://schemas.microsoft.com/office/powerpoint/2010/main" val="420893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38200" y="211137"/>
            <a:ext cx="10515600" cy="1325563"/>
          </a:xfrm>
        </p:spPr>
        <p:txBody>
          <a:bodyPr/>
          <a:lstStyle/>
          <a:p>
            <a:r>
              <a:rPr lang="en-US" altLang="en-US" dirty="0" smtClean="0"/>
              <a:t>The </a:t>
            </a:r>
            <a:r>
              <a:rPr lang="en-US" altLang="en-US" dirty="0" err="1" smtClean="0"/>
              <a:t>QuickSort</a:t>
            </a:r>
            <a:r>
              <a:rPr lang="en-US" altLang="en-US" dirty="0" smtClean="0"/>
              <a:t> Algorithm</a:t>
            </a:r>
          </a:p>
        </p:txBody>
      </p:sp>
      <p:sp>
        <p:nvSpPr>
          <p:cNvPr id="63491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Recursive algorithm that can sort an array or a linear linked list</a:t>
            </a:r>
          </a:p>
          <a:p>
            <a:r>
              <a:rPr lang="en-US" altLang="en-US" smtClean="0"/>
              <a:t>Determines an element/node to use as </a:t>
            </a:r>
            <a:r>
              <a:rPr lang="en-US" altLang="en-US" u="sng" smtClean="0"/>
              <a:t>pivot value:</a:t>
            </a:r>
            <a:endParaRPr lang="en-US" altLang="en-US" smtClean="0"/>
          </a:p>
        </p:txBody>
      </p:sp>
      <p:grpSp>
        <p:nvGrpSpPr>
          <p:cNvPr id="63492" name="Group 1036"/>
          <p:cNvGrpSpPr>
            <a:grpSpLocks/>
          </p:cNvGrpSpPr>
          <p:nvPr/>
        </p:nvGrpSpPr>
        <p:grpSpPr bwMode="auto">
          <a:xfrm>
            <a:off x="3505200" y="3733800"/>
            <a:ext cx="5257800" cy="1779588"/>
            <a:chOff x="1248" y="2352"/>
            <a:chExt cx="3312" cy="1121"/>
          </a:xfrm>
        </p:grpSpPr>
        <p:sp>
          <p:nvSpPr>
            <p:cNvPr id="63493" name="Rectangle 1028"/>
            <p:cNvSpPr>
              <a:spLocks noChangeArrowheads="1"/>
            </p:cNvSpPr>
            <p:nvPr/>
          </p:nvSpPr>
          <p:spPr bwMode="auto">
            <a:xfrm>
              <a:off x="1248" y="2784"/>
              <a:ext cx="331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3494" name="Rectangle 1029"/>
            <p:cNvSpPr>
              <a:spLocks noChangeArrowheads="1"/>
            </p:cNvSpPr>
            <p:nvPr/>
          </p:nvSpPr>
          <p:spPr bwMode="auto">
            <a:xfrm>
              <a:off x="2784" y="2784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3495" name="Text Box 1030"/>
            <p:cNvSpPr txBox="1">
              <a:spLocks noChangeArrowheads="1"/>
            </p:cNvSpPr>
            <p:nvPr/>
          </p:nvSpPr>
          <p:spPr bwMode="auto">
            <a:xfrm>
              <a:off x="2688" y="2352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pivot</a:t>
              </a:r>
            </a:p>
          </p:txBody>
        </p:sp>
        <p:sp>
          <p:nvSpPr>
            <p:cNvPr id="63496" name="Line 1031"/>
            <p:cNvSpPr>
              <a:spLocks noChangeShapeType="1"/>
            </p:cNvSpPr>
            <p:nvPr/>
          </p:nvSpPr>
          <p:spPr bwMode="auto">
            <a:xfrm>
              <a:off x="2928" y="25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7" name="Text Box 1032"/>
            <p:cNvSpPr txBox="1">
              <a:spLocks noChangeArrowheads="1"/>
            </p:cNvSpPr>
            <p:nvPr/>
          </p:nvSpPr>
          <p:spPr bwMode="auto">
            <a:xfrm>
              <a:off x="1622" y="3223"/>
              <a:ext cx="7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sublist 1</a:t>
              </a:r>
            </a:p>
          </p:txBody>
        </p:sp>
        <p:sp>
          <p:nvSpPr>
            <p:cNvPr id="63498" name="Text Box 1033"/>
            <p:cNvSpPr txBox="1">
              <a:spLocks noChangeArrowheads="1"/>
            </p:cNvSpPr>
            <p:nvPr/>
          </p:nvSpPr>
          <p:spPr bwMode="auto">
            <a:xfrm>
              <a:off x="3504" y="3216"/>
              <a:ext cx="7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sublist 2</a:t>
              </a:r>
            </a:p>
          </p:txBody>
        </p:sp>
        <p:sp>
          <p:nvSpPr>
            <p:cNvPr id="63499" name="Line 1034"/>
            <p:cNvSpPr>
              <a:spLocks noChangeShapeType="1"/>
            </p:cNvSpPr>
            <p:nvPr/>
          </p:nvSpPr>
          <p:spPr bwMode="auto">
            <a:xfrm flipV="1">
              <a:off x="3840" y="28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0" name="Line 1035"/>
            <p:cNvSpPr>
              <a:spLocks noChangeShapeType="1"/>
            </p:cNvSpPr>
            <p:nvPr/>
          </p:nvSpPr>
          <p:spPr bwMode="auto">
            <a:xfrm flipV="1">
              <a:off x="1968" y="28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11758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34950"/>
            <a:ext cx="10515600" cy="1325563"/>
          </a:xfrm>
        </p:spPr>
        <p:txBody>
          <a:bodyPr/>
          <a:lstStyle/>
          <a:p>
            <a:r>
              <a:rPr lang="en-US" altLang="en-US" dirty="0" smtClean="0"/>
              <a:t>The </a:t>
            </a:r>
            <a:r>
              <a:rPr lang="en-US" altLang="en-US" dirty="0" err="1" smtClean="0"/>
              <a:t>QuickSort</a:t>
            </a:r>
            <a:r>
              <a:rPr lang="en-US" altLang="en-US" dirty="0" smtClean="0"/>
              <a:t> Algorithm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3733800"/>
            <a:ext cx="7772400" cy="2514600"/>
          </a:xfrm>
        </p:spPr>
        <p:txBody>
          <a:bodyPr/>
          <a:lstStyle/>
          <a:p>
            <a:r>
              <a:rPr lang="en-US" altLang="en-US"/>
              <a:t>Once pivot value is determined, values are shifted so that elements in sublist1 are &lt; pivot and elements in sublist2 are &gt; pivot</a:t>
            </a:r>
          </a:p>
          <a:p>
            <a:r>
              <a:rPr lang="en-US" altLang="en-US"/>
              <a:t>Algorithm then sorts sublist1 and sublist2</a:t>
            </a:r>
          </a:p>
          <a:p>
            <a:r>
              <a:rPr lang="en-US" altLang="en-US"/>
              <a:t>Base case: sublist has size 1</a:t>
            </a:r>
          </a:p>
        </p:txBody>
      </p:sp>
      <p:grpSp>
        <p:nvGrpSpPr>
          <p:cNvPr id="64516" name="Group 12"/>
          <p:cNvGrpSpPr>
            <a:grpSpLocks/>
          </p:cNvGrpSpPr>
          <p:nvPr/>
        </p:nvGrpSpPr>
        <p:grpSpPr bwMode="auto">
          <a:xfrm>
            <a:off x="3276600" y="1676400"/>
            <a:ext cx="5257800" cy="1779588"/>
            <a:chOff x="1152" y="1152"/>
            <a:chExt cx="3312" cy="1121"/>
          </a:xfrm>
        </p:grpSpPr>
        <p:sp>
          <p:nvSpPr>
            <p:cNvPr id="64517" name="Rectangle 4"/>
            <p:cNvSpPr>
              <a:spLocks noChangeArrowheads="1"/>
            </p:cNvSpPr>
            <p:nvPr/>
          </p:nvSpPr>
          <p:spPr bwMode="auto">
            <a:xfrm>
              <a:off x="1152" y="1584"/>
              <a:ext cx="331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518" name="Rectangle 5"/>
            <p:cNvSpPr>
              <a:spLocks noChangeArrowheads="1"/>
            </p:cNvSpPr>
            <p:nvPr/>
          </p:nvSpPr>
          <p:spPr bwMode="auto">
            <a:xfrm>
              <a:off x="2688" y="1584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519" name="Text Box 6"/>
            <p:cNvSpPr txBox="1">
              <a:spLocks noChangeArrowheads="1"/>
            </p:cNvSpPr>
            <p:nvPr/>
          </p:nvSpPr>
          <p:spPr bwMode="auto">
            <a:xfrm>
              <a:off x="2400" y="1152"/>
              <a:ext cx="88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pivot value</a:t>
              </a:r>
            </a:p>
          </p:txBody>
        </p:sp>
        <p:sp>
          <p:nvSpPr>
            <p:cNvPr id="64520" name="Line 7"/>
            <p:cNvSpPr>
              <a:spLocks noChangeShapeType="1"/>
            </p:cNvSpPr>
            <p:nvPr/>
          </p:nvSpPr>
          <p:spPr bwMode="auto">
            <a:xfrm>
              <a:off x="2832" y="13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1" name="Text Box 8"/>
            <p:cNvSpPr txBox="1">
              <a:spLocks noChangeArrowheads="1"/>
            </p:cNvSpPr>
            <p:nvPr/>
          </p:nvSpPr>
          <p:spPr bwMode="auto">
            <a:xfrm>
              <a:off x="1526" y="2023"/>
              <a:ext cx="7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sublist 1</a:t>
              </a:r>
            </a:p>
          </p:txBody>
        </p:sp>
        <p:sp>
          <p:nvSpPr>
            <p:cNvPr id="64522" name="Text Box 9"/>
            <p:cNvSpPr txBox="1">
              <a:spLocks noChangeArrowheads="1"/>
            </p:cNvSpPr>
            <p:nvPr/>
          </p:nvSpPr>
          <p:spPr bwMode="auto">
            <a:xfrm>
              <a:off x="3408" y="2016"/>
              <a:ext cx="7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sublist 2</a:t>
              </a:r>
            </a:p>
          </p:txBody>
        </p:sp>
        <p:sp>
          <p:nvSpPr>
            <p:cNvPr id="64523" name="Line 10"/>
            <p:cNvSpPr>
              <a:spLocks noChangeShapeType="1"/>
            </p:cNvSpPr>
            <p:nvPr/>
          </p:nvSpPr>
          <p:spPr bwMode="auto">
            <a:xfrm flipV="1">
              <a:off x="3744" y="16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4" name="Line 11"/>
            <p:cNvSpPr>
              <a:spLocks noChangeShapeType="1"/>
            </p:cNvSpPr>
            <p:nvPr/>
          </p:nvSpPr>
          <p:spPr bwMode="auto">
            <a:xfrm flipV="1">
              <a:off x="1872" y="16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10565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Box 3"/>
          <p:cNvSpPr txBox="1">
            <a:spLocks noChangeArrowheads="1"/>
          </p:cNvSpPr>
          <p:nvPr/>
        </p:nvSpPr>
        <p:spPr bwMode="auto">
          <a:xfrm>
            <a:off x="2209800" y="228600"/>
            <a:ext cx="7353295" cy="480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[],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/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partition(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[],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swap(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&amp;);</a:t>
            </a:r>
          </a:p>
          <a:p>
            <a:pPr eaLnBrk="1" hangingPunct="1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SIZE = 10;  // Array size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count;            // Loop counter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array[SIZE] = {7, 3, 9, 2, 0, 1, 8, 4, 6, 5};</a:t>
            </a:r>
          </a:p>
          <a:p>
            <a:pPr eaLnBrk="1" hangingPunct="1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for (count = 0; count &lt; SIZE; count++)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array[count] &lt;&lt; " ";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en-US" dirty="0"/>
              <a:t>   </a:t>
            </a:r>
          </a:p>
        </p:txBody>
      </p:sp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799" y="1066800"/>
            <a:ext cx="4694583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16577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Box 3"/>
          <p:cNvSpPr txBox="1">
            <a:spLocks noChangeArrowheads="1"/>
          </p:cNvSpPr>
          <p:nvPr/>
        </p:nvSpPr>
        <p:spPr bwMode="auto">
          <a:xfrm>
            <a:off x="2209800" y="228600"/>
            <a:ext cx="6526146" cy="618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Sort the array.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(array, 0, SIZE - 1);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// Display the array contents.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for (count = 0; count &lt; SIZE; count++)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array[count] &lt;&lt; " ";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0;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set[],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start,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end)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pivotPoint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if (start &lt; end)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pivotPoint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partition(set, start, end);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(set, start,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pivotPoint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- 1);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(set,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pivotPoint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+ 1, end);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/>
            <a:endParaRPr lang="en-US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104" y="4719637"/>
            <a:ext cx="5585792" cy="258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104" y="4984449"/>
            <a:ext cx="5585792" cy="258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104" y="5271210"/>
            <a:ext cx="5585792" cy="258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60190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Box 3"/>
          <p:cNvSpPr txBox="1">
            <a:spLocks noChangeArrowheads="1"/>
          </p:cNvSpPr>
          <p:nvPr/>
        </p:nvSpPr>
        <p:spPr bwMode="auto">
          <a:xfrm>
            <a:off x="2209801" y="228600"/>
            <a:ext cx="7077579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partition(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set[],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start,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end)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pivotValue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pivotIndex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mid;</a:t>
            </a:r>
          </a:p>
          <a:p>
            <a:pPr eaLnBrk="1" hangingPunct="1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mid = (start + end) / 2;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swap(set[start], set[mid]);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pivotIndex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start;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pivotValue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set[start];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scan = start + 1; scan &lt;= end; scan++)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(set[scan] &lt;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pivotValue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pivotIndex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swap(set[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pivotIndex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], set[scan]);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swap(set[start], set[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pivotIndex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pivotIndex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338" y="1371600"/>
            <a:ext cx="41148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18445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Box 3"/>
          <p:cNvSpPr txBox="1">
            <a:spLocks noChangeArrowheads="1"/>
          </p:cNvSpPr>
          <p:nvPr/>
        </p:nvSpPr>
        <p:spPr bwMode="auto">
          <a:xfrm>
            <a:off x="2209801" y="228601"/>
            <a:ext cx="500970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swap(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&amp;value1,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&amp;value2)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temp = value1;</a:t>
            </a:r>
          </a:p>
          <a:p>
            <a:pPr eaLnBrk="1" hangingPunct="1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value1 = value2;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value2 = temp;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68315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Box 3"/>
          <p:cNvSpPr txBox="1">
            <a:spLocks noChangeArrowheads="1"/>
          </p:cNvSpPr>
          <p:nvPr/>
        </p:nvSpPr>
        <p:spPr bwMode="auto">
          <a:xfrm>
            <a:off x="145775" y="228601"/>
            <a:ext cx="11317356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 the following:</a:t>
            </a:r>
          </a:p>
          <a:p>
            <a:pPr eaLnBrk="1" hangingPunct="1"/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b="1" spc="600" dirty="0"/>
              <a:t>37 </a:t>
            </a:r>
            <a:r>
              <a:rPr lang="en-US" spc="600" dirty="0"/>
              <a:t>2 6 4 89 8 10 12 68 </a:t>
            </a:r>
            <a:r>
              <a:rPr lang="en-US" spc="600" dirty="0" smtClean="0"/>
              <a:t>45</a:t>
            </a:r>
          </a:p>
          <a:p>
            <a:pPr eaLnBrk="1" hangingPunct="1"/>
            <a:endParaRPr lang="en-US" altLang="en-US" spc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endParaRPr lang="en-US" altLang="en-US" spc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Starting from the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rightmost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element of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compare each element value with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37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until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 element value less than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37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is found; then swap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37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and that element’s value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first element value less than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37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is 12, so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37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and 12 are swapped. The new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 is</a:t>
            </a:r>
          </a:p>
          <a:p>
            <a:endParaRPr lang="en-US" altLang="en-US" spc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spc="600" dirty="0"/>
              <a:t>12</a:t>
            </a:r>
            <a:r>
              <a:rPr lang="en-US" i="1" spc="600" dirty="0"/>
              <a:t> </a:t>
            </a:r>
            <a:r>
              <a:rPr lang="en-US" spc="600" dirty="0"/>
              <a:t>2 6 4 89 8 10 </a:t>
            </a:r>
            <a:r>
              <a:rPr lang="en-US" b="1" spc="600" dirty="0"/>
              <a:t>37</a:t>
            </a:r>
            <a:r>
              <a:rPr lang="en-US" spc="600" dirty="0"/>
              <a:t> 68 </a:t>
            </a:r>
            <a:r>
              <a:rPr lang="en-US" spc="600" dirty="0" smtClean="0"/>
              <a:t>45</a:t>
            </a:r>
          </a:p>
          <a:p>
            <a:endParaRPr lang="en-US" altLang="en-US" spc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Starting from the 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of the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array,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but beginning with the element value after 12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compare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each element value with 37 until an element value greater than 37 is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found — then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swap 37 and that element value. The first element value greater than 37 is 89,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 37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and 89 are swapped. The new array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</a:t>
            </a:r>
          </a:p>
          <a:p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pc="600" dirty="0"/>
              <a:t>12 2 6 4 </a:t>
            </a:r>
            <a:r>
              <a:rPr lang="en-US" b="1" spc="600" dirty="0"/>
              <a:t>37 </a:t>
            </a:r>
            <a:r>
              <a:rPr lang="en-US" spc="600" dirty="0"/>
              <a:t>8 10 </a:t>
            </a:r>
            <a:r>
              <a:rPr lang="en-US" b="1" spc="600" dirty="0"/>
              <a:t>89</a:t>
            </a:r>
            <a:r>
              <a:rPr lang="en-US" i="1" spc="600" dirty="0"/>
              <a:t> </a:t>
            </a:r>
            <a:r>
              <a:rPr lang="en-US" spc="600" dirty="0"/>
              <a:t>68 45</a:t>
            </a:r>
            <a:endParaRPr lang="en-US" altLang="en-US" spc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6586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Box 3"/>
          <p:cNvSpPr txBox="1">
            <a:spLocks noChangeArrowheads="1"/>
          </p:cNvSpPr>
          <p:nvPr/>
        </p:nvSpPr>
        <p:spPr bwMode="auto">
          <a:xfrm>
            <a:off x="172279" y="679175"/>
            <a:ext cx="11317356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Starting from the 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but beginning with the element value before 89, compare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each element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value with 37 until an element value less than 37 is found—then swap 37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 that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element value. The first element value less than 37 is 10, so 37 and 10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are swapped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 The new vector is</a:t>
            </a:r>
          </a:p>
          <a:p>
            <a:pPr eaLnBrk="1" hangingPunct="1"/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2 6 4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8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89 68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</a:p>
          <a:p>
            <a:pPr eaLnBrk="1" hangingPunct="1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Starting from the 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but beginning with the element value after 10, compare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each element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value with 37 until an element value greater than 37 is found—then swap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37 and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that element value. There are no more element values greater than 37, so when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 compare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37 with itself, we know that 37 has been placed in its final location of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sorted array.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Every value to the left of 37 is smaller than it, and every value to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right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of 37 is larger than it. </a:t>
            </a: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Once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 partition has been applied on the previous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array,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there are two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unsorted subarrays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 The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subarray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with values less than 37 contains 12, 2, 6, 4, 10 and 8.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subarray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with values greater than 37 contains 89, 68 and 45. The sort continues recursively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with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both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subarrays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being partitioned in the same manner as the original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endParaRPr lang="en-US" altLang="en-US" spc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9347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19.9</a:t>
            </a:r>
          </a:p>
        </p:txBody>
      </p:sp>
      <p:sp>
        <p:nvSpPr>
          <p:cNvPr id="6963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mtClean="0"/>
              <a:t>Exhaustive and Enumeration Algorithms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8502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10515600" cy="1325563"/>
          </a:xfrm>
        </p:spPr>
        <p:txBody>
          <a:bodyPr/>
          <a:lstStyle/>
          <a:p>
            <a:r>
              <a:rPr lang="en-US" altLang="en-US" dirty="0" smtClean="0"/>
              <a:t>Introduction to Recursion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5556" y="1061211"/>
            <a:ext cx="7467600" cy="15696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400" b="1" dirty="0"/>
              <a:t>Recursion</a:t>
            </a:r>
          </a:p>
          <a:p>
            <a:pPr>
              <a:defRPr/>
            </a:pPr>
            <a:r>
              <a:rPr lang="en-US" sz="2400" dirty="0"/>
              <a:t>In C++ a function definition may contain a call to the function being defined. In such cases the function is said to be </a:t>
            </a:r>
            <a:r>
              <a:rPr lang="en-US" sz="2400" b="1" dirty="0"/>
              <a:t>recursive</a:t>
            </a:r>
            <a:r>
              <a:rPr lang="en-US" sz="2400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37522" y="2630871"/>
            <a:ext cx="8153400" cy="34163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400" dirty="0"/>
              <a:t>A recursive function named </a:t>
            </a:r>
            <a:r>
              <a:rPr lang="en-US" sz="2400" dirty="0" err="1"/>
              <a:t>writeVertical</a:t>
            </a:r>
            <a:r>
              <a:rPr lang="en-US" sz="2400" dirty="0"/>
              <a:t> that takes one (nonnegative) </a:t>
            </a:r>
            <a:r>
              <a:rPr lang="en-US" sz="2400" dirty="0" err="1"/>
              <a:t>int</a:t>
            </a:r>
            <a:r>
              <a:rPr lang="en-US" sz="2400" dirty="0"/>
              <a:t> argument and writes that </a:t>
            </a:r>
            <a:r>
              <a:rPr lang="en-US" sz="2400" dirty="0" err="1"/>
              <a:t>int</a:t>
            </a:r>
            <a:r>
              <a:rPr lang="en-US" sz="2400" dirty="0"/>
              <a:t> to the screen, with the digits going down the screen one per line. For example, the invocation </a:t>
            </a:r>
            <a:r>
              <a:rPr lang="en-US" sz="2400" dirty="0" err="1"/>
              <a:t>writeVertical</a:t>
            </a:r>
            <a:r>
              <a:rPr lang="en-US" sz="2400" dirty="0"/>
              <a:t>(1234);</a:t>
            </a:r>
          </a:p>
          <a:p>
            <a:pPr>
              <a:defRPr/>
            </a:pPr>
            <a:r>
              <a:rPr lang="en-US" sz="2400" dirty="0"/>
              <a:t>would produce the output</a:t>
            </a:r>
          </a:p>
          <a:p>
            <a:pPr>
              <a:defRPr/>
            </a:pPr>
            <a:r>
              <a:rPr lang="en-US" sz="2400" dirty="0"/>
              <a:t>1</a:t>
            </a:r>
          </a:p>
          <a:p>
            <a:pPr>
              <a:defRPr/>
            </a:pPr>
            <a:r>
              <a:rPr lang="en-US" sz="2400" dirty="0"/>
              <a:t>2</a:t>
            </a:r>
          </a:p>
          <a:p>
            <a:pPr>
              <a:defRPr/>
            </a:pPr>
            <a:r>
              <a:rPr lang="en-US" sz="2400" dirty="0"/>
              <a:t>3</a:t>
            </a:r>
          </a:p>
          <a:p>
            <a:pPr>
              <a:defRPr/>
            </a:pPr>
            <a:r>
              <a:rPr lang="en-US" sz="2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177260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Exhaustive and Enumeration Algorithms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smtClean="0"/>
              <a:t>Exhaustive algorithm</a:t>
            </a:r>
            <a:r>
              <a:rPr lang="en-US" altLang="en-US" smtClean="0"/>
              <a:t>: search a set of combinations to find an optimal one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 smtClean="0"/>
              <a:t>Example: change for a certain amount of money that uses the fewest coins</a:t>
            </a:r>
          </a:p>
          <a:p>
            <a:r>
              <a:rPr lang="en-US" altLang="en-US" smtClean="0"/>
              <a:t>Uses the generation of all possible combinations when determining the optimal one.</a:t>
            </a:r>
          </a:p>
        </p:txBody>
      </p:sp>
    </p:spTree>
    <p:extLst>
      <p:ext uri="{BB962C8B-B14F-4D97-AF65-F5344CB8AC3E}">
        <p14:creationId xmlns:p14="http://schemas.microsoft.com/office/powerpoint/2010/main" val="16083996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19.10</a:t>
            </a:r>
          </a:p>
        </p:txBody>
      </p:sp>
      <p:sp>
        <p:nvSpPr>
          <p:cNvPr id="7168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mtClean="0"/>
              <a:t>Recursion vs. Iteration</a:t>
            </a:r>
          </a:p>
        </p:txBody>
      </p:sp>
    </p:spTree>
    <p:extLst>
      <p:ext uri="{BB962C8B-B14F-4D97-AF65-F5344CB8AC3E}">
        <p14:creationId xmlns:p14="http://schemas.microsoft.com/office/powerpoint/2010/main" val="18829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Recursion vs. Iteration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981200"/>
            <a:ext cx="8534400" cy="4114800"/>
          </a:xfrm>
        </p:spPr>
        <p:txBody>
          <a:bodyPr/>
          <a:lstStyle/>
          <a:p>
            <a:r>
              <a:rPr lang="en-US" altLang="en-US" smtClean="0"/>
              <a:t>Benefits (+), disadvantages(-) for recursion: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+"/>
            </a:pPr>
            <a:r>
              <a:rPr lang="en-US" altLang="en-US" smtClean="0"/>
              <a:t>Models certain algorithms most accurately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+"/>
            </a:pPr>
            <a:r>
              <a:rPr lang="en-US" altLang="en-US" smtClean="0"/>
              <a:t>Results in shorter, simpler functions</a:t>
            </a:r>
          </a:p>
          <a:p>
            <a:pPr lvl="1"/>
            <a:r>
              <a:rPr lang="en-US" altLang="en-US" smtClean="0"/>
              <a:t>May not execute very efficiently</a:t>
            </a:r>
          </a:p>
          <a:p>
            <a:r>
              <a:rPr lang="en-US" altLang="en-US" smtClean="0"/>
              <a:t>Benefits (+), disadvantages(-) for iteration: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+"/>
            </a:pPr>
            <a:r>
              <a:rPr lang="en-US" altLang="en-US" smtClean="0"/>
              <a:t>Executes more efficiently than recursion</a:t>
            </a:r>
          </a:p>
          <a:p>
            <a:pPr lvl="1"/>
            <a:r>
              <a:rPr lang="en-US" altLang="en-US" smtClean="0"/>
              <a:t>Often is harder to code or understand</a:t>
            </a:r>
          </a:p>
        </p:txBody>
      </p:sp>
    </p:spTree>
    <p:extLst>
      <p:ext uri="{BB962C8B-B14F-4D97-AF65-F5344CB8AC3E}">
        <p14:creationId xmlns:p14="http://schemas.microsoft.com/office/powerpoint/2010/main" val="16578324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itle 3"/>
          <p:cNvSpPr>
            <a:spLocks noGrp="1"/>
          </p:cNvSpPr>
          <p:nvPr>
            <p:ph type="title"/>
          </p:nvPr>
        </p:nvSpPr>
        <p:spPr>
          <a:xfrm>
            <a:off x="960784" y="-92224"/>
            <a:ext cx="6347713" cy="847598"/>
          </a:xfrm>
        </p:spPr>
        <p:txBody>
          <a:bodyPr/>
          <a:lstStyle/>
          <a:p>
            <a:pPr eaLnBrk="1" hangingPunct="1"/>
            <a:r>
              <a:rPr lang="en-US" dirty="0" smtClean="0">
                <a:cs typeface="Arial" charset="0"/>
              </a:rPr>
              <a:t>Practice</a:t>
            </a:r>
            <a:endParaRPr lang="en-CA" dirty="0" smtClean="0"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2821" y="685753"/>
            <a:ext cx="7657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Here is a simple recursive function to compute the Fibonacci </a:t>
            </a:r>
            <a:r>
              <a:rPr lang="en-US" sz="2000" b="1" dirty="0" smtClean="0"/>
              <a:t>sequence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942821" y="1102320"/>
            <a:ext cx="7763857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n) { // Recursive Fibonacci generator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//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(46) is largest value that fits in a long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Assert((n &gt; 0) &amp;&amp; (n &lt; 47), "Input out of range");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if ((n == 1) || (n == 2)) return 1; // Base cases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(n-1) +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(n-2); // Recursion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81" y="2606865"/>
            <a:ext cx="7286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This algorithm turns out to be very slow, calling </a:t>
            </a:r>
            <a:r>
              <a:rPr lang="en-US" b="1" dirty="0" err="1"/>
              <a:t>Fibr</a:t>
            </a:r>
            <a:r>
              <a:rPr lang="en-US" b="1" dirty="0"/>
              <a:t> a total of Fib(n) times.</a:t>
            </a:r>
          </a:p>
          <a:p>
            <a:r>
              <a:rPr lang="en-US" b="1" dirty="0"/>
              <a:t>Contrast this with the following iterative algorithm:</a:t>
            </a:r>
          </a:p>
        </p:txBody>
      </p:sp>
      <p:sp>
        <p:nvSpPr>
          <p:cNvPr id="5" name="Rectangle 4"/>
          <p:cNvSpPr/>
          <p:nvPr/>
        </p:nvSpPr>
        <p:spPr>
          <a:xfrm>
            <a:off x="942821" y="3188080"/>
            <a:ext cx="8956553" cy="3046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 fibi(int n) { // Iterative Fibonacci generator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//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(46) is largest value that fits in a long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Assert((n &gt; 0) &amp;&amp; (n &lt; 47), "Input out of range");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long past,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// Store temporary values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past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1; // initialize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=3;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&lt;=n;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 // Compute next value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past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// past holds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(i-2)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//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holds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(i-1)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past +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//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now holds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49175" y="1343913"/>
            <a:ext cx="3895882" cy="310854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Function </a:t>
            </a:r>
            <a:r>
              <a:rPr lang="en-US" sz="2800" b="1" dirty="0" err="1">
                <a:solidFill>
                  <a:schemeClr val="accent5">
                    <a:lumMod val="75000"/>
                  </a:schemeClr>
                </a:solidFill>
              </a:rPr>
              <a:t>Fibi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executes the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for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loop n – 2 times.</a:t>
            </a:r>
          </a:p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(a) Which version is easier to understand? Why?</a:t>
            </a:r>
          </a:p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(b) Explain why </a:t>
            </a:r>
            <a:r>
              <a:rPr lang="en-US" sz="2800" b="1" dirty="0" err="1">
                <a:solidFill>
                  <a:schemeClr val="accent5">
                    <a:lumMod val="75000"/>
                  </a:schemeClr>
                </a:solidFill>
              </a:rPr>
              <a:t>Fibr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is so much slower than </a:t>
            </a:r>
            <a:r>
              <a:rPr lang="en-US" sz="2800" b="1" dirty="0" err="1">
                <a:solidFill>
                  <a:schemeClr val="accent5">
                    <a:lumMod val="75000"/>
                  </a:schemeClr>
                </a:solidFill>
              </a:rPr>
              <a:t>Fibi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31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itle 3"/>
          <p:cNvSpPr>
            <a:spLocks noGrp="1"/>
          </p:cNvSpPr>
          <p:nvPr>
            <p:ph type="title"/>
          </p:nvPr>
        </p:nvSpPr>
        <p:spPr>
          <a:xfrm>
            <a:off x="1563758" y="355600"/>
            <a:ext cx="6347713" cy="13208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Practice</a:t>
            </a:r>
            <a:endParaRPr lang="en-CA" dirty="0" smtClean="0">
              <a:latin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63758" y="1543878"/>
            <a:ext cx="89021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lphaLcParenBoth"/>
            </a:pPr>
            <a:r>
              <a:rPr lang="en-US" sz="2400" i="1" dirty="0"/>
              <a:t>Most people will find the recursive form natural and easy </a:t>
            </a:r>
          </a:p>
          <a:p>
            <a:r>
              <a:rPr lang="en-US" sz="2400" i="1" dirty="0"/>
              <a:t>to understand. The iterative version requires examination of </a:t>
            </a:r>
          </a:p>
          <a:p>
            <a:r>
              <a:rPr lang="en-US" sz="2400" i="1" dirty="0"/>
              <a:t>the for loop to understand what it does, or to have confidence </a:t>
            </a:r>
          </a:p>
          <a:p>
            <a:r>
              <a:rPr lang="en-US" sz="2400" i="1" dirty="0"/>
              <a:t>that it works as claimed.</a:t>
            </a:r>
          </a:p>
          <a:p>
            <a:endParaRPr lang="en-US" sz="2400" i="1" dirty="0"/>
          </a:p>
          <a:p>
            <a:r>
              <a:rPr lang="en-US" sz="2400" i="1" dirty="0"/>
              <a:t>(b) </a:t>
            </a:r>
            <a:r>
              <a:rPr lang="en-US" sz="2400" i="1" dirty="0" err="1"/>
              <a:t>Fibr</a:t>
            </a:r>
            <a:r>
              <a:rPr lang="en-US" sz="2400" i="1" dirty="0"/>
              <a:t> is so much slower than </a:t>
            </a:r>
            <a:r>
              <a:rPr lang="en-US" sz="2400" i="1" dirty="0" err="1"/>
              <a:t>Fibi</a:t>
            </a:r>
            <a:r>
              <a:rPr lang="en-US" sz="2400" i="1" dirty="0"/>
              <a:t> because </a:t>
            </a:r>
            <a:r>
              <a:rPr lang="en-US" sz="2400" i="1" dirty="0" err="1"/>
              <a:t>Fibr</a:t>
            </a:r>
            <a:r>
              <a:rPr lang="en-US" sz="2400" i="1" dirty="0"/>
              <a:t> re-computes </a:t>
            </a:r>
          </a:p>
          <a:p>
            <a:r>
              <a:rPr lang="en-US" sz="2400" i="1" dirty="0"/>
              <a:t>The bulk of the series twice to get the two values to add. What is </a:t>
            </a:r>
          </a:p>
          <a:p>
            <a:r>
              <a:rPr lang="en-US" sz="2400" i="1" dirty="0"/>
              <a:t>much worse, the recursive calls to compute the subexpressions also </a:t>
            </a:r>
          </a:p>
          <a:p>
            <a:r>
              <a:rPr lang="en-US" sz="2400" i="1" dirty="0"/>
              <a:t>re-compute the bulk of the series, and do so recursively. </a:t>
            </a:r>
          </a:p>
          <a:p>
            <a:r>
              <a:rPr lang="en-US" sz="2400" i="1" dirty="0"/>
              <a:t>The result is an exponential explosion. In contrast, </a:t>
            </a:r>
            <a:r>
              <a:rPr lang="en-US" sz="2400" i="1" dirty="0" err="1"/>
              <a:t>Fibi</a:t>
            </a:r>
            <a:r>
              <a:rPr lang="en-US" sz="2400" i="1" dirty="0"/>
              <a:t> computes </a:t>
            </a:r>
          </a:p>
          <a:p>
            <a:r>
              <a:rPr lang="en-US" sz="2400" i="1" dirty="0"/>
              <a:t>each value in the series exactly once, and so its running time </a:t>
            </a:r>
          </a:p>
          <a:p>
            <a:r>
              <a:rPr lang="en-US" sz="2400" i="1" dirty="0"/>
              <a:t>is proportional to n.</a:t>
            </a:r>
          </a:p>
        </p:txBody>
      </p:sp>
    </p:spTree>
    <p:extLst>
      <p:ext uri="{BB962C8B-B14F-4D97-AF65-F5344CB8AC3E}">
        <p14:creationId xmlns:p14="http://schemas.microsoft.com/office/powerpoint/2010/main" val="363160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0" y="1015093"/>
            <a:ext cx="5435600" cy="3785507"/>
          </a:xfrm>
          <a:prstGeom prst="rect">
            <a:avLst/>
          </a:prstGeom>
        </p:spPr>
      </p:pic>
      <p:sp>
        <p:nvSpPr>
          <p:cNvPr id="3" name="Cloud Callout 2"/>
          <p:cNvSpPr/>
          <p:nvPr/>
        </p:nvSpPr>
        <p:spPr>
          <a:xfrm>
            <a:off x="8203096" y="1346200"/>
            <a:ext cx="3722204" cy="3199296"/>
          </a:xfrm>
          <a:prstGeom prst="cloudCallout">
            <a:avLst>
              <a:gd name="adj1" fmla="val -70980"/>
              <a:gd name="adj2" fmla="val 129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This all sounds repetitive.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285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>
      <p:transition spd="slow" advClick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1638300" y="990601"/>
            <a:ext cx="8915400" cy="634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ts val="600"/>
              </a:spcBef>
              <a:buClr>
                <a:schemeClr val="accent1"/>
              </a:buClr>
              <a:defRPr sz="20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 marL="742950" indent="-285750" algn="ctr">
              <a:spcBef>
                <a:spcPts val="1200"/>
              </a:spcBef>
              <a:buClr>
                <a:schemeClr val="accent1"/>
              </a:buClr>
              <a:defRPr>
                <a:solidFill>
                  <a:schemeClr val="tx2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 marL="1143000" indent="-228600" algn="ctr">
              <a:spcBef>
                <a:spcPts val="1200"/>
              </a:spcBef>
              <a:buClr>
                <a:schemeClr val="accent1"/>
              </a:buClr>
              <a:defRPr sz="16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 marL="1600200" indent="-228600" algn="ctr">
              <a:spcBef>
                <a:spcPts val="1200"/>
              </a:spcBef>
              <a:buClr>
                <a:schemeClr val="accent1"/>
              </a:buClr>
              <a:defRPr sz="1400">
                <a:solidFill>
                  <a:schemeClr val="tx2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 marL="2057400" indent="-228600" algn="ctr">
              <a:spcBef>
                <a:spcPts val="1200"/>
              </a:spcBef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Slide contributions include:</a:t>
            </a: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Walter </a:t>
            </a:r>
            <a:r>
              <a:rPr lang="en-US" altLang="en-US" sz="1600" dirty="0" err="1">
                <a:latin typeface="Aharoni" panose="02010803020104030203" pitchFamily="2" charset="-79"/>
                <a:cs typeface="Aharoni" panose="02010803020104030203" pitchFamily="2" charset="-79"/>
              </a:rPr>
              <a:t>Savitch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n-US" altLang="en-US" sz="1600" i="1" dirty="0">
                <a:latin typeface="Aharoni" panose="02010803020104030203" pitchFamily="2" charset="-79"/>
                <a:cs typeface="Aharoni" panose="02010803020104030203" pitchFamily="2" charset="-79"/>
              </a:rPr>
              <a:t>Problem solving with C++ 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(9th Edition)</a:t>
            </a:r>
            <a:r>
              <a:rPr lang="en-US" altLang="en-US" sz="1600" i="1" dirty="0">
                <a:latin typeface="Aharoni" panose="02010803020104030203" pitchFamily="2" charset="-79"/>
                <a:cs typeface="Aharoni" panose="02010803020104030203" pitchFamily="2" charset="-79"/>
              </a:rPr>
              <a:t>. 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Addison-Wesley Longman Publishing Co., Inc. Boston, MA, USA ©2015</a:t>
            </a:r>
          </a:p>
          <a:p>
            <a:pPr algn="l" eaLnBrk="1" hangingPunct="1">
              <a:spcBef>
                <a:spcPct val="0"/>
              </a:spcBef>
              <a:buClrTx/>
            </a:pP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Gaddis, </a:t>
            </a:r>
            <a:r>
              <a:rPr lang="en-US" altLang="en-US" sz="1600" i="1" dirty="0">
                <a:latin typeface="Aharoni" panose="02010803020104030203" pitchFamily="2" charset="-79"/>
                <a:cs typeface="Aharoni" panose="02010803020104030203" pitchFamily="2" charset="-79"/>
              </a:rPr>
              <a:t>Starting Out with C++: From Control Structures through Objects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, (8th Ed.) , Addison-Wesley Longman Publishing Co., Inc. Boston, MA, USA ©2015</a:t>
            </a:r>
          </a:p>
          <a:p>
            <a:pPr algn="l" eaLnBrk="1" hangingPunct="1">
              <a:spcBef>
                <a:spcPct val="0"/>
              </a:spcBef>
              <a:buClrTx/>
            </a:pP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Bjarne </a:t>
            </a:r>
            <a:r>
              <a:rPr lang="en-US" altLang="en-US" sz="1600" dirty="0" err="1">
                <a:latin typeface="Aharoni" panose="02010803020104030203" pitchFamily="2" charset="-79"/>
                <a:cs typeface="Aharoni" panose="02010803020104030203" pitchFamily="2" charset="-79"/>
              </a:rPr>
              <a:t>Stroustrup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n-US" altLang="en-US" sz="1600" i="1" dirty="0">
                <a:latin typeface="Aharoni" panose="02010803020104030203" pitchFamily="2" charset="-79"/>
                <a:cs typeface="Aharoni" panose="02010803020104030203" pitchFamily="2" charset="-79"/>
              </a:rPr>
              <a:t>The C++ Programming Language, 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3rd Edition, Addison-Wesley Longman Publishing Co., Inc. Boston, MA, USA ©2007</a:t>
            </a:r>
          </a:p>
          <a:p>
            <a:pPr algn="l" eaLnBrk="1" hangingPunct="1">
              <a:spcBef>
                <a:spcPct val="0"/>
              </a:spcBef>
              <a:buClrTx/>
            </a:pP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Herb Sutter, Andrei </a:t>
            </a:r>
            <a:r>
              <a:rPr lang="en-US" altLang="en-US" sz="1600" dirty="0" err="1">
                <a:latin typeface="Aharoni" panose="02010803020104030203" pitchFamily="2" charset="-79"/>
                <a:cs typeface="Aharoni" panose="02010803020104030203" pitchFamily="2" charset="-79"/>
              </a:rPr>
              <a:t>Alexandrescu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n-US" altLang="en-US" sz="1600" i="1" dirty="0">
                <a:latin typeface="Aharoni" panose="02010803020104030203" pitchFamily="2" charset="-79"/>
                <a:cs typeface="Aharoni" panose="02010803020104030203" pitchFamily="2" charset="-79"/>
              </a:rPr>
              <a:t>C++ coding standards : 101 rules, guidelines, and best practices, 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Copyright © 2005 Pearson Education, Inc.</a:t>
            </a:r>
          </a:p>
          <a:p>
            <a:pPr algn="l" eaLnBrk="1" hangingPunct="1">
              <a:spcBef>
                <a:spcPct val="0"/>
              </a:spcBef>
              <a:buClrTx/>
            </a:pP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>
              <a:spcBef>
                <a:spcPct val="0"/>
              </a:spcBef>
              <a:buClrTx/>
            </a:pP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Paul </a:t>
            </a:r>
            <a:r>
              <a:rPr lang="en-US" altLang="en-US" sz="16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Deitel</a:t>
            </a: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 &amp; Harvey </a:t>
            </a:r>
            <a:r>
              <a:rPr lang="en-US" altLang="en-US" sz="16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Deitel</a:t>
            </a: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, C++ How to Program, (7th Ed.) © 2010 by Pearson Education, Inc.</a:t>
            </a:r>
          </a:p>
          <a:p>
            <a:pPr algn="l">
              <a:spcBef>
                <a:spcPct val="0"/>
              </a:spcBef>
              <a:buClrTx/>
            </a:pP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Upper Saddle River, New Jersey 07458</a:t>
            </a:r>
          </a:p>
          <a:p>
            <a:pPr algn="l">
              <a:spcBef>
                <a:spcPct val="0"/>
              </a:spcBef>
              <a:buClrTx/>
            </a:pPr>
            <a:endParaRPr lang="en-US" altLang="en-US" sz="16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>
              <a:spcBef>
                <a:spcPct val="0"/>
              </a:spcBef>
              <a:buClrTx/>
            </a:pP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Scott Meyers, </a:t>
            </a:r>
            <a:r>
              <a:rPr lang="en-US" altLang="en-US" sz="1600" b="1" i="1" dirty="0">
                <a:latin typeface="Aharoni" panose="02010803020104030203" pitchFamily="2" charset="-79"/>
                <a:cs typeface="Aharoni" panose="02010803020104030203" pitchFamily="2" charset="-79"/>
              </a:rPr>
              <a:t>Effective Modern C++</a:t>
            </a: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. Copyright 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© </a:t>
            </a: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2015 (O’Reilly) , </a:t>
            </a:r>
            <a:r>
              <a:rPr lang="en-US" alt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978-1-491-90399-5</a:t>
            </a: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. </a:t>
            </a:r>
          </a:p>
          <a:p>
            <a:pPr algn="l">
              <a:spcBef>
                <a:spcPct val="0"/>
              </a:spcBef>
              <a:buClrTx/>
            </a:pPr>
            <a:endParaRPr lang="en-US" altLang="en-US" sz="16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>
              <a:spcBef>
                <a:spcPct val="0"/>
              </a:spcBef>
              <a:buClrTx/>
            </a:pP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Andrew Koenig and Barbara E. Moo, </a:t>
            </a:r>
            <a:r>
              <a:rPr lang="en-US" altLang="en-US" sz="1600" b="1" i="1" dirty="0">
                <a:latin typeface="Aharoni" panose="02010803020104030203" pitchFamily="2" charset="-79"/>
                <a:cs typeface="Aharoni" panose="02010803020104030203" pitchFamily="2" charset="-79"/>
              </a:rPr>
              <a:t>Accelerated C++ Practical Programming by Example,</a:t>
            </a:r>
          </a:p>
          <a:p>
            <a:pPr algn="l">
              <a:spcBef>
                <a:spcPct val="0"/>
              </a:spcBef>
              <a:buClrTx/>
            </a:pP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Addison-Wesley, 2000 ISBN </a:t>
            </a:r>
            <a:r>
              <a:rPr lang="en-US" alt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0-201-70353-</a:t>
            </a:r>
            <a:r>
              <a:rPr lang="en-US" altLang="en-US" sz="1400" b="1" dirty="0">
                <a:latin typeface="Aharoni" panose="02010803020104030203" pitchFamily="2" charset="-79"/>
                <a:cs typeface="Aharoni" panose="02010803020104030203" pitchFamily="2" charset="-79"/>
              </a:rPr>
              <a:t>X</a:t>
            </a:r>
          </a:p>
          <a:p>
            <a:pPr algn="l">
              <a:spcBef>
                <a:spcPct val="0"/>
              </a:spcBef>
              <a:buClrTx/>
            </a:pPr>
            <a:endParaRPr lang="en-US" altLang="en-US" sz="14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>
              <a:spcBef>
                <a:spcPct val="0"/>
              </a:spcBef>
              <a:buClrTx/>
            </a:pP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2209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ts val="600"/>
              </a:spcBef>
              <a:buClr>
                <a:schemeClr val="accent1"/>
              </a:buClr>
              <a:defRPr sz="20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 marL="742950" indent="-285750" algn="ctr">
              <a:spcBef>
                <a:spcPts val="1200"/>
              </a:spcBef>
              <a:buClr>
                <a:schemeClr val="accent1"/>
              </a:buClr>
              <a:defRPr>
                <a:solidFill>
                  <a:schemeClr val="tx2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 marL="1143000" indent="-228600" algn="ctr">
              <a:spcBef>
                <a:spcPts val="1200"/>
              </a:spcBef>
              <a:buClr>
                <a:schemeClr val="accent1"/>
              </a:buClr>
              <a:defRPr sz="16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 marL="1600200" indent="-228600" algn="ctr">
              <a:spcBef>
                <a:spcPts val="1200"/>
              </a:spcBef>
              <a:buClr>
                <a:schemeClr val="accent1"/>
              </a:buClr>
              <a:defRPr sz="1400">
                <a:solidFill>
                  <a:schemeClr val="tx2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 marL="2057400" indent="-228600" algn="ctr">
              <a:spcBef>
                <a:spcPts val="1200"/>
              </a:spcBef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4400">
                <a:solidFill>
                  <a:schemeClr val="tx2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45303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1638300" y="1143001"/>
            <a:ext cx="89154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ts val="600"/>
              </a:spcBef>
              <a:buClr>
                <a:schemeClr val="accent1"/>
              </a:buClr>
              <a:defRPr sz="20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 marL="742950" indent="-285750" algn="ctr">
              <a:spcBef>
                <a:spcPts val="1200"/>
              </a:spcBef>
              <a:buClr>
                <a:schemeClr val="accent1"/>
              </a:buClr>
              <a:defRPr>
                <a:solidFill>
                  <a:schemeClr val="tx2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 marL="1143000" indent="-228600" algn="ctr">
              <a:spcBef>
                <a:spcPts val="1200"/>
              </a:spcBef>
              <a:buClr>
                <a:schemeClr val="accent1"/>
              </a:buClr>
              <a:defRPr sz="16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 marL="1600200" indent="-228600" algn="ctr">
              <a:spcBef>
                <a:spcPts val="1200"/>
              </a:spcBef>
              <a:buClr>
                <a:schemeClr val="accent1"/>
              </a:buClr>
              <a:defRPr sz="1400">
                <a:solidFill>
                  <a:schemeClr val="tx2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 marL="2057400" indent="-228600" algn="ctr">
              <a:spcBef>
                <a:spcPts val="1200"/>
              </a:spcBef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Slide contributions include:</a:t>
            </a: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  <a:p>
            <a:pPr algn="l" eaLnBrk="1" hangingPunct="1">
              <a:spcBef>
                <a:spcPct val="0"/>
              </a:spcBef>
              <a:buClrTx/>
            </a:pP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>
              <a:spcBef>
                <a:spcPct val="0"/>
              </a:spcBef>
              <a:buClrTx/>
            </a:pP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Frank M. </a:t>
            </a:r>
            <a:r>
              <a:rPr lang="en-US" altLang="en-US" sz="16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Carrano</a:t>
            </a: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. </a:t>
            </a:r>
            <a:r>
              <a:rPr lang="en-US" altLang="en-US" sz="1600" i="1" dirty="0">
                <a:latin typeface="Aharoni" panose="02010803020104030203" pitchFamily="2" charset="-79"/>
                <a:cs typeface="Aharoni" panose="02010803020104030203" pitchFamily="2" charset="-79"/>
              </a:rPr>
              <a:t>Data Abstraction &amp; Problem Solving with C++ 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(5th Edition)</a:t>
            </a:r>
          </a:p>
          <a:p>
            <a:pPr algn="l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Addison-Wesley Longman Publishing Co., Inc. Boston, MA, USA ©2006</a:t>
            </a:r>
          </a:p>
          <a:p>
            <a:pPr algn="l" eaLnBrk="1" hangingPunct="1">
              <a:spcBef>
                <a:spcPct val="0"/>
              </a:spcBef>
              <a:buClrTx/>
            </a:pP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dirty="0" err="1">
                <a:latin typeface="Aharoni" panose="02010803020104030203" pitchFamily="2" charset="-79"/>
                <a:cs typeface="Aharoni" panose="02010803020104030203" pitchFamily="2" charset="-79"/>
              </a:rPr>
              <a:t>TutorialsPoint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 - http://www.tutorialspoint.com/cplusplus/</a:t>
            </a:r>
          </a:p>
          <a:p>
            <a:pPr algn="l" eaLnBrk="1" hangingPunct="1">
              <a:spcBef>
                <a:spcPct val="0"/>
              </a:spcBef>
              <a:buClrTx/>
            </a:pP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Cplusplus.com - 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  <a:hlinkClick r:id="rId2"/>
              </a:rPr>
              <a:t>http://www.cplusplus.com/doc/tutorial</a:t>
            </a:r>
            <a:r>
              <a:rPr lang="en-US" altLang="en-US" sz="1600" dirty="0" smtClean="0">
                <a:latin typeface="Aharoni" panose="02010803020104030203" pitchFamily="2" charset="-79"/>
                <a:cs typeface="Aharoni" panose="02010803020104030203" pitchFamily="2" charset="-79"/>
                <a:hlinkClick r:id="rId2"/>
              </a:rPr>
              <a:t>/</a:t>
            </a:r>
            <a:endParaRPr lang="en-US" altLang="en-US" sz="16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eaLnBrk="1" hangingPunct="1">
              <a:spcBef>
                <a:spcPct val="0"/>
              </a:spcBef>
              <a:buClrTx/>
            </a:pPr>
            <a:endParaRPr lang="en-US" altLang="en-US" sz="16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http://www.keithschwarz.com/cs106l/fall2010/course-reader/Ch5_STLSequenceContainers.pdf</a:t>
            </a:r>
            <a:b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2209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ts val="600"/>
              </a:spcBef>
              <a:buClr>
                <a:schemeClr val="accent1"/>
              </a:buClr>
              <a:defRPr sz="20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 marL="742950" indent="-285750" algn="ctr">
              <a:spcBef>
                <a:spcPts val="1200"/>
              </a:spcBef>
              <a:buClr>
                <a:schemeClr val="accent1"/>
              </a:buClr>
              <a:defRPr>
                <a:solidFill>
                  <a:schemeClr val="tx2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 marL="1143000" indent="-228600" algn="ctr">
              <a:spcBef>
                <a:spcPts val="1200"/>
              </a:spcBef>
              <a:buClr>
                <a:schemeClr val="accent1"/>
              </a:buClr>
              <a:defRPr sz="16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 marL="1600200" indent="-228600" algn="ctr">
              <a:spcBef>
                <a:spcPts val="1200"/>
              </a:spcBef>
              <a:buClr>
                <a:schemeClr val="accent1"/>
              </a:buClr>
              <a:defRPr sz="1400">
                <a:solidFill>
                  <a:schemeClr val="tx2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 marL="2057400" indent="-228600" algn="ctr">
              <a:spcBef>
                <a:spcPts val="1200"/>
              </a:spcBef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4400">
                <a:solidFill>
                  <a:schemeClr val="tx2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63944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55104" y="0"/>
            <a:ext cx="10515600" cy="1325563"/>
          </a:xfrm>
        </p:spPr>
        <p:txBody>
          <a:bodyPr/>
          <a:lstStyle/>
          <a:p>
            <a:r>
              <a:rPr lang="en-US" altLang="en-US" dirty="0" smtClean="0"/>
              <a:t>Introduction to Recursion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6347" y="1538288"/>
            <a:ext cx="9568069" cy="39703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/>
              <a:t>The task to be performed by </a:t>
            </a:r>
            <a:r>
              <a:rPr lang="en-US" sz="2800" dirty="0" err="1"/>
              <a:t>writeVertical</a:t>
            </a:r>
            <a:r>
              <a:rPr lang="en-US" sz="2800" dirty="0"/>
              <a:t> may be broken down into the following two cases:</a:t>
            </a:r>
          </a:p>
          <a:p>
            <a:pPr>
              <a:defRPr/>
            </a:pPr>
            <a:endParaRPr lang="en-US" sz="2800" dirty="0"/>
          </a:p>
          <a:p>
            <a:pPr>
              <a:defRPr/>
            </a:pPr>
            <a:r>
              <a:rPr lang="en-US" sz="2800" dirty="0"/>
              <a:t>■ </a:t>
            </a:r>
            <a:r>
              <a:rPr lang="en-US" sz="2800" i="1" dirty="0"/>
              <a:t>Simple case</a:t>
            </a:r>
            <a:r>
              <a:rPr lang="en-US" sz="2800" dirty="0"/>
              <a:t>: If n &lt; 10, then write the number n to the screen.</a:t>
            </a:r>
          </a:p>
          <a:p>
            <a:pPr>
              <a:defRPr/>
            </a:pPr>
            <a:r>
              <a:rPr lang="en-US" sz="2800" dirty="0"/>
              <a:t>After all, if the number is only one digit long, the task is trivial.</a:t>
            </a:r>
          </a:p>
          <a:p>
            <a:pPr>
              <a:defRPr/>
            </a:pPr>
            <a:endParaRPr lang="en-US" sz="2800" dirty="0"/>
          </a:p>
          <a:p>
            <a:pPr>
              <a:defRPr/>
            </a:pPr>
            <a:r>
              <a:rPr lang="en-US" sz="2800" dirty="0"/>
              <a:t>■ </a:t>
            </a:r>
            <a:r>
              <a:rPr lang="en-US" sz="2800" i="1" dirty="0"/>
              <a:t>Recursive case</a:t>
            </a:r>
            <a:r>
              <a:rPr lang="en-US" sz="2800" dirty="0"/>
              <a:t>: If n &gt;= 10, then do two subtasks:</a:t>
            </a:r>
          </a:p>
          <a:p>
            <a:pPr>
              <a:defRPr/>
            </a:pPr>
            <a:r>
              <a:rPr lang="en-US" sz="2800" dirty="0"/>
              <a:t>1. Output all the digits except the last digit.</a:t>
            </a:r>
          </a:p>
          <a:p>
            <a:pPr>
              <a:defRPr/>
            </a:pPr>
            <a:r>
              <a:rPr lang="en-US" sz="2800" dirty="0"/>
              <a:t>2. Output the last digit.</a:t>
            </a:r>
          </a:p>
        </p:txBody>
      </p:sp>
    </p:spTree>
    <p:extLst>
      <p:ext uri="{BB962C8B-B14F-4D97-AF65-F5344CB8AC3E}">
        <p14:creationId xmlns:p14="http://schemas.microsoft.com/office/powerpoint/2010/main" val="32767637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05678" y="0"/>
            <a:ext cx="10515600" cy="1325563"/>
          </a:xfrm>
        </p:spPr>
        <p:txBody>
          <a:bodyPr/>
          <a:lstStyle/>
          <a:p>
            <a:r>
              <a:rPr lang="en-US" altLang="en-US" dirty="0" smtClean="0"/>
              <a:t>Introduction to Recursion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5678" y="1325563"/>
            <a:ext cx="11208026" cy="34163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(n &lt; 10)</a:t>
            </a: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n &lt;&lt;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else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//n is two or more digits long:</a:t>
            </a: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writeVertical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the number n with the last digit removed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the last digit of n &lt;&lt;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4307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3857</Words>
  <Application>Microsoft Office PowerPoint</Application>
  <PresentationFormat>Widescreen</PresentationFormat>
  <Paragraphs>720</Paragraphs>
  <Slides>77</Slides>
  <Notes>75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7" baseType="lpstr">
      <vt:lpstr>Aharoni</vt:lpstr>
      <vt:lpstr>Arial</vt:lpstr>
      <vt:lpstr>Calibri</vt:lpstr>
      <vt:lpstr>Calibri Light</vt:lpstr>
      <vt:lpstr>Cambria</vt:lpstr>
      <vt:lpstr>Courier New</vt:lpstr>
      <vt:lpstr>Tahoma</vt:lpstr>
      <vt:lpstr>Times</vt:lpstr>
      <vt:lpstr>Times New Roman</vt:lpstr>
      <vt:lpstr>Office Theme</vt:lpstr>
      <vt:lpstr>PowerPoint Presentation</vt:lpstr>
      <vt:lpstr>PowerPoint Presentation</vt:lpstr>
      <vt:lpstr>Recursion</vt:lpstr>
      <vt:lpstr>Introduction to Recursion</vt:lpstr>
      <vt:lpstr>What Happens When Called?</vt:lpstr>
      <vt:lpstr>What Happens When Called?</vt:lpstr>
      <vt:lpstr>Introduction to Recursion</vt:lpstr>
      <vt:lpstr>Introduction to Recursion</vt:lpstr>
      <vt:lpstr>Introduction to Recursion</vt:lpstr>
      <vt:lpstr>Introduction to Recursion</vt:lpstr>
      <vt:lpstr>Introduction to Recursion</vt:lpstr>
      <vt:lpstr>19.2</vt:lpstr>
      <vt:lpstr>Recursive Functions - Purpose</vt:lpstr>
      <vt:lpstr>Stopping the Recursion</vt:lpstr>
      <vt:lpstr>Stopping the Recursion</vt:lpstr>
      <vt:lpstr>Stopping the Recursion</vt:lpstr>
      <vt:lpstr>Stopping the Recursion</vt:lpstr>
      <vt:lpstr>What Happens When Called?</vt:lpstr>
      <vt:lpstr>What Happens When Called?</vt:lpstr>
      <vt:lpstr>Types of Recursion</vt:lpstr>
      <vt:lpstr>The Recursive Factorial Function</vt:lpstr>
      <vt:lpstr>The Recursive Factorial Function</vt:lpstr>
      <vt:lpstr>PowerPoint Presentation</vt:lpstr>
      <vt:lpstr>PowerPoint Presentation</vt:lpstr>
      <vt:lpstr>Tracing Recursion – another look</vt:lpstr>
      <vt:lpstr>Tracing Recursion – another look</vt:lpstr>
      <vt:lpstr>Tracing Recursion – another look</vt:lpstr>
      <vt:lpstr>Tracing Recursion – another look</vt:lpstr>
      <vt:lpstr>Tracing Recursion – another look</vt:lpstr>
      <vt:lpstr>Tracing Recursion – another look</vt:lpstr>
      <vt:lpstr>Tracing Recursion – another look</vt:lpstr>
      <vt:lpstr>Tracing Recursion – another look</vt:lpstr>
      <vt:lpstr>19.3</vt:lpstr>
      <vt:lpstr>The Recursive gcd Function</vt:lpstr>
      <vt:lpstr>The Recursive gcd Function</vt:lpstr>
      <vt:lpstr>19.4</vt:lpstr>
      <vt:lpstr>Solving Recursively Defined Problems</vt:lpstr>
      <vt:lpstr>Solving Recursively Defined Problems</vt:lpstr>
      <vt:lpstr>Recursive evaluation of 5!</vt:lpstr>
      <vt:lpstr>19.5</vt:lpstr>
      <vt:lpstr>Recursive Linked List Operations</vt:lpstr>
      <vt:lpstr>Counting the Nodes in a Linked List</vt:lpstr>
      <vt:lpstr>PowerPoint Presentation</vt:lpstr>
      <vt:lpstr>PowerPoint Presentation</vt:lpstr>
      <vt:lpstr>PowerPoint Presentation</vt:lpstr>
      <vt:lpstr>Contents of a List in Reverse Order</vt:lpstr>
      <vt:lpstr>PowerPoint Presentation</vt:lpstr>
      <vt:lpstr>19.6</vt:lpstr>
      <vt:lpstr>A Recursive Binary Search Function</vt:lpstr>
      <vt:lpstr>PowerPoint Presentation</vt:lpstr>
      <vt:lpstr>19.7</vt:lpstr>
      <vt:lpstr>The Towers of Hanoi</vt:lpstr>
      <vt:lpstr>The Towers of Hanoi</vt:lpstr>
      <vt:lpstr>Moving Three Discs</vt:lpstr>
      <vt:lpstr>The Towers of Hanoi</vt:lpstr>
      <vt:lpstr>The Towers of Hanoi</vt:lpstr>
      <vt:lpstr>PowerPoint Presentation</vt:lpstr>
      <vt:lpstr>PowerPoint Presentation</vt:lpstr>
      <vt:lpstr>PowerPoint Presentation</vt:lpstr>
      <vt:lpstr>19.8</vt:lpstr>
      <vt:lpstr>The QuickSort Algorithm</vt:lpstr>
      <vt:lpstr>The QuickSort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19.9</vt:lpstr>
      <vt:lpstr>Exhaustive and Enumeration Algorithms</vt:lpstr>
      <vt:lpstr>19.10</vt:lpstr>
      <vt:lpstr>Recursion vs. Iteration</vt:lpstr>
      <vt:lpstr>Practice</vt:lpstr>
      <vt:lpstr>Practice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2017-08-02T20:06:12Z</dcterms:created>
  <dcterms:modified xsi:type="dcterms:W3CDTF">2017-08-02T20:06:21Z</dcterms:modified>
</cp:coreProperties>
</file>