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320" r:id="rId2"/>
    <p:sldId id="321" r:id="rId3"/>
    <p:sldId id="452" r:id="rId4"/>
    <p:sldId id="453" r:id="rId5"/>
    <p:sldId id="454" r:id="rId6"/>
    <p:sldId id="455"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373" r:id="rId37"/>
    <p:sldId id="327" r:id="rId38"/>
    <p:sldId id="32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4C4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64" autoAdjust="0"/>
    <p:restoredTop sz="68075" autoAdjust="0"/>
  </p:normalViewPr>
  <p:slideViewPr>
    <p:cSldViewPr snapToGrid="0">
      <p:cViewPr varScale="1">
        <p:scale>
          <a:sx n="72" d="100"/>
          <a:sy n="72" d="100"/>
        </p:scale>
        <p:origin x="72" y="78"/>
      </p:cViewPr>
      <p:guideLst/>
    </p:cSldViewPr>
  </p:slideViewPr>
  <p:outlineViewPr>
    <p:cViewPr>
      <p:scale>
        <a:sx n="33" d="100"/>
        <a:sy n="33" d="100"/>
      </p:scale>
      <p:origin x="0" y="-4008"/>
    </p:cViewPr>
  </p:outlineViewPr>
  <p:notesTextViewPr>
    <p:cViewPr>
      <p:scale>
        <a:sx n="125" d="100"/>
        <a:sy n="125" d="100"/>
      </p:scale>
      <p:origin x="0" y="0"/>
    </p:cViewPr>
  </p:notesTextViewPr>
  <p:notesViewPr>
    <p:cSldViewPr snapToGrid="0">
      <p:cViewPr varScale="1">
        <p:scale>
          <a:sx n="84" d="100"/>
          <a:sy n="84" d="100"/>
        </p:scale>
        <p:origin x="19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27T16:35:36.642" idx="1">
    <p:pos x="10" y="10"/>
    <p:text>This is the language for files!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F84AB-FE12-447F-A126-D970C6A05C97}" type="datetimeFigureOut">
              <a:rPr lang="en-US" smtClean="0"/>
              <a:t>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13A3A-DEA2-4B92-8ED4-4BD75CAAD263}" type="slidenum">
              <a:rPr lang="en-US" smtClean="0"/>
              <a:t>‹#›</a:t>
            </a:fld>
            <a:endParaRPr lang="en-US"/>
          </a:p>
        </p:txBody>
      </p:sp>
    </p:spTree>
    <p:extLst>
      <p:ext uri="{BB962C8B-B14F-4D97-AF65-F5344CB8AC3E}">
        <p14:creationId xmlns:p14="http://schemas.microsoft.com/office/powerpoint/2010/main" val="333525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287311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A0E9414-C3D8-4013-A02F-D18C45420E9B}" type="slidenum">
              <a:rPr lang="en-US" altLang="en-US">
                <a:latin typeface="Arial" panose="020B0604020202020204" pitchFamily="34" charset="0"/>
              </a:rPr>
              <a:pP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1594683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34FC3EB-4D57-482B-BF74-4F069BC13EBF}" type="slidenum">
              <a:rPr lang="en-US" altLang="en-US">
                <a:latin typeface="Arial" panose="020B0604020202020204" pitchFamily="34" charset="0"/>
              </a:rPr>
              <a:pP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262522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99DA66A-A600-44AC-8617-8ABD666EB16B}"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92393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98A8C14-C096-4924-A907-76975E0ACB40}" type="slidenum">
              <a:rPr lang="en-US" altLang="en-US">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162284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3A4D489-7742-4170-A672-BD8CC2F989A1}" type="slidenum">
              <a:rPr lang="en-US" altLang="en-US">
                <a:latin typeface="Arial" panose="020B0604020202020204" pitchFamily="34" charset="0"/>
              </a:rPr>
              <a:pPr eaLnBrk="1" hangingPunct="1">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4028411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D5BB3DC-3572-4C73-A198-B6475ADE6043}" type="slidenum">
              <a:rPr lang="en-US" altLang="en-US">
                <a:latin typeface="Arial" panose="020B0604020202020204" pitchFamily="34" charset="0"/>
              </a:rPr>
              <a:pPr eaLnBrk="1" hangingPunct="1">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718636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72C11C-1A10-4680-AC49-E4741519B4C0}" type="slidenum">
              <a:rPr lang="en-US" altLang="en-US">
                <a:latin typeface="Arial" panose="020B0604020202020204" pitchFamily="34" charset="0"/>
              </a:rPr>
              <a:pPr eaLnBrk="1" hangingPunct="1">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85392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4D49104-8D76-4BA1-B338-2F79938B9FAC}" type="slidenum">
              <a:rPr lang="en-US" altLang="en-US">
                <a:latin typeface="Arial" panose="020B0604020202020204" pitchFamily="34" charset="0"/>
              </a:rPr>
              <a:pPr eaLnBrk="1" hangingPunct="1">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107522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E522A2F-D9CC-4595-A66F-6638D7AE98EE}" type="slidenum">
              <a:rPr lang="en-US" altLang="en-US">
                <a:latin typeface="Arial" panose="020B0604020202020204" pitchFamily="34" charset="0"/>
              </a:rPr>
              <a:pPr eaLnBrk="1" hangingPunct="1">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2013828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B1E8611-76BB-4D0E-8297-28705A3A6603}" type="slidenum">
              <a:rPr lang="en-US" altLang="en-US">
                <a:latin typeface="Arial" panose="020B0604020202020204" pitchFamily="34" charset="0"/>
              </a:rPr>
              <a:pPr eaLnBrk="1" hangingPunct="1">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2911800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3555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2CFB04A-B5EA-4AB2-8E9E-B250C4B4D5ED}" type="slidenum">
              <a:rPr lang="en-US" altLang="en-US">
                <a:latin typeface="Arial" panose="020B0604020202020204" pitchFamily="34" charset="0"/>
              </a:rPr>
              <a:pPr eaLnBrk="1" hangingPunct="1">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227947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6FF6AEE-F003-45E8-A59F-6CF92E8D5869}" type="slidenum">
              <a:rPr lang="en-US" altLang="en-US">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2050301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6E15C29-B41B-4404-984F-BAE5F6BD3639}" type="slidenum">
              <a:rPr lang="en-CA" altLang="en-US">
                <a:latin typeface="Arial" panose="020B0604020202020204" pitchFamily="34" charset="0"/>
              </a:rPr>
              <a:pPr eaLnBrk="1" hangingPunct="1">
                <a:spcBef>
                  <a:spcPct val="0"/>
                </a:spcBef>
              </a:pPr>
              <a:t>22</a:t>
            </a:fld>
            <a:endParaRPr lang="en-CA" altLang="en-US">
              <a:latin typeface="Arial" panose="020B0604020202020204" pitchFamily="34" charset="0"/>
            </a:endParaRPr>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28885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738DE7F-40B6-473D-BF6E-88B350B5E093}" type="slidenum">
              <a:rPr lang="en-US" altLang="en-US">
                <a:latin typeface="Arial" panose="020B0604020202020204" pitchFamily="34" charset="0"/>
              </a:rPr>
              <a:pPr eaLnBrk="1" hangingPunct="1">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131343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97D7AD3-39A2-47B3-9D23-FB4E15B6C7AC}" type="slidenum">
              <a:rPr lang="en-US" altLang="en-US">
                <a:latin typeface="Arial" panose="020B0604020202020204" pitchFamily="34" charset="0"/>
              </a:rPr>
              <a:pPr eaLnBrk="1" hangingPunct="1">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224258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782286F-F784-4E6F-B0D3-87C625005F06}" type="slidenum">
              <a:rPr lang="en-US" altLang="en-US">
                <a:latin typeface="Arial" panose="020B0604020202020204" pitchFamily="34" charset="0"/>
              </a:rPr>
              <a:pPr eaLnBrk="1" hangingPunct="1">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1271950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8120A53-B3F8-460A-BB26-F01FBCD8C598}" type="slidenum">
              <a:rPr lang="en-US" altLang="en-US">
                <a:latin typeface="Arial" panose="020B0604020202020204" pitchFamily="34" charset="0"/>
              </a:rPr>
              <a:pPr eaLnBrk="1" hangingPunct="1">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3518816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D0CD614-96E2-4899-8B67-66C1ADFD9AFF}" type="slidenum">
              <a:rPr lang="en-US" altLang="en-US">
                <a:latin typeface="Arial" panose="020B0604020202020204" pitchFamily="34" charset="0"/>
              </a:rPr>
              <a:pPr eaLnBrk="1" hangingPunct="1">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1409954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74A86C7-89AD-43BD-9341-7DF1A4D7E978}" type="slidenum">
              <a:rPr lang="en-US" altLang="en-US">
                <a:latin typeface="Arial" panose="020B0604020202020204" pitchFamily="34" charset="0"/>
              </a:rPr>
              <a:pPr eaLnBrk="1" hangingPunct="1">
                <a:spcBef>
                  <a:spcPct val="0"/>
                </a:spcBef>
              </a:pPr>
              <a:t>28</a:t>
            </a:fld>
            <a:endParaRPr lang="en-US" altLang="en-US">
              <a:latin typeface="Arial" panose="020B0604020202020204" pitchFamily="34" charset="0"/>
            </a:endParaRPr>
          </a:p>
        </p:txBody>
      </p:sp>
    </p:spTree>
    <p:extLst>
      <p:ext uri="{BB962C8B-B14F-4D97-AF65-F5344CB8AC3E}">
        <p14:creationId xmlns:p14="http://schemas.microsoft.com/office/powerpoint/2010/main" val="2520412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EAC89FA-F80B-4128-BD38-A20D62BB6879}" type="slidenum">
              <a:rPr lang="en-US" altLang="en-US">
                <a:latin typeface="Arial" panose="020B0604020202020204" pitchFamily="34" charset="0"/>
              </a:rPr>
              <a:pPr eaLnBrk="1" hangingPunct="1">
                <a:spcBef>
                  <a:spcPct val="0"/>
                </a:spcBef>
              </a:pPr>
              <a:t>29</a:t>
            </a:fld>
            <a:endParaRPr lang="en-US" altLang="en-US">
              <a:latin typeface="Arial" panose="020B0604020202020204" pitchFamily="34" charset="0"/>
            </a:endParaRPr>
          </a:p>
        </p:txBody>
      </p:sp>
    </p:spTree>
    <p:extLst>
      <p:ext uri="{BB962C8B-B14F-4D97-AF65-F5344CB8AC3E}">
        <p14:creationId xmlns:p14="http://schemas.microsoft.com/office/powerpoint/2010/main" val="285969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6EE0B18-31CB-467E-B5DC-CDDD5F1C2B14}"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2939364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9B7CBD0-8352-4E6F-9995-8C5FC5836B6B}" type="slidenum">
              <a:rPr lang="en-US" altLang="en-US">
                <a:latin typeface="Arial" panose="020B0604020202020204" pitchFamily="34" charset="0"/>
              </a:rPr>
              <a:pPr eaLnBrk="1" hangingPunct="1">
                <a:spcBef>
                  <a:spcPct val="0"/>
                </a:spcBef>
              </a:pPr>
              <a:t>30</a:t>
            </a:fld>
            <a:endParaRPr lang="en-US" altLang="en-US">
              <a:latin typeface="Arial" panose="020B0604020202020204" pitchFamily="34" charset="0"/>
            </a:endParaRPr>
          </a:p>
        </p:txBody>
      </p:sp>
    </p:spTree>
    <p:extLst>
      <p:ext uri="{BB962C8B-B14F-4D97-AF65-F5344CB8AC3E}">
        <p14:creationId xmlns:p14="http://schemas.microsoft.com/office/powerpoint/2010/main" val="2835337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hangingPunct="1">
              <a:defRPr/>
            </a:pPr>
            <a:endParaRPr lang="en-US" dirty="0"/>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9122D95-0BC3-4B4C-A49D-25496A0423E4}" type="slidenum">
              <a:rPr lang="en-US" altLang="en-US">
                <a:latin typeface="Arial" panose="020B0604020202020204" pitchFamily="34" charset="0"/>
              </a:rPr>
              <a:pPr eaLnBrk="1" hangingPunct="1">
                <a:spcBef>
                  <a:spcPct val="0"/>
                </a:spcBef>
              </a:pPr>
              <a:t>31</a:t>
            </a:fld>
            <a:endParaRPr lang="en-US" altLang="en-US">
              <a:latin typeface="Arial" panose="020B0604020202020204" pitchFamily="34" charset="0"/>
            </a:endParaRPr>
          </a:p>
        </p:txBody>
      </p:sp>
    </p:spTree>
    <p:extLst>
      <p:ext uri="{BB962C8B-B14F-4D97-AF65-F5344CB8AC3E}">
        <p14:creationId xmlns:p14="http://schemas.microsoft.com/office/powerpoint/2010/main" val="69163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C6A67C4-A093-4D10-ACB3-68AF5C5DF7DC}" type="slidenum">
              <a:rPr lang="en-US" altLang="en-US">
                <a:latin typeface="Arial" panose="020B0604020202020204" pitchFamily="34" charset="0"/>
              </a:rPr>
              <a:pPr eaLnBrk="1" hangingPunct="1">
                <a:spcBef>
                  <a:spcPct val="0"/>
                </a:spcBef>
              </a:pPr>
              <a:t>32</a:t>
            </a:fld>
            <a:endParaRPr lang="en-US" altLang="en-US">
              <a:latin typeface="Arial" panose="020B0604020202020204" pitchFamily="34" charset="0"/>
            </a:endParaRPr>
          </a:p>
        </p:txBody>
      </p:sp>
    </p:spTree>
    <p:extLst>
      <p:ext uri="{BB962C8B-B14F-4D97-AF65-F5344CB8AC3E}">
        <p14:creationId xmlns:p14="http://schemas.microsoft.com/office/powerpoint/2010/main" val="3614891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D3C199C-0256-4456-8077-00C1DC021582}" type="slidenum">
              <a:rPr lang="en-US" altLang="en-US">
                <a:latin typeface="Arial" panose="020B0604020202020204" pitchFamily="34" charset="0"/>
              </a:rPr>
              <a:pPr eaLnBrk="1" hangingPunct="1">
                <a:spcBef>
                  <a:spcPct val="0"/>
                </a:spcBef>
              </a:pPr>
              <a:t>33</a:t>
            </a:fld>
            <a:endParaRPr lang="en-US" altLang="en-US">
              <a:latin typeface="Arial" panose="020B0604020202020204" pitchFamily="34" charset="0"/>
            </a:endParaRPr>
          </a:p>
        </p:txBody>
      </p:sp>
    </p:spTree>
    <p:extLst>
      <p:ext uri="{BB962C8B-B14F-4D97-AF65-F5344CB8AC3E}">
        <p14:creationId xmlns:p14="http://schemas.microsoft.com/office/powerpoint/2010/main" val="622029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0983711-C5CD-4D4E-B8A4-CC4494201D45}" type="slidenum">
              <a:rPr lang="en-US" altLang="en-US">
                <a:latin typeface="Arial" panose="020B0604020202020204" pitchFamily="34" charset="0"/>
              </a:rPr>
              <a:pPr eaLnBrk="1" hangingPunct="1">
                <a:spcBef>
                  <a:spcPct val="0"/>
                </a:spcBef>
              </a:pPr>
              <a:t>34</a:t>
            </a:fld>
            <a:endParaRPr lang="en-US" altLang="en-US">
              <a:latin typeface="Arial" panose="020B0604020202020204" pitchFamily="34" charset="0"/>
            </a:endParaRPr>
          </a:p>
        </p:txBody>
      </p:sp>
    </p:spTree>
    <p:extLst>
      <p:ext uri="{BB962C8B-B14F-4D97-AF65-F5344CB8AC3E}">
        <p14:creationId xmlns:p14="http://schemas.microsoft.com/office/powerpoint/2010/main" val="1136043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5AC5156-9905-4F2F-A623-BED85BBBF50D}" type="slidenum">
              <a:rPr lang="en-US" altLang="en-US">
                <a:latin typeface="Arial" panose="020B0604020202020204" pitchFamily="34" charset="0"/>
              </a:rPr>
              <a:pPr eaLnBrk="1" hangingPunct="1">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4122304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36</a:t>
            </a:fld>
            <a:endParaRPr lang="en-CA" altLang="en-US">
              <a:latin typeface="Tahoma" panose="020B0604030504040204" pitchFamily="34" charset="0"/>
            </a:endParaRPr>
          </a:p>
        </p:txBody>
      </p:sp>
    </p:spTree>
    <p:extLst>
      <p:ext uri="{BB962C8B-B14F-4D97-AF65-F5344CB8AC3E}">
        <p14:creationId xmlns:p14="http://schemas.microsoft.com/office/powerpoint/2010/main" val="378103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5C7E9B4-0E81-42D3-A5D7-0C80C3459838}" type="slidenum">
              <a:rPr lang="en-US" altLang="en-US">
                <a:latin typeface="Arial" panose="020B0604020202020204" pitchFamily="34" charset="0"/>
              </a:rPr>
              <a:pP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8448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729BACF-D3C9-4FD6-8B67-EAE7CD52E08F}"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35502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AD5DC79-B68B-4DD7-89F3-EA2B0B527673}"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369041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DD5C1EC-604C-4CDF-B568-0FA0D9AAB69A}" type="slidenum">
              <a:rPr lang="en-US" altLang="en-US">
                <a:latin typeface="Arial" panose="020B0604020202020204" pitchFamily="34" charset="0"/>
              </a:rPr>
              <a:pP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369909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A871B8A-C13A-4ABD-A952-43555651FD71}" type="slidenum">
              <a:rPr lang="en-US" altLang="en-US">
                <a:latin typeface="Arial" panose="020B0604020202020204" pitchFamily="34" charset="0"/>
              </a:rPr>
              <a:pP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59248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16D3BF7-1C77-4487-ACD1-457C37531131}" type="slidenum">
              <a:rPr lang="en-CA" altLang="en-US">
                <a:latin typeface="Arial" panose="020B0604020202020204" pitchFamily="34" charset="0"/>
              </a:rPr>
              <a:pPr eaLnBrk="1" hangingPunct="1">
                <a:spcBef>
                  <a:spcPct val="0"/>
                </a:spcBef>
              </a:pPr>
              <a:t>9</a:t>
            </a:fld>
            <a:endParaRPr lang="en-CA" altLang="en-US">
              <a:latin typeface="Arial" panose="020B060402020202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93396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0750" y="23813"/>
            <a:ext cx="3086100" cy="1009650"/>
          </a:xfrm>
          <a:prstGeom prst="rect">
            <a:avLst/>
          </a:prstGeom>
        </p:spPr>
      </p:pic>
    </p:spTree>
    <p:extLst>
      <p:ext uri="{BB962C8B-B14F-4D97-AF65-F5344CB8AC3E}">
        <p14:creationId xmlns:p14="http://schemas.microsoft.com/office/powerpoint/2010/main" val="209247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E1FEB-EE8B-4233-A713-8A2748DC683B}"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34466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88476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87162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E1FEB-EE8B-4233-A713-8A2748DC683B}" type="datetimeFigureOut">
              <a:rPr lang="en-US" smtClean="0"/>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426860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04145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41046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EE1FEB-EE8B-4233-A713-8A2748DC683B}"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3991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EE1FEB-EE8B-4233-A713-8A2748DC683B}" type="datetimeFigureOut">
              <a:rPr lang="en-US" smtClean="0"/>
              <a:t>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92116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E1FEB-EE8B-4233-A713-8A2748DC683B}" type="datetimeFigureOut">
              <a:rPr lang="en-US" smtClean="0"/>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27498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E1FEB-EE8B-4233-A713-8A2748DC683B}" type="datetimeFigureOut">
              <a:rPr lang="en-US" smtClean="0"/>
              <a:t>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51750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E1FEB-EE8B-4233-A713-8A2748DC683B}"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11003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E1FEB-EE8B-4233-A713-8A2748DC683B}" type="datetimeFigureOut">
              <a:rPr lang="en-US" smtClean="0"/>
              <a:t>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E2F9F-505A-4091-A5B4-04FBBD9507EE}"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32950" y="58739"/>
            <a:ext cx="3086100" cy="1147762"/>
          </a:xfrm>
          <a:prstGeom prst="rect">
            <a:avLst/>
          </a:prstGeom>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176963"/>
            <a:ext cx="12192000" cy="681037"/>
          </a:xfrm>
          <a:prstGeom prst="rect">
            <a:avLst/>
          </a:prstGeom>
        </p:spPr>
      </p:pic>
    </p:spTree>
    <p:extLst>
      <p:ext uri="{BB962C8B-B14F-4D97-AF65-F5344CB8AC3E}">
        <p14:creationId xmlns:p14="http://schemas.microsoft.com/office/powerpoint/2010/main" val="278795514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hyperlink" Target="http://www.cplusplus.com/doc/tutorial/"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1905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a:solidFill>
                  <a:schemeClr val="tx2"/>
                </a:solidFill>
                <a:latin typeface="Cambria" pitchFamily="18" charset="0"/>
              </a:rPr>
              <a:t>CS209: Computer Science II</a:t>
            </a:r>
          </a:p>
        </p:txBody>
      </p:sp>
    </p:spTree>
    <p:extLst>
      <p:ext uri="{BB962C8B-B14F-4D97-AF65-F5344CB8AC3E}">
        <p14:creationId xmlns:p14="http://schemas.microsoft.com/office/powerpoint/2010/main" val="2026044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3" y="1081089"/>
            <a:ext cx="644525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1828800" y="3810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From Program 16-1</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733801"/>
            <a:ext cx="3835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8822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1" y="1295401"/>
            <a:ext cx="6556375"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1828800" y="3810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From Program 16-1</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124201"/>
            <a:ext cx="4343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4381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3" y="1081089"/>
            <a:ext cx="644525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1828800" y="3810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From Program 16-1</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4419601"/>
            <a:ext cx="3835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1278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1601sowc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57401"/>
            <a:ext cx="86106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1828800" y="76201"/>
            <a:ext cx="7315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What Happens in theTry/Catch Construct</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752726"/>
            <a:ext cx="5410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8451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828800" y="76201"/>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Clarity…</a:t>
            </a:r>
          </a:p>
        </p:txBody>
      </p:sp>
      <p:sp>
        <p:nvSpPr>
          <p:cNvPr id="16387" name="TextBox 1"/>
          <p:cNvSpPr txBox="1">
            <a:spLocks noChangeArrowheads="1"/>
          </p:cNvSpPr>
          <p:nvPr/>
        </p:nvSpPr>
        <p:spPr bwMode="auto">
          <a:xfrm>
            <a:off x="2286000" y="736601"/>
            <a:ext cx="52578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try</a:t>
            </a:r>
          </a:p>
          <a:p>
            <a:pPr eaLnBrk="1" hangingPunct="1">
              <a:spcBef>
                <a:spcPct val="0"/>
              </a:spcBef>
              <a:buFontTx/>
              <a:buNone/>
            </a:pPr>
            <a:r>
              <a:rPr lang="en-US" altLang="en-US" sz="1800"/>
              <a:t>{</a:t>
            </a:r>
          </a:p>
          <a:p>
            <a:pPr eaLnBrk="1" hangingPunct="1">
              <a:spcBef>
                <a:spcPct val="0"/>
              </a:spcBef>
              <a:buFontTx/>
              <a:buNone/>
            </a:pPr>
            <a:r>
              <a:rPr lang="en-US" altLang="en-US" sz="1800"/>
              <a:t>   cout &lt;&lt; "Enter number of donuts:\n";</a:t>
            </a:r>
          </a:p>
          <a:p>
            <a:pPr eaLnBrk="1" hangingPunct="1">
              <a:spcBef>
                <a:spcPct val="0"/>
              </a:spcBef>
              <a:buFontTx/>
              <a:buNone/>
            </a:pPr>
            <a:r>
              <a:rPr lang="en-US" altLang="en-US" sz="1800"/>
              <a:t>   cin &gt;&gt; donuts;</a:t>
            </a:r>
          </a:p>
          <a:p>
            <a:pPr eaLnBrk="1" hangingPunct="1">
              <a:spcBef>
                <a:spcPct val="0"/>
              </a:spcBef>
              <a:buFontTx/>
              <a:buNone/>
            </a:pPr>
            <a:r>
              <a:rPr lang="en-US" altLang="en-US" sz="1800"/>
              <a:t>   cout &lt;&lt; "Enter number of glasses of milk:\n";</a:t>
            </a:r>
          </a:p>
          <a:p>
            <a:pPr eaLnBrk="1" hangingPunct="1">
              <a:spcBef>
                <a:spcPct val="0"/>
              </a:spcBef>
              <a:buFontTx/>
              <a:buNone/>
            </a:pPr>
            <a:r>
              <a:rPr lang="en-US" altLang="en-US" sz="1800"/>
              <a:t>   cin &gt;&gt; milk;</a:t>
            </a:r>
          </a:p>
          <a:p>
            <a:pPr eaLnBrk="1" hangingPunct="1">
              <a:spcBef>
                <a:spcPct val="0"/>
              </a:spcBef>
              <a:buFontTx/>
              <a:buNone/>
            </a:pPr>
            <a:r>
              <a:rPr lang="en-US" altLang="en-US" sz="1800"/>
              <a:t>   if (milk &lt;= 0)</a:t>
            </a:r>
          </a:p>
          <a:p>
            <a:pPr eaLnBrk="1" hangingPunct="1">
              <a:spcBef>
                <a:spcPct val="0"/>
              </a:spcBef>
              <a:buFontTx/>
              <a:buNone/>
            </a:pPr>
            <a:r>
              <a:rPr lang="en-US" altLang="en-US" sz="1800"/>
              <a:t>      throw donuts;</a:t>
            </a:r>
          </a:p>
          <a:p>
            <a:pPr eaLnBrk="1" hangingPunct="1">
              <a:spcBef>
                <a:spcPct val="0"/>
              </a:spcBef>
              <a:buFontTx/>
              <a:buNone/>
            </a:pPr>
            <a:r>
              <a:rPr lang="en-US" altLang="en-US" sz="1800"/>
              <a:t>   dpg = donuts / static_cast&lt;double&gt;(milk);</a:t>
            </a:r>
          </a:p>
          <a:p>
            <a:pPr eaLnBrk="1" hangingPunct="1">
              <a:spcBef>
                <a:spcPct val="0"/>
              </a:spcBef>
              <a:buFontTx/>
              <a:buNone/>
            </a:pPr>
            <a:r>
              <a:rPr lang="en-US" altLang="en-US" sz="1800"/>
              <a:t>   cout &lt;&lt; donuts &lt;&lt; " donuts.\n"</a:t>
            </a:r>
          </a:p>
          <a:p>
            <a:pPr eaLnBrk="1" hangingPunct="1">
              <a:spcBef>
                <a:spcPct val="0"/>
              </a:spcBef>
              <a:buFontTx/>
              <a:buNone/>
            </a:pPr>
            <a:r>
              <a:rPr lang="en-US" altLang="en-US" sz="1800"/>
              <a:t>   &lt;&lt; milk &lt;&lt; " glasses of milk.\n"</a:t>
            </a:r>
          </a:p>
          <a:p>
            <a:pPr eaLnBrk="1" hangingPunct="1">
              <a:spcBef>
                <a:spcPct val="0"/>
              </a:spcBef>
              <a:buFontTx/>
              <a:buNone/>
            </a:pPr>
            <a:r>
              <a:rPr lang="en-US" altLang="en-US" sz="1800"/>
              <a:t>   &lt;&lt; "You have " &lt;&lt; dpg</a:t>
            </a:r>
          </a:p>
          <a:p>
            <a:pPr eaLnBrk="1" hangingPunct="1">
              <a:spcBef>
                <a:spcPct val="0"/>
              </a:spcBef>
              <a:buFontTx/>
              <a:buNone/>
            </a:pPr>
            <a:r>
              <a:rPr lang="en-US" altLang="en-US" sz="1800"/>
              <a:t>   &lt;&lt; " donuts for each glass of milk.\n";</a:t>
            </a:r>
          </a:p>
          <a:p>
            <a:pPr eaLnBrk="1" hangingPunct="1">
              <a:spcBef>
                <a:spcPct val="0"/>
              </a:spcBef>
              <a:buFontTx/>
              <a:buNone/>
            </a:pPr>
            <a:r>
              <a:rPr lang="en-US" altLang="en-US" sz="1800"/>
              <a:t>}</a:t>
            </a:r>
          </a:p>
          <a:p>
            <a:pPr eaLnBrk="1" hangingPunct="1">
              <a:spcBef>
                <a:spcPct val="0"/>
              </a:spcBef>
              <a:buFontTx/>
              <a:buNone/>
            </a:pPr>
            <a:r>
              <a:rPr lang="en-US" altLang="en-US" sz="1800"/>
              <a:t>catch ( int e)</a:t>
            </a:r>
          </a:p>
          <a:p>
            <a:pPr eaLnBrk="1" hangingPunct="1">
              <a:spcBef>
                <a:spcPct val="0"/>
              </a:spcBef>
              <a:buFontTx/>
              <a:buNone/>
            </a:pPr>
            <a:r>
              <a:rPr lang="en-US" altLang="en-US" sz="1800"/>
              <a:t>{</a:t>
            </a:r>
          </a:p>
          <a:p>
            <a:pPr eaLnBrk="1" hangingPunct="1">
              <a:spcBef>
                <a:spcPct val="0"/>
              </a:spcBef>
              <a:buFontTx/>
              <a:buNone/>
            </a:pPr>
            <a:r>
              <a:rPr lang="en-US" altLang="en-US" sz="1800"/>
              <a:t>   cout &lt;&lt; e &lt;&lt; " donuts, and No Milk!\n"</a:t>
            </a:r>
          </a:p>
          <a:p>
            <a:pPr eaLnBrk="1" hangingPunct="1">
              <a:spcBef>
                <a:spcPct val="0"/>
              </a:spcBef>
              <a:buFontTx/>
              <a:buNone/>
            </a:pPr>
            <a:r>
              <a:rPr lang="en-US" altLang="en-US" sz="1800"/>
              <a:t>   &lt;&lt; "Go buy some milk.\n";</a:t>
            </a:r>
          </a:p>
          <a:p>
            <a:pPr eaLnBrk="1" hangingPunct="1">
              <a:spcBef>
                <a:spcPct val="0"/>
              </a:spcBef>
              <a:buFontTx/>
              <a:buNone/>
            </a:pPr>
            <a:r>
              <a:rPr lang="en-US" altLang="en-US" sz="1800"/>
              <a:t>}</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24114"/>
            <a:ext cx="1676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urved Connector 3"/>
          <p:cNvCxnSpPr/>
          <p:nvPr/>
        </p:nvCxnSpPr>
        <p:spPr>
          <a:xfrm rot="16200000" flipH="1">
            <a:off x="1962150" y="3524250"/>
            <a:ext cx="1600200" cy="495300"/>
          </a:xfrm>
          <a:prstGeom prst="curvedConnector3">
            <a:avLst>
              <a:gd name="adj1" fmla="val 50000"/>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4610101"/>
            <a:ext cx="2133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673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828800" y="76201"/>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Using a function…</a:t>
            </a:r>
          </a:p>
        </p:txBody>
      </p:sp>
      <p:sp>
        <p:nvSpPr>
          <p:cNvPr id="2" name="TextBox 1"/>
          <p:cNvSpPr txBox="1"/>
          <p:nvPr/>
        </p:nvSpPr>
        <p:spPr>
          <a:xfrm>
            <a:off x="2057400" y="914401"/>
            <a:ext cx="5257800" cy="286226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dirty="0"/>
              <a:t>try</a:t>
            </a:r>
          </a:p>
          <a:p>
            <a:pPr>
              <a:defRPr/>
            </a:pPr>
            <a:r>
              <a:rPr lang="en-US" dirty="0"/>
              <a:t> {</a:t>
            </a:r>
          </a:p>
          <a:p>
            <a:pPr>
              <a:defRPr/>
            </a:pPr>
            <a:r>
              <a:rPr lang="en-US" dirty="0"/>
              <a:t>   quotient = </a:t>
            </a:r>
            <a:r>
              <a:rPr lang="en-US" dirty="0" err="1"/>
              <a:t>safeDivide</a:t>
            </a:r>
            <a:r>
              <a:rPr lang="en-US" dirty="0"/>
              <a:t>(numerator, denominator);</a:t>
            </a:r>
          </a:p>
          <a:p>
            <a:pPr>
              <a:defRPr/>
            </a:pPr>
            <a:r>
              <a:rPr lang="en-US" dirty="0"/>
              <a:t> }</a:t>
            </a:r>
          </a:p>
          <a:p>
            <a:pPr>
              <a:defRPr/>
            </a:pPr>
            <a:r>
              <a:rPr lang="en-US" dirty="0"/>
              <a:t> catch(</a:t>
            </a:r>
            <a:r>
              <a:rPr lang="en-US" dirty="0" err="1"/>
              <a:t>DivideByZero</a:t>
            </a:r>
            <a:r>
              <a:rPr lang="en-US" dirty="0"/>
              <a:t>)</a:t>
            </a:r>
          </a:p>
          <a:p>
            <a:pPr>
              <a:defRPr/>
            </a:pPr>
            <a:r>
              <a:rPr lang="en-US" dirty="0"/>
              <a:t> {</a:t>
            </a:r>
          </a:p>
          <a:p>
            <a:pPr>
              <a:defRPr/>
            </a:pPr>
            <a:r>
              <a:rPr lang="en-US" dirty="0"/>
              <a:t>   </a:t>
            </a:r>
            <a:r>
              <a:rPr lang="en-US" dirty="0" err="1"/>
              <a:t>cout</a:t>
            </a:r>
            <a:r>
              <a:rPr lang="en-US" dirty="0"/>
              <a:t> &lt;&lt; "Error: Division by zero!\n"</a:t>
            </a:r>
          </a:p>
          <a:p>
            <a:pPr>
              <a:defRPr/>
            </a:pPr>
            <a:r>
              <a:rPr lang="en-US" dirty="0"/>
              <a:t>   &lt;&lt; "Program aborting.\n";</a:t>
            </a:r>
          </a:p>
          <a:p>
            <a:pPr>
              <a:defRPr/>
            </a:pPr>
            <a:r>
              <a:rPr lang="en-US" dirty="0"/>
              <a:t>   exit(90);</a:t>
            </a:r>
          </a:p>
          <a:p>
            <a:pPr>
              <a:defRPr/>
            </a:pPr>
            <a:r>
              <a:rPr lang="en-US" dirty="0"/>
              <a:t> }</a:t>
            </a:r>
          </a:p>
        </p:txBody>
      </p:sp>
      <p:sp>
        <p:nvSpPr>
          <p:cNvPr id="17412" name="TextBox 2"/>
          <p:cNvSpPr txBox="1">
            <a:spLocks noChangeArrowheads="1"/>
          </p:cNvSpPr>
          <p:nvPr/>
        </p:nvSpPr>
        <p:spPr bwMode="auto">
          <a:xfrm>
            <a:off x="1638300" y="563563"/>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Main()</a:t>
            </a:r>
          </a:p>
        </p:txBody>
      </p:sp>
      <p:sp>
        <p:nvSpPr>
          <p:cNvPr id="5" name="TextBox 4"/>
          <p:cNvSpPr txBox="1"/>
          <p:nvPr/>
        </p:nvSpPr>
        <p:spPr>
          <a:xfrm>
            <a:off x="4038601" y="4267200"/>
            <a:ext cx="5830955" cy="1754326"/>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dirty="0"/>
              <a:t>double </a:t>
            </a:r>
            <a:r>
              <a:rPr lang="en-US" dirty="0" err="1"/>
              <a:t>safeDivide</a:t>
            </a:r>
            <a:r>
              <a:rPr lang="en-US" dirty="0"/>
              <a:t>( </a:t>
            </a:r>
            <a:r>
              <a:rPr lang="en-US" dirty="0" err="1"/>
              <a:t>int</a:t>
            </a:r>
            <a:r>
              <a:rPr lang="en-US" dirty="0"/>
              <a:t> top, </a:t>
            </a:r>
            <a:r>
              <a:rPr lang="en-US" dirty="0" err="1"/>
              <a:t>int</a:t>
            </a:r>
            <a:r>
              <a:rPr lang="en-US" dirty="0"/>
              <a:t> bottom) throw (</a:t>
            </a:r>
            <a:r>
              <a:rPr lang="en-US" dirty="0" err="1"/>
              <a:t>DivideByZero</a:t>
            </a:r>
            <a:r>
              <a:rPr lang="en-US" dirty="0"/>
              <a:t>)</a:t>
            </a:r>
          </a:p>
          <a:p>
            <a:pPr>
              <a:defRPr/>
            </a:pPr>
            <a:r>
              <a:rPr lang="en-US" dirty="0"/>
              <a:t> {</a:t>
            </a:r>
          </a:p>
          <a:p>
            <a:pPr>
              <a:defRPr/>
            </a:pPr>
            <a:r>
              <a:rPr lang="en-US" dirty="0"/>
              <a:t>    if (bottom == 0)</a:t>
            </a:r>
          </a:p>
          <a:p>
            <a:pPr>
              <a:defRPr/>
            </a:pPr>
            <a:r>
              <a:rPr lang="en-US" dirty="0"/>
              <a:t>       throw </a:t>
            </a:r>
            <a:r>
              <a:rPr lang="en-US" dirty="0" err="1"/>
              <a:t>DivideByZero</a:t>
            </a:r>
            <a:r>
              <a:rPr lang="en-US" dirty="0"/>
              <a:t>( );</a:t>
            </a:r>
          </a:p>
          <a:p>
            <a:pPr>
              <a:defRPr/>
            </a:pPr>
            <a:r>
              <a:rPr lang="en-US" dirty="0"/>
              <a:t>    return top / </a:t>
            </a:r>
            <a:r>
              <a:rPr lang="en-US" dirty="0" err="1"/>
              <a:t>static_cast</a:t>
            </a:r>
            <a:r>
              <a:rPr lang="en-US" dirty="0"/>
              <a:t>&lt;double&gt;(bottom);</a:t>
            </a:r>
          </a:p>
          <a:p>
            <a:pPr>
              <a:defRPr/>
            </a:pPr>
            <a:r>
              <a:rPr lang="en-US" dirty="0"/>
              <a:t> }</a:t>
            </a:r>
          </a:p>
        </p:txBody>
      </p:sp>
      <p:sp>
        <p:nvSpPr>
          <p:cNvPr id="17414" name="TextBox 6"/>
          <p:cNvSpPr txBox="1">
            <a:spLocks noChangeArrowheads="1"/>
          </p:cNvSpPr>
          <p:nvPr/>
        </p:nvSpPr>
        <p:spPr bwMode="auto">
          <a:xfrm>
            <a:off x="3581401" y="3897314"/>
            <a:ext cx="1325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safeDivide </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145088"/>
            <a:ext cx="23637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47801"/>
            <a:ext cx="494823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0924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828800" y="76201"/>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Using a function…</a:t>
            </a:r>
          </a:p>
        </p:txBody>
      </p:sp>
      <p:sp>
        <p:nvSpPr>
          <p:cNvPr id="2" name="TextBox 1"/>
          <p:cNvSpPr txBox="1"/>
          <p:nvPr/>
        </p:nvSpPr>
        <p:spPr>
          <a:xfrm>
            <a:off x="2057400" y="914401"/>
            <a:ext cx="5257800" cy="286226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dirty="0"/>
              <a:t>try</a:t>
            </a:r>
          </a:p>
          <a:p>
            <a:pPr>
              <a:defRPr/>
            </a:pPr>
            <a:r>
              <a:rPr lang="en-US" dirty="0"/>
              <a:t> {</a:t>
            </a:r>
          </a:p>
          <a:p>
            <a:pPr>
              <a:defRPr/>
            </a:pPr>
            <a:r>
              <a:rPr lang="en-US" dirty="0"/>
              <a:t>   quotient = </a:t>
            </a:r>
            <a:r>
              <a:rPr lang="en-US" dirty="0" err="1"/>
              <a:t>safeDivide</a:t>
            </a:r>
            <a:r>
              <a:rPr lang="en-US" dirty="0"/>
              <a:t>(numerator, denominator);</a:t>
            </a:r>
          </a:p>
          <a:p>
            <a:pPr>
              <a:defRPr/>
            </a:pPr>
            <a:r>
              <a:rPr lang="en-US" dirty="0"/>
              <a:t> }</a:t>
            </a:r>
          </a:p>
          <a:p>
            <a:pPr>
              <a:defRPr/>
            </a:pPr>
            <a:r>
              <a:rPr lang="en-US" dirty="0"/>
              <a:t> catch(</a:t>
            </a:r>
            <a:r>
              <a:rPr lang="en-US" dirty="0" err="1"/>
              <a:t>DivideByZero</a:t>
            </a:r>
            <a:r>
              <a:rPr lang="en-US" dirty="0"/>
              <a:t>)</a:t>
            </a:r>
          </a:p>
          <a:p>
            <a:pPr>
              <a:defRPr/>
            </a:pPr>
            <a:r>
              <a:rPr lang="en-US" dirty="0"/>
              <a:t> {</a:t>
            </a:r>
          </a:p>
          <a:p>
            <a:pPr>
              <a:defRPr/>
            </a:pPr>
            <a:r>
              <a:rPr lang="en-US" dirty="0"/>
              <a:t>   </a:t>
            </a:r>
            <a:r>
              <a:rPr lang="en-US" dirty="0" err="1"/>
              <a:t>cout</a:t>
            </a:r>
            <a:r>
              <a:rPr lang="en-US" dirty="0"/>
              <a:t> &lt;&lt; "Error: Division by zero!\n"</a:t>
            </a:r>
          </a:p>
          <a:p>
            <a:pPr>
              <a:defRPr/>
            </a:pPr>
            <a:r>
              <a:rPr lang="en-US" dirty="0"/>
              <a:t>   &lt;&lt; "Program aborting.\n";</a:t>
            </a:r>
          </a:p>
          <a:p>
            <a:pPr>
              <a:defRPr/>
            </a:pPr>
            <a:r>
              <a:rPr lang="en-US" dirty="0"/>
              <a:t>   exit(90);</a:t>
            </a:r>
          </a:p>
          <a:p>
            <a:pPr>
              <a:defRPr/>
            </a:pPr>
            <a:r>
              <a:rPr lang="en-US" dirty="0"/>
              <a:t> }</a:t>
            </a:r>
          </a:p>
        </p:txBody>
      </p:sp>
      <p:sp>
        <p:nvSpPr>
          <p:cNvPr id="18436" name="TextBox 2"/>
          <p:cNvSpPr txBox="1">
            <a:spLocks noChangeArrowheads="1"/>
          </p:cNvSpPr>
          <p:nvPr/>
        </p:nvSpPr>
        <p:spPr bwMode="auto">
          <a:xfrm>
            <a:off x="1638300" y="563563"/>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Main()</a:t>
            </a:r>
          </a:p>
        </p:txBody>
      </p:sp>
      <p:sp>
        <p:nvSpPr>
          <p:cNvPr id="5" name="TextBox 4"/>
          <p:cNvSpPr txBox="1"/>
          <p:nvPr/>
        </p:nvSpPr>
        <p:spPr>
          <a:xfrm>
            <a:off x="4038601" y="4267200"/>
            <a:ext cx="5830955" cy="1754326"/>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defRPr/>
            </a:pPr>
            <a:r>
              <a:rPr lang="en-US" dirty="0"/>
              <a:t>double </a:t>
            </a:r>
            <a:r>
              <a:rPr lang="en-US" dirty="0" err="1"/>
              <a:t>safeDivide</a:t>
            </a:r>
            <a:r>
              <a:rPr lang="en-US" dirty="0"/>
              <a:t>( </a:t>
            </a:r>
            <a:r>
              <a:rPr lang="en-US" dirty="0" err="1"/>
              <a:t>int</a:t>
            </a:r>
            <a:r>
              <a:rPr lang="en-US" dirty="0"/>
              <a:t> top, </a:t>
            </a:r>
            <a:r>
              <a:rPr lang="en-US" dirty="0" err="1"/>
              <a:t>int</a:t>
            </a:r>
            <a:r>
              <a:rPr lang="en-US" dirty="0"/>
              <a:t> bottom) throw (</a:t>
            </a:r>
            <a:r>
              <a:rPr lang="en-US" dirty="0" err="1"/>
              <a:t>DivideByZero</a:t>
            </a:r>
            <a:r>
              <a:rPr lang="en-US" dirty="0"/>
              <a:t>)</a:t>
            </a:r>
          </a:p>
          <a:p>
            <a:pPr>
              <a:defRPr/>
            </a:pPr>
            <a:r>
              <a:rPr lang="en-US" dirty="0"/>
              <a:t> {</a:t>
            </a:r>
          </a:p>
          <a:p>
            <a:pPr>
              <a:defRPr/>
            </a:pPr>
            <a:r>
              <a:rPr lang="en-US" dirty="0"/>
              <a:t>    if (bottom == 0)</a:t>
            </a:r>
          </a:p>
          <a:p>
            <a:pPr>
              <a:defRPr/>
            </a:pPr>
            <a:r>
              <a:rPr lang="en-US" dirty="0"/>
              <a:t>       throw </a:t>
            </a:r>
            <a:r>
              <a:rPr lang="en-US" dirty="0" err="1"/>
              <a:t>DivideByZero</a:t>
            </a:r>
            <a:r>
              <a:rPr lang="en-US" dirty="0"/>
              <a:t>( );</a:t>
            </a:r>
          </a:p>
          <a:p>
            <a:pPr>
              <a:defRPr/>
            </a:pPr>
            <a:r>
              <a:rPr lang="en-US" dirty="0"/>
              <a:t>    return top / </a:t>
            </a:r>
            <a:r>
              <a:rPr lang="en-US" dirty="0" err="1"/>
              <a:t>static_cast</a:t>
            </a:r>
            <a:r>
              <a:rPr lang="en-US" dirty="0"/>
              <a:t>&lt;double&gt;(bottom);</a:t>
            </a:r>
          </a:p>
          <a:p>
            <a:pPr>
              <a:defRPr/>
            </a:pPr>
            <a:r>
              <a:rPr lang="en-US" dirty="0"/>
              <a:t> }</a:t>
            </a:r>
          </a:p>
        </p:txBody>
      </p:sp>
      <p:sp>
        <p:nvSpPr>
          <p:cNvPr id="18438" name="TextBox 6"/>
          <p:cNvSpPr txBox="1">
            <a:spLocks noChangeArrowheads="1"/>
          </p:cNvSpPr>
          <p:nvPr/>
        </p:nvSpPr>
        <p:spPr bwMode="auto">
          <a:xfrm>
            <a:off x="3581401" y="3897314"/>
            <a:ext cx="1325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safeDivide </a:t>
            </a: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4249738"/>
            <a:ext cx="235108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5358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828800" y="3492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What if no exception is thrown?</a:t>
            </a:r>
          </a:p>
        </p:txBody>
      </p:sp>
      <p:pic>
        <p:nvPicPr>
          <p:cNvPr id="19459" name="Picture 3" descr="1602sowc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09775"/>
            <a:ext cx="87630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368073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76400" y="36513"/>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Review – try/catch/throw</a:t>
            </a:r>
          </a:p>
        </p:txBody>
      </p:sp>
      <p:sp>
        <p:nvSpPr>
          <p:cNvPr id="3" name="TextBox 2"/>
          <p:cNvSpPr txBox="1"/>
          <p:nvPr/>
        </p:nvSpPr>
        <p:spPr>
          <a:xfrm>
            <a:off x="1649414" y="990601"/>
            <a:ext cx="8637587" cy="45243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US" b="1" dirty="0"/>
              <a:t>try-throw-catch</a:t>
            </a:r>
          </a:p>
          <a:p>
            <a:pPr>
              <a:defRPr/>
            </a:pPr>
            <a:endParaRPr lang="en-US" b="1" dirty="0"/>
          </a:p>
          <a:p>
            <a:pPr>
              <a:defRPr/>
            </a:pPr>
            <a:r>
              <a:rPr lang="en-US" dirty="0"/>
              <a:t>The basic mechanism for throwing and catching exceptions is a try-throw-catch</a:t>
            </a:r>
          </a:p>
          <a:p>
            <a:pPr>
              <a:defRPr/>
            </a:pPr>
            <a:r>
              <a:rPr lang="en-US" dirty="0"/>
              <a:t>sequence. The throw statement throws the exception (a value). The catch block catches the exception (the value). When an exception is thrown, the try block ends and then the code in the catch block is executed. After the catch block is completed, the code after the catch block or blocks is executed (provided the catch block has not ended the program or performed some other special action).</a:t>
            </a:r>
          </a:p>
          <a:p>
            <a:pPr>
              <a:defRPr/>
            </a:pPr>
            <a:endParaRPr lang="en-US" dirty="0"/>
          </a:p>
          <a:p>
            <a:pPr>
              <a:defRPr/>
            </a:pPr>
            <a:r>
              <a:rPr lang="en-US" dirty="0"/>
              <a:t>(The type of the thrown exception must match the type listed for the catch-block</a:t>
            </a:r>
          </a:p>
          <a:p>
            <a:pPr>
              <a:defRPr/>
            </a:pPr>
            <a:r>
              <a:rPr lang="en-US" dirty="0"/>
              <a:t>parameter or else the exception will not be caught by that catch block. This is “Multiple Throws and Catches.” )</a:t>
            </a:r>
          </a:p>
          <a:p>
            <a:pPr>
              <a:defRPr/>
            </a:pPr>
            <a:endParaRPr lang="en-US" dirty="0"/>
          </a:p>
          <a:p>
            <a:pPr>
              <a:defRPr/>
            </a:pPr>
            <a:r>
              <a:rPr lang="en-US" dirty="0"/>
              <a:t>If no exception is thrown in the try block, then after the try block is completed, program execution continues with the code after the catch block or blocks. (In other words, if no exception is thrown, the catch block or blocks are ignored.)</a:t>
            </a:r>
          </a:p>
        </p:txBody>
      </p:sp>
    </p:spTree>
    <p:extLst>
      <p:ext uri="{BB962C8B-B14F-4D97-AF65-F5344CB8AC3E}">
        <p14:creationId xmlns:p14="http://schemas.microsoft.com/office/powerpoint/2010/main" val="206512548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41463" y="0"/>
            <a:ext cx="8229600" cy="990600"/>
          </a:xfrm>
        </p:spPr>
        <p:txBody>
          <a:bodyPr/>
          <a:lstStyle/>
          <a:p>
            <a:r>
              <a:rPr lang="en-US" altLang="en-US" sz="2800" b="1"/>
              <a:t>Exceptions - Notes</a:t>
            </a:r>
          </a:p>
        </p:txBody>
      </p:sp>
      <p:sp>
        <p:nvSpPr>
          <p:cNvPr id="21507" name="Rectangle 3"/>
          <p:cNvSpPr>
            <a:spLocks noGrp="1" noChangeArrowheads="1"/>
          </p:cNvSpPr>
          <p:nvPr>
            <p:ph idx="1"/>
          </p:nvPr>
        </p:nvSpPr>
        <p:spPr>
          <a:xfrm>
            <a:off x="1981200" y="1447801"/>
            <a:ext cx="8229600" cy="3001963"/>
          </a:xfrm>
        </p:spPr>
        <p:txBody>
          <a:bodyPr/>
          <a:lstStyle/>
          <a:p>
            <a:r>
              <a:rPr lang="en-US" altLang="en-US" sz="2400"/>
              <a:t>Predefined functions such as </a:t>
            </a:r>
            <a:r>
              <a:rPr lang="en-US" altLang="en-US" sz="2400">
                <a:latin typeface="Courier New" panose="02070309020205020404" pitchFamily="49" charset="0"/>
              </a:rPr>
              <a:t>new</a:t>
            </a:r>
            <a:r>
              <a:rPr lang="en-US" altLang="en-US" sz="2400"/>
              <a:t> may throw exceptions</a:t>
            </a:r>
          </a:p>
          <a:p>
            <a:r>
              <a:rPr lang="en-US" altLang="en-US" sz="2400"/>
              <a:t>The value that is thrown does not need to be used in </a:t>
            </a:r>
            <a:r>
              <a:rPr lang="en-US" altLang="en-US" sz="2400">
                <a:latin typeface="Courier New" panose="02070309020205020404" pitchFamily="49" charset="0"/>
              </a:rPr>
              <a:t>catch</a:t>
            </a:r>
            <a:r>
              <a:rPr lang="en-US" altLang="en-US" sz="2400"/>
              <a:t> block.  </a:t>
            </a:r>
          </a:p>
          <a:p>
            <a:pPr lvl="1"/>
            <a:r>
              <a:rPr lang="en-US" altLang="en-US"/>
              <a:t>in this case, no name is needed in catch parameter definition</a:t>
            </a:r>
          </a:p>
          <a:p>
            <a:pPr lvl="1"/>
            <a:r>
              <a:rPr lang="en-US" altLang="en-US">
                <a:latin typeface="Courier New" panose="02070309020205020404" pitchFamily="49" charset="0"/>
              </a:rPr>
              <a:t>catch</a:t>
            </a:r>
            <a:r>
              <a:rPr lang="en-US" altLang="en-US"/>
              <a:t> block parameter definition </a:t>
            </a:r>
            <a:r>
              <a:rPr lang="en-US" altLang="en-US" i="1"/>
              <a:t>does</a:t>
            </a:r>
            <a:r>
              <a:rPr lang="en-US" altLang="en-US"/>
              <a:t> need the type of exception being caught</a:t>
            </a:r>
            <a:endParaRPr lang="en-US" altLang="en-US" smtClean="0"/>
          </a:p>
          <a:p>
            <a:pPr lvl="1"/>
            <a:endParaRPr lang="en-US" altLang="en-US" smtClean="0"/>
          </a:p>
        </p:txBody>
      </p:sp>
      <p:sp>
        <p:nvSpPr>
          <p:cNvPr id="21508" name="Rectangle 2"/>
          <p:cNvSpPr>
            <a:spLocks noChangeArrowheads="1"/>
          </p:cNvSpPr>
          <p:nvPr/>
        </p:nvSpPr>
        <p:spPr bwMode="auto">
          <a:xfrm>
            <a:off x="6096000" y="5410201"/>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
            </a:r>
            <a:br>
              <a:rPr lang="en-US" altLang="en-US" sz="1800"/>
            </a:br>
            <a:endParaRPr lang="en-US" altLang="en-US" sz="1800"/>
          </a:p>
        </p:txBody>
      </p:sp>
    </p:spTree>
    <p:extLst>
      <p:ext uri="{BB962C8B-B14F-4D97-AF65-F5344CB8AC3E}">
        <p14:creationId xmlns:p14="http://schemas.microsoft.com/office/powerpoint/2010/main" val="72390551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2057401" y="228600"/>
            <a:ext cx="7010399" cy="5715000"/>
          </a:xfrm>
        </p:spPr>
        <p:txBody>
          <a:bodyPr>
            <a:normAutofit/>
          </a:bodyPr>
          <a:lstStyle/>
          <a:p>
            <a:pPr algn="ctr"/>
            <a:r>
              <a:rPr lang="en-US" altLang="en-US" sz="3600" b="1" dirty="0"/>
              <a:t>Unit </a:t>
            </a:r>
            <a:r>
              <a:rPr lang="en-US" altLang="en-US" sz="3600" b="1" dirty="0" smtClean="0"/>
              <a:t>3 </a:t>
            </a:r>
            <a:r>
              <a:rPr lang="en-US" altLang="en-US" sz="3600" b="1" dirty="0"/>
              <a:t>Module </a:t>
            </a:r>
            <a:r>
              <a:rPr lang="en-US" altLang="en-US" sz="3600" b="1" dirty="0" smtClean="0"/>
              <a:t>4: </a:t>
            </a:r>
            <a:endParaRPr lang="en-US" altLang="en-US" sz="3600" b="1" dirty="0"/>
          </a:p>
          <a:p>
            <a:pPr algn="ctr"/>
            <a:r>
              <a:rPr lang="en-US" sz="3600" b="1" dirty="0" smtClean="0"/>
              <a:t>Exceptions</a:t>
            </a:r>
            <a:endParaRPr lang="en-US" sz="3600" b="1" dirty="0"/>
          </a:p>
          <a:p>
            <a:pPr>
              <a:defRPr/>
            </a:pPr>
            <a:endParaRPr lang="en-US" sz="2800" dirty="0"/>
          </a:p>
          <a:p>
            <a:r>
              <a:rPr lang="en-US" sz="2800" dirty="0" smtClean="0"/>
              <a:t>Introducing Exceptions</a:t>
            </a:r>
          </a:p>
          <a:p>
            <a:r>
              <a:rPr lang="en-US" sz="2800" dirty="0" smtClean="0"/>
              <a:t>Exceptions Flow of Control</a:t>
            </a:r>
            <a:endParaRPr lang="en-US" sz="2800" dirty="0"/>
          </a:p>
          <a:p>
            <a:r>
              <a:rPr lang="en-GB" altLang="en-US" sz="2800" dirty="0" smtClean="0"/>
              <a:t>Try/Catch</a:t>
            </a:r>
            <a:endParaRPr lang="en-GB" altLang="en-US" sz="2800" dirty="0"/>
          </a:p>
          <a:p>
            <a:r>
              <a:rPr lang="en-GB" altLang="en-US" sz="2800" dirty="0" smtClean="0"/>
              <a:t>Multiple Throws</a:t>
            </a:r>
            <a:endParaRPr lang="en-GB" altLang="en-US" sz="2800" dirty="0"/>
          </a:p>
          <a:p>
            <a:r>
              <a:rPr lang="en-US" altLang="en-US" sz="2800" dirty="0" smtClean="0"/>
              <a:t>Nested Try Blocks</a:t>
            </a:r>
            <a:endParaRPr lang="en-US" altLang="en-US" sz="2800" dirty="0"/>
          </a:p>
        </p:txBody>
      </p:sp>
    </p:spTree>
    <p:extLst>
      <p:ext uri="{BB962C8B-B14F-4D97-AF65-F5344CB8AC3E}">
        <p14:creationId xmlns:p14="http://schemas.microsoft.com/office/powerpoint/2010/main" val="3858043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41463" y="0"/>
            <a:ext cx="8229600" cy="990600"/>
          </a:xfrm>
        </p:spPr>
        <p:txBody>
          <a:bodyPr/>
          <a:lstStyle/>
          <a:p>
            <a:r>
              <a:rPr lang="en-US" altLang="en-US" sz="2800" b="1"/>
              <a:t>Exceptions - Notes</a:t>
            </a:r>
          </a:p>
        </p:txBody>
      </p:sp>
      <p:sp>
        <p:nvSpPr>
          <p:cNvPr id="22531" name="Rectangle 2"/>
          <p:cNvSpPr>
            <a:spLocks noChangeArrowheads="1"/>
          </p:cNvSpPr>
          <p:nvPr/>
        </p:nvSpPr>
        <p:spPr bwMode="auto">
          <a:xfrm>
            <a:off x="6096000" y="5410201"/>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
            </a:r>
            <a:br>
              <a:rPr lang="en-US" altLang="en-US" sz="1800"/>
            </a:br>
            <a:endParaRPr lang="en-US" altLang="en-US" sz="1800"/>
          </a:p>
        </p:txBody>
      </p:sp>
      <p:sp>
        <p:nvSpPr>
          <p:cNvPr id="5" name="TextBox 4"/>
          <p:cNvSpPr txBox="1"/>
          <p:nvPr/>
        </p:nvSpPr>
        <p:spPr>
          <a:xfrm>
            <a:off x="2362201" y="1143001"/>
            <a:ext cx="5986463" cy="424656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latin typeface="Aharoni" panose="02010803020104030203" pitchFamily="2" charset="-79"/>
                <a:cs typeface="Aharoni" panose="02010803020104030203" pitchFamily="2" charset="-79"/>
              </a:rPr>
              <a:t>#include &lt;</a:t>
            </a:r>
            <a:r>
              <a:rPr lang="en-US" dirty="0" err="1">
                <a:latin typeface="Aharoni" panose="02010803020104030203" pitchFamily="2" charset="-79"/>
                <a:cs typeface="Aharoni" panose="02010803020104030203" pitchFamily="2" charset="-79"/>
              </a:rPr>
              <a:t>iostream</a:t>
            </a:r>
            <a:r>
              <a:rPr lang="en-US" dirty="0">
                <a:latin typeface="Aharoni" panose="02010803020104030203" pitchFamily="2" charset="-79"/>
                <a:cs typeface="Aharoni" panose="02010803020104030203" pitchFamily="2" charset="-79"/>
              </a:rPr>
              <a:t>&gt;</a:t>
            </a:r>
          </a:p>
          <a:p>
            <a:pPr>
              <a:defRPr/>
            </a:pPr>
            <a:r>
              <a:rPr lang="en-US" dirty="0">
                <a:latin typeface="Aharoni" panose="02010803020104030203" pitchFamily="2" charset="-79"/>
                <a:cs typeface="Aharoni" panose="02010803020104030203" pitchFamily="2" charset="-79"/>
              </a:rPr>
              <a:t>#include &lt;exception&gt;</a:t>
            </a:r>
          </a:p>
          <a:p>
            <a:pPr>
              <a:defRPr/>
            </a:pPr>
            <a:r>
              <a:rPr lang="en-US" dirty="0">
                <a:latin typeface="Aharoni" panose="02010803020104030203" pitchFamily="2" charset="-79"/>
                <a:cs typeface="Aharoni" panose="02010803020104030203" pitchFamily="2" charset="-79"/>
              </a:rPr>
              <a:t>using namespace </a:t>
            </a:r>
            <a:r>
              <a:rPr lang="en-US" dirty="0" err="1">
                <a:latin typeface="Aharoni" panose="02010803020104030203" pitchFamily="2" charset="-79"/>
                <a:cs typeface="Aharoni" panose="02010803020104030203" pitchFamily="2" charset="-79"/>
              </a:rPr>
              <a:t>std</a:t>
            </a:r>
            <a:r>
              <a:rPr lang="en-US" dirty="0">
                <a:latin typeface="Aharoni" panose="02010803020104030203" pitchFamily="2" charset="-79"/>
                <a:cs typeface="Aharoni" panose="02010803020104030203" pitchFamily="2" charset="-79"/>
              </a:rPr>
              <a:t>;</a:t>
            </a:r>
          </a:p>
          <a:p>
            <a:pPr>
              <a:defRPr/>
            </a:pPr>
            <a:endParaRPr lang="en-US" dirty="0">
              <a:latin typeface="Aharoni" panose="02010803020104030203" pitchFamily="2" charset="-79"/>
              <a:cs typeface="Aharoni" panose="02010803020104030203" pitchFamily="2" charset="-79"/>
            </a:endParaRPr>
          </a:p>
          <a:p>
            <a:pPr>
              <a:defRPr/>
            </a:pPr>
            <a:r>
              <a:rPr lang="en-US" dirty="0" err="1">
                <a:latin typeface="Aharoni" panose="02010803020104030203" pitchFamily="2" charset="-79"/>
                <a:cs typeface="Aharoni" panose="02010803020104030203" pitchFamily="2" charset="-79"/>
              </a:rPr>
              <a:t>int</a:t>
            </a:r>
            <a:r>
              <a:rPr lang="en-US" dirty="0">
                <a:latin typeface="Aharoni" panose="02010803020104030203" pitchFamily="2" charset="-79"/>
                <a:cs typeface="Aharoni" panose="02010803020104030203" pitchFamily="2" charset="-79"/>
              </a:rPr>
              <a:t> main () {</a:t>
            </a:r>
          </a:p>
          <a:p>
            <a:pPr>
              <a:defRPr/>
            </a:pPr>
            <a:r>
              <a:rPr lang="en-US" dirty="0">
                <a:latin typeface="Aharoni" panose="02010803020104030203" pitchFamily="2" charset="-79"/>
                <a:cs typeface="Aharoni" panose="02010803020104030203" pitchFamily="2" charset="-79"/>
              </a:rPr>
              <a:t>  try</a:t>
            </a:r>
          </a:p>
          <a:p>
            <a:pPr>
              <a:defRPr/>
            </a:pPr>
            <a:r>
              <a:rPr lang="en-US" dirty="0">
                <a:latin typeface="Aharoni" panose="02010803020104030203" pitchFamily="2" charset="-79"/>
                <a:cs typeface="Aharoni" panose="02010803020104030203" pitchFamily="2" charset="-79"/>
              </a:rPr>
              <a:t>  {</a:t>
            </a:r>
          </a:p>
          <a:p>
            <a:pPr>
              <a:defRPr/>
            </a:pP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int</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myarray</a:t>
            </a:r>
            <a:r>
              <a:rPr lang="en-US" dirty="0">
                <a:latin typeface="Aharoni" panose="02010803020104030203" pitchFamily="2" charset="-79"/>
                <a:cs typeface="Aharoni" panose="02010803020104030203" pitchFamily="2" charset="-79"/>
              </a:rPr>
              <a:t>= new </a:t>
            </a:r>
            <a:r>
              <a:rPr lang="en-US" dirty="0" err="1">
                <a:latin typeface="Aharoni" panose="02010803020104030203" pitchFamily="2" charset="-79"/>
                <a:cs typeface="Aharoni" panose="02010803020104030203" pitchFamily="2" charset="-79"/>
              </a:rPr>
              <a:t>int</a:t>
            </a:r>
            <a:r>
              <a:rPr lang="en-US" dirty="0">
                <a:latin typeface="Aharoni" panose="02010803020104030203" pitchFamily="2" charset="-79"/>
                <a:cs typeface="Aharoni" panose="02010803020104030203" pitchFamily="2" charset="-79"/>
              </a:rPr>
              <a:t>[1000];</a:t>
            </a:r>
          </a:p>
          <a:p>
            <a:pPr>
              <a:defRPr/>
            </a:pPr>
            <a:r>
              <a:rPr lang="en-US" dirty="0">
                <a:latin typeface="Aharoni" panose="02010803020104030203" pitchFamily="2" charset="-79"/>
                <a:cs typeface="Aharoni" panose="02010803020104030203" pitchFamily="2" charset="-79"/>
              </a:rPr>
              <a:t>  }</a:t>
            </a:r>
          </a:p>
          <a:p>
            <a:pPr>
              <a:defRPr/>
            </a:pPr>
            <a:r>
              <a:rPr lang="en-US" dirty="0">
                <a:latin typeface="Aharoni" panose="02010803020104030203" pitchFamily="2" charset="-79"/>
                <a:cs typeface="Aharoni" panose="02010803020104030203" pitchFamily="2" charset="-79"/>
              </a:rPr>
              <a:t>  catch (exception&amp; e)</a:t>
            </a:r>
          </a:p>
          <a:p>
            <a:pPr>
              <a:defRPr/>
            </a:pPr>
            <a:r>
              <a:rPr lang="en-US" dirty="0">
                <a:latin typeface="Aharoni" panose="02010803020104030203" pitchFamily="2" charset="-79"/>
                <a:cs typeface="Aharoni" panose="02010803020104030203" pitchFamily="2" charset="-79"/>
              </a:rPr>
              <a:t>  {</a:t>
            </a:r>
          </a:p>
          <a:p>
            <a:pPr>
              <a:defRPr/>
            </a:pP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cout</a:t>
            </a:r>
            <a:r>
              <a:rPr lang="en-US" dirty="0">
                <a:latin typeface="Aharoni" panose="02010803020104030203" pitchFamily="2" charset="-79"/>
                <a:cs typeface="Aharoni" panose="02010803020104030203" pitchFamily="2" charset="-79"/>
              </a:rPr>
              <a:t> &lt;&lt; "Standard exception: " &lt;&lt; </a:t>
            </a:r>
            <a:r>
              <a:rPr lang="en-US" dirty="0" err="1">
                <a:latin typeface="Aharoni" panose="02010803020104030203" pitchFamily="2" charset="-79"/>
                <a:cs typeface="Aharoni" panose="02010803020104030203" pitchFamily="2" charset="-79"/>
              </a:rPr>
              <a:t>e.what</a:t>
            </a:r>
            <a:r>
              <a:rPr lang="en-US" dirty="0">
                <a:latin typeface="Aharoni" panose="02010803020104030203" pitchFamily="2" charset="-79"/>
                <a:cs typeface="Aharoni" panose="02010803020104030203" pitchFamily="2" charset="-79"/>
              </a:rPr>
              <a:t>() &lt;&lt; </a:t>
            </a:r>
            <a:r>
              <a:rPr lang="en-US" dirty="0" err="1">
                <a:latin typeface="Aharoni" panose="02010803020104030203" pitchFamily="2" charset="-79"/>
                <a:cs typeface="Aharoni" panose="02010803020104030203" pitchFamily="2" charset="-79"/>
              </a:rPr>
              <a:t>endl</a:t>
            </a:r>
            <a:r>
              <a:rPr lang="en-US" dirty="0">
                <a:latin typeface="Aharoni" panose="02010803020104030203" pitchFamily="2" charset="-79"/>
                <a:cs typeface="Aharoni" panose="02010803020104030203" pitchFamily="2" charset="-79"/>
              </a:rPr>
              <a:t>;</a:t>
            </a:r>
          </a:p>
          <a:p>
            <a:pPr>
              <a:defRPr/>
            </a:pPr>
            <a:r>
              <a:rPr lang="en-US" dirty="0">
                <a:latin typeface="Aharoni" panose="02010803020104030203" pitchFamily="2" charset="-79"/>
                <a:cs typeface="Aharoni" panose="02010803020104030203" pitchFamily="2" charset="-79"/>
              </a:rPr>
              <a:t>  }</a:t>
            </a:r>
          </a:p>
          <a:p>
            <a:pPr>
              <a:defRPr/>
            </a:pPr>
            <a:r>
              <a:rPr lang="en-US" dirty="0">
                <a:latin typeface="Aharoni" panose="02010803020104030203" pitchFamily="2" charset="-79"/>
                <a:cs typeface="Aharoni" panose="02010803020104030203" pitchFamily="2" charset="-79"/>
              </a:rPr>
              <a:t>  return 0;</a:t>
            </a:r>
          </a:p>
          <a:p>
            <a:pPr>
              <a:defRPr/>
            </a:pPr>
            <a:r>
              <a:rPr lang="en-US" dirty="0">
                <a:latin typeface="Aharoni" panose="02010803020104030203" pitchFamily="2" charset="-79"/>
                <a:cs typeface="Aharoni" panose="02010803020104030203" pitchFamily="2" charset="-79"/>
              </a:rPr>
              <a:t>}</a:t>
            </a:r>
          </a:p>
        </p:txBody>
      </p:sp>
      <p:sp>
        <p:nvSpPr>
          <p:cNvPr id="6" name="Line Callout 1 5"/>
          <p:cNvSpPr/>
          <p:nvPr/>
        </p:nvSpPr>
        <p:spPr>
          <a:xfrm>
            <a:off x="8045450" y="2400300"/>
            <a:ext cx="1676400" cy="1143000"/>
          </a:xfrm>
          <a:prstGeom prst="borderCallout1">
            <a:avLst>
              <a:gd name="adj1" fmla="val 50496"/>
              <a:gd name="adj2" fmla="val -541"/>
              <a:gd name="adj3" fmla="val 162024"/>
              <a:gd name="adj4" fmla="val -8075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virtual member function</a:t>
            </a:r>
            <a:endParaRPr lang="en-US" dirty="0"/>
          </a:p>
        </p:txBody>
      </p:sp>
      <p:sp>
        <p:nvSpPr>
          <p:cNvPr id="7" name="Line Callout 1 6"/>
          <p:cNvSpPr/>
          <p:nvPr/>
        </p:nvSpPr>
        <p:spPr>
          <a:xfrm>
            <a:off x="6248401" y="1295400"/>
            <a:ext cx="2100263" cy="1411288"/>
          </a:xfrm>
          <a:prstGeom prst="borderCallout1">
            <a:avLst>
              <a:gd name="adj1" fmla="val 51662"/>
              <a:gd name="adj2" fmla="val -2803"/>
              <a:gd name="adj3" fmla="val 162706"/>
              <a:gd name="adj4" fmla="val -8733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solidFill>
                  <a:schemeClr val="tx1"/>
                </a:solidFill>
              </a:rPr>
              <a:t>capturing by reference</a:t>
            </a:r>
            <a:endParaRPr lang="en-US"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447801"/>
            <a:ext cx="23637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8352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Exception Not Caught?</a:t>
            </a:r>
          </a:p>
        </p:txBody>
      </p:sp>
      <p:sp>
        <p:nvSpPr>
          <p:cNvPr id="23555" name="Rectangle 3"/>
          <p:cNvSpPr>
            <a:spLocks noGrp="1" noChangeArrowheads="1"/>
          </p:cNvSpPr>
          <p:nvPr>
            <p:ph idx="1"/>
          </p:nvPr>
        </p:nvSpPr>
        <p:spPr/>
        <p:txBody>
          <a:bodyPr/>
          <a:lstStyle/>
          <a:p>
            <a:r>
              <a:rPr lang="en-US" altLang="en-US" smtClean="0"/>
              <a:t>An exception will not be caught if</a:t>
            </a:r>
          </a:p>
          <a:p>
            <a:pPr lvl="1"/>
            <a:r>
              <a:rPr lang="en-US" altLang="en-US" smtClean="0"/>
              <a:t>it is thrown from outside of a </a:t>
            </a:r>
            <a:r>
              <a:rPr lang="en-US" altLang="en-US" smtClean="0">
                <a:latin typeface="Courier New" panose="02070309020205020404" pitchFamily="49" charset="0"/>
              </a:rPr>
              <a:t>try</a:t>
            </a:r>
            <a:r>
              <a:rPr lang="en-US" altLang="en-US" smtClean="0"/>
              <a:t> block</a:t>
            </a:r>
          </a:p>
          <a:p>
            <a:pPr lvl="1"/>
            <a:r>
              <a:rPr lang="en-US" altLang="en-US" smtClean="0"/>
              <a:t>there is no </a:t>
            </a:r>
            <a:r>
              <a:rPr lang="en-US" altLang="en-US" smtClean="0">
                <a:latin typeface="Courier New" panose="02070309020205020404" pitchFamily="49" charset="0"/>
              </a:rPr>
              <a:t>catch</a:t>
            </a:r>
            <a:r>
              <a:rPr lang="en-US" altLang="en-US" smtClean="0"/>
              <a:t> block that matches the data type of the thrown exception</a:t>
            </a:r>
          </a:p>
          <a:p>
            <a:r>
              <a:rPr lang="en-US" altLang="en-US" smtClean="0"/>
              <a:t>If an exception is not caught, the program will terminate</a:t>
            </a:r>
          </a:p>
        </p:txBody>
      </p:sp>
    </p:spTree>
    <p:extLst>
      <p:ext uri="{BB962C8B-B14F-4D97-AF65-F5344CB8AC3E}">
        <p14:creationId xmlns:p14="http://schemas.microsoft.com/office/powerpoint/2010/main" val="186051328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Exceptions and Objects</a:t>
            </a:r>
          </a:p>
        </p:txBody>
      </p:sp>
      <p:sp>
        <p:nvSpPr>
          <p:cNvPr id="24579" name="Rectangle 3"/>
          <p:cNvSpPr>
            <a:spLocks noGrp="1" noChangeArrowheads="1"/>
          </p:cNvSpPr>
          <p:nvPr>
            <p:ph idx="1"/>
          </p:nvPr>
        </p:nvSpPr>
        <p:spPr/>
        <p:txBody>
          <a:bodyPr/>
          <a:lstStyle/>
          <a:p>
            <a:pPr>
              <a:lnSpc>
                <a:spcPct val="90000"/>
              </a:lnSpc>
            </a:pPr>
            <a:r>
              <a:rPr lang="en-US" altLang="en-US" smtClean="0"/>
              <a:t>An </a:t>
            </a:r>
            <a:r>
              <a:rPr lang="en-US" altLang="en-US" u="sng" smtClean="0"/>
              <a:t>exception class</a:t>
            </a:r>
            <a:r>
              <a:rPr lang="en-US" altLang="en-US" smtClean="0"/>
              <a:t> can be defined in a class and thrown as an exception by a member function</a:t>
            </a:r>
          </a:p>
          <a:p>
            <a:pPr>
              <a:lnSpc>
                <a:spcPct val="90000"/>
              </a:lnSpc>
            </a:pPr>
            <a:r>
              <a:rPr lang="en-US" altLang="en-US" smtClean="0"/>
              <a:t>An exception class may have:</a:t>
            </a:r>
          </a:p>
          <a:p>
            <a:pPr lvl="1">
              <a:lnSpc>
                <a:spcPct val="90000"/>
              </a:lnSpc>
            </a:pPr>
            <a:r>
              <a:rPr lang="en-US" altLang="en-US" smtClean="0"/>
              <a:t>no members: used only to signal an error</a:t>
            </a:r>
          </a:p>
          <a:p>
            <a:pPr lvl="1">
              <a:lnSpc>
                <a:spcPct val="90000"/>
              </a:lnSpc>
            </a:pPr>
            <a:r>
              <a:rPr lang="en-US" altLang="en-US" smtClean="0"/>
              <a:t>members: pass error data to </a:t>
            </a:r>
            <a:r>
              <a:rPr lang="en-US" altLang="en-US" smtClean="0">
                <a:latin typeface="Courier New" panose="02070309020205020404" pitchFamily="49" charset="0"/>
              </a:rPr>
              <a:t>catch</a:t>
            </a:r>
            <a:r>
              <a:rPr lang="en-US" altLang="en-US" smtClean="0"/>
              <a:t> block </a:t>
            </a:r>
          </a:p>
          <a:p>
            <a:pPr>
              <a:lnSpc>
                <a:spcPct val="90000"/>
              </a:lnSpc>
            </a:pPr>
            <a:r>
              <a:rPr lang="en-US" altLang="en-US" smtClean="0"/>
              <a:t>A class can have more than one exception class</a:t>
            </a:r>
          </a:p>
        </p:txBody>
      </p:sp>
    </p:spTree>
    <p:extLst>
      <p:ext uri="{BB962C8B-B14F-4D97-AF65-F5344CB8AC3E}">
        <p14:creationId xmlns:p14="http://schemas.microsoft.com/office/powerpoint/2010/main" val="17409492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41463" y="0"/>
            <a:ext cx="8229600" cy="990600"/>
          </a:xfrm>
        </p:spPr>
        <p:txBody>
          <a:bodyPr/>
          <a:lstStyle/>
          <a:p>
            <a:r>
              <a:rPr lang="en-US" altLang="en-US" sz="2800" b="1"/>
              <a:t>Exceptions - Notes</a:t>
            </a:r>
          </a:p>
        </p:txBody>
      </p:sp>
      <p:sp>
        <p:nvSpPr>
          <p:cNvPr id="18435" name="Rectangle 3"/>
          <p:cNvSpPr>
            <a:spLocks noGrp="1" noChangeArrowheads="1"/>
          </p:cNvSpPr>
          <p:nvPr>
            <p:ph idx="1"/>
          </p:nvPr>
        </p:nvSpPr>
        <p:spPr>
          <a:xfrm>
            <a:off x="1828800" y="1676400"/>
            <a:ext cx="8229600" cy="3733800"/>
          </a:xfrm>
        </p:spPr>
        <p:txBody>
          <a:bodyPr/>
          <a:lstStyle/>
          <a:p>
            <a:pPr lvl="1">
              <a:defRPr/>
            </a:pPr>
            <a:r>
              <a:rPr lang="en-US" altLang="en-US" dirty="0" smtClean="0"/>
              <a:t> STL and the exception class </a:t>
            </a:r>
          </a:p>
          <a:p>
            <a:pPr marL="457200" lvl="1" indent="0">
              <a:buNone/>
              <a:defRPr/>
            </a:pPr>
            <a:endParaRPr lang="en-US" altLang="en-US" dirty="0" smtClean="0"/>
          </a:p>
          <a:p>
            <a:pPr lvl="2" eaLnBrk="1" hangingPunct="1">
              <a:defRPr/>
            </a:pPr>
            <a:r>
              <a:rPr lang="en-US" altLang="en-US" dirty="0"/>
              <a:t> #include &lt;exception&gt; </a:t>
            </a:r>
          </a:p>
          <a:p>
            <a:pPr lvl="2" eaLnBrk="1" hangingPunct="1">
              <a:defRPr/>
            </a:pPr>
            <a:r>
              <a:rPr lang="en-US" altLang="en-US" b="1" dirty="0"/>
              <a:t> </a:t>
            </a:r>
            <a:r>
              <a:rPr lang="en-US" altLang="en-US" dirty="0"/>
              <a:t>throw </a:t>
            </a:r>
            <a:r>
              <a:rPr lang="en-US" altLang="en-US" dirty="0" err="1"/>
              <a:t>std</a:t>
            </a:r>
            <a:r>
              <a:rPr lang="en-US" altLang="en-US" dirty="0"/>
              <a:t>::exception(“bad error today…”)</a:t>
            </a:r>
          </a:p>
          <a:p>
            <a:pPr lvl="2" eaLnBrk="1" hangingPunct="1">
              <a:defRPr/>
            </a:pPr>
            <a:r>
              <a:rPr lang="en-US" altLang="en-US" dirty="0"/>
              <a:t> when we catch, use </a:t>
            </a:r>
            <a:r>
              <a:rPr lang="en-US" altLang="en-US" dirty="0" err="1"/>
              <a:t>objectName.what</a:t>
            </a:r>
            <a:r>
              <a:rPr lang="en-US" altLang="en-US" dirty="0"/>
              <a:t>()</a:t>
            </a:r>
          </a:p>
          <a:p>
            <a:pPr marL="914400" lvl="2" indent="0">
              <a:buNone/>
              <a:defRPr/>
            </a:pPr>
            <a:endParaRPr lang="en-US" altLang="en-US" dirty="0"/>
          </a:p>
          <a:p>
            <a:pPr lvl="2" eaLnBrk="1" hangingPunct="1">
              <a:defRPr/>
            </a:pPr>
            <a:r>
              <a:rPr lang="en-US" altLang="en-US" b="1" dirty="0"/>
              <a:t>#include &lt;new&gt;</a:t>
            </a:r>
            <a:endParaRPr lang="en-US" altLang="en-US" dirty="0"/>
          </a:p>
          <a:p>
            <a:pPr lvl="2" eaLnBrk="1" hangingPunct="1">
              <a:defRPr/>
            </a:pPr>
            <a:r>
              <a:rPr lang="en-US" altLang="en-US" dirty="0"/>
              <a:t> using </a:t>
            </a:r>
            <a:r>
              <a:rPr lang="en-US" altLang="en-US" dirty="0" err="1"/>
              <a:t>std</a:t>
            </a:r>
            <a:r>
              <a:rPr lang="en-US" altLang="en-US" dirty="0"/>
              <a:t>::</a:t>
            </a:r>
            <a:r>
              <a:rPr lang="en-US" altLang="en-US" dirty="0" err="1"/>
              <a:t>bad_alloc</a:t>
            </a:r>
            <a:r>
              <a:rPr lang="en-US" altLang="en-US" dirty="0"/>
              <a:t>	</a:t>
            </a:r>
          </a:p>
          <a:p>
            <a:pPr lvl="2" eaLnBrk="1" hangingPunct="1">
              <a:defRPr/>
            </a:pPr>
            <a:r>
              <a:rPr lang="en-US" altLang="en-US" dirty="0"/>
              <a:t> catch (</a:t>
            </a:r>
            <a:r>
              <a:rPr lang="en-US" altLang="en-US" dirty="0" err="1"/>
              <a:t>std</a:t>
            </a:r>
            <a:r>
              <a:rPr lang="en-US" altLang="en-US" dirty="0"/>
              <a:t>::</a:t>
            </a:r>
            <a:r>
              <a:rPr lang="en-US" altLang="en-US" dirty="0" err="1"/>
              <a:t>bad_alloc</a:t>
            </a:r>
            <a:r>
              <a:rPr lang="en-US" altLang="en-US" dirty="0"/>
              <a:t>&amp;  </a:t>
            </a:r>
            <a:r>
              <a:rPr lang="en-US" altLang="en-US" dirty="0" err="1"/>
              <a:t>badStuff</a:t>
            </a:r>
            <a:r>
              <a:rPr lang="en-US" altLang="en-US" dirty="0"/>
              <a:t>) </a:t>
            </a:r>
          </a:p>
          <a:p>
            <a:pPr lvl="2" eaLnBrk="1" hangingPunct="1">
              <a:defRPr/>
            </a:pPr>
            <a:r>
              <a:rPr lang="en-US" altLang="en-US" dirty="0"/>
              <a:t> </a:t>
            </a:r>
            <a:r>
              <a:rPr lang="en-US" altLang="en-US" dirty="0" err="1"/>
              <a:t>badStuff.what</a:t>
            </a:r>
            <a:r>
              <a:rPr lang="en-US" altLang="en-US" dirty="0"/>
              <a:t>() </a:t>
            </a:r>
          </a:p>
          <a:p>
            <a:pPr marL="914400" lvl="2" indent="0">
              <a:buNone/>
              <a:defRPr/>
            </a:pPr>
            <a:endParaRPr lang="en-US" altLang="en-US" dirty="0" smtClean="0"/>
          </a:p>
        </p:txBody>
      </p:sp>
      <p:sp>
        <p:nvSpPr>
          <p:cNvPr id="25604" name="Rectangle 2"/>
          <p:cNvSpPr>
            <a:spLocks noChangeArrowheads="1"/>
          </p:cNvSpPr>
          <p:nvPr/>
        </p:nvSpPr>
        <p:spPr bwMode="auto">
          <a:xfrm>
            <a:off x="6096000" y="5410201"/>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
            </a:r>
            <a:br>
              <a:rPr lang="en-US" altLang="en-US" sz="1800"/>
            </a:br>
            <a:endParaRPr lang="en-US" altLang="en-US" sz="180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049838"/>
            <a:ext cx="2133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30688"/>
            <a:ext cx="2133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532438"/>
            <a:ext cx="2133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2927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914400"/>
            <a:ext cx="6167438"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826" y="3505200"/>
            <a:ext cx="5002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0787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81201"/>
            <a:ext cx="678180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4"/>
          <p:cNvSpPr>
            <a:spLocks noChangeArrowheads="1"/>
          </p:cNvSpPr>
          <p:nvPr/>
        </p:nvSpPr>
        <p:spPr bwMode="auto">
          <a:xfrm>
            <a:off x="1828801" y="303214"/>
            <a:ext cx="7743825"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Contents of Rectangle.h (Version1) (Continued) </a:t>
            </a:r>
          </a:p>
        </p:txBody>
      </p:sp>
    </p:spTree>
    <p:extLst>
      <p:ext uri="{BB962C8B-B14F-4D97-AF65-F5344CB8AC3E}">
        <p14:creationId xmlns:p14="http://schemas.microsoft.com/office/powerpoint/2010/main" val="96121978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5"/>
          <p:cNvGrpSpPr>
            <a:grpSpLocks/>
          </p:cNvGrpSpPr>
          <p:nvPr/>
        </p:nvGrpSpPr>
        <p:grpSpPr bwMode="auto">
          <a:xfrm>
            <a:off x="3048000" y="762001"/>
            <a:ext cx="5791200" cy="4740275"/>
            <a:chOff x="192" y="192"/>
            <a:chExt cx="4896" cy="4007"/>
          </a:xfrm>
        </p:grpSpPr>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 y="1584"/>
              <a:ext cx="4716" cy="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92"/>
              <a:ext cx="4864"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48001"/>
            <a:ext cx="3835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4263" y="5067301"/>
            <a:ext cx="3835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5626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143000"/>
            <a:ext cx="71628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1211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838201"/>
            <a:ext cx="58674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810001"/>
            <a:ext cx="3835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2832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1"/>
            <a:ext cx="78486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p:cNvSpPr>
            <a:spLocks noChangeArrowheads="1"/>
          </p:cNvSpPr>
          <p:nvPr/>
        </p:nvSpPr>
        <p:spPr bwMode="auto">
          <a:xfrm>
            <a:off x="1828801" y="2286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Program 16-2 (Continued) </a:t>
            </a:r>
          </a:p>
        </p:txBody>
      </p:sp>
    </p:spTree>
    <p:extLst>
      <p:ext uri="{BB962C8B-B14F-4D97-AF65-F5344CB8AC3E}">
        <p14:creationId xmlns:p14="http://schemas.microsoft.com/office/powerpoint/2010/main" val="131973357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Exceptions</a:t>
            </a:r>
          </a:p>
        </p:txBody>
      </p:sp>
      <p:sp>
        <p:nvSpPr>
          <p:cNvPr id="5123" name="Rectangle 3"/>
          <p:cNvSpPr>
            <a:spLocks noGrp="1" noChangeArrowheads="1"/>
          </p:cNvSpPr>
          <p:nvPr>
            <p:ph idx="1"/>
          </p:nvPr>
        </p:nvSpPr>
        <p:spPr/>
        <p:txBody>
          <a:bodyPr/>
          <a:lstStyle/>
          <a:p>
            <a:pPr>
              <a:lnSpc>
                <a:spcPct val="90000"/>
              </a:lnSpc>
            </a:pPr>
            <a:r>
              <a:rPr lang="en-US" altLang="en-US" smtClean="0"/>
              <a:t>Indicate that something unexpected has occurred or been detected</a:t>
            </a:r>
            <a:br>
              <a:rPr lang="en-US" altLang="en-US" smtClean="0"/>
            </a:br>
            <a:endParaRPr lang="en-US" altLang="en-US" smtClean="0"/>
          </a:p>
          <a:p>
            <a:pPr>
              <a:lnSpc>
                <a:spcPct val="90000"/>
              </a:lnSpc>
            </a:pPr>
            <a:r>
              <a:rPr lang="en-US" altLang="en-US" smtClean="0"/>
              <a:t>Allow program to deal with the problem in a controlled manner</a:t>
            </a:r>
            <a:br>
              <a:rPr lang="en-US" altLang="en-US" smtClean="0"/>
            </a:br>
            <a:endParaRPr lang="en-US" altLang="en-US" smtClean="0"/>
          </a:p>
          <a:p>
            <a:pPr>
              <a:lnSpc>
                <a:spcPct val="90000"/>
              </a:lnSpc>
            </a:pPr>
            <a:r>
              <a:rPr lang="en-US" altLang="en-US" smtClean="0"/>
              <a:t>Can be as simple or complex as program design requires</a:t>
            </a:r>
          </a:p>
        </p:txBody>
      </p:sp>
    </p:spTree>
    <p:extLst>
      <p:ext uri="{BB962C8B-B14F-4D97-AF65-F5344CB8AC3E}">
        <p14:creationId xmlns:p14="http://schemas.microsoft.com/office/powerpoint/2010/main" val="393249793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828801" y="2286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t>Multiple Throws and Catches</a:t>
            </a:r>
            <a:endParaRPr lang="en-US" altLang="en-US" sz="3600"/>
          </a:p>
        </p:txBody>
      </p:sp>
      <p:sp>
        <p:nvSpPr>
          <p:cNvPr id="2" name="TextBox 1"/>
          <p:cNvSpPr txBox="1"/>
          <p:nvPr/>
        </p:nvSpPr>
        <p:spPr>
          <a:xfrm>
            <a:off x="1530351" y="990600"/>
            <a:ext cx="7515225" cy="203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US" dirty="0"/>
              <a:t> // Exception class for a negative width</a:t>
            </a:r>
          </a:p>
          <a:p>
            <a:pPr>
              <a:defRPr/>
            </a:pPr>
            <a:r>
              <a:rPr lang="en-US" dirty="0"/>
              <a:t>      class </a:t>
            </a:r>
            <a:r>
              <a:rPr lang="en-US" dirty="0" err="1"/>
              <a:t>NegativeWidth</a:t>
            </a:r>
            <a:endParaRPr lang="en-US" dirty="0"/>
          </a:p>
          <a:p>
            <a:pPr>
              <a:defRPr/>
            </a:pPr>
            <a:r>
              <a:rPr lang="en-US" dirty="0"/>
              <a:t>         { };</a:t>
            </a:r>
          </a:p>
          <a:p>
            <a:pPr>
              <a:defRPr/>
            </a:pPr>
            <a:r>
              <a:rPr lang="en-US" dirty="0"/>
              <a:t>      </a:t>
            </a:r>
          </a:p>
          <a:p>
            <a:pPr>
              <a:defRPr/>
            </a:pPr>
            <a:r>
              <a:rPr lang="en-US" dirty="0"/>
              <a:t>      // Exception class for a negative length</a:t>
            </a:r>
          </a:p>
          <a:p>
            <a:pPr>
              <a:defRPr/>
            </a:pPr>
            <a:r>
              <a:rPr lang="en-US" dirty="0"/>
              <a:t>      class </a:t>
            </a:r>
            <a:r>
              <a:rPr lang="en-US" dirty="0" err="1"/>
              <a:t>NegativeLength</a:t>
            </a:r>
            <a:endParaRPr lang="en-US" dirty="0"/>
          </a:p>
          <a:p>
            <a:pPr>
              <a:defRPr/>
            </a:pPr>
            <a:r>
              <a:rPr lang="en-US" dirty="0"/>
              <a:t>         { };</a:t>
            </a:r>
          </a:p>
        </p:txBody>
      </p:sp>
      <p:sp>
        <p:nvSpPr>
          <p:cNvPr id="3" name="TextBox 2"/>
          <p:cNvSpPr txBox="1"/>
          <p:nvPr/>
        </p:nvSpPr>
        <p:spPr>
          <a:xfrm>
            <a:off x="5905500" y="1447801"/>
            <a:ext cx="4762500" cy="452431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dirty="0"/>
              <a:t> try</a:t>
            </a:r>
          </a:p>
          <a:p>
            <a:pPr>
              <a:defRPr/>
            </a:pPr>
            <a:r>
              <a:rPr lang="en-US" dirty="0"/>
              <a:t>   {</a:t>
            </a:r>
          </a:p>
          <a:p>
            <a:pPr>
              <a:defRPr/>
            </a:pPr>
            <a:r>
              <a:rPr lang="en-US" dirty="0"/>
              <a:t>      </a:t>
            </a:r>
            <a:r>
              <a:rPr lang="en-US" dirty="0" err="1"/>
              <a:t>myRectangle.setWidth</a:t>
            </a:r>
            <a:r>
              <a:rPr lang="en-US" dirty="0"/>
              <a:t>(width);</a:t>
            </a:r>
          </a:p>
          <a:p>
            <a:pPr>
              <a:defRPr/>
            </a:pPr>
            <a:r>
              <a:rPr lang="en-US" dirty="0"/>
              <a:t>      </a:t>
            </a:r>
            <a:r>
              <a:rPr lang="en-US" dirty="0" err="1"/>
              <a:t>myRectangle.setLength</a:t>
            </a:r>
            <a:r>
              <a:rPr lang="en-US" dirty="0"/>
              <a:t>(length);</a:t>
            </a:r>
          </a:p>
          <a:p>
            <a:pPr>
              <a:defRPr/>
            </a:pPr>
            <a:r>
              <a:rPr lang="en-US" dirty="0"/>
              <a:t>      </a:t>
            </a:r>
            <a:r>
              <a:rPr lang="en-US" dirty="0" err="1"/>
              <a:t>cout</a:t>
            </a:r>
            <a:r>
              <a:rPr lang="en-US" dirty="0"/>
              <a:t> &lt;&lt; "The area of the rectangle is "</a:t>
            </a:r>
          </a:p>
          <a:p>
            <a:pPr>
              <a:defRPr/>
            </a:pPr>
            <a:r>
              <a:rPr lang="en-US" dirty="0"/>
              <a:t>           &lt;&lt; </a:t>
            </a:r>
            <a:r>
              <a:rPr lang="en-US" dirty="0" err="1"/>
              <a:t>myRectangle.getArea</a:t>
            </a:r>
            <a:r>
              <a:rPr lang="en-US" dirty="0"/>
              <a:t>() &lt;&lt; </a:t>
            </a:r>
            <a:r>
              <a:rPr lang="en-US" dirty="0" err="1"/>
              <a:t>endl</a:t>
            </a:r>
            <a:r>
              <a:rPr lang="en-US" dirty="0"/>
              <a:t>;</a:t>
            </a:r>
          </a:p>
          <a:p>
            <a:pPr>
              <a:defRPr/>
            </a:pPr>
            <a:r>
              <a:rPr lang="en-US" dirty="0"/>
              <a:t>   }</a:t>
            </a:r>
          </a:p>
          <a:p>
            <a:pPr>
              <a:defRPr/>
            </a:pPr>
            <a:r>
              <a:rPr lang="en-US" dirty="0"/>
              <a:t>   catch (Rectangle::</a:t>
            </a:r>
            <a:r>
              <a:rPr lang="en-US" dirty="0" err="1"/>
              <a:t>NegativeWidth</a:t>
            </a:r>
            <a:r>
              <a:rPr lang="en-US" dirty="0"/>
              <a:t>)</a:t>
            </a:r>
          </a:p>
          <a:p>
            <a:pPr>
              <a:defRPr/>
            </a:pPr>
            <a:r>
              <a:rPr lang="en-US" dirty="0"/>
              <a:t>   {</a:t>
            </a:r>
          </a:p>
          <a:p>
            <a:pPr>
              <a:defRPr/>
            </a:pPr>
            <a:r>
              <a:rPr lang="en-US" dirty="0"/>
              <a:t>      </a:t>
            </a:r>
            <a:r>
              <a:rPr lang="en-US" dirty="0" err="1"/>
              <a:t>cout</a:t>
            </a:r>
            <a:r>
              <a:rPr lang="en-US" dirty="0"/>
              <a:t> &lt;&lt; "Error: A negative value was given "</a:t>
            </a:r>
          </a:p>
          <a:p>
            <a:pPr>
              <a:defRPr/>
            </a:pPr>
            <a:r>
              <a:rPr lang="en-US" dirty="0"/>
              <a:t>           &lt;&lt; "for the rectangle's width.\n";</a:t>
            </a:r>
          </a:p>
          <a:p>
            <a:pPr>
              <a:defRPr/>
            </a:pPr>
            <a:r>
              <a:rPr lang="en-US" dirty="0"/>
              <a:t>   }</a:t>
            </a:r>
          </a:p>
          <a:p>
            <a:pPr>
              <a:defRPr/>
            </a:pPr>
            <a:r>
              <a:rPr lang="en-US" dirty="0"/>
              <a:t>   catch (Rectangle::</a:t>
            </a:r>
            <a:r>
              <a:rPr lang="en-US" dirty="0" err="1"/>
              <a:t>NegativeLength</a:t>
            </a:r>
            <a:r>
              <a:rPr lang="en-US" dirty="0"/>
              <a:t>)</a:t>
            </a:r>
          </a:p>
          <a:p>
            <a:pPr>
              <a:defRPr/>
            </a:pPr>
            <a:r>
              <a:rPr lang="en-US" dirty="0"/>
              <a:t>   {</a:t>
            </a:r>
          </a:p>
          <a:p>
            <a:pPr>
              <a:defRPr/>
            </a:pPr>
            <a:r>
              <a:rPr lang="en-US" dirty="0"/>
              <a:t>      </a:t>
            </a:r>
            <a:r>
              <a:rPr lang="en-US" dirty="0" err="1"/>
              <a:t>cout</a:t>
            </a:r>
            <a:r>
              <a:rPr lang="en-US" dirty="0"/>
              <a:t> &lt;&lt; "Error: A negative value was given "</a:t>
            </a:r>
          </a:p>
          <a:p>
            <a:pPr>
              <a:defRPr/>
            </a:pPr>
            <a:r>
              <a:rPr lang="en-US" dirty="0"/>
              <a:t>           &lt;&lt; "for the rectangle's length.\n";</a:t>
            </a:r>
          </a:p>
        </p:txBody>
      </p:sp>
      <p:sp>
        <p:nvSpPr>
          <p:cNvPr id="32773" name="TextBox 3"/>
          <p:cNvSpPr txBox="1">
            <a:spLocks noChangeArrowheads="1"/>
          </p:cNvSpPr>
          <p:nvPr/>
        </p:nvSpPr>
        <p:spPr bwMode="auto">
          <a:xfrm>
            <a:off x="1530351" y="3022600"/>
            <a:ext cx="185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Specification file</a:t>
            </a:r>
          </a:p>
        </p:txBody>
      </p:sp>
      <p:sp>
        <p:nvSpPr>
          <p:cNvPr id="32774" name="TextBox 4"/>
          <p:cNvSpPr txBox="1">
            <a:spLocks noChangeArrowheads="1"/>
          </p:cNvSpPr>
          <p:nvPr/>
        </p:nvSpPr>
        <p:spPr bwMode="auto">
          <a:xfrm>
            <a:off x="4105276" y="6156325"/>
            <a:ext cx="181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Program coding</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90901"/>
            <a:ext cx="3835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5078414"/>
            <a:ext cx="38354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8905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1828801" y="2286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t>Multiple Throws and Catches</a:t>
            </a:r>
            <a:endParaRPr lang="en-US" altLang="en-US" sz="3600"/>
          </a:p>
        </p:txBody>
      </p:sp>
      <p:sp>
        <p:nvSpPr>
          <p:cNvPr id="2" name="TextBox 1"/>
          <p:cNvSpPr txBox="1"/>
          <p:nvPr/>
        </p:nvSpPr>
        <p:spPr>
          <a:xfrm>
            <a:off x="1530351" y="990600"/>
            <a:ext cx="7515225" cy="20320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dirty="0"/>
              <a:t> // Exception class for a negative width</a:t>
            </a:r>
          </a:p>
          <a:p>
            <a:pPr>
              <a:defRPr/>
            </a:pPr>
            <a:r>
              <a:rPr lang="en-US" dirty="0"/>
              <a:t>      class </a:t>
            </a:r>
            <a:r>
              <a:rPr lang="en-US" dirty="0" err="1"/>
              <a:t>NegativeWidth</a:t>
            </a:r>
            <a:endParaRPr lang="en-US" dirty="0"/>
          </a:p>
          <a:p>
            <a:pPr>
              <a:defRPr/>
            </a:pPr>
            <a:r>
              <a:rPr lang="en-US" dirty="0"/>
              <a:t>         { };</a:t>
            </a:r>
          </a:p>
          <a:p>
            <a:pPr>
              <a:defRPr/>
            </a:pPr>
            <a:r>
              <a:rPr lang="en-US" dirty="0"/>
              <a:t>      </a:t>
            </a:r>
          </a:p>
          <a:p>
            <a:pPr>
              <a:defRPr/>
            </a:pPr>
            <a:r>
              <a:rPr lang="en-US" dirty="0"/>
              <a:t>      // Exception class for a negative length</a:t>
            </a:r>
          </a:p>
          <a:p>
            <a:pPr>
              <a:defRPr/>
            </a:pPr>
            <a:r>
              <a:rPr lang="en-US" dirty="0"/>
              <a:t>      class </a:t>
            </a:r>
            <a:r>
              <a:rPr lang="en-US" dirty="0" err="1"/>
              <a:t>NegativeLength</a:t>
            </a:r>
            <a:endParaRPr lang="en-US" dirty="0"/>
          </a:p>
          <a:p>
            <a:pPr>
              <a:defRPr/>
            </a:pPr>
            <a:r>
              <a:rPr lang="en-US" dirty="0"/>
              <a:t>         { };</a:t>
            </a:r>
          </a:p>
        </p:txBody>
      </p:sp>
      <p:sp>
        <p:nvSpPr>
          <p:cNvPr id="3" name="TextBox 2"/>
          <p:cNvSpPr txBox="1"/>
          <p:nvPr/>
        </p:nvSpPr>
        <p:spPr>
          <a:xfrm>
            <a:off x="5905500" y="1447801"/>
            <a:ext cx="4762500" cy="452431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 try</a:t>
            </a:r>
          </a:p>
          <a:p>
            <a:pPr>
              <a:defRPr/>
            </a:pPr>
            <a:r>
              <a:rPr lang="en-US" dirty="0"/>
              <a:t>   {</a:t>
            </a:r>
          </a:p>
          <a:p>
            <a:pPr>
              <a:defRPr/>
            </a:pPr>
            <a:r>
              <a:rPr lang="en-US" dirty="0"/>
              <a:t>      </a:t>
            </a:r>
            <a:r>
              <a:rPr lang="en-US" dirty="0" err="1"/>
              <a:t>myRectangle.setWidth</a:t>
            </a:r>
            <a:r>
              <a:rPr lang="en-US" dirty="0"/>
              <a:t>(width);</a:t>
            </a:r>
          </a:p>
          <a:p>
            <a:pPr>
              <a:defRPr/>
            </a:pPr>
            <a:r>
              <a:rPr lang="en-US" dirty="0"/>
              <a:t>      </a:t>
            </a:r>
            <a:r>
              <a:rPr lang="en-US" dirty="0" err="1"/>
              <a:t>myRectangle.setLength</a:t>
            </a:r>
            <a:r>
              <a:rPr lang="en-US" dirty="0"/>
              <a:t>(length);</a:t>
            </a:r>
          </a:p>
          <a:p>
            <a:pPr>
              <a:defRPr/>
            </a:pPr>
            <a:r>
              <a:rPr lang="en-US" dirty="0"/>
              <a:t>      </a:t>
            </a:r>
            <a:r>
              <a:rPr lang="en-US" dirty="0" err="1"/>
              <a:t>cout</a:t>
            </a:r>
            <a:r>
              <a:rPr lang="en-US" dirty="0"/>
              <a:t> &lt;&lt; "The area of the rectangle is "</a:t>
            </a:r>
          </a:p>
          <a:p>
            <a:pPr>
              <a:defRPr/>
            </a:pPr>
            <a:r>
              <a:rPr lang="en-US" dirty="0"/>
              <a:t>           &lt;&lt; </a:t>
            </a:r>
            <a:r>
              <a:rPr lang="en-US" dirty="0" err="1"/>
              <a:t>myRectangle.getArea</a:t>
            </a:r>
            <a:r>
              <a:rPr lang="en-US" dirty="0"/>
              <a:t>() &lt;&lt; </a:t>
            </a:r>
            <a:r>
              <a:rPr lang="en-US" dirty="0" err="1"/>
              <a:t>endl</a:t>
            </a:r>
            <a:r>
              <a:rPr lang="en-US" dirty="0"/>
              <a:t>;</a:t>
            </a:r>
          </a:p>
          <a:p>
            <a:pPr>
              <a:defRPr/>
            </a:pPr>
            <a:r>
              <a:rPr lang="en-US" dirty="0"/>
              <a:t>   }</a:t>
            </a:r>
          </a:p>
          <a:p>
            <a:pPr>
              <a:defRPr/>
            </a:pPr>
            <a:r>
              <a:rPr lang="en-US" dirty="0"/>
              <a:t>   catch (Rectangle::</a:t>
            </a:r>
            <a:r>
              <a:rPr lang="en-US" dirty="0" err="1"/>
              <a:t>NegativeWidth</a:t>
            </a:r>
            <a:r>
              <a:rPr lang="en-US" dirty="0"/>
              <a:t>)</a:t>
            </a:r>
          </a:p>
          <a:p>
            <a:pPr>
              <a:defRPr/>
            </a:pPr>
            <a:r>
              <a:rPr lang="en-US" dirty="0"/>
              <a:t>   {</a:t>
            </a:r>
          </a:p>
          <a:p>
            <a:pPr>
              <a:defRPr/>
            </a:pPr>
            <a:r>
              <a:rPr lang="en-US" dirty="0"/>
              <a:t>      </a:t>
            </a:r>
            <a:r>
              <a:rPr lang="en-US" dirty="0" err="1"/>
              <a:t>cout</a:t>
            </a:r>
            <a:r>
              <a:rPr lang="en-US" dirty="0"/>
              <a:t> &lt;&lt; "Error: A negative value was given "</a:t>
            </a:r>
          </a:p>
          <a:p>
            <a:pPr>
              <a:defRPr/>
            </a:pPr>
            <a:r>
              <a:rPr lang="en-US" dirty="0"/>
              <a:t>           &lt;&lt; "for the rectangle's width.\n";</a:t>
            </a:r>
          </a:p>
          <a:p>
            <a:pPr>
              <a:defRPr/>
            </a:pPr>
            <a:r>
              <a:rPr lang="en-US" dirty="0"/>
              <a:t>   }</a:t>
            </a:r>
          </a:p>
          <a:p>
            <a:pPr>
              <a:defRPr/>
            </a:pPr>
            <a:r>
              <a:rPr lang="en-US" dirty="0"/>
              <a:t>   catch (Rectangle::</a:t>
            </a:r>
            <a:r>
              <a:rPr lang="en-US" dirty="0" err="1"/>
              <a:t>NegativeLength</a:t>
            </a:r>
            <a:r>
              <a:rPr lang="en-US" dirty="0"/>
              <a:t>)</a:t>
            </a:r>
          </a:p>
          <a:p>
            <a:pPr>
              <a:defRPr/>
            </a:pPr>
            <a:r>
              <a:rPr lang="en-US" dirty="0"/>
              <a:t>   {</a:t>
            </a:r>
          </a:p>
          <a:p>
            <a:pPr>
              <a:defRPr/>
            </a:pPr>
            <a:r>
              <a:rPr lang="en-US" dirty="0"/>
              <a:t>      </a:t>
            </a:r>
            <a:r>
              <a:rPr lang="en-US" dirty="0" err="1"/>
              <a:t>cout</a:t>
            </a:r>
            <a:r>
              <a:rPr lang="en-US" dirty="0"/>
              <a:t> &lt;&lt; "Error: A negative value was given "</a:t>
            </a:r>
          </a:p>
          <a:p>
            <a:pPr>
              <a:defRPr/>
            </a:pPr>
            <a:r>
              <a:rPr lang="en-US" dirty="0"/>
              <a:t>           &lt;&lt; "for the rectangle's length.\n";</a:t>
            </a:r>
          </a:p>
        </p:txBody>
      </p:sp>
      <p:sp>
        <p:nvSpPr>
          <p:cNvPr id="33797" name="TextBox 3"/>
          <p:cNvSpPr txBox="1">
            <a:spLocks noChangeArrowheads="1"/>
          </p:cNvSpPr>
          <p:nvPr/>
        </p:nvSpPr>
        <p:spPr bwMode="auto">
          <a:xfrm>
            <a:off x="1530351" y="3022600"/>
            <a:ext cx="185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Specification file</a:t>
            </a:r>
          </a:p>
        </p:txBody>
      </p:sp>
      <p:sp>
        <p:nvSpPr>
          <p:cNvPr id="33798" name="TextBox 4"/>
          <p:cNvSpPr txBox="1">
            <a:spLocks noChangeArrowheads="1"/>
          </p:cNvSpPr>
          <p:nvPr/>
        </p:nvSpPr>
        <p:spPr bwMode="auto">
          <a:xfrm>
            <a:off x="4105276" y="6156325"/>
            <a:ext cx="181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Program coding</a:t>
            </a:r>
          </a:p>
        </p:txBody>
      </p:sp>
      <p:sp>
        <p:nvSpPr>
          <p:cNvPr id="6" name="TextBox 5"/>
          <p:cNvSpPr txBox="1"/>
          <p:nvPr/>
        </p:nvSpPr>
        <p:spPr>
          <a:xfrm>
            <a:off x="1828800" y="3391258"/>
            <a:ext cx="3581400" cy="2585323"/>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pPr>
              <a:defRPr/>
            </a:pPr>
            <a:r>
              <a:rPr lang="en-US" dirty="0">
                <a:solidFill>
                  <a:srgbClr val="FFFF00"/>
                </a:solidFill>
                <a:latin typeface="Aharoni" panose="02010803020104030203" pitchFamily="2" charset="-79"/>
                <a:cs typeface="Aharoni" panose="02010803020104030203" pitchFamily="2" charset="-79"/>
              </a:rPr>
              <a:t>BTW our exception classes have no member variables and no member functions - it is a trivial exception. It has nothing but its name, but that is useful enough.</a:t>
            </a:r>
          </a:p>
          <a:p>
            <a:pPr>
              <a:defRPr/>
            </a:pPr>
            <a:endParaRPr lang="en-US" dirty="0">
              <a:solidFill>
                <a:srgbClr val="FFFF00"/>
              </a:solidFill>
              <a:latin typeface="Aharoni" panose="02010803020104030203" pitchFamily="2" charset="-79"/>
              <a:cs typeface="Aharoni" panose="02010803020104030203" pitchFamily="2" charset="-79"/>
            </a:endParaRPr>
          </a:p>
          <a:p>
            <a:pPr>
              <a:defRPr/>
            </a:pPr>
            <a:r>
              <a:rPr lang="en-US" dirty="0">
                <a:solidFill>
                  <a:srgbClr val="FFFF00"/>
                </a:solidFill>
                <a:latin typeface="Aharoni" panose="02010803020104030203" pitchFamily="2" charset="-79"/>
                <a:cs typeface="Aharoni" panose="02010803020104030203" pitchFamily="2" charset="-79"/>
              </a:rPr>
              <a:t>It can activate the appropriate catch block</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414" y="1509713"/>
            <a:ext cx="852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414" y="2662238"/>
            <a:ext cx="852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803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1828801" y="2286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a:t>Multiple Throws and Catches</a:t>
            </a:r>
            <a:endParaRPr lang="en-US" altLang="en-US" sz="3600"/>
          </a:p>
        </p:txBody>
      </p:sp>
      <p:sp>
        <p:nvSpPr>
          <p:cNvPr id="2" name="TextBox 1"/>
          <p:cNvSpPr txBox="1"/>
          <p:nvPr/>
        </p:nvSpPr>
        <p:spPr>
          <a:xfrm>
            <a:off x="1530351" y="990600"/>
            <a:ext cx="7515225" cy="3970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US" dirty="0"/>
              <a:t> public:</a:t>
            </a:r>
          </a:p>
          <a:p>
            <a:pPr>
              <a:defRPr/>
            </a:pPr>
            <a:r>
              <a:rPr lang="en-US" dirty="0"/>
              <a:t>      // Exception class for a negative width</a:t>
            </a:r>
          </a:p>
          <a:p>
            <a:pPr>
              <a:defRPr/>
            </a:pPr>
            <a:r>
              <a:rPr lang="en-US" dirty="0"/>
              <a:t>      class </a:t>
            </a:r>
            <a:r>
              <a:rPr lang="en-US" dirty="0" err="1"/>
              <a:t>NegativeWidth</a:t>
            </a:r>
            <a:endParaRPr lang="en-US" dirty="0"/>
          </a:p>
          <a:p>
            <a:pPr>
              <a:defRPr/>
            </a:pPr>
            <a:r>
              <a:rPr lang="en-US" dirty="0"/>
              <a:t>      {</a:t>
            </a:r>
          </a:p>
          <a:p>
            <a:pPr>
              <a:defRPr/>
            </a:pPr>
            <a:r>
              <a:rPr lang="en-US" dirty="0"/>
              <a:t>      private:</a:t>
            </a:r>
          </a:p>
          <a:p>
            <a:pPr>
              <a:defRPr/>
            </a:pPr>
            <a:r>
              <a:rPr lang="en-US" dirty="0"/>
              <a:t>         </a:t>
            </a:r>
            <a:r>
              <a:rPr lang="en-US" dirty="0" err="1"/>
              <a:t>int</a:t>
            </a:r>
            <a:r>
              <a:rPr lang="en-US" dirty="0"/>
              <a:t> value;</a:t>
            </a:r>
          </a:p>
          <a:p>
            <a:pPr>
              <a:defRPr/>
            </a:pPr>
            <a:r>
              <a:rPr lang="en-US" dirty="0"/>
              <a:t>      public:</a:t>
            </a:r>
          </a:p>
          <a:p>
            <a:pPr>
              <a:defRPr/>
            </a:pPr>
            <a:r>
              <a:rPr lang="en-US" dirty="0"/>
              <a:t>         </a:t>
            </a:r>
            <a:r>
              <a:rPr lang="en-US" dirty="0" err="1"/>
              <a:t>NegativeWidth</a:t>
            </a:r>
            <a:r>
              <a:rPr lang="en-US" dirty="0"/>
              <a:t>(</a:t>
            </a:r>
            <a:r>
              <a:rPr lang="en-US" dirty="0" err="1"/>
              <a:t>int</a:t>
            </a:r>
            <a:r>
              <a:rPr lang="en-US" dirty="0"/>
              <a:t> </a:t>
            </a:r>
            <a:r>
              <a:rPr lang="en-US" dirty="0" err="1"/>
              <a:t>val</a:t>
            </a:r>
            <a:r>
              <a:rPr lang="en-US" dirty="0"/>
              <a:t>)</a:t>
            </a:r>
          </a:p>
          <a:p>
            <a:pPr>
              <a:defRPr/>
            </a:pPr>
            <a:r>
              <a:rPr lang="en-US" dirty="0"/>
              <a:t>            { value = </a:t>
            </a:r>
            <a:r>
              <a:rPr lang="en-US" dirty="0" err="1"/>
              <a:t>val</a:t>
            </a:r>
            <a:r>
              <a:rPr lang="en-US" dirty="0"/>
              <a:t>; }</a:t>
            </a:r>
          </a:p>
          <a:p>
            <a:pPr>
              <a:defRPr/>
            </a:pPr>
            <a:endParaRPr lang="en-US" dirty="0"/>
          </a:p>
          <a:p>
            <a:pPr>
              <a:defRPr/>
            </a:pPr>
            <a:r>
              <a:rPr lang="en-US" dirty="0"/>
              <a:t>         </a:t>
            </a:r>
            <a:r>
              <a:rPr lang="en-US" dirty="0" err="1"/>
              <a:t>int</a:t>
            </a:r>
            <a:r>
              <a:rPr lang="en-US" dirty="0"/>
              <a:t> </a:t>
            </a:r>
            <a:r>
              <a:rPr lang="en-US" dirty="0" err="1"/>
              <a:t>getValue</a:t>
            </a:r>
            <a:r>
              <a:rPr lang="en-US" dirty="0"/>
              <a:t>() </a:t>
            </a:r>
            <a:r>
              <a:rPr lang="en-US" dirty="0" err="1"/>
              <a:t>const</a:t>
            </a:r>
            <a:endParaRPr lang="en-US" dirty="0"/>
          </a:p>
          <a:p>
            <a:pPr>
              <a:defRPr/>
            </a:pPr>
            <a:r>
              <a:rPr lang="en-US" dirty="0"/>
              <a:t>            { return value; }</a:t>
            </a:r>
          </a:p>
          <a:p>
            <a:pPr>
              <a:defRPr/>
            </a:pPr>
            <a:r>
              <a:rPr lang="en-US" dirty="0"/>
              <a:t>      };</a:t>
            </a:r>
          </a:p>
          <a:p>
            <a:pPr>
              <a:defRPr/>
            </a:pPr>
            <a:r>
              <a:rPr lang="en-US" dirty="0"/>
              <a:t> </a:t>
            </a:r>
          </a:p>
        </p:txBody>
      </p:sp>
      <p:sp>
        <p:nvSpPr>
          <p:cNvPr id="3" name="TextBox 2"/>
          <p:cNvSpPr txBox="1"/>
          <p:nvPr/>
        </p:nvSpPr>
        <p:spPr>
          <a:xfrm>
            <a:off x="5011738" y="1981201"/>
            <a:ext cx="5668962" cy="36941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dirty="0"/>
              <a:t>  try</a:t>
            </a:r>
          </a:p>
          <a:p>
            <a:pPr>
              <a:defRPr/>
            </a:pPr>
            <a:r>
              <a:rPr lang="en-US" dirty="0"/>
              <a:t>   {</a:t>
            </a:r>
          </a:p>
          <a:p>
            <a:pPr>
              <a:defRPr/>
            </a:pPr>
            <a:r>
              <a:rPr lang="en-US" dirty="0"/>
              <a:t>      </a:t>
            </a:r>
            <a:r>
              <a:rPr lang="en-US" dirty="0" err="1"/>
              <a:t>myRectangle.setWidth</a:t>
            </a:r>
            <a:r>
              <a:rPr lang="en-US" dirty="0"/>
              <a:t>(width);</a:t>
            </a:r>
          </a:p>
          <a:p>
            <a:pPr>
              <a:defRPr/>
            </a:pPr>
            <a:r>
              <a:rPr lang="en-US" dirty="0"/>
              <a:t>      </a:t>
            </a:r>
            <a:r>
              <a:rPr lang="en-US" dirty="0" err="1"/>
              <a:t>myRectangle.setLength</a:t>
            </a:r>
            <a:r>
              <a:rPr lang="en-US" dirty="0"/>
              <a:t>(length);</a:t>
            </a:r>
          </a:p>
          <a:p>
            <a:pPr>
              <a:defRPr/>
            </a:pPr>
            <a:r>
              <a:rPr lang="en-US" dirty="0"/>
              <a:t>      </a:t>
            </a:r>
            <a:r>
              <a:rPr lang="en-US" dirty="0" err="1"/>
              <a:t>cout</a:t>
            </a:r>
            <a:r>
              <a:rPr lang="en-US" dirty="0"/>
              <a:t> &lt;&lt; "The area of the rectangle is "</a:t>
            </a:r>
          </a:p>
          <a:p>
            <a:pPr>
              <a:defRPr/>
            </a:pPr>
            <a:r>
              <a:rPr lang="en-US" dirty="0"/>
              <a:t>           &lt;&lt; </a:t>
            </a:r>
            <a:r>
              <a:rPr lang="en-US" dirty="0" err="1"/>
              <a:t>myRectangle.getArea</a:t>
            </a:r>
            <a:r>
              <a:rPr lang="en-US" dirty="0"/>
              <a:t>() &lt;&lt; </a:t>
            </a:r>
            <a:r>
              <a:rPr lang="en-US" dirty="0" err="1"/>
              <a:t>endl</a:t>
            </a:r>
            <a:r>
              <a:rPr lang="en-US" dirty="0"/>
              <a:t>;</a:t>
            </a:r>
          </a:p>
          <a:p>
            <a:pPr>
              <a:defRPr/>
            </a:pPr>
            <a:r>
              <a:rPr lang="en-US" dirty="0"/>
              <a:t>   }</a:t>
            </a:r>
          </a:p>
          <a:p>
            <a:pPr>
              <a:defRPr/>
            </a:pPr>
            <a:r>
              <a:rPr lang="en-US" dirty="0"/>
              <a:t>   catch (Rectangle::</a:t>
            </a:r>
            <a:r>
              <a:rPr lang="en-US" dirty="0" err="1"/>
              <a:t>NegativeWidth</a:t>
            </a:r>
            <a:r>
              <a:rPr lang="en-US" dirty="0"/>
              <a:t> e)</a:t>
            </a:r>
          </a:p>
          <a:p>
            <a:pPr>
              <a:defRPr/>
            </a:pPr>
            <a:r>
              <a:rPr lang="en-US" dirty="0"/>
              <a:t>   {</a:t>
            </a:r>
          </a:p>
          <a:p>
            <a:pPr>
              <a:defRPr/>
            </a:pPr>
            <a:r>
              <a:rPr lang="en-US" dirty="0"/>
              <a:t>      </a:t>
            </a:r>
            <a:r>
              <a:rPr lang="en-US" dirty="0" err="1"/>
              <a:t>cout</a:t>
            </a:r>
            <a:r>
              <a:rPr lang="en-US" dirty="0"/>
              <a:t> &lt;&lt; "Error: " &lt;&lt; </a:t>
            </a:r>
            <a:r>
              <a:rPr lang="en-US" dirty="0" err="1"/>
              <a:t>e.getValue</a:t>
            </a:r>
            <a:r>
              <a:rPr lang="en-US" dirty="0"/>
              <a:t>() </a:t>
            </a:r>
          </a:p>
          <a:p>
            <a:pPr>
              <a:defRPr/>
            </a:pPr>
            <a:r>
              <a:rPr lang="en-US" dirty="0"/>
              <a:t>           &lt;&lt; " is an invalid value for the"</a:t>
            </a:r>
          </a:p>
          <a:p>
            <a:pPr>
              <a:defRPr/>
            </a:pPr>
            <a:r>
              <a:rPr lang="en-US" dirty="0"/>
              <a:t>           &lt;&lt; " rectangle's width.\n";</a:t>
            </a:r>
          </a:p>
          <a:p>
            <a:pPr>
              <a:defRPr/>
            </a:pPr>
            <a:r>
              <a:rPr lang="en-US" dirty="0"/>
              <a:t>   }</a:t>
            </a:r>
          </a:p>
        </p:txBody>
      </p:sp>
      <p:sp>
        <p:nvSpPr>
          <p:cNvPr id="34821" name="TextBox 3"/>
          <p:cNvSpPr txBox="1">
            <a:spLocks noChangeArrowheads="1"/>
          </p:cNvSpPr>
          <p:nvPr/>
        </p:nvSpPr>
        <p:spPr bwMode="auto">
          <a:xfrm>
            <a:off x="1530351" y="4978400"/>
            <a:ext cx="1852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Specification file</a:t>
            </a:r>
          </a:p>
        </p:txBody>
      </p:sp>
      <p:sp>
        <p:nvSpPr>
          <p:cNvPr id="34822" name="TextBox 4"/>
          <p:cNvSpPr txBox="1">
            <a:spLocks noChangeArrowheads="1"/>
          </p:cNvSpPr>
          <p:nvPr/>
        </p:nvSpPr>
        <p:spPr bwMode="auto">
          <a:xfrm>
            <a:off x="5040313" y="5676900"/>
            <a:ext cx="1814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Program coding</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2362201"/>
            <a:ext cx="2895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89" y="3962401"/>
            <a:ext cx="4714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9955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828800" y="228600"/>
            <a:ext cx="7924800" cy="914400"/>
          </a:xfrm>
        </p:spPr>
        <p:txBody>
          <a:bodyPr>
            <a:normAutofit fontScale="90000"/>
          </a:bodyPr>
          <a:lstStyle/>
          <a:p>
            <a:pPr>
              <a:defRPr/>
            </a:pPr>
            <a:r>
              <a:rPr lang="en-US" dirty="0" smtClean="0"/>
              <a:t>What Happens After </a:t>
            </a:r>
            <a:r>
              <a:rPr lang="en-US" dirty="0" smtClean="0">
                <a:latin typeface="Courier New" pitchFamily="112" charset="0"/>
              </a:rPr>
              <a:t>catch</a:t>
            </a:r>
            <a:r>
              <a:rPr lang="en-US" dirty="0" smtClean="0"/>
              <a:t> Block?</a:t>
            </a:r>
          </a:p>
        </p:txBody>
      </p:sp>
      <p:sp>
        <p:nvSpPr>
          <p:cNvPr id="35843" name="Rectangle 3"/>
          <p:cNvSpPr>
            <a:spLocks noGrp="1" noChangeArrowheads="1"/>
          </p:cNvSpPr>
          <p:nvPr>
            <p:ph idx="1"/>
          </p:nvPr>
        </p:nvSpPr>
        <p:spPr>
          <a:xfrm>
            <a:off x="1828800" y="1676400"/>
            <a:ext cx="8458200" cy="4114800"/>
          </a:xfrm>
        </p:spPr>
        <p:txBody>
          <a:bodyPr/>
          <a:lstStyle/>
          <a:p>
            <a:r>
              <a:rPr lang="en-US" altLang="en-US" smtClean="0"/>
              <a:t>Once an exception is thrown, the program cannot return to throw point.  The function executing </a:t>
            </a:r>
            <a:r>
              <a:rPr lang="en-US" altLang="en-US" smtClean="0">
                <a:latin typeface="Courier New" panose="02070309020205020404" pitchFamily="49" charset="0"/>
              </a:rPr>
              <a:t>throw</a:t>
            </a:r>
            <a:r>
              <a:rPr lang="en-US" altLang="en-US" smtClean="0"/>
              <a:t> terminates (does not return), other calling functions in </a:t>
            </a:r>
            <a:r>
              <a:rPr lang="en-US" altLang="en-US" smtClean="0">
                <a:latin typeface="Courier New" panose="02070309020205020404" pitchFamily="49" charset="0"/>
              </a:rPr>
              <a:t>try</a:t>
            </a:r>
            <a:r>
              <a:rPr lang="en-US" altLang="en-US" smtClean="0"/>
              <a:t> block terminate, resulting in </a:t>
            </a:r>
            <a:r>
              <a:rPr lang="en-US" altLang="en-US" u="sng" smtClean="0"/>
              <a:t>unwinding the stack</a:t>
            </a:r>
          </a:p>
          <a:p>
            <a:r>
              <a:rPr lang="en-US" altLang="en-US" smtClean="0"/>
              <a:t>If objects were created in the </a:t>
            </a:r>
            <a:r>
              <a:rPr lang="en-US" altLang="en-US" smtClean="0">
                <a:latin typeface="Courier New" panose="02070309020205020404" pitchFamily="49" charset="0"/>
              </a:rPr>
              <a:t>try</a:t>
            </a:r>
            <a:r>
              <a:rPr lang="en-US" altLang="en-US" smtClean="0"/>
              <a:t> block and an exception is thrown, they are destroyed.</a:t>
            </a:r>
          </a:p>
        </p:txBody>
      </p:sp>
    </p:spTree>
    <p:extLst>
      <p:ext uri="{BB962C8B-B14F-4D97-AF65-F5344CB8AC3E}">
        <p14:creationId xmlns:p14="http://schemas.microsoft.com/office/powerpoint/2010/main" val="828792037"/>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Nested </a:t>
            </a:r>
            <a:r>
              <a:rPr lang="en-US" altLang="en-US" smtClean="0">
                <a:latin typeface="Courier New" panose="02070309020205020404" pitchFamily="49" charset="0"/>
              </a:rPr>
              <a:t>try</a:t>
            </a:r>
            <a:r>
              <a:rPr lang="en-US" altLang="en-US" smtClean="0"/>
              <a:t> Blocks</a:t>
            </a:r>
          </a:p>
        </p:txBody>
      </p:sp>
      <p:sp>
        <p:nvSpPr>
          <p:cNvPr id="36867" name="Rectangle 3"/>
          <p:cNvSpPr>
            <a:spLocks noGrp="1" noChangeArrowheads="1"/>
          </p:cNvSpPr>
          <p:nvPr>
            <p:ph idx="1"/>
          </p:nvPr>
        </p:nvSpPr>
        <p:spPr/>
        <p:txBody>
          <a:bodyPr/>
          <a:lstStyle/>
          <a:p>
            <a:pPr>
              <a:lnSpc>
                <a:spcPct val="90000"/>
              </a:lnSpc>
            </a:pPr>
            <a:r>
              <a:rPr lang="en-US" altLang="en-US"/>
              <a:t> </a:t>
            </a:r>
            <a:r>
              <a:rPr lang="en-US" altLang="en-US">
                <a:latin typeface="Courier New" panose="02070309020205020404" pitchFamily="49" charset="0"/>
              </a:rPr>
              <a:t>try/catch</a:t>
            </a:r>
            <a:r>
              <a:rPr lang="en-US" altLang="en-US"/>
              <a:t> blocks can occur within an enclosing </a:t>
            </a:r>
            <a:r>
              <a:rPr lang="en-US" altLang="en-US">
                <a:latin typeface="Courier New" panose="02070309020205020404" pitchFamily="49" charset="0"/>
              </a:rPr>
              <a:t>try</a:t>
            </a:r>
            <a:r>
              <a:rPr lang="en-US" altLang="en-US"/>
              <a:t> block</a:t>
            </a:r>
          </a:p>
          <a:p>
            <a:pPr>
              <a:lnSpc>
                <a:spcPct val="90000"/>
              </a:lnSpc>
            </a:pPr>
            <a:r>
              <a:rPr lang="en-US" altLang="en-US"/>
              <a:t>Exceptions caught at an inner level can be passed up to a </a:t>
            </a:r>
            <a:r>
              <a:rPr lang="en-US" altLang="en-US">
                <a:latin typeface="Courier New" panose="02070309020205020404" pitchFamily="49" charset="0"/>
              </a:rPr>
              <a:t>catch</a:t>
            </a:r>
            <a:r>
              <a:rPr lang="en-US" altLang="en-US"/>
              <a:t> block at an outer level:</a:t>
            </a:r>
          </a:p>
          <a:p>
            <a:pPr lvl="1">
              <a:lnSpc>
                <a:spcPct val="70000"/>
              </a:lnSpc>
              <a:buFontTx/>
              <a:buNone/>
            </a:pPr>
            <a:r>
              <a:rPr lang="en-US" altLang="en-US"/>
              <a:t>	</a:t>
            </a:r>
            <a:r>
              <a:rPr lang="en-US" altLang="en-US">
                <a:latin typeface="Courier New" panose="02070309020205020404" pitchFamily="49" charset="0"/>
              </a:rPr>
              <a:t>catch ( )</a:t>
            </a:r>
          </a:p>
          <a:p>
            <a:pPr lvl="1">
              <a:lnSpc>
                <a:spcPct val="70000"/>
              </a:lnSpc>
              <a:buFontTx/>
              <a:buNone/>
            </a:pPr>
            <a:r>
              <a:rPr lang="en-US" altLang="en-US">
                <a:latin typeface="Courier New" panose="02070309020205020404" pitchFamily="49" charset="0"/>
              </a:rPr>
              <a:t>	{</a:t>
            </a:r>
          </a:p>
          <a:p>
            <a:pPr lvl="1">
              <a:lnSpc>
                <a:spcPct val="70000"/>
              </a:lnSpc>
              <a:buFontTx/>
              <a:buNone/>
            </a:pPr>
            <a:r>
              <a:rPr lang="en-US" altLang="en-US">
                <a:latin typeface="Courier New" panose="02070309020205020404" pitchFamily="49" charset="0"/>
              </a:rPr>
              <a:t>    ...</a:t>
            </a:r>
          </a:p>
          <a:p>
            <a:pPr lvl="1">
              <a:lnSpc>
                <a:spcPct val="70000"/>
              </a:lnSpc>
              <a:buFontTx/>
              <a:buNone/>
            </a:pPr>
            <a:r>
              <a:rPr lang="en-US" altLang="en-US">
                <a:latin typeface="Courier New" panose="02070309020205020404" pitchFamily="49" charset="0"/>
              </a:rPr>
              <a:t>		  throw; </a:t>
            </a:r>
            <a:r>
              <a:rPr lang="en-US" altLang="en-US"/>
              <a:t> </a:t>
            </a:r>
            <a:r>
              <a:rPr lang="en-US" altLang="en-US">
                <a:latin typeface="Courier New" panose="02070309020205020404" pitchFamily="49" charset="0"/>
              </a:rPr>
              <a:t>// pass exception up</a:t>
            </a:r>
          </a:p>
          <a:p>
            <a:pPr lvl="1">
              <a:lnSpc>
                <a:spcPct val="70000"/>
              </a:lnSpc>
              <a:buFontTx/>
              <a:buNone/>
            </a:pPr>
            <a:r>
              <a:rPr lang="en-US" altLang="en-US">
                <a:latin typeface="Courier New" panose="02070309020205020404" pitchFamily="49" charset="0"/>
              </a:rPr>
              <a:t>	}         // to next level </a:t>
            </a:r>
            <a:endParaRPr lang="en-US" altLang="en-US"/>
          </a:p>
        </p:txBody>
      </p:sp>
    </p:spTree>
    <p:extLst>
      <p:ext uri="{BB962C8B-B14F-4D97-AF65-F5344CB8AC3E}">
        <p14:creationId xmlns:p14="http://schemas.microsoft.com/office/powerpoint/2010/main" val="237503578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676400" y="36513"/>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3600">
                <a:solidFill>
                  <a:srgbClr val="0488AE"/>
                </a:solidFill>
              </a:rPr>
              <a:t>Review – try/catch/throw</a:t>
            </a:r>
          </a:p>
        </p:txBody>
      </p:sp>
      <p:sp>
        <p:nvSpPr>
          <p:cNvPr id="2" name="TextBox 1"/>
          <p:cNvSpPr txBox="1"/>
          <p:nvPr/>
        </p:nvSpPr>
        <p:spPr>
          <a:xfrm>
            <a:off x="1524000" y="641350"/>
            <a:ext cx="9144000"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b="1" dirty="0">
                <a:solidFill>
                  <a:schemeClr val="bg1"/>
                </a:solidFill>
              </a:rPr>
              <a:t>catch -Block Parameter</a:t>
            </a:r>
          </a:p>
          <a:p>
            <a:pPr>
              <a:defRPr/>
            </a:pPr>
            <a:r>
              <a:rPr lang="en-US" dirty="0">
                <a:solidFill>
                  <a:schemeClr val="bg1"/>
                </a:solidFill>
              </a:rPr>
              <a:t>The catch-block parameter is an identifier in the heading of a catch block that serves</a:t>
            </a:r>
          </a:p>
          <a:p>
            <a:pPr>
              <a:defRPr/>
            </a:pPr>
            <a:r>
              <a:rPr lang="en-US" dirty="0">
                <a:solidFill>
                  <a:schemeClr val="bg1"/>
                </a:solidFill>
              </a:rPr>
              <a:t>as a placeholder for an exception (a value) that might be thrown. When a suitable value is thrown in the preceding try block, that value is plugged in for the catch-block parameter.</a:t>
            </a:r>
          </a:p>
          <a:p>
            <a:pPr>
              <a:defRPr/>
            </a:pPr>
            <a:endParaRPr lang="en-US" dirty="0">
              <a:solidFill>
                <a:schemeClr val="bg1"/>
              </a:solidFill>
            </a:endParaRPr>
          </a:p>
          <a:p>
            <a:pPr>
              <a:defRPr/>
            </a:pPr>
            <a:r>
              <a:rPr lang="en-US" dirty="0">
                <a:solidFill>
                  <a:schemeClr val="bg1"/>
                </a:solidFill>
              </a:rPr>
              <a:t>(In order for the catch block to be executed, the value thrown must be of the type given</a:t>
            </a:r>
          </a:p>
          <a:p>
            <a:pPr>
              <a:defRPr/>
            </a:pPr>
            <a:r>
              <a:rPr lang="en-US" dirty="0">
                <a:solidFill>
                  <a:schemeClr val="bg1"/>
                </a:solidFill>
              </a:rPr>
              <a:t>for its catch-block parameter.) You can use any legal (</a:t>
            </a:r>
            <a:r>
              <a:rPr lang="en-US" dirty="0" err="1">
                <a:solidFill>
                  <a:schemeClr val="bg1"/>
                </a:solidFill>
              </a:rPr>
              <a:t>nonreserved</a:t>
            </a:r>
            <a:r>
              <a:rPr lang="en-US" dirty="0">
                <a:solidFill>
                  <a:schemeClr val="bg1"/>
                </a:solidFill>
              </a:rPr>
              <a:t> word) identifier for a</a:t>
            </a:r>
          </a:p>
          <a:p>
            <a:pPr>
              <a:defRPr/>
            </a:pPr>
            <a:r>
              <a:rPr lang="en-US" dirty="0">
                <a:solidFill>
                  <a:schemeClr val="bg1"/>
                </a:solidFill>
              </a:rPr>
              <a:t>catch-block parameter.</a:t>
            </a:r>
          </a:p>
          <a:p>
            <a:pPr>
              <a:defRPr/>
            </a:pPr>
            <a:r>
              <a:rPr lang="en-US" b="1" dirty="0">
                <a:solidFill>
                  <a:schemeClr val="bg1"/>
                </a:solidFill>
              </a:rPr>
              <a:t>EXAMPLE</a:t>
            </a:r>
          </a:p>
          <a:p>
            <a:pPr>
              <a:defRPr/>
            </a:pPr>
            <a:r>
              <a:rPr lang="en-US" dirty="0">
                <a:solidFill>
                  <a:schemeClr val="bg1"/>
                </a:solidFill>
              </a:rPr>
              <a:t>catch(</a:t>
            </a:r>
            <a:r>
              <a:rPr lang="en-US" dirty="0" err="1">
                <a:solidFill>
                  <a:schemeClr val="bg1"/>
                </a:solidFill>
              </a:rPr>
              <a:t>int</a:t>
            </a:r>
            <a:r>
              <a:rPr lang="en-US" dirty="0">
                <a:solidFill>
                  <a:schemeClr val="bg1"/>
                </a:solidFill>
              </a:rPr>
              <a:t> e)</a:t>
            </a:r>
          </a:p>
        </p:txBody>
      </p:sp>
      <p:sp>
        <p:nvSpPr>
          <p:cNvPr id="3" name="TextBox 2"/>
          <p:cNvSpPr txBox="1"/>
          <p:nvPr/>
        </p:nvSpPr>
        <p:spPr>
          <a:xfrm>
            <a:off x="1985964" y="3744914"/>
            <a:ext cx="7989175" cy="2585323"/>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b="1" dirty="0"/>
              <a:t>throw Statement             SYNTAX</a:t>
            </a:r>
          </a:p>
          <a:p>
            <a:pPr>
              <a:defRPr/>
            </a:pPr>
            <a:r>
              <a:rPr lang="en-US" dirty="0"/>
              <a:t>throw </a:t>
            </a:r>
            <a:r>
              <a:rPr lang="en-US" i="1" dirty="0" err="1"/>
              <a:t>Expression_for_Value_to_Be_Thrown</a:t>
            </a:r>
            <a:r>
              <a:rPr lang="en-US" i="1" dirty="0"/>
              <a:t>;</a:t>
            </a:r>
          </a:p>
          <a:p>
            <a:pPr>
              <a:defRPr/>
            </a:pPr>
            <a:r>
              <a:rPr lang="en-US" dirty="0"/>
              <a:t>When the throw statement is executed, the execution of the enclosing try block is</a:t>
            </a:r>
          </a:p>
          <a:p>
            <a:pPr>
              <a:defRPr/>
            </a:pPr>
            <a:r>
              <a:rPr lang="en-US" dirty="0"/>
              <a:t>stopped. If the try block is followed by a suitable catch block, then flow of control is</a:t>
            </a:r>
          </a:p>
          <a:p>
            <a:pPr>
              <a:defRPr/>
            </a:pPr>
            <a:r>
              <a:rPr lang="en-US" dirty="0"/>
              <a:t>transferred to the catch block. A throw statement is almost always embedded in a</a:t>
            </a:r>
          </a:p>
          <a:p>
            <a:pPr>
              <a:defRPr/>
            </a:pPr>
            <a:r>
              <a:rPr lang="en-US" dirty="0"/>
              <a:t>branching statement, such as an if statement. The value thrown can be of any type.</a:t>
            </a:r>
          </a:p>
          <a:p>
            <a:pPr>
              <a:defRPr/>
            </a:pPr>
            <a:r>
              <a:rPr lang="en-US" b="1" dirty="0"/>
              <a:t>EXAMPLE</a:t>
            </a:r>
          </a:p>
          <a:p>
            <a:pPr>
              <a:defRPr/>
            </a:pPr>
            <a:r>
              <a:rPr lang="en-US" dirty="0"/>
              <a:t>if (</a:t>
            </a:r>
            <a:r>
              <a:rPr lang="en-US" dirty="0" err="1"/>
              <a:t>someVariable</a:t>
            </a:r>
            <a:r>
              <a:rPr lang="en-US" dirty="0"/>
              <a:t> &lt;= 0)</a:t>
            </a:r>
          </a:p>
          <a:p>
            <a:pPr>
              <a:defRPr/>
            </a:pPr>
            <a:r>
              <a:rPr lang="en-US" dirty="0"/>
              <a:t>   throw </a:t>
            </a:r>
            <a:r>
              <a:rPr lang="en-US" dirty="0" err="1"/>
              <a:t>MyIntegerVariable</a:t>
            </a:r>
            <a:r>
              <a:rPr lang="en-US" dirty="0"/>
              <a:t>;</a:t>
            </a:r>
          </a:p>
        </p:txBody>
      </p:sp>
    </p:spTree>
    <p:extLst>
      <p:ext uri="{BB962C8B-B14F-4D97-AF65-F5344CB8AC3E}">
        <p14:creationId xmlns:p14="http://schemas.microsoft.com/office/powerpoint/2010/main" val="295603746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1015093"/>
            <a:ext cx="5435600" cy="3785507"/>
          </a:xfrm>
          <a:prstGeom prst="rect">
            <a:avLst/>
          </a:prstGeom>
        </p:spPr>
      </p:pic>
      <p:sp>
        <p:nvSpPr>
          <p:cNvPr id="3" name="Cloud Callout 2"/>
          <p:cNvSpPr/>
          <p:nvPr/>
        </p:nvSpPr>
        <p:spPr>
          <a:xfrm>
            <a:off x="8203096" y="1346200"/>
            <a:ext cx="3722204" cy="3199296"/>
          </a:xfrm>
          <a:prstGeom prst="cloudCallout">
            <a:avLst>
              <a:gd name="adj1" fmla="val -70980"/>
              <a:gd name="adj2" fmla="val 12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 take exception to all this.</a:t>
            </a:r>
            <a:endParaRPr lang="en-US" sz="2400" dirty="0"/>
          </a:p>
        </p:txBody>
      </p:sp>
    </p:spTree>
    <p:extLst>
      <p:ext uri="{BB962C8B-B14F-4D97-AF65-F5344CB8AC3E}">
        <p14:creationId xmlns:p14="http://schemas.microsoft.com/office/powerpoint/2010/main" val="732859020"/>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638300" y="990601"/>
            <a:ext cx="891540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Walter </a:t>
            </a:r>
            <a:r>
              <a:rPr lang="en-US" altLang="en-US" sz="1600" dirty="0" err="1">
                <a:latin typeface="Aharoni" panose="02010803020104030203" pitchFamily="2" charset="-79"/>
                <a:cs typeface="Aharoni" panose="02010803020104030203" pitchFamily="2" charset="-79"/>
              </a:rPr>
              <a:t>Savitch</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Problem solving with C++ </a:t>
            </a:r>
            <a:r>
              <a:rPr lang="en-US" altLang="en-US" sz="1600" dirty="0">
                <a:latin typeface="Aharoni" panose="02010803020104030203" pitchFamily="2" charset="-79"/>
                <a:cs typeface="Aharoni" panose="02010803020104030203" pitchFamily="2" charset="-79"/>
              </a:rPr>
              <a:t>(9th Edition)</a:t>
            </a:r>
            <a:r>
              <a:rPr lang="en-US" altLang="en-US" sz="1600" i="1" dirty="0">
                <a:latin typeface="Aharoni" panose="02010803020104030203" pitchFamily="2" charset="-79"/>
                <a:cs typeface="Aharoni" panose="02010803020104030203" pitchFamily="2" charset="-79"/>
              </a:rPr>
              <a:t>. </a:t>
            </a:r>
            <a:r>
              <a:rPr lang="en-US" altLang="en-US" sz="1600" dirty="0">
                <a:latin typeface="Aharoni" panose="02010803020104030203" pitchFamily="2" charset="-79"/>
                <a:cs typeface="Aharoni" panose="02010803020104030203" pitchFamily="2" charset="-79"/>
              </a:rPr>
              <a:t>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Gaddis, </a:t>
            </a:r>
            <a:r>
              <a:rPr lang="en-US" altLang="en-US" sz="1600" i="1" dirty="0">
                <a:latin typeface="Aharoni" panose="02010803020104030203" pitchFamily="2" charset="-79"/>
                <a:cs typeface="Aharoni" panose="02010803020104030203" pitchFamily="2" charset="-79"/>
              </a:rPr>
              <a:t>Starting Out with C++: From Control Structures through Objects</a:t>
            </a:r>
            <a:r>
              <a:rPr lang="en-US" altLang="en-US" sz="1600" dirty="0">
                <a:latin typeface="Aharoni" panose="02010803020104030203" pitchFamily="2" charset="-79"/>
                <a:cs typeface="Aharoni" panose="02010803020104030203" pitchFamily="2" charset="-79"/>
              </a:rPr>
              <a:t>, (8th Ed.) , 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Bjarne </a:t>
            </a:r>
            <a:r>
              <a:rPr lang="en-US" altLang="en-US" sz="1600" dirty="0" err="1">
                <a:latin typeface="Aharoni" panose="02010803020104030203" pitchFamily="2" charset="-79"/>
                <a:cs typeface="Aharoni" panose="02010803020104030203" pitchFamily="2" charset="-79"/>
              </a:rPr>
              <a:t>Stroustrup</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The C++ Programming Language, </a:t>
            </a:r>
            <a:r>
              <a:rPr lang="en-US" altLang="en-US" sz="1600" dirty="0">
                <a:latin typeface="Aharoni" panose="02010803020104030203" pitchFamily="2" charset="-79"/>
                <a:cs typeface="Aharoni" panose="02010803020104030203" pitchFamily="2" charset="-79"/>
              </a:rPr>
              <a:t>3rd Edition, Addison-Wesley Longman Publishing Co., Inc. Boston, MA, USA ©2007</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Herb Sutter, Andrei </a:t>
            </a:r>
            <a:r>
              <a:rPr lang="en-US" altLang="en-US" sz="1600" dirty="0" err="1">
                <a:latin typeface="Aharoni" panose="02010803020104030203" pitchFamily="2" charset="-79"/>
                <a:cs typeface="Aharoni" panose="02010803020104030203" pitchFamily="2" charset="-79"/>
              </a:rPr>
              <a:t>Alexandrescu</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coding standards : 101 rules, guidelines, and best practices, </a:t>
            </a:r>
            <a:r>
              <a:rPr lang="en-US" altLang="en-US" sz="1600" dirty="0">
                <a:latin typeface="Aharoni" panose="02010803020104030203" pitchFamily="2" charset="-79"/>
                <a:cs typeface="Aharoni" panose="02010803020104030203" pitchFamily="2" charset="-79"/>
              </a:rPr>
              <a:t>Copyright © 2005 Pearson Education, Inc.</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Paul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&amp; Harvey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C++ How to Program, (7th Ed.) © 2010 by Pearson Education, Inc.</a:t>
            </a:r>
          </a:p>
          <a:p>
            <a:pPr algn="l">
              <a:spcBef>
                <a:spcPct val="0"/>
              </a:spcBef>
              <a:buClrTx/>
            </a:pPr>
            <a:r>
              <a:rPr lang="en-US" altLang="en-US" sz="1600" b="1" dirty="0">
                <a:latin typeface="Aharoni" panose="02010803020104030203" pitchFamily="2" charset="-79"/>
                <a:cs typeface="Aharoni" panose="02010803020104030203" pitchFamily="2" charset="-79"/>
              </a:rPr>
              <a:t>Upper Saddle River, New Jersey 07458</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Scott Meyers, </a:t>
            </a:r>
            <a:r>
              <a:rPr lang="en-US" altLang="en-US" sz="1600" b="1" i="1" dirty="0">
                <a:latin typeface="Aharoni" panose="02010803020104030203" pitchFamily="2" charset="-79"/>
                <a:cs typeface="Aharoni" panose="02010803020104030203" pitchFamily="2" charset="-79"/>
              </a:rPr>
              <a:t>Effective Modern C++</a:t>
            </a:r>
            <a:r>
              <a:rPr lang="en-US" altLang="en-US" sz="1600" b="1" dirty="0">
                <a:latin typeface="Aharoni" panose="02010803020104030203" pitchFamily="2" charset="-79"/>
                <a:cs typeface="Aharoni" panose="02010803020104030203" pitchFamily="2" charset="-79"/>
              </a:rPr>
              <a:t>. Copyright </a:t>
            </a:r>
            <a:r>
              <a:rPr lang="en-US" altLang="en-US" sz="1600" dirty="0">
                <a:latin typeface="Aharoni" panose="02010803020104030203" pitchFamily="2" charset="-79"/>
                <a:cs typeface="Aharoni" panose="02010803020104030203" pitchFamily="2" charset="-79"/>
              </a:rPr>
              <a:t>© </a:t>
            </a:r>
            <a:r>
              <a:rPr lang="en-US" altLang="en-US" sz="1600" b="1" dirty="0">
                <a:latin typeface="Aharoni" panose="02010803020104030203" pitchFamily="2" charset="-79"/>
                <a:cs typeface="Aharoni" panose="02010803020104030203" pitchFamily="2" charset="-79"/>
              </a:rPr>
              <a:t>2015 (O’Reilly) , </a:t>
            </a:r>
            <a:r>
              <a:rPr lang="en-US" altLang="en-US" b="1" dirty="0">
                <a:latin typeface="Aharoni" panose="02010803020104030203" pitchFamily="2" charset="-79"/>
                <a:cs typeface="Aharoni" panose="02010803020104030203" pitchFamily="2" charset="-79"/>
              </a:rPr>
              <a:t>978-1-491-90399-5</a:t>
            </a:r>
            <a:r>
              <a:rPr lang="en-US" altLang="en-US" sz="1600" b="1" dirty="0">
                <a:latin typeface="Aharoni" panose="02010803020104030203" pitchFamily="2" charset="-79"/>
                <a:cs typeface="Aharoni" panose="02010803020104030203" pitchFamily="2" charset="-79"/>
              </a:rPr>
              <a:t>. </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Andrew Koenig and Barbara E. Moo, </a:t>
            </a:r>
            <a:r>
              <a:rPr lang="en-US" altLang="en-US" sz="1600" b="1" i="1" dirty="0">
                <a:latin typeface="Aharoni" panose="02010803020104030203" pitchFamily="2" charset="-79"/>
                <a:cs typeface="Aharoni" panose="02010803020104030203" pitchFamily="2" charset="-79"/>
              </a:rPr>
              <a:t>Accelerated C++ Practical Programming by Example,</a:t>
            </a:r>
          </a:p>
          <a:p>
            <a:pPr algn="l">
              <a:spcBef>
                <a:spcPct val="0"/>
              </a:spcBef>
              <a:buClrTx/>
            </a:pPr>
            <a:r>
              <a:rPr lang="en-US" altLang="en-US" sz="1600" b="1" dirty="0">
                <a:latin typeface="Aharoni" panose="02010803020104030203" pitchFamily="2" charset="-79"/>
                <a:cs typeface="Aharoni" panose="02010803020104030203" pitchFamily="2" charset="-79"/>
              </a:rPr>
              <a:t>Addison-Wesley, 2000 ISBN </a:t>
            </a:r>
            <a:r>
              <a:rPr lang="en-US" altLang="en-US" b="1" dirty="0">
                <a:latin typeface="Aharoni" panose="02010803020104030203" pitchFamily="2" charset="-79"/>
                <a:cs typeface="Aharoni" panose="02010803020104030203" pitchFamily="2" charset="-79"/>
              </a:rPr>
              <a:t>0-201-70353-</a:t>
            </a:r>
            <a:r>
              <a:rPr lang="en-US" altLang="en-US" sz="1400" b="1" dirty="0">
                <a:latin typeface="Aharoni" panose="02010803020104030203" pitchFamily="2" charset="-79"/>
                <a:cs typeface="Aharoni" panose="02010803020104030203" pitchFamily="2" charset="-79"/>
              </a:rPr>
              <a:t>X</a:t>
            </a:r>
          </a:p>
          <a:p>
            <a:pPr algn="l">
              <a:spcBef>
                <a:spcPct val="0"/>
              </a:spcBef>
              <a:buClrTx/>
            </a:pPr>
            <a:endParaRPr lang="en-US" altLang="en-US" sz="1400" b="1" dirty="0">
              <a:latin typeface="Aharoni" panose="02010803020104030203" pitchFamily="2" charset="-79"/>
              <a:cs typeface="Aharoni" panose="02010803020104030203" pitchFamily="2" charset="-79"/>
            </a:endParaRPr>
          </a:p>
          <a:p>
            <a:pPr algn="l">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453035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638300" y="1143001"/>
            <a:ext cx="8915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Frank M. </a:t>
            </a:r>
            <a:r>
              <a:rPr lang="en-US" altLang="en-US" sz="1600" b="1" dirty="0" err="1">
                <a:latin typeface="Aharoni" panose="02010803020104030203" pitchFamily="2" charset="-79"/>
                <a:cs typeface="Aharoni" panose="02010803020104030203" pitchFamily="2" charset="-79"/>
              </a:rPr>
              <a:t>Carrano</a:t>
            </a:r>
            <a:r>
              <a:rPr lang="en-US" altLang="en-US" sz="1600" b="1"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Data Abstraction &amp; Problem Solving with C++ </a:t>
            </a:r>
            <a:r>
              <a:rPr lang="en-US" altLang="en-US" sz="1600" dirty="0">
                <a:latin typeface="Aharoni" panose="02010803020104030203" pitchFamily="2" charset="-79"/>
                <a:cs typeface="Aharoni" panose="02010803020104030203" pitchFamily="2" charset="-79"/>
              </a:rPr>
              <a:t>(5th Edition)</a:t>
            </a:r>
          </a:p>
          <a:p>
            <a:pPr algn="l">
              <a:spcBef>
                <a:spcPct val="0"/>
              </a:spcBef>
              <a:buClrTx/>
            </a:pPr>
            <a:r>
              <a:rPr lang="en-US" altLang="en-US" sz="1600" dirty="0">
                <a:latin typeface="Aharoni" panose="02010803020104030203" pitchFamily="2" charset="-79"/>
                <a:cs typeface="Aharoni" panose="02010803020104030203" pitchFamily="2" charset="-79"/>
              </a:rPr>
              <a:t>Addison-Wesley Longman Publishing Co., Inc. Boston, MA, USA ©2006</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err="1">
                <a:latin typeface="Aharoni" panose="02010803020104030203" pitchFamily="2" charset="-79"/>
                <a:cs typeface="Aharoni" panose="02010803020104030203" pitchFamily="2" charset="-79"/>
              </a:rPr>
              <a:t>TutorialsPoint</a:t>
            </a:r>
            <a:r>
              <a:rPr lang="en-US" altLang="en-US" sz="1600" dirty="0">
                <a:latin typeface="Aharoni" panose="02010803020104030203" pitchFamily="2" charset="-79"/>
                <a:cs typeface="Aharoni" panose="02010803020104030203" pitchFamily="2" charset="-79"/>
              </a:rPr>
              <a:t> - http://www.tutorialspoint.com/cplusplus/</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Cplusplus.com - </a:t>
            </a:r>
            <a:r>
              <a:rPr lang="en-US" altLang="en-US" sz="1600" dirty="0">
                <a:latin typeface="Aharoni" panose="02010803020104030203" pitchFamily="2" charset="-79"/>
                <a:cs typeface="Aharoni" panose="02010803020104030203" pitchFamily="2" charset="-79"/>
                <a:hlinkClick r:id="rId2"/>
              </a:rPr>
              <a:t>http://www.cplusplus.com/doc/tutorial</a:t>
            </a:r>
            <a:r>
              <a:rPr lang="en-US" altLang="en-US" sz="1600" dirty="0" smtClean="0">
                <a:latin typeface="Aharoni" panose="02010803020104030203" pitchFamily="2" charset="-79"/>
                <a:cs typeface="Aharoni" panose="02010803020104030203" pitchFamily="2" charset="-79"/>
                <a:hlinkClick r:id="rId2"/>
              </a:rPr>
              <a:t>/</a:t>
            </a:r>
            <a:endParaRPr lang="en-US" altLang="en-US" sz="1600" dirty="0" smtClean="0">
              <a:latin typeface="Aharoni" panose="02010803020104030203" pitchFamily="2" charset="-79"/>
              <a:cs typeface="Aharoni" panose="02010803020104030203" pitchFamily="2" charset="-79"/>
            </a:endParaRPr>
          </a:p>
          <a:p>
            <a:pPr algn="l" eaLnBrk="1" hangingPunct="1">
              <a:spcBef>
                <a:spcPct val="0"/>
              </a:spcBef>
              <a:buClrTx/>
            </a:pPr>
            <a:endParaRPr lang="en-US" altLang="en-US" sz="1600" dirty="0" smtClean="0">
              <a:latin typeface="Aharoni" panose="02010803020104030203" pitchFamily="2" charset="-79"/>
              <a:cs typeface="Aharoni" panose="02010803020104030203" pitchFamily="2" charset="-79"/>
            </a:endParaRPr>
          </a:p>
          <a:p>
            <a:pPr algn="l">
              <a:spcBef>
                <a:spcPct val="0"/>
              </a:spcBef>
              <a:buClrTx/>
            </a:pPr>
            <a:r>
              <a:rPr lang="en-US" altLang="en-US" sz="1600" dirty="0">
                <a:latin typeface="Aharoni" panose="02010803020104030203" pitchFamily="2" charset="-79"/>
                <a:cs typeface="Aharoni" panose="02010803020104030203" pitchFamily="2" charset="-79"/>
              </a:rPr>
              <a:t>http://www.keithschwarz.com/cs106l/fall2010/course-reader/Ch5_STLSequenceContainers.pdf</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6394434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Exceptions - Terminology</a:t>
            </a:r>
          </a:p>
        </p:txBody>
      </p:sp>
      <p:sp>
        <p:nvSpPr>
          <p:cNvPr id="6147" name="Rectangle 3"/>
          <p:cNvSpPr>
            <a:spLocks noGrp="1" noChangeArrowheads="1"/>
          </p:cNvSpPr>
          <p:nvPr>
            <p:ph idx="1"/>
          </p:nvPr>
        </p:nvSpPr>
        <p:spPr/>
        <p:txBody>
          <a:bodyPr/>
          <a:lstStyle/>
          <a:p>
            <a:pPr>
              <a:lnSpc>
                <a:spcPct val="90000"/>
              </a:lnSpc>
            </a:pPr>
            <a:r>
              <a:rPr lang="en-US" altLang="en-US" u="sng" smtClean="0"/>
              <a:t>Exception</a:t>
            </a:r>
            <a:r>
              <a:rPr lang="en-US" altLang="en-US" smtClean="0"/>
              <a:t>: object or value that signals an error</a:t>
            </a:r>
            <a:br>
              <a:rPr lang="en-US" altLang="en-US" smtClean="0"/>
            </a:br>
            <a:endParaRPr lang="en-US" altLang="en-US" smtClean="0"/>
          </a:p>
          <a:p>
            <a:pPr>
              <a:lnSpc>
                <a:spcPct val="90000"/>
              </a:lnSpc>
            </a:pPr>
            <a:r>
              <a:rPr lang="en-US" altLang="en-US" u="sng" smtClean="0"/>
              <a:t>Throw an exception</a:t>
            </a:r>
            <a:r>
              <a:rPr lang="en-US" altLang="en-US" smtClean="0"/>
              <a:t>: send a signal that an error has occurred</a:t>
            </a:r>
            <a:br>
              <a:rPr lang="en-US" altLang="en-US" smtClean="0"/>
            </a:br>
            <a:endParaRPr lang="en-US" altLang="en-US" smtClean="0"/>
          </a:p>
          <a:p>
            <a:pPr>
              <a:lnSpc>
                <a:spcPct val="90000"/>
              </a:lnSpc>
            </a:pPr>
            <a:r>
              <a:rPr lang="en-US" altLang="en-US" u="sng" smtClean="0"/>
              <a:t>Catch/Handle an exception</a:t>
            </a:r>
            <a:r>
              <a:rPr lang="en-US" altLang="en-US" smtClean="0"/>
              <a:t>: process the exception; interpret the signal</a:t>
            </a:r>
            <a:endParaRPr lang="en-US" altLang="en-US" u="sng" smtClean="0"/>
          </a:p>
        </p:txBody>
      </p:sp>
    </p:spTree>
    <p:extLst>
      <p:ext uri="{BB962C8B-B14F-4D97-AF65-F5344CB8AC3E}">
        <p14:creationId xmlns:p14="http://schemas.microsoft.com/office/powerpoint/2010/main" val="7226518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Exceptions – Key Words</a:t>
            </a:r>
          </a:p>
        </p:txBody>
      </p:sp>
      <p:sp>
        <p:nvSpPr>
          <p:cNvPr id="7171" name="Rectangle 3"/>
          <p:cNvSpPr>
            <a:spLocks noGrp="1" noChangeArrowheads="1"/>
          </p:cNvSpPr>
          <p:nvPr>
            <p:ph idx="1"/>
          </p:nvPr>
        </p:nvSpPr>
        <p:spPr>
          <a:xfrm>
            <a:off x="1981201" y="1946275"/>
            <a:ext cx="8075613" cy="3741738"/>
          </a:xfrm>
        </p:spPr>
        <p:txBody>
          <a:bodyPr/>
          <a:lstStyle/>
          <a:p>
            <a:pPr>
              <a:lnSpc>
                <a:spcPct val="90000"/>
              </a:lnSpc>
            </a:pPr>
            <a:r>
              <a:rPr lang="en-US" altLang="en-US">
                <a:latin typeface="Courier New" panose="02070309020205020404" pitchFamily="49" charset="0"/>
              </a:rPr>
              <a:t>throw</a:t>
            </a:r>
            <a:r>
              <a:rPr lang="en-US" altLang="en-US"/>
              <a:t> – followed by an argument, is used to throw an exception</a:t>
            </a:r>
            <a:endParaRPr lang="en-US" altLang="en-US">
              <a:latin typeface="Courier New" panose="02070309020205020404" pitchFamily="49" charset="0"/>
            </a:endParaRPr>
          </a:p>
          <a:p>
            <a:pPr>
              <a:lnSpc>
                <a:spcPct val="90000"/>
              </a:lnSpc>
            </a:pPr>
            <a:r>
              <a:rPr lang="en-US" altLang="en-US">
                <a:latin typeface="Courier New" panose="02070309020205020404" pitchFamily="49" charset="0"/>
              </a:rPr>
              <a:t>try</a:t>
            </a:r>
            <a:r>
              <a:rPr lang="en-US" altLang="en-US"/>
              <a:t> – followed by a block </a:t>
            </a:r>
            <a:r>
              <a:rPr lang="en-US" altLang="en-US">
                <a:latin typeface="Courier New" panose="02070309020205020404" pitchFamily="49" charset="0"/>
              </a:rPr>
              <a:t>{ }</a:t>
            </a:r>
            <a:r>
              <a:rPr lang="en-US" altLang="en-US"/>
              <a:t>, is used to invoke code that throws an exception</a:t>
            </a:r>
            <a:endParaRPr lang="en-US" altLang="en-US">
              <a:latin typeface="Courier New" panose="02070309020205020404" pitchFamily="49" charset="0"/>
            </a:endParaRPr>
          </a:p>
          <a:p>
            <a:pPr>
              <a:lnSpc>
                <a:spcPct val="90000"/>
              </a:lnSpc>
            </a:pPr>
            <a:r>
              <a:rPr lang="en-US" altLang="en-US">
                <a:latin typeface="Courier New" panose="02070309020205020404" pitchFamily="49" charset="0"/>
              </a:rPr>
              <a:t>catch</a:t>
            </a:r>
            <a:r>
              <a:rPr lang="en-US" altLang="en-US"/>
              <a:t> – followed by a block </a:t>
            </a:r>
            <a:r>
              <a:rPr lang="en-US" altLang="en-US">
                <a:latin typeface="Courier New" panose="02070309020205020404" pitchFamily="49" charset="0"/>
              </a:rPr>
              <a:t>{ }</a:t>
            </a:r>
            <a:r>
              <a:rPr lang="en-US" altLang="en-US"/>
              <a:t>, is used to detect and process exceptions thrown in preceding </a:t>
            </a:r>
            <a:r>
              <a:rPr lang="en-US" altLang="en-US">
                <a:latin typeface="Courier New" panose="02070309020205020404" pitchFamily="49" charset="0"/>
              </a:rPr>
              <a:t>try</a:t>
            </a:r>
            <a:r>
              <a:rPr lang="en-US" altLang="en-US"/>
              <a:t> block.  Takes a parameter that matches the type thrown.</a:t>
            </a:r>
            <a:endParaRPr lang="en-US" altLang="en-US">
              <a:latin typeface="Courier New" panose="02070309020205020404" pitchFamily="49" charset="0"/>
            </a:endParaRPr>
          </a:p>
        </p:txBody>
      </p:sp>
    </p:spTree>
    <p:extLst>
      <p:ext uri="{BB962C8B-B14F-4D97-AF65-F5344CB8AC3E}">
        <p14:creationId xmlns:p14="http://schemas.microsoft.com/office/powerpoint/2010/main" val="22907454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Exceptions – Flow of Control</a:t>
            </a:r>
          </a:p>
        </p:txBody>
      </p:sp>
      <p:sp>
        <p:nvSpPr>
          <p:cNvPr id="8195" name="Rectangle 3"/>
          <p:cNvSpPr>
            <a:spLocks noGrp="1" noChangeArrowheads="1"/>
          </p:cNvSpPr>
          <p:nvPr>
            <p:ph idx="1"/>
          </p:nvPr>
        </p:nvSpPr>
        <p:spPr>
          <a:xfrm>
            <a:off x="1981201" y="1943100"/>
            <a:ext cx="8164513" cy="3703638"/>
          </a:xfrm>
        </p:spPr>
        <p:txBody>
          <a:bodyPr/>
          <a:lstStyle/>
          <a:p>
            <a:pPr marL="609600" indent="-609600">
              <a:lnSpc>
                <a:spcPct val="85000"/>
              </a:lnSpc>
              <a:buClr>
                <a:schemeClr val="tx1"/>
              </a:buClr>
              <a:buFontTx/>
              <a:buAutoNum type="arabicParenR"/>
            </a:pPr>
            <a:r>
              <a:rPr lang="en-US" altLang="en-US" sz="2400"/>
              <a:t>A function that throws an exception is called from within a try block</a:t>
            </a:r>
          </a:p>
          <a:p>
            <a:pPr marL="609600" indent="-609600">
              <a:lnSpc>
                <a:spcPct val="85000"/>
              </a:lnSpc>
              <a:buClr>
                <a:schemeClr val="tx1"/>
              </a:buClr>
              <a:buFontTx/>
              <a:buAutoNum type="arabicParenR"/>
            </a:pPr>
            <a:r>
              <a:rPr lang="en-US" altLang="en-US" sz="2400"/>
              <a:t>If the function throws an exception, the function terminates and the try block is immediately exited.  A catch block to process the exception is searched for in the source code immediately following the try block.</a:t>
            </a:r>
          </a:p>
          <a:p>
            <a:pPr marL="609600" indent="-609600">
              <a:lnSpc>
                <a:spcPct val="85000"/>
              </a:lnSpc>
              <a:buClr>
                <a:schemeClr val="tx1"/>
              </a:buClr>
              <a:buFontTx/>
              <a:buAutoNum type="arabicParenR"/>
            </a:pPr>
            <a:r>
              <a:rPr lang="en-US" altLang="en-US" sz="2400"/>
              <a:t>If a catch block is found that matches the exception thrown, it is executed.  If no catch block that matches the exception is found, the program terminates.</a:t>
            </a:r>
          </a:p>
        </p:txBody>
      </p:sp>
    </p:spTree>
    <p:extLst>
      <p:ext uri="{BB962C8B-B14F-4D97-AF65-F5344CB8AC3E}">
        <p14:creationId xmlns:p14="http://schemas.microsoft.com/office/powerpoint/2010/main" val="10537896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Exceptions – Example (1)</a:t>
            </a:r>
          </a:p>
        </p:txBody>
      </p:sp>
      <p:sp>
        <p:nvSpPr>
          <p:cNvPr id="9219" name="Rectangle 3"/>
          <p:cNvSpPr>
            <a:spLocks noGrp="1" noChangeArrowheads="1"/>
          </p:cNvSpPr>
          <p:nvPr>
            <p:ph idx="1"/>
          </p:nvPr>
        </p:nvSpPr>
        <p:spPr>
          <a:xfrm>
            <a:off x="1676400" y="1828800"/>
            <a:ext cx="8305800" cy="4419600"/>
          </a:xfrm>
        </p:spPr>
        <p:txBody>
          <a:bodyPr/>
          <a:lstStyle/>
          <a:p>
            <a:pPr>
              <a:lnSpc>
                <a:spcPct val="85000"/>
              </a:lnSpc>
              <a:buFont typeface="Times" panose="02020603050405020304" pitchFamily="18" charset="0"/>
              <a:buNone/>
            </a:pPr>
            <a:r>
              <a:rPr lang="en-US" altLang="en-US" sz="2400">
                <a:latin typeface="Courier New" panose="02070309020205020404" pitchFamily="49" charset="0"/>
              </a:rPr>
              <a:t>	// function that throws an exception</a:t>
            </a:r>
          </a:p>
          <a:p>
            <a:pPr>
              <a:lnSpc>
                <a:spcPct val="85000"/>
              </a:lnSpc>
              <a:buFont typeface="Times" panose="02020603050405020304" pitchFamily="18" charset="0"/>
              <a:buNone/>
            </a:pPr>
            <a:r>
              <a:rPr lang="en-US" altLang="en-US" sz="2400">
                <a:latin typeface="Courier New" panose="02070309020205020404" pitchFamily="49" charset="0"/>
              </a:rPr>
              <a:t>	int totalDays(int days, int weeks) </a:t>
            </a:r>
          </a:p>
          <a:p>
            <a:pPr>
              <a:lnSpc>
                <a:spcPct val="85000"/>
              </a:lnSpc>
              <a:buFont typeface="Times" panose="02020603050405020304" pitchFamily="18" charset="0"/>
              <a:buNone/>
            </a:pPr>
            <a:r>
              <a:rPr lang="en-US" altLang="en-US" sz="2400">
                <a:latin typeface="Courier New" panose="02070309020205020404" pitchFamily="49" charset="0"/>
              </a:rPr>
              <a:t>	{ </a:t>
            </a:r>
          </a:p>
          <a:p>
            <a:pPr>
              <a:lnSpc>
                <a:spcPct val="85000"/>
              </a:lnSpc>
              <a:buFont typeface="Times" panose="02020603050405020304" pitchFamily="18" charset="0"/>
              <a:buNone/>
            </a:pPr>
            <a:r>
              <a:rPr lang="en-US" altLang="en-US" sz="2400">
                <a:latin typeface="Courier New" panose="02070309020205020404" pitchFamily="49" charset="0"/>
              </a:rPr>
              <a:t>		if ((days &lt; 0) || (days &gt; 7))</a:t>
            </a:r>
          </a:p>
          <a:p>
            <a:pPr>
              <a:lnSpc>
                <a:spcPct val="85000"/>
              </a:lnSpc>
              <a:buFont typeface="Times" panose="02020603050405020304" pitchFamily="18" charset="0"/>
              <a:buNone/>
            </a:pPr>
            <a:r>
              <a:rPr lang="en-US" altLang="en-US" sz="2400">
                <a:latin typeface="Courier New" panose="02070309020205020404" pitchFamily="49" charset="0"/>
              </a:rPr>
              <a:t>		  throw "invalid number of days";</a:t>
            </a:r>
          </a:p>
          <a:p>
            <a:pPr>
              <a:lnSpc>
                <a:spcPct val="85000"/>
              </a:lnSpc>
              <a:buFont typeface="Times" panose="02020603050405020304" pitchFamily="18" charset="0"/>
              <a:buNone/>
            </a:pPr>
            <a:r>
              <a:rPr lang="en-US" altLang="en-US" sz="2400">
                <a:latin typeface="Courier New" panose="02070309020205020404" pitchFamily="49" charset="0"/>
              </a:rPr>
              <a:t>	// the argument to throw is the</a:t>
            </a:r>
          </a:p>
          <a:p>
            <a:pPr>
              <a:lnSpc>
                <a:spcPct val="85000"/>
              </a:lnSpc>
              <a:buFont typeface="Times" panose="02020603050405020304" pitchFamily="18" charset="0"/>
              <a:buNone/>
            </a:pPr>
            <a:r>
              <a:rPr lang="en-US" altLang="en-US" sz="2400">
                <a:latin typeface="Courier New" panose="02070309020205020404" pitchFamily="49" charset="0"/>
              </a:rPr>
              <a:t>	// character string</a:t>
            </a:r>
          </a:p>
          <a:p>
            <a:pPr>
              <a:lnSpc>
                <a:spcPct val="85000"/>
              </a:lnSpc>
              <a:buFont typeface="Times" panose="02020603050405020304" pitchFamily="18" charset="0"/>
              <a:buNone/>
            </a:pPr>
            <a:r>
              <a:rPr lang="en-US" altLang="en-US" sz="2400">
                <a:latin typeface="Courier New" panose="02070309020205020404" pitchFamily="49" charset="0"/>
              </a:rPr>
              <a:t>    else</a:t>
            </a:r>
          </a:p>
          <a:p>
            <a:pPr>
              <a:lnSpc>
                <a:spcPct val="85000"/>
              </a:lnSpc>
              <a:buFont typeface="Times" panose="02020603050405020304" pitchFamily="18" charset="0"/>
              <a:buNone/>
            </a:pPr>
            <a:r>
              <a:rPr lang="en-US" altLang="en-US" sz="2400">
                <a:latin typeface="Courier New" panose="02070309020205020404" pitchFamily="49" charset="0"/>
              </a:rPr>
              <a:t>		  return (7 * weeks + days);</a:t>
            </a:r>
          </a:p>
          <a:p>
            <a:pPr>
              <a:lnSpc>
                <a:spcPct val="85000"/>
              </a:lnSpc>
              <a:buFont typeface="Times" panose="02020603050405020304" pitchFamily="18" charset="0"/>
              <a:buNone/>
            </a:pPr>
            <a:r>
              <a:rPr lang="en-US" altLang="en-US" sz="2400">
                <a:latin typeface="Courier New" panose="02070309020205020404" pitchFamily="49" charset="0"/>
              </a:rPr>
              <a:t>	}</a:t>
            </a:r>
          </a:p>
        </p:txBody>
      </p:sp>
    </p:spTree>
    <p:extLst>
      <p:ext uri="{BB962C8B-B14F-4D97-AF65-F5344CB8AC3E}">
        <p14:creationId xmlns:p14="http://schemas.microsoft.com/office/powerpoint/2010/main" val="328478941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Exceptions – Example (2)</a:t>
            </a:r>
          </a:p>
        </p:txBody>
      </p:sp>
      <p:sp>
        <p:nvSpPr>
          <p:cNvPr id="10243" name="Rectangle 3"/>
          <p:cNvSpPr>
            <a:spLocks noGrp="1" noChangeArrowheads="1"/>
          </p:cNvSpPr>
          <p:nvPr>
            <p:ph idx="1"/>
          </p:nvPr>
        </p:nvSpPr>
        <p:spPr>
          <a:xfrm>
            <a:off x="1905000" y="1828800"/>
            <a:ext cx="8458200" cy="4267200"/>
          </a:xfrm>
        </p:spPr>
        <p:txBody>
          <a:bodyPr/>
          <a:lstStyle/>
          <a:p>
            <a:pPr>
              <a:lnSpc>
                <a:spcPct val="85000"/>
              </a:lnSpc>
              <a:buFont typeface="Times" panose="02020603050405020304" pitchFamily="18" charset="0"/>
              <a:buNone/>
            </a:pPr>
            <a:r>
              <a:rPr lang="en-US" altLang="en-US" sz="2400">
                <a:latin typeface="Courier New" panose="02070309020205020404" pitchFamily="49" charset="0"/>
              </a:rPr>
              <a:t>	try // block that calls function </a:t>
            </a:r>
          </a:p>
          <a:p>
            <a:pPr>
              <a:lnSpc>
                <a:spcPct val="85000"/>
              </a:lnSpc>
              <a:buFont typeface="Times" panose="02020603050405020304" pitchFamily="18" charset="0"/>
              <a:buNone/>
            </a:pPr>
            <a:r>
              <a:rPr lang="en-US" altLang="en-US" sz="2400">
                <a:latin typeface="Courier New" panose="02070309020205020404" pitchFamily="49" charset="0"/>
              </a:rPr>
              <a:t>	{  </a:t>
            </a:r>
          </a:p>
          <a:p>
            <a:pPr>
              <a:lnSpc>
                <a:spcPct val="85000"/>
              </a:lnSpc>
              <a:buFont typeface="Times" panose="02020603050405020304" pitchFamily="18" charset="0"/>
              <a:buNone/>
            </a:pPr>
            <a:r>
              <a:rPr lang="en-US" altLang="en-US" sz="2400">
                <a:latin typeface="Courier New" panose="02070309020205020404" pitchFamily="49" charset="0"/>
              </a:rPr>
              <a:t>		 totDays = totalDays(days, weeks);</a:t>
            </a:r>
          </a:p>
          <a:p>
            <a:pPr>
              <a:lnSpc>
                <a:spcPct val="85000"/>
              </a:lnSpc>
              <a:buFont typeface="Times" panose="02020603050405020304" pitchFamily="18" charset="0"/>
              <a:buNone/>
            </a:pPr>
            <a:r>
              <a:rPr lang="en-US" altLang="en-US" sz="2400">
                <a:latin typeface="Courier New" panose="02070309020205020404" pitchFamily="49" charset="0"/>
              </a:rPr>
              <a:t>     cout &lt;&lt; "Total days: " &lt;&lt; days;</a:t>
            </a:r>
          </a:p>
          <a:p>
            <a:pPr>
              <a:lnSpc>
                <a:spcPct val="85000"/>
              </a:lnSpc>
              <a:buFont typeface="Times" panose="02020603050405020304" pitchFamily="18" charset="0"/>
              <a:buNone/>
            </a:pPr>
            <a:r>
              <a:rPr lang="en-US" altLang="en-US" sz="2400">
                <a:latin typeface="Courier New" panose="02070309020205020404" pitchFamily="49" charset="0"/>
              </a:rPr>
              <a:t>  }</a:t>
            </a:r>
          </a:p>
          <a:p>
            <a:pPr>
              <a:lnSpc>
                <a:spcPct val="85000"/>
              </a:lnSpc>
              <a:buFont typeface="Times" panose="02020603050405020304" pitchFamily="18" charset="0"/>
              <a:buNone/>
            </a:pPr>
            <a:r>
              <a:rPr lang="en-US" altLang="en-US" sz="2400">
                <a:latin typeface="Courier New" panose="02070309020205020404" pitchFamily="49" charset="0"/>
              </a:rPr>
              <a:t>  catch (char *msg) // interpret 						  </a:t>
            </a:r>
            <a:r>
              <a:rPr lang="en-US" altLang="en-US" sz="2400"/>
              <a:t> </a:t>
            </a:r>
            <a:r>
              <a:rPr lang="en-US" altLang="en-US" sz="2400">
                <a:latin typeface="Courier New" panose="02070309020205020404" pitchFamily="49" charset="0"/>
              </a:rPr>
              <a:t>// </a:t>
            </a:r>
            <a:r>
              <a:rPr lang="en-US" altLang="en-US" sz="2400"/>
              <a:t> </a:t>
            </a:r>
            <a:r>
              <a:rPr lang="en-US" altLang="en-US" sz="2400">
                <a:latin typeface="Courier New" panose="02070309020205020404" pitchFamily="49" charset="0"/>
              </a:rPr>
              <a:t>exception</a:t>
            </a:r>
          </a:p>
          <a:p>
            <a:pPr>
              <a:lnSpc>
                <a:spcPct val="85000"/>
              </a:lnSpc>
              <a:buFont typeface="Times" panose="02020603050405020304" pitchFamily="18" charset="0"/>
              <a:buNone/>
            </a:pPr>
            <a:r>
              <a:rPr lang="en-US" altLang="en-US" sz="2400">
                <a:latin typeface="Courier New" panose="02070309020205020404" pitchFamily="49" charset="0"/>
              </a:rPr>
              <a:t>  {</a:t>
            </a:r>
          </a:p>
          <a:p>
            <a:pPr>
              <a:lnSpc>
                <a:spcPct val="85000"/>
              </a:lnSpc>
              <a:buFont typeface="Times" panose="02020603050405020304" pitchFamily="18" charset="0"/>
              <a:buNone/>
            </a:pPr>
            <a:r>
              <a:rPr lang="en-US" altLang="en-US" sz="2400">
                <a:latin typeface="Courier New" panose="02070309020205020404" pitchFamily="49" charset="0"/>
              </a:rPr>
              <a:t>     cout &lt;&lt; "Error: " &lt;&lt; msg;</a:t>
            </a:r>
          </a:p>
          <a:p>
            <a:pPr>
              <a:lnSpc>
                <a:spcPct val="85000"/>
              </a:lnSpc>
              <a:buFont typeface="Times" panose="02020603050405020304" pitchFamily="18" charset="0"/>
              <a:buNone/>
            </a:pPr>
            <a:r>
              <a:rPr lang="en-US" altLang="en-US" sz="2400">
                <a:latin typeface="Courier New" panose="02070309020205020404" pitchFamily="49" charset="0"/>
              </a:rPr>
              <a:t>  }</a:t>
            </a:r>
          </a:p>
        </p:txBody>
      </p:sp>
    </p:spTree>
    <p:extLst>
      <p:ext uri="{BB962C8B-B14F-4D97-AF65-F5344CB8AC3E}">
        <p14:creationId xmlns:p14="http://schemas.microsoft.com/office/powerpoint/2010/main" val="346690410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Exceptions – What Happens</a:t>
            </a:r>
          </a:p>
        </p:txBody>
      </p:sp>
      <p:sp>
        <p:nvSpPr>
          <p:cNvPr id="11267" name="Rectangle 3"/>
          <p:cNvSpPr>
            <a:spLocks noGrp="1" noChangeArrowheads="1"/>
          </p:cNvSpPr>
          <p:nvPr>
            <p:ph idx="1"/>
          </p:nvPr>
        </p:nvSpPr>
        <p:spPr/>
        <p:txBody>
          <a:bodyPr/>
          <a:lstStyle/>
          <a:p>
            <a:pPr marL="609600" indent="-609600">
              <a:buClr>
                <a:schemeClr val="tx1"/>
              </a:buClr>
              <a:buFontTx/>
              <a:buAutoNum type="arabicParenR"/>
            </a:pPr>
            <a:r>
              <a:rPr lang="en-US" altLang="en-US"/>
              <a:t> </a:t>
            </a:r>
            <a:r>
              <a:rPr lang="en-US" altLang="en-US">
                <a:latin typeface="Courier New" panose="02070309020205020404" pitchFamily="49" charset="0"/>
              </a:rPr>
              <a:t>try</a:t>
            </a:r>
            <a:r>
              <a:rPr lang="en-US" altLang="en-US"/>
              <a:t> block is entered.  </a:t>
            </a:r>
            <a:r>
              <a:rPr lang="en-US" altLang="en-US">
                <a:latin typeface="Courier New" panose="02070309020205020404" pitchFamily="49" charset="0"/>
              </a:rPr>
              <a:t>totalDays</a:t>
            </a:r>
            <a:r>
              <a:rPr lang="en-US" altLang="en-US"/>
              <a:t> function is called</a:t>
            </a:r>
          </a:p>
          <a:p>
            <a:pPr marL="609600" indent="-609600">
              <a:buClr>
                <a:schemeClr val="tx1"/>
              </a:buClr>
              <a:buFontTx/>
              <a:buAutoNum type="arabicParenR"/>
            </a:pPr>
            <a:r>
              <a:rPr lang="en-US" altLang="en-US"/>
              <a:t>If 1st parameter is between 0 and 7, total number of days is returned and </a:t>
            </a:r>
            <a:r>
              <a:rPr lang="en-US" altLang="en-US">
                <a:latin typeface="Courier New" panose="02070309020205020404" pitchFamily="49" charset="0"/>
              </a:rPr>
              <a:t>catch</a:t>
            </a:r>
            <a:r>
              <a:rPr lang="en-US" altLang="en-US"/>
              <a:t> block is skipped over (no exception thrown)</a:t>
            </a:r>
          </a:p>
          <a:p>
            <a:pPr marL="609600" indent="-609600">
              <a:buClr>
                <a:schemeClr val="tx1"/>
              </a:buClr>
              <a:buFontTx/>
              <a:buAutoNum type="arabicParenR"/>
            </a:pPr>
            <a:r>
              <a:rPr lang="en-US" altLang="en-US"/>
              <a:t>If exception is thrown, function and </a:t>
            </a:r>
            <a:r>
              <a:rPr lang="en-US" altLang="en-US">
                <a:latin typeface="Courier New" panose="02070309020205020404" pitchFamily="49" charset="0"/>
              </a:rPr>
              <a:t>try</a:t>
            </a:r>
            <a:r>
              <a:rPr lang="en-US" altLang="en-US"/>
              <a:t> block are exited, </a:t>
            </a:r>
            <a:r>
              <a:rPr lang="en-US" altLang="en-US">
                <a:latin typeface="Courier New" panose="02070309020205020404" pitchFamily="49" charset="0"/>
              </a:rPr>
              <a:t>catch</a:t>
            </a:r>
            <a:r>
              <a:rPr lang="en-US" altLang="en-US"/>
              <a:t> blocks are scanned for 1</a:t>
            </a:r>
            <a:r>
              <a:rPr lang="en-US" altLang="en-US" baseline="30000"/>
              <a:t>st</a:t>
            </a:r>
            <a:r>
              <a:rPr lang="en-US" altLang="en-US"/>
              <a:t> one that matches the data type of the thrown exception.  </a:t>
            </a:r>
            <a:r>
              <a:rPr lang="en-US" altLang="en-US">
                <a:latin typeface="Courier New" panose="02070309020205020404" pitchFamily="49" charset="0"/>
              </a:rPr>
              <a:t>catch</a:t>
            </a:r>
            <a:r>
              <a:rPr lang="en-US" altLang="en-US"/>
              <a:t> block executes</a:t>
            </a:r>
          </a:p>
        </p:txBody>
      </p:sp>
    </p:spTree>
    <p:extLst>
      <p:ext uri="{BB962C8B-B14F-4D97-AF65-F5344CB8AC3E}">
        <p14:creationId xmlns:p14="http://schemas.microsoft.com/office/powerpoint/2010/main" val="334892072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2054</Words>
  <Application>Microsoft Office PowerPoint</Application>
  <PresentationFormat>Widescreen</PresentationFormat>
  <Paragraphs>357</Paragraphs>
  <Slides>38</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Aharoni</vt:lpstr>
      <vt:lpstr>Arial</vt:lpstr>
      <vt:lpstr>Calibri</vt:lpstr>
      <vt:lpstr>Calibri Light</vt:lpstr>
      <vt:lpstr>Cambria</vt:lpstr>
      <vt:lpstr>Courier New</vt:lpstr>
      <vt:lpstr>Tahoma</vt:lpstr>
      <vt:lpstr>Times</vt:lpstr>
      <vt:lpstr>Office Theme</vt:lpstr>
      <vt:lpstr>PowerPoint Presentation</vt:lpstr>
      <vt:lpstr>PowerPoint Presentation</vt:lpstr>
      <vt:lpstr>Exceptions</vt:lpstr>
      <vt:lpstr>Exceptions - Terminology</vt:lpstr>
      <vt:lpstr>Exceptions – Key Words</vt:lpstr>
      <vt:lpstr>Exceptions – Flow of Control</vt:lpstr>
      <vt:lpstr>Exceptions – Example (1)</vt:lpstr>
      <vt:lpstr>Exceptions – Example (2)</vt:lpstr>
      <vt:lpstr>Exceptions – What Happens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 - Notes</vt:lpstr>
      <vt:lpstr>Exceptions - Notes</vt:lpstr>
      <vt:lpstr>Exception Not Caught?</vt:lpstr>
      <vt:lpstr>Exceptions and Objects</vt:lpstr>
      <vt:lpstr>Exceptions -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After catch Block?</vt:lpstr>
      <vt:lpstr>Nested try Blocks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2017-01-07T00:03:32Z</dcterms:created>
  <dcterms:modified xsi:type="dcterms:W3CDTF">2017-01-07T00:03:37Z</dcterms:modified>
</cp:coreProperties>
</file>