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1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7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8"/>
  </p:notesMasterIdLst>
  <p:sldIdLst>
    <p:sldId id="320" r:id="rId2"/>
    <p:sldId id="321" r:id="rId3"/>
    <p:sldId id="424" r:id="rId4"/>
    <p:sldId id="425" r:id="rId5"/>
    <p:sldId id="426" r:id="rId6"/>
    <p:sldId id="427" r:id="rId7"/>
    <p:sldId id="428" r:id="rId8"/>
    <p:sldId id="429" r:id="rId9"/>
    <p:sldId id="430" r:id="rId10"/>
    <p:sldId id="431" r:id="rId11"/>
    <p:sldId id="432" r:id="rId12"/>
    <p:sldId id="433" r:id="rId13"/>
    <p:sldId id="434" r:id="rId14"/>
    <p:sldId id="435" r:id="rId15"/>
    <p:sldId id="436" r:id="rId16"/>
    <p:sldId id="437" r:id="rId17"/>
    <p:sldId id="438" r:id="rId18"/>
    <p:sldId id="439" r:id="rId19"/>
    <p:sldId id="440" r:id="rId20"/>
    <p:sldId id="441" r:id="rId21"/>
    <p:sldId id="442" r:id="rId22"/>
    <p:sldId id="443" r:id="rId23"/>
    <p:sldId id="444" r:id="rId24"/>
    <p:sldId id="375" r:id="rId25"/>
    <p:sldId id="376" r:id="rId26"/>
    <p:sldId id="377" r:id="rId27"/>
    <p:sldId id="378" r:id="rId28"/>
    <p:sldId id="379" r:id="rId29"/>
    <p:sldId id="380" r:id="rId30"/>
    <p:sldId id="381" r:id="rId31"/>
    <p:sldId id="382" r:id="rId32"/>
    <p:sldId id="383" r:id="rId33"/>
    <p:sldId id="384" r:id="rId34"/>
    <p:sldId id="385" r:id="rId35"/>
    <p:sldId id="386" r:id="rId36"/>
    <p:sldId id="387" r:id="rId37"/>
    <p:sldId id="388" r:id="rId38"/>
    <p:sldId id="389" r:id="rId39"/>
    <p:sldId id="390" r:id="rId40"/>
    <p:sldId id="393" r:id="rId41"/>
    <p:sldId id="394" r:id="rId42"/>
    <p:sldId id="395" r:id="rId43"/>
    <p:sldId id="396" r:id="rId44"/>
    <p:sldId id="397" r:id="rId45"/>
    <p:sldId id="398" r:id="rId46"/>
    <p:sldId id="399" r:id="rId47"/>
    <p:sldId id="400" r:id="rId48"/>
    <p:sldId id="401" r:id="rId49"/>
    <p:sldId id="402" r:id="rId50"/>
    <p:sldId id="403" r:id="rId51"/>
    <p:sldId id="404" r:id="rId52"/>
    <p:sldId id="405" r:id="rId53"/>
    <p:sldId id="406" r:id="rId54"/>
    <p:sldId id="407" r:id="rId55"/>
    <p:sldId id="408" r:id="rId56"/>
    <p:sldId id="409" r:id="rId57"/>
    <p:sldId id="411" r:id="rId58"/>
    <p:sldId id="445" r:id="rId59"/>
    <p:sldId id="412" r:id="rId60"/>
    <p:sldId id="413" r:id="rId61"/>
    <p:sldId id="416" r:id="rId62"/>
    <p:sldId id="446" r:id="rId63"/>
    <p:sldId id="414" r:id="rId64"/>
    <p:sldId id="415" r:id="rId65"/>
    <p:sldId id="447" r:id="rId66"/>
    <p:sldId id="417" r:id="rId67"/>
    <p:sldId id="418" r:id="rId68"/>
    <p:sldId id="448" r:id="rId69"/>
    <p:sldId id="420" r:id="rId70"/>
    <p:sldId id="450" r:id="rId71"/>
    <p:sldId id="451" r:id="rId72"/>
    <p:sldId id="449" r:id="rId73"/>
    <p:sldId id="373" r:id="rId74"/>
    <p:sldId id="327" r:id="rId75"/>
    <p:sldId id="328" r:id="rId76"/>
    <p:sldId id="374" r:id="rId7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C4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64" autoAdjust="0"/>
    <p:restoredTop sz="68075" autoAdjust="0"/>
  </p:normalViewPr>
  <p:slideViewPr>
    <p:cSldViewPr snapToGrid="0">
      <p:cViewPr varScale="1">
        <p:scale>
          <a:sx n="75" d="100"/>
          <a:sy n="75" d="100"/>
        </p:scale>
        <p:origin x="54" y="84"/>
      </p:cViewPr>
      <p:guideLst/>
    </p:cSldViewPr>
  </p:slideViewPr>
  <p:outlineViewPr>
    <p:cViewPr>
      <p:scale>
        <a:sx n="33" d="100"/>
        <a:sy n="33" d="100"/>
      </p:scale>
      <p:origin x="0" y="-4008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199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7-27T16:35:36.642" idx="1">
    <p:pos x="10" y="10"/>
    <p:text>This is the language for files!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7-27T16:35:36.642" idx="1">
    <p:pos x="10" y="10"/>
    <p:text>This is the language for files!</p:text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F84AB-FE12-447F-A126-D970C6A05C97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E13A3A-DEA2-4B92-8ED4-4BD75CAAD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57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CS209: Computer Science II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11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291C09-8A72-4303-B944-3B3F8A95A3CE}" type="slidenum">
              <a:rPr lang="en-CA" smtClean="0"/>
              <a:pPr>
                <a:defRPr/>
              </a:pPr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1809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7BB5F5-4CAE-4AA4-B528-D15883D25FC6}" type="slidenum">
              <a:rPr lang="en-CA" smtClean="0"/>
              <a:pPr>
                <a:defRPr/>
              </a:pPr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9931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C820616-DB01-472B-9428-B9267FA1FFB9}" type="slidenum">
              <a:rPr lang="en-CA" smtClean="0"/>
              <a:pPr>
                <a:defRPr/>
              </a:pPr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2176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9928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B02866-78C2-4384-9C94-9C69B5D35DF0}" type="slidenum">
              <a:rPr lang="en-CA" smtClean="0"/>
              <a:pPr>
                <a:defRPr/>
              </a:pPr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17442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0286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9C0CD-4FF4-4B1A-9E85-08EF658E8DFA}" type="slidenum">
              <a:rPr lang="en-CA" smtClean="0"/>
              <a:pPr>
                <a:defRPr/>
              </a:pPr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52425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7569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31D0B6-9542-4277-9669-98BD4AD49BD0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89021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5B2DD2-C51F-4B78-BF89-A317F1C3894B}" type="slidenum">
              <a:rPr lang="en-CA" smtClean="0"/>
              <a:pPr>
                <a:defRPr/>
              </a:pPr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460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355571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085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6153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57EB58-A8BC-4AD1-914C-55363699E214}" type="slidenum">
              <a:rPr lang="en-CA" smtClean="0"/>
              <a:pPr>
                <a:defRPr/>
              </a:pPr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33122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A3848EB8-6E59-4D33-8E54-9A9E61618DE2}" type="slidenum">
              <a:rPr lang="en-US" altLang="en-US" sz="1200"/>
              <a:pPr algn="r"/>
              <a:t>23</a:t>
            </a:fld>
            <a:endParaRPr lang="en-US" altLang="en-US" sz="1200"/>
          </a:p>
        </p:txBody>
      </p:sp>
      <p:sp>
        <p:nvSpPr>
          <p:cNvPr id="205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58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562296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61EE65A-7468-463A-BB85-04BB4A24959E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5018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8F0B8DF-47BB-466F-A26F-8F4B6B4A854D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7022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0F0D849-1573-4DA6-A5AF-188BD05A6ADD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4270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0646F06-AA15-4FB6-84E8-7205241BE7D7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3320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307AC18-84E0-4D79-BB39-9B60E8CE5BEC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4797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C6F6BB4-4471-44E6-AD30-82F617F80773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407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E287AA-185E-4BFD-AB53-2ED7C1596889}" type="slidenum">
              <a:rPr lang="en-CA" smtClean="0"/>
              <a:pPr>
                <a:defRPr/>
              </a:pPr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11019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8892DEC-D453-4244-A9C5-530017824C48}" type="slidenum">
              <a:rPr lang="en-CA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30</a:t>
            </a:fld>
            <a:endParaRPr lang="en-CA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7791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C6676A4-1CAD-42B5-83F3-5BF1DAD02E1F}" type="slidenum">
              <a:rPr lang="en-CA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31</a:t>
            </a:fld>
            <a:endParaRPr lang="en-CA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8606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C37D619-E8BE-454E-8EC8-D172F2A7AA92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32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5568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BB6F9D9-13C8-45FE-851E-DE28966F431C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33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26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10970BD-2247-40E0-B59E-95B1E5B4A5A4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34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9722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D60381A-6A57-4BAE-8C46-5FACD721FED1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35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1791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A752FF8-9FB7-4AD7-B00E-F5F12D4123C5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36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5380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10456B8-4706-424B-AF0A-8203F27B1BA8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37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182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FA05F7C-51CD-4AC0-B04C-008FE7241400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38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2669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03D0CC9-47DF-44F7-900A-C3C510AD4492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39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536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E74A14-4BB5-4120-B7FA-C682143275AB}" type="slidenum">
              <a:rPr lang="en-CA" smtClean="0"/>
              <a:pPr>
                <a:defRPr/>
              </a:pPr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6522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654674A-BE21-44F3-9F4B-3EC1599D712E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7508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C451B9F-F5D7-493E-A846-95607D6DF97D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9651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B1A5248-A9B2-4B7E-A633-A4FE63594BDA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53095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3C61670-CB1C-40BD-BA70-462F85775B58}" type="slidenum">
              <a:rPr lang="en-CA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43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193580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419661D-0665-4C4C-BE79-A61F428DD29D}" type="slidenum">
              <a:rPr lang="en-CA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44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054522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1A6BE06-A198-4A7A-84DA-BF808FEE96A2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92794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E6045E4-340F-4B14-A0D2-7B4F97324177}" type="slidenum">
              <a:rPr lang="en-CA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46</a:t>
            </a:fld>
            <a:endParaRPr lang="en-CA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79310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DD82E3A-863F-426F-864D-01F9B4B7C43D}" type="slidenum">
              <a:rPr lang="en-CA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47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046577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49DF8E1-152D-4F63-8271-CA234879C4FF}" type="slidenum">
              <a:rPr lang="en-CA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48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364286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77066C9-6268-4F87-B9B2-91D064E764EA}" type="slidenum">
              <a:rPr lang="en-CA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49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86028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7634C8-D212-4D07-98CC-0369E1F7A257}" type="slidenum">
              <a:rPr lang="en-CA" smtClean="0"/>
              <a:pPr>
                <a:defRPr/>
              </a:pPr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018249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A107236-FF23-46E2-803E-4B8A562F734B}" type="slidenum">
              <a:rPr lang="en-CA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50</a:t>
            </a:fld>
            <a:endParaRPr lang="en-CA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17698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420DB5F-1161-425F-9C02-D81990B37095}" type="slidenum">
              <a:rPr lang="en-CA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51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30985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B1A77F9-8B30-4F7F-8A80-A55F2777308F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52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60328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E2CC345-3108-4DB1-8DA2-5F9762B96037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53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30113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0607E3F-18F9-4425-AFAC-E513095BC0E8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54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23921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3DC81EE-984D-44ED-98BF-CB6BAA436429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55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84551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98E3963-3774-4A0B-A5F4-3E0ED49B8ED3}" type="slidenum">
              <a:rPr lang="en-CA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56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789944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1242CA7-86AC-4E9A-8ACE-2DB2CAE52FCC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57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66896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9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89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9E0AF44-2064-4BA1-BAC1-37399AFFB047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20864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CBD29DD-5781-487F-A529-F92D6123DCD5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59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62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6E6A5E-C0FC-42C7-B4C8-9E753EB6A351}" type="slidenum">
              <a:rPr lang="en-CA" smtClean="0"/>
              <a:pPr>
                <a:defRPr/>
              </a:pPr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996199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30AAF4C-0D1C-4A04-B4CF-117AB19C94C9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60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55490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9E27658-FF5A-49F4-B744-B201DABF034A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61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27017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0FBE0A2C-DA94-4D22-B3A9-E5929EB163DF}" type="slidenum">
              <a:rPr lang="en-US" altLang="en-US" sz="1200"/>
              <a:pPr algn="r"/>
              <a:t>62</a:t>
            </a:fld>
            <a:endParaRPr lang="en-US" altLang="en-US" sz="1200"/>
          </a:p>
        </p:txBody>
      </p:sp>
      <p:sp>
        <p:nvSpPr>
          <p:cNvPr id="257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70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4769866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0C0138-89E2-42BF-B89D-067CAD871993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63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26047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AF36D5A-4360-47A2-B25B-D29DB5E15EFB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64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54123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718150B5-8FBA-41E4-B185-D785095979C8}" type="slidenum">
              <a:rPr lang="en-US" altLang="en-US" sz="1200"/>
              <a:pPr algn="r"/>
              <a:t>65</a:t>
            </a:fld>
            <a:endParaRPr lang="en-US" altLang="en-US" sz="1200"/>
          </a:p>
        </p:txBody>
      </p:sp>
      <p:sp>
        <p:nvSpPr>
          <p:cNvPr id="267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72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8138717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A0A34DA-AA99-472C-85C6-472A9329A788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66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61069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308C989-FB40-483C-9483-C27783A88A95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67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55949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DBA30F16-B29B-4EFC-AA24-EA3FB515162C}" type="slidenum">
              <a:rPr lang="en-US" altLang="en-US" sz="1200"/>
              <a:pPr algn="r"/>
              <a:t>68</a:t>
            </a:fld>
            <a:endParaRPr lang="en-US" altLang="en-US" sz="1200"/>
          </a:p>
        </p:txBody>
      </p:sp>
      <p:sp>
        <p:nvSpPr>
          <p:cNvPr id="273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34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0902321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A75670B-AF74-46E2-833B-32F0981334FA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69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068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96410-6E86-4EA6-8EB9-D3BFDC1AC259}" type="slidenum">
              <a:rPr lang="en-CA" smtClean="0"/>
              <a:pPr>
                <a:defRPr/>
              </a:pPr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558750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E785BB0F-A6FC-4B22-8072-EDB659FFC1BA}" type="slidenum">
              <a:rPr lang="en-US" altLang="en-US" sz="1200"/>
              <a:pPr algn="r"/>
              <a:t>70</a:t>
            </a:fld>
            <a:endParaRPr lang="en-US" altLang="en-US" sz="1200"/>
          </a:p>
        </p:txBody>
      </p:sp>
      <p:sp>
        <p:nvSpPr>
          <p:cNvPr id="252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29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3399205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68212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22EEF5A8-5782-4C1D-A371-01E2F8B2A9CD}" type="slidenum">
              <a:rPr lang="en-US" altLang="en-US" sz="1200"/>
              <a:pPr algn="r"/>
              <a:t>72</a:t>
            </a:fld>
            <a:endParaRPr lang="en-US" altLang="en-US" sz="1200"/>
          </a:p>
        </p:txBody>
      </p:sp>
      <p:sp>
        <p:nvSpPr>
          <p:cNvPr id="279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95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0529683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9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  <p:sp>
        <p:nvSpPr>
          <p:cNvPr id="189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9E0AF44-2064-4BA1-BAC1-37399AFFB047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03289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13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817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846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FEB-EE8B-4233-A713-8A2748DC683B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2F9F-505A-4091-A5B4-04FBBD9507E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0" y="23813"/>
            <a:ext cx="30861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470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FEB-EE8B-4233-A713-8A2748DC683B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2F9F-505A-4091-A5B4-04FBBD95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63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FEB-EE8B-4233-A713-8A2748DC683B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2F9F-505A-4091-A5B4-04FBBD95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69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FEB-EE8B-4233-A713-8A2748DC683B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2F9F-505A-4091-A5B4-04FBBD95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27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FEB-EE8B-4233-A713-8A2748DC683B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2F9F-505A-4091-A5B4-04FBBD95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01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FEB-EE8B-4233-A713-8A2748DC683B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2F9F-505A-4091-A5B4-04FBBD95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52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FEB-EE8B-4233-A713-8A2748DC683B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2F9F-505A-4091-A5B4-04FBBD95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2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FEB-EE8B-4233-A713-8A2748DC683B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2F9F-505A-4091-A5B4-04FBBD95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4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FEB-EE8B-4233-A713-8A2748DC683B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2F9F-505A-4091-A5B4-04FBBD95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69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FEB-EE8B-4233-A713-8A2748DC683B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2F9F-505A-4091-A5B4-04FBBD95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8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FEB-EE8B-4233-A713-8A2748DC683B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2F9F-505A-4091-A5B4-04FBBD95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03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FEB-EE8B-4233-A713-8A2748DC683B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2F9F-505A-4091-A5B4-04FBBD95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34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E1FEB-EE8B-4233-A713-8A2748DC683B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E2F9F-505A-4091-A5B4-04FBBD9507E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2950" y="58739"/>
            <a:ext cx="3086100" cy="11477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6963"/>
            <a:ext cx="12192000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955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doc/tutorial/" TargetMode="External"/><Relationship Id="rId1" Type="http://schemas.openxmlformats.org/officeDocument/2006/relationships/slideLayout" Target="../slideLayouts/slideLayout8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ece.uwaterloo.ca/~dwharder/aads/Lecture_materials/" TargetMode="Externa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3"/>
          <p:cNvSpPr>
            <a:spLocks noChangeArrowheads="1"/>
          </p:cNvSpPr>
          <p:nvPr/>
        </p:nvSpPr>
        <p:spPr bwMode="auto">
          <a:xfrm>
            <a:off x="1905000" y="1828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dirty="0">
                <a:solidFill>
                  <a:schemeClr val="tx2"/>
                </a:solidFill>
                <a:latin typeface="Cambria" pitchFamily="18" charset="0"/>
              </a:rPr>
              <a:t>CS209: Computer Science II</a:t>
            </a:r>
          </a:p>
        </p:txBody>
      </p:sp>
    </p:spTree>
    <p:extLst>
      <p:ext uri="{BB962C8B-B14F-4D97-AF65-F5344CB8AC3E}">
        <p14:creationId xmlns:p14="http://schemas.microsoft.com/office/powerpoint/2010/main" val="202604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656" y="2495549"/>
            <a:ext cx="23717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5" descr="tre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314" y="2495550"/>
            <a:ext cx="27305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7226" y="1573697"/>
            <a:ext cx="9246704" cy="3880773"/>
          </a:xfrm>
        </p:spPr>
        <p:txBody>
          <a:bodyPr>
            <a:noAutofit/>
          </a:bodyPr>
          <a:lstStyle/>
          <a:p>
            <a:pPr>
              <a:buFont typeface="Arial" charset="0"/>
              <a:buNone/>
            </a:pPr>
            <a:r>
              <a:rPr lang="en-US" altLang="en-US" sz="2400" dirty="0" smtClean="0">
                <a:cs typeface="Arial" charset="0"/>
              </a:rPr>
              <a:t>	</a:t>
            </a:r>
            <a:r>
              <a:rPr lang="en-US" altLang="en-US" sz="3200" dirty="0" smtClean="0">
                <a:cs typeface="Arial" charset="0"/>
              </a:rPr>
              <a:t>These trees are equal if the order of the children is ignored</a:t>
            </a:r>
          </a:p>
          <a:p>
            <a:pPr lvl="1"/>
            <a:r>
              <a:rPr lang="en-US" altLang="en-US" i="1" dirty="0" smtClean="0">
                <a:cs typeface="Arial" charset="0"/>
              </a:rPr>
              <a:t>unordered tree</a:t>
            </a:r>
            <a:r>
              <a:rPr lang="en-US" altLang="en-US" dirty="0" smtClean="0">
                <a:cs typeface="Arial" charset="0"/>
              </a:rPr>
              <a:t>s</a:t>
            </a:r>
          </a:p>
          <a:p>
            <a:pPr>
              <a:buFont typeface="Arial" charset="0"/>
              <a:buNone/>
            </a:pPr>
            <a:r>
              <a:rPr lang="en-US" altLang="en-US" sz="2400" dirty="0" smtClean="0"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altLang="en-US" sz="2400" dirty="0" smtClean="0"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endParaRPr lang="en-US" altLang="en-US" sz="2400" dirty="0" smtClean="0"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cs typeface="Arial" charset="0"/>
              </a:rPr>
              <a:t>	They are different if order is relevant (</a:t>
            </a:r>
            <a:r>
              <a:rPr lang="en-US" altLang="en-US" i="1" dirty="0" smtClean="0">
                <a:cs typeface="Arial" charset="0"/>
              </a:rPr>
              <a:t>ordered trees</a:t>
            </a:r>
            <a:r>
              <a:rPr lang="en-US" altLang="en-US" dirty="0" smtClean="0">
                <a:cs typeface="Arial" charset="0"/>
              </a:rPr>
              <a:t>)</a:t>
            </a:r>
          </a:p>
          <a:p>
            <a:pPr lvl="1"/>
            <a:r>
              <a:rPr lang="en-US" altLang="en-US" dirty="0" smtClean="0">
                <a:cs typeface="Arial" charset="0"/>
              </a:rPr>
              <a:t>We will usually examine ordered trees (linear orders)</a:t>
            </a:r>
          </a:p>
          <a:p>
            <a:pPr lvl="1"/>
            <a:r>
              <a:rPr lang="en-US" altLang="en-US" dirty="0" smtClean="0">
                <a:cs typeface="Arial" charset="0"/>
              </a:rPr>
              <a:t>In a hierarchical ordering, order is not relevant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Arial" charset="0"/>
              </a:rPr>
              <a:t>Terminology</a:t>
            </a:r>
          </a:p>
        </p:txBody>
      </p:sp>
    </p:spTree>
    <p:extLst>
      <p:ext uri="{BB962C8B-B14F-4D97-AF65-F5344CB8AC3E}">
        <p14:creationId xmlns:p14="http://schemas.microsoft.com/office/powerpoint/2010/main" val="400486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5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1" y="2952009"/>
            <a:ext cx="3902075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927" y="1464366"/>
            <a:ext cx="822960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sz="3200" dirty="0" smtClean="0">
                <a:cs typeface="Arial" charset="0"/>
              </a:rPr>
              <a:t>	The shape of a rooted tree gives a natural flow from the </a:t>
            </a:r>
            <a:r>
              <a:rPr lang="en-US" altLang="en-US" sz="3200" i="1" dirty="0" smtClean="0">
                <a:cs typeface="Arial" charset="0"/>
              </a:rPr>
              <a:t>root node</a:t>
            </a:r>
            <a:r>
              <a:rPr lang="en-US" altLang="en-US" sz="3200" dirty="0" smtClean="0">
                <a:cs typeface="Arial" charset="0"/>
              </a:rPr>
              <a:t>, or just </a:t>
            </a:r>
            <a:r>
              <a:rPr lang="en-US" altLang="en-US" sz="3200" i="1" dirty="0" smtClean="0">
                <a:cs typeface="Arial" charset="0"/>
              </a:rPr>
              <a:t>root</a:t>
            </a:r>
          </a:p>
          <a:p>
            <a:pPr>
              <a:buFontTx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Arial" charset="0"/>
              </a:rPr>
              <a:t>Terminology</a:t>
            </a:r>
          </a:p>
        </p:txBody>
      </p:sp>
    </p:spTree>
    <p:extLst>
      <p:ext uri="{BB962C8B-B14F-4D97-AF65-F5344CB8AC3E}">
        <p14:creationId xmlns:p14="http://schemas.microsoft.com/office/powerpoint/2010/main" val="268353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676" y="1683026"/>
            <a:ext cx="4697420" cy="3522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2577"/>
            <a:ext cx="7414514" cy="3880773"/>
          </a:xfrm>
        </p:spPr>
        <p:txBody>
          <a:bodyPr>
            <a:noAutofit/>
          </a:bodyPr>
          <a:lstStyle/>
          <a:p>
            <a:pPr>
              <a:buFont typeface="Arial" charset="0"/>
              <a:buNone/>
            </a:pPr>
            <a:r>
              <a:rPr lang="en-US" altLang="en-US" sz="2000" dirty="0">
                <a:cs typeface="Arial" charset="0"/>
              </a:rPr>
              <a:t>	</a:t>
            </a:r>
            <a:r>
              <a:rPr lang="en-US" altLang="en-US" sz="3200" dirty="0" smtClean="0">
                <a:cs typeface="Arial" charset="0"/>
              </a:rPr>
              <a:t>A path is a sequence of nodes</a:t>
            </a:r>
          </a:p>
          <a:p>
            <a:pPr lvl="1">
              <a:buFontTx/>
              <a:buNone/>
            </a:pPr>
            <a:r>
              <a:rPr lang="en-US" altLang="en-US" sz="2800" dirty="0" smtClean="0">
                <a:cs typeface="Arial" charset="0"/>
              </a:rPr>
              <a:t>      (</a:t>
            </a:r>
            <a:r>
              <a:rPr lang="en-US" altLang="en-US" sz="2800" i="1" dirty="0" smtClean="0">
                <a:cs typeface="Arial" charset="0"/>
              </a:rPr>
              <a:t>a</a:t>
            </a:r>
            <a:r>
              <a:rPr lang="en-US" altLang="en-US" sz="2800" baseline="-25000" dirty="0" smtClean="0">
                <a:cs typeface="Arial" charset="0"/>
              </a:rPr>
              <a:t>0</a:t>
            </a:r>
            <a:r>
              <a:rPr lang="en-US" altLang="en-US" sz="2800" dirty="0" smtClean="0">
                <a:cs typeface="Arial" charset="0"/>
              </a:rPr>
              <a:t>, </a:t>
            </a:r>
            <a:r>
              <a:rPr lang="en-US" altLang="en-US" sz="2800" i="1" dirty="0" smtClean="0">
                <a:cs typeface="Arial" charset="0"/>
              </a:rPr>
              <a:t>a</a:t>
            </a:r>
            <a:r>
              <a:rPr lang="en-US" altLang="en-US" sz="2800" baseline="-25000" dirty="0" smtClean="0">
                <a:cs typeface="Arial" charset="0"/>
              </a:rPr>
              <a:t>1</a:t>
            </a:r>
            <a:r>
              <a:rPr lang="en-US" altLang="en-US" sz="2800" dirty="0" smtClean="0">
                <a:cs typeface="Arial" charset="0"/>
              </a:rPr>
              <a:t>, ..., </a:t>
            </a:r>
            <a:r>
              <a:rPr lang="en-US" altLang="en-US" sz="2800" i="1" dirty="0" smtClean="0">
                <a:cs typeface="Arial" charset="0"/>
              </a:rPr>
              <a:t>a</a:t>
            </a:r>
            <a:r>
              <a:rPr lang="en-US" altLang="en-US" sz="2800" i="1" baseline="-25000" dirty="0" smtClean="0">
                <a:cs typeface="Arial" charset="0"/>
              </a:rPr>
              <a:t>n</a:t>
            </a:r>
            <a:r>
              <a:rPr lang="en-US" altLang="en-US" sz="2800" dirty="0" smtClean="0">
                <a:cs typeface="Arial" charset="0"/>
              </a:rPr>
              <a:t>)</a:t>
            </a:r>
          </a:p>
          <a:p>
            <a:pPr>
              <a:buFontTx/>
              <a:buNone/>
            </a:pPr>
            <a:r>
              <a:rPr lang="en-US" altLang="en-US" sz="3200" i="1" dirty="0" smtClean="0">
                <a:cs typeface="Arial" charset="0"/>
              </a:rPr>
              <a:t>	</a:t>
            </a:r>
            <a:r>
              <a:rPr lang="en-US" altLang="en-US" sz="3200" dirty="0" smtClean="0">
                <a:cs typeface="Arial" charset="0"/>
              </a:rPr>
              <a:t>where </a:t>
            </a:r>
            <a:r>
              <a:rPr lang="en-US" altLang="en-US" sz="3200" i="1" dirty="0" err="1" smtClean="0">
                <a:cs typeface="Arial" charset="0"/>
              </a:rPr>
              <a:t>a</a:t>
            </a:r>
            <a:r>
              <a:rPr lang="en-US" altLang="en-US" sz="3200" i="1" baseline="-25000" dirty="0" err="1" smtClean="0">
                <a:cs typeface="Arial" charset="0"/>
              </a:rPr>
              <a:t>k</a:t>
            </a:r>
            <a:r>
              <a:rPr lang="en-US" altLang="en-US" sz="3200" baseline="-25000" dirty="0" smtClean="0">
                <a:cs typeface="Arial" charset="0"/>
              </a:rPr>
              <a:t> + 1</a:t>
            </a:r>
            <a:r>
              <a:rPr lang="en-US" altLang="en-US" sz="3200" dirty="0" smtClean="0">
                <a:cs typeface="Arial" charset="0"/>
              </a:rPr>
              <a:t> is a child of </a:t>
            </a:r>
            <a:r>
              <a:rPr lang="en-US" altLang="en-US" sz="3200" i="1" dirty="0" err="1" smtClean="0">
                <a:cs typeface="Arial" charset="0"/>
              </a:rPr>
              <a:t>a</a:t>
            </a:r>
            <a:r>
              <a:rPr lang="en-US" altLang="en-US" sz="3200" i="1" baseline="-25000" dirty="0" err="1" smtClean="0">
                <a:cs typeface="Arial" charset="0"/>
              </a:rPr>
              <a:t>k</a:t>
            </a:r>
            <a:r>
              <a:rPr lang="en-US" altLang="en-US" sz="3200" dirty="0" smtClean="0">
                <a:cs typeface="Arial" charset="0"/>
              </a:rPr>
              <a:t> is</a:t>
            </a:r>
          </a:p>
          <a:p>
            <a:pPr>
              <a:buFont typeface="Arial" charset="0"/>
              <a:buNone/>
            </a:pPr>
            <a:r>
              <a:rPr lang="en-US" altLang="en-US" sz="3200" dirty="0" smtClean="0"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altLang="en-US" sz="3200" dirty="0" smtClean="0">
                <a:cs typeface="Arial" charset="0"/>
              </a:rPr>
              <a:t>	The length of this path is </a:t>
            </a:r>
            <a:r>
              <a:rPr lang="en-US" altLang="en-US" sz="3200" i="1" dirty="0" smtClean="0">
                <a:cs typeface="Arial" charset="0"/>
              </a:rPr>
              <a:t>n</a:t>
            </a:r>
            <a:endParaRPr lang="en-US" altLang="en-US" sz="3200" dirty="0" smtClean="0"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z="3200" i="1" dirty="0" smtClean="0"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altLang="en-US" sz="3200" i="1" dirty="0" smtClean="0">
                <a:cs typeface="Arial" charset="0"/>
              </a:rPr>
              <a:t>	E</a:t>
            </a:r>
            <a:r>
              <a:rPr lang="en-US" altLang="en-US" sz="3200" dirty="0" smtClean="0">
                <a:cs typeface="Arial" charset="0"/>
              </a:rPr>
              <a:t>.</a:t>
            </a:r>
            <a:r>
              <a:rPr lang="en-US" altLang="en-US" sz="3200" i="1" dirty="0" smtClean="0">
                <a:cs typeface="Arial" charset="0"/>
              </a:rPr>
              <a:t>g</a:t>
            </a:r>
            <a:r>
              <a:rPr lang="en-US" altLang="en-US" sz="3200" dirty="0" smtClean="0">
                <a:cs typeface="Arial" charset="0"/>
              </a:rPr>
              <a:t>., the path (B, E, G)</a:t>
            </a:r>
            <a:br>
              <a:rPr lang="en-US" altLang="en-US" sz="3200" dirty="0" smtClean="0">
                <a:cs typeface="Arial" charset="0"/>
              </a:rPr>
            </a:br>
            <a:r>
              <a:rPr lang="en-US" altLang="en-US" sz="3200" dirty="0" smtClean="0">
                <a:cs typeface="Arial" charset="0"/>
              </a:rPr>
              <a:t>has length ?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Arial" charset="0"/>
              </a:rPr>
              <a:t>Terminology</a:t>
            </a:r>
          </a:p>
        </p:txBody>
      </p:sp>
    </p:spTree>
    <p:extLst>
      <p:ext uri="{BB962C8B-B14F-4D97-AF65-F5344CB8AC3E}">
        <p14:creationId xmlns:p14="http://schemas.microsoft.com/office/powerpoint/2010/main" val="201108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dwharder\Desktop\v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275" y="1325563"/>
            <a:ext cx="575945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Content Placeholder 2"/>
          <p:cNvSpPr>
            <a:spLocks noGrp="1"/>
          </p:cNvSpPr>
          <p:nvPr>
            <p:ph idx="1"/>
          </p:nvPr>
        </p:nvSpPr>
        <p:spPr>
          <a:xfrm>
            <a:off x="512811" y="2396319"/>
            <a:ext cx="2703464" cy="181787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 smtClean="0">
                <a:cs typeface="Arial" charset="0"/>
              </a:rPr>
              <a:t>	Paths of length </a:t>
            </a:r>
            <a:r>
              <a:rPr lang="en-CA" altLang="en-US" dirty="0" smtClean="0">
                <a:solidFill>
                  <a:srgbClr val="FFCC00"/>
                </a:solidFill>
                <a:cs typeface="Arial" charset="0"/>
              </a:rPr>
              <a:t>10 (11 nodes) </a:t>
            </a:r>
            <a:r>
              <a:rPr lang="en-CA" altLang="en-US" dirty="0" smtClean="0">
                <a:cs typeface="Arial" charset="0"/>
              </a:rPr>
              <a:t>and </a:t>
            </a:r>
            <a:r>
              <a:rPr lang="en-CA" altLang="en-US" dirty="0" smtClean="0">
                <a:solidFill>
                  <a:srgbClr val="FF0000"/>
                </a:solidFill>
                <a:cs typeface="Arial" charset="0"/>
              </a:rPr>
              <a:t>4 (5 nodes) 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4989514" y="2170114"/>
            <a:ext cx="3455987" cy="72072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7673976" y="3198814"/>
            <a:ext cx="963612" cy="661987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5" name="TextBox 9"/>
          <p:cNvSpPr txBox="1">
            <a:spLocks noChangeArrowheads="1"/>
          </p:cNvSpPr>
          <p:nvPr/>
        </p:nvSpPr>
        <p:spPr bwMode="auto">
          <a:xfrm>
            <a:off x="8413750" y="2732088"/>
            <a:ext cx="2184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Start of these paths</a:t>
            </a:r>
          </a:p>
        </p:txBody>
      </p:sp>
      <p:sp>
        <p:nvSpPr>
          <p:cNvPr id="17416" name="TextBox 10"/>
          <p:cNvSpPr txBox="1">
            <a:spLocks noChangeArrowheads="1"/>
          </p:cNvSpPr>
          <p:nvPr/>
        </p:nvSpPr>
        <p:spPr bwMode="auto">
          <a:xfrm>
            <a:off x="2566988" y="4843463"/>
            <a:ext cx="2108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/>
              <a:t>End of these paths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583114" y="4613277"/>
            <a:ext cx="941387" cy="37782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583113" y="5049838"/>
            <a:ext cx="223361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Arial" charset="0"/>
              </a:rPr>
              <a:t>Terminology</a:t>
            </a:r>
          </a:p>
        </p:txBody>
      </p:sp>
    </p:spTree>
    <p:extLst>
      <p:ext uri="{BB962C8B-B14F-4D97-AF65-F5344CB8AC3E}">
        <p14:creationId xmlns:p14="http://schemas.microsoft.com/office/powerpoint/2010/main" val="120072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4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510" y="3200401"/>
            <a:ext cx="3902075" cy="292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0517" y="1275095"/>
            <a:ext cx="6347714" cy="388077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cs typeface="Arial" charset="0"/>
              </a:rPr>
              <a:t>	For each node in a tree, there exists a unique path from the root node to that node</a:t>
            </a:r>
          </a:p>
          <a:p>
            <a:pPr>
              <a:buFont typeface="Arial" charset="0"/>
              <a:buNone/>
            </a:pPr>
            <a:r>
              <a:rPr lang="en-US" altLang="en-US" dirty="0" smtClean="0"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altLang="en-US" dirty="0" smtClean="0">
                <a:cs typeface="Arial" charset="0"/>
              </a:rPr>
              <a:t>	The length of this path is the </a:t>
            </a:r>
            <a:r>
              <a:rPr lang="en-US" altLang="en-US" i="1" dirty="0" smtClean="0">
                <a:cs typeface="Arial" charset="0"/>
              </a:rPr>
              <a:t>depth</a:t>
            </a:r>
            <a:r>
              <a:rPr lang="en-US" altLang="en-US" dirty="0" smtClean="0">
                <a:cs typeface="Arial" charset="0"/>
              </a:rPr>
              <a:t> of the node, </a:t>
            </a:r>
            <a:r>
              <a:rPr lang="en-US" altLang="en-US" i="1" dirty="0" smtClean="0">
                <a:cs typeface="Arial" charset="0"/>
              </a:rPr>
              <a:t>e</a:t>
            </a:r>
            <a:r>
              <a:rPr lang="en-US" altLang="en-US" dirty="0" smtClean="0">
                <a:cs typeface="Arial" charset="0"/>
              </a:rPr>
              <a:t>.</a:t>
            </a:r>
            <a:r>
              <a:rPr lang="en-US" altLang="en-US" i="1" dirty="0" smtClean="0">
                <a:cs typeface="Arial" charset="0"/>
              </a:rPr>
              <a:t>g</a:t>
            </a:r>
            <a:r>
              <a:rPr lang="en-US" altLang="en-US" dirty="0" smtClean="0">
                <a:cs typeface="Arial" charset="0"/>
              </a:rPr>
              <a:t>.,</a:t>
            </a:r>
          </a:p>
          <a:p>
            <a:pPr lvl="1"/>
            <a:r>
              <a:rPr lang="en-US" altLang="en-US" dirty="0" smtClean="0">
                <a:cs typeface="Arial" charset="0"/>
              </a:rPr>
              <a:t>E has depth 2</a:t>
            </a:r>
          </a:p>
          <a:p>
            <a:pPr lvl="1"/>
            <a:r>
              <a:rPr lang="en-US" altLang="en-US" dirty="0" smtClean="0">
                <a:cs typeface="Arial" charset="0"/>
              </a:rPr>
              <a:t>L has depth 3</a:t>
            </a:r>
          </a:p>
        </p:txBody>
      </p:sp>
      <p:sp>
        <p:nvSpPr>
          <p:cNvPr id="18437" name="Freeform 5"/>
          <p:cNvSpPr>
            <a:spLocks/>
          </p:cNvSpPr>
          <p:nvPr/>
        </p:nvSpPr>
        <p:spPr bwMode="auto">
          <a:xfrm>
            <a:off x="5202983" y="5943601"/>
            <a:ext cx="4175125" cy="1587"/>
          </a:xfrm>
          <a:custGeom>
            <a:avLst/>
            <a:gdLst>
              <a:gd name="T0" fmla="*/ 0 w 2630"/>
              <a:gd name="T1" fmla="*/ 0 h 1"/>
              <a:gd name="T2" fmla="*/ 2147483647 w 2630"/>
              <a:gd name="T3" fmla="*/ 0 h 1"/>
              <a:gd name="T4" fmla="*/ 0 60000 65536"/>
              <a:gd name="T5" fmla="*/ 0 60000 65536"/>
              <a:gd name="T6" fmla="*/ 0 w 2630"/>
              <a:gd name="T7" fmla="*/ 0 h 1"/>
              <a:gd name="T8" fmla="*/ 2630 w 263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630" h="1">
                <a:moveTo>
                  <a:pt x="0" y="0"/>
                </a:moveTo>
                <a:lnTo>
                  <a:pt x="263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>
            <a:off x="5094240" y="5105400"/>
            <a:ext cx="4392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Arial" charset="0"/>
              </a:rPr>
              <a:t>Terminology</a:t>
            </a:r>
          </a:p>
        </p:txBody>
      </p:sp>
    </p:spTree>
    <p:extLst>
      <p:ext uri="{BB962C8B-B14F-4D97-AF65-F5344CB8AC3E}">
        <p14:creationId xmlns:p14="http://schemas.microsoft.com/office/powerpoint/2010/main" val="67362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3" descr="C:\Users\dwharder\Desktop\v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275" y="1246396"/>
            <a:ext cx="575945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Content Placeholder 2"/>
          <p:cNvSpPr>
            <a:spLocks noGrp="1"/>
          </p:cNvSpPr>
          <p:nvPr>
            <p:ph idx="1"/>
          </p:nvPr>
        </p:nvSpPr>
        <p:spPr>
          <a:xfrm>
            <a:off x="838200" y="1246396"/>
            <a:ext cx="2301876" cy="388077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 smtClean="0">
                <a:latin typeface="Arial" charset="0"/>
                <a:cs typeface="Arial" charset="0"/>
              </a:rPr>
              <a:t>	</a:t>
            </a:r>
            <a:r>
              <a:rPr lang="en-CA" altLang="en-US" sz="3200" dirty="0" smtClean="0">
                <a:cs typeface="Arial" charset="0"/>
              </a:rPr>
              <a:t>Nodes of depth up to 17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673601" y="5448509"/>
            <a:ext cx="22637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78351" y="4715084"/>
            <a:ext cx="38893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092700" y="3518109"/>
            <a:ext cx="19129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4" name="TextBox 12"/>
          <p:cNvSpPr txBox="1">
            <a:spLocks noChangeArrowheads="1"/>
          </p:cNvSpPr>
          <p:nvPr/>
        </p:nvSpPr>
        <p:spPr bwMode="auto">
          <a:xfrm>
            <a:off x="4810126" y="3346659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/>
              <a:t>9</a:t>
            </a:r>
          </a:p>
        </p:txBody>
      </p:sp>
      <p:sp>
        <p:nvSpPr>
          <p:cNvPr id="19465" name="TextBox 13"/>
          <p:cNvSpPr txBox="1">
            <a:spLocks noChangeArrowheads="1"/>
          </p:cNvSpPr>
          <p:nvPr/>
        </p:nvSpPr>
        <p:spPr bwMode="auto">
          <a:xfrm>
            <a:off x="4170363" y="4535696"/>
            <a:ext cx="469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/>
              <a:t>14</a:t>
            </a:r>
          </a:p>
        </p:txBody>
      </p:sp>
      <p:sp>
        <p:nvSpPr>
          <p:cNvPr id="19466" name="TextBox 14"/>
          <p:cNvSpPr txBox="1">
            <a:spLocks noChangeArrowheads="1"/>
          </p:cNvSpPr>
          <p:nvPr/>
        </p:nvSpPr>
        <p:spPr bwMode="auto">
          <a:xfrm>
            <a:off x="4268788" y="5264359"/>
            <a:ext cx="469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/>
              <a:t>17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3648075" y="2325896"/>
            <a:ext cx="19129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8" name="TextBox 16"/>
          <p:cNvSpPr txBox="1">
            <a:spLocks noChangeArrowheads="1"/>
          </p:cNvSpPr>
          <p:nvPr/>
        </p:nvSpPr>
        <p:spPr bwMode="auto">
          <a:xfrm>
            <a:off x="3359151" y="2144921"/>
            <a:ext cx="328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/>
              <a:t>4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3538539" y="1371809"/>
            <a:ext cx="4968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70" name="TextBox 18"/>
          <p:cNvSpPr txBox="1">
            <a:spLocks noChangeArrowheads="1"/>
          </p:cNvSpPr>
          <p:nvPr/>
        </p:nvSpPr>
        <p:spPr bwMode="auto">
          <a:xfrm>
            <a:off x="3265489" y="1190834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/>
              <a:t>0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Arial" charset="0"/>
              </a:rPr>
              <a:t>Terminology</a:t>
            </a:r>
          </a:p>
        </p:txBody>
      </p:sp>
    </p:spTree>
    <p:extLst>
      <p:ext uri="{BB962C8B-B14F-4D97-AF65-F5344CB8AC3E}">
        <p14:creationId xmlns:p14="http://schemas.microsoft.com/office/powerpoint/2010/main" val="223990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87086"/>
            <a:ext cx="10515600" cy="4351338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cs typeface="Arial" charset="0"/>
              </a:rPr>
              <a:t>	The </a:t>
            </a:r>
            <a:r>
              <a:rPr lang="en-US" altLang="en-US" i="1" dirty="0" smtClean="0">
                <a:cs typeface="Arial" charset="0"/>
              </a:rPr>
              <a:t>height</a:t>
            </a:r>
            <a:r>
              <a:rPr lang="en-US" altLang="en-US" dirty="0" smtClean="0">
                <a:cs typeface="Arial" charset="0"/>
              </a:rPr>
              <a:t> of a tree is defined as the maximum depth of any node within the tree</a:t>
            </a:r>
          </a:p>
          <a:p>
            <a:pPr>
              <a:buFont typeface="Arial" charset="0"/>
              <a:buNone/>
            </a:pPr>
            <a:endParaRPr lang="en-US" altLang="en-US" dirty="0" smtClean="0"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cs typeface="Arial" charset="0"/>
              </a:rPr>
              <a:t>	The height of a tree with one node is 0</a:t>
            </a:r>
          </a:p>
          <a:p>
            <a:pPr lvl="1"/>
            <a:r>
              <a:rPr lang="en-US" altLang="en-US" dirty="0" smtClean="0">
                <a:cs typeface="Arial" charset="0"/>
              </a:rPr>
              <a:t>Just the root node</a:t>
            </a:r>
          </a:p>
          <a:p>
            <a:pPr>
              <a:buFont typeface="Arial" charset="0"/>
              <a:buNone/>
            </a:pPr>
            <a:endParaRPr lang="en-US" altLang="en-US" dirty="0" smtClean="0"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cs typeface="Arial" charset="0"/>
              </a:rPr>
              <a:t>	For convenience, we define the height of the empty tree to be  –1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Arial" charset="0"/>
              </a:rPr>
              <a:t>Terminology</a:t>
            </a:r>
          </a:p>
        </p:txBody>
      </p:sp>
    </p:spTree>
    <p:extLst>
      <p:ext uri="{BB962C8B-B14F-4D97-AF65-F5344CB8AC3E}">
        <p14:creationId xmlns:p14="http://schemas.microsoft.com/office/powerpoint/2010/main" val="151913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3" descr="C:\Users\dwharder\Desktop\v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102" y="1558131"/>
            <a:ext cx="5759450" cy="4683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Content Placeholder 2"/>
          <p:cNvSpPr>
            <a:spLocks noGrp="1"/>
          </p:cNvSpPr>
          <p:nvPr>
            <p:ph idx="1"/>
          </p:nvPr>
        </p:nvSpPr>
        <p:spPr>
          <a:xfrm>
            <a:off x="911563" y="1195858"/>
            <a:ext cx="2000292" cy="388077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 smtClean="0">
                <a:latin typeface="Arial" charset="0"/>
                <a:cs typeface="Arial" charset="0"/>
              </a:rPr>
              <a:t>	</a:t>
            </a:r>
            <a:r>
              <a:rPr lang="en-CA" altLang="en-US" sz="3200" dirty="0" smtClean="0">
                <a:cs typeface="Arial" charset="0"/>
              </a:rPr>
              <a:t>The height of this tree is 17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030124" y="5733256"/>
            <a:ext cx="49672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0" name="TextBox 14"/>
          <p:cNvSpPr txBox="1">
            <a:spLocks noChangeArrowheads="1"/>
          </p:cNvSpPr>
          <p:nvPr/>
        </p:nvSpPr>
        <p:spPr bwMode="auto">
          <a:xfrm>
            <a:off x="3030124" y="3933825"/>
            <a:ext cx="469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/>
              <a:t>17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3044412" y="1688306"/>
            <a:ext cx="20161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1244186" y="3717131"/>
            <a:ext cx="4032250" cy="0"/>
          </a:xfrm>
          <a:prstGeom prst="line">
            <a:avLst/>
          </a:prstGeom>
          <a:ln w="28575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Arial" charset="0"/>
              </a:rPr>
              <a:t>Terminology</a:t>
            </a:r>
          </a:p>
        </p:txBody>
      </p:sp>
    </p:spTree>
    <p:extLst>
      <p:ext uri="{BB962C8B-B14F-4D97-AF65-F5344CB8AC3E}">
        <p14:creationId xmlns:p14="http://schemas.microsoft.com/office/powerpoint/2010/main" val="91561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3910" y="1087024"/>
            <a:ext cx="10359889" cy="3880773"/>
          </a:xfrm>
        </p:spPr>
        <p:txBody>
          <a:bodyPr>
            <a:noAutofit/>
          </a:bodyPr>
          <a:lstStyle/>
          <a:p>
            <a:pPr>
              <a:buFont typeface="Arial" charset="0"/>
              <a:buNone/>
            </a:pPr>
            <a:r>
              <a:rPr lang="en-US" altLang="en-US" sz="2000" dirty="0">
                <a:cs typeface="Arial" charset="0"/>
              </a:rPr>
              <a:t>	</a:t>
            </a:r>
            <a:r>
              <a:rPr lang="en-US" altLang="en-US" sz="3200" dirty="0" smtClean="0">
                <a:cs typeface="Arial" charset="0"/>
              </a:rPr>
              <a:t>If a path exists from node </a:t>
            </a:r>
            <a:r>
              <a:rPr lang="en-US" altLang="en-US" sz="3200" i="1" dirty="0" smtClean="0">
                <a:cs typeface="Arial" charset="0"/>
              </a:rPr>
              <a:t>a</a:t>
            </a:r>
            <a:r>
              <a:rPr lang="en-US" altLang="en-US" sz="3200" dirty="0" smtClean="0">
                <a:cs typeface="Arial" charset="0"/>
              </a:rPr>
              <a:t> to node </a:t>
            </a:r>
            <a:r>
              <a:rPr lang="en-US" altLang="en-US" sz="3200" i="1" dirty="0" smtClean="0">
                <a:cs typeface="Arial" charset="0"/>
              </a:rPr>
              <a:t>b</a:t>
            </a:r>
            <a:r>
              <a:rPr lang="en-US" altLang="en-US" sz="3200" dirty="0" smtClean="0">
                <a:cs typeface="Arial" charset="0"/>
              </a:rPr>
              <a:t>:</a:t>
            </a:r>
          </a:p>
          <a:p>
            <a:pPr lvl="1"/>
            <a:r>
              <a:rPr lang="en-US" altLang="en-US" sz="2800" i="1" dirty="0" smtClean="0">
                <a:cs typeface="Arial" charset="0"/>
              </a:rPr>
              <a:t>a</a:t>
            </a:r>
            <a:r>
              <a:rPr lang="en-US" altLang="en-US" sz="2800" dirty="0" smtClean="0">
                <a:cs typeface="Arial" charset="0"/>
              </a:rPr>
              <a:t> is an </a:t>
            </a:r>
            <a:r>
              <a:rPr lang="en-US" altLang="en-US" sz="2800" i="1" dirty="0" smtClean="0">
                <a:cs typeface="Arial" charset="0"/>
              </a:rPr>
              <a:t>ancestor</a:t>
            </a:r>
            <a:r>
              <a:rPr lang="en-US" altLang="en-US" sz="2800" dirty="0" smtClean="0">
                <a:cs typeface="Arial" charset="0"/>
              </a:rPr>
              <a:t> of </a:t>
            </a:r>
            <a:r>
              <a:rPr lang="en-US" altLang="en-US" sz="2800" i="1" dirty="0" smtClean="0">
                <a:cs typeface="Arial" charset="0"/>
              </a:rPr>
              <a:t>b</a:t>
            </a:r>
            <a:endParaRPr lang="en-US" altLang="en-US" sz="2800" dirty="0" smtClean="0">
              <a:cs typeface="Arial" charset="0"/>
            </a:endParaRPr>
          </a:p>
          <a:p>
            <a:pPr lvl="1"/>
            <a:r>
              <a:rPr lang="en-US" altLang="en-US" sz="2800" i="1" dirty="0" smtClean="0">
                <a:cs typeface="Arial" charset="0"/>
              </a:rPr>
              <a:t>b</a:t>
            </a:r>
            <a:r>
              <a:rPr lang="en-US" altLang="en-US" sz="2800" dirty="0" smtClean="0">
                <a:cs typeface="Arial" charset="0"/>
              </a:rPr>
              <a:t> is a </a:t>
            </a:r>
            <a:r>
              <a:rPr lang="en-US" altLang="en-US" sz="2800" i="1" dirty="0" smtClean="0">
                <a:cs typeface="Arial" charset="0"/>
              </a:rPr>
              <a:t>descendent</a:t>
            </a:r>
            <a:r>
              <a:rPr lang="en-US" altLang="en-US" sz="2800" dirty="0" smtClean="0">
                <a:cs typeface="Arial" charset="0"/>
              </a:rPr>
              <a:t> of </a:t>
            </a:r>
            <a:r>
              <a:rPr lang="en-US" altLang="en-US" sz="2800" i="1" dirty="0" smtClean="0">
                <a:cs typeface="Arial" charset="0"/>
              </a:rPr>
              <a:t>a</a:t>
            </a:r>
            <a:endParaRPr lang="en-US" altLang="en-US" sz="2800" dirty="0" smtClean="0"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z="3200" dirty="0" smtClean="0"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altLang="en-US" sz="3200" dirty="0" smtClean="0">
                <a:cs typeface="Arial" charset="0"/>
              </a:rPr>
              <a:t>	Thus, a node is both an ancestor and a descendant of itself</a:t>
            </a:r>
          </a:p>
          <a:p>
            <a:pPr lvl="1"/>
            <a:r>
              <a:rPr lang="en-US" altLang="en-US" sz="2800" dirty="0" smtClean="0">
                <a:cs typeface="Arial" charset="0"/>
              </a:rPr>
              <a:t>We can add the adjective </a:t>
            </a:r>
            <a:r>
              <a:rPr lang="en-US" altLang="en-US" sz="2800" i="1" dirty="0" smtClean="0">
                <a:cs typeface="Arial" charset="0"/>
              </a:rPr>
              <a:t>strict</a:t>
            </a:r>
            <a:r>
              <a:rPr lang="en-US" altLang="en-US" sz="2800" dirty="0" smtClean="0">
                <a:cs typeface="Arial" charset="0"/>
              </a:rPr>
              <a:t> to exclude equality: </a:t>
            </a:r>
            <a:r>
              <a:rPr lang="en-US" altLang="en-US" sz="2800" i="1" dirty="0" smtClean="0">
                <a:cs typeface="Arial" charset="0"/>
              </a:rPr>
              <a:t>a</a:t>
            </a:r>
            <a:r>
              <a:rPr lang="en-US" altLang="en-US" sz="2800" dirty="0" smtClean="0">
                <a:cs typeface="Arial" charset="0"/>
              </a:rPr>
              <a:t> is a </a:t>
            </a:r>
            <a:r>
              <a:rPr lang="en-US" altLang="en-US" sz="2800" i="1" dirty="0" smtClean="0">
                <a:cs typeface="Arial" charset="0"/>
              </a:rPr>
              <a:t>strict descendent</a:t>
            </a:r>
            <a:r>
              <a:rPr lang="en-US" altLang="en-US" sz="2800" dirty="0" smtClean="0">
                <a:cs typeface="Arial" charset="0"/>
              </a:rPr>
              <a:t> of </a:t>
            </a:r>
            <a:r>
              <a:rPr lang="en-US" altLang="en-US" sz="2800" i="1" dirty="0" smtClean="0">
                <a:cs typeface="Arial" charset="0"/>
              </a:rPr>
              <a:t>b</a:t>
            </a:r>
            <a:r>
              <a:rPr lang="en-US" altLang="en-US" sz="2800" dirty="0" smtClean="0">
                <a:cs typeface="Arial" charset="0"/>
              </a:rPr>
              <a:t> if </a:t>
            </a:r>
            <a:r>
              <a:rPr lang="en-US" altLang="en-US" sz="2800" i="1" dirty="0" smtClean="0">
                <a:cs typeface="Arial" charset="0"/>
              </a:rPr>
              <a:t>a</a:t>
            </a:r>
            <a:r>
              <a:rPr lang="en-US" altLang="en-US" sz="2800" dirty="0" smtClean="0">
                <a:cs typeface="Arial" charset="0"/>
              </a:rPr>
              <a:t> is a descendant of </a:t>
            </a:r>
            <a:r>
              <a:rPr lang="en-US" altLang="en-US" sz="2800" i="1" dirty="0" smtClean="0">
                <a:cs typeface="Arial" charset="0"/>
              </a:rPr>
              <a:t>b</a:t>
            </a:r>
            <a:r>
              <a:rPr lang="en-US" altLang="en-US" sz="2800" dirty="0" smtClean="0">
                <a:cs typeface="Arial" charset="0"/>
              </a:rPr>
              <a:t> but </a:t>
            </a:r>
            <a:r>
              <a:rPr lang="en-US" altLang="en-US" sz="2800" i="1" dirty="0" smtClean="0">
                <a:cs typeface="Arial" charset="0"/>
              </a:rPr>
              <a:t>a ≠</a:t>
            </a:r>
            <a:r>
              <a:rPr lang="en-US" altLang="en-US" sz="2800" dirty="0" smtClean="0">
                <a:cs typeface="Arial" charset="0"/>
              </a:rPr>
              <a:t> </a:t>
            </a:r>
            <a:r>
              <a:rPr lang="en-US" altLang="en-US" sz="2800" i="1" dirty="0" smtClean="0">
                <a:cs typeface="Arial" charset="0"/>
              </a:rPr>
              <a:t>b</a:t>
            </a:r>
            <a:endParaRPr lang="en-US" altLang="en-US" sz="2800" dirty="0" smtClean="0"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z="3200" dirty="0" smtClean="0"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altLang="en-US" sz="3200" dirty="0" smtClean="0">
                <a:cs typeface="Arial" charset="0"/>
              </a:rPr>
              <a:t>	The root node is an ancestor of all nodes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Arial" charset="0"/>
              </a:rPr>
              <a:t>Terminology</a:t>
            </a:r>
          </a:p>
        </p:txBody>
      </p:sp>
    </p:spTree>
    <p:extLst>
      <p:ext uri="{BB962C8B-B14F-4D97-AF65-F5344CB8AC3E}">
        <p14:creationId xmlns:p14="http://schemas.microsoft.com/office/powerpoint/2010/main" val="415825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07959"/>
            <a:ext cx="9418983" cy="3880773"/>
          </a:xfrm>
        </p:spPr>
        <p:txBody>
          <a:bodyPr>
            <a:noAutofit/>
          </a:bodyPr>
          <a:lstStyle/>
          <a:p>
            <a:pPr>
              <a:buFont typeface="Arial" charset="0"/>
              <a:buNone/>
            </a:pPr>
            <a:r>
              <a:rPr lang="en-US" altLang="en-US" sz="3200" dirty="0" smtClean="0">
                <a:cs typeface="Arial" charset="0"/>
              </a:rPr>
              <a:t>The </a:t>
            </a:r>
            <a:r>
              <a:rPr lang="en-US" altLang="en-US" sz="3200" b="1" dirty="0" smtClean="0">
                <a:cs typeface="Arial" charset="0"/>
              </a:rPr>
              <a:t>descendants</a:t>
            </a:r>
            <a:r>
              <a:rPr lang="en-US" altLang="en-US" sz="3200" dirty="0" smtClean="0">
                <a:cs typeface="Arial" charset="0"/>
              </a:rPr>
              <a:t> of node B are B, C, D, E, F, and G:</a:t>
            </a:r>
          </a:p>
          <a:p>
            <a:endParaRPr lang="en-US" altLang="en-US" sz="3200" dirty="0" smtClean="0">
              <a:cs typeface="Arial" charset="0"/>
            </a:endParaRPr>
          </a:p>
          <a:p>
            <a:endParaRPr lang="en-US" altLang="en-US" sz="3200" dirty="0" smtClean="0">
              <a:cs typeface="Arial" charset="0"/>
            </a:endParaRPr>
          </a:p>
          <a:p>
            <a:endParaRPr lang="en-US" altLang="en-US" sz="3200" dirty="0" smtClean="0">
              <a:cs typeface="Arial" charset="0"/>
            </a:endParaRPr>
          </a:p>
          <a:p>
            <a:endParaRPr lang="en-US" altLang="en-US" sz="3200" dirty="0" smtClean="0"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z="3200" dirty="0" smtClean="0">
                <a:cs typeface="Arial" charset="0"/>
              </a:rPr>
              <a:t>The </a:t>
            </a:r>
            <a:r>
              <a:rPr lang="en-US" altLang="en-US" sz="3200" b="1" dirty="0" smtClean="0">
                <a:cs typeface="Arial" charset="0"/>
              </a:rPr>
              <a:t>ancestors</a:t>
            </a:r>
            <a:r>
              <a:rPr lang="en-US" altLang="en-US" sz="3200" dirty="0" smtClean="0">
                <a:cs typeface="Arial" charset="0"/>
              </a:rPr>
              <a:t> of node I are I, H, and A:</a:t>
            </a:r>
          </a:p>
        </p:txBody>
      </p:sp>
      <p:pic>
        <p:nvPicPr>
          <p:cNvPr id="23556" name="Picture 4" descr="b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860" y="4029284"/>
            <a:ext cx="2376487" cy="174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5" descr="b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860" y="1803504"/>
            <a:ext cx="2376487" cy="174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Arial" charset="0"/>
              </a:rPr>
              <a:t>Terminology</a:t>
            </a:r>
          </a:p>
        </p:txBody>
      </p:sp>
    </p:spTree>
    <p:extLst>
      <p:ext uri="{BB962C8B-B14F-4D97-AF65-F5344CB8AC3E}">
        <p14:creationId xmlns:p14="http://schemas.microsoft.com/office/powerpoint/2010/main" val="127267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057401" y="228600"/>
            <a:ext cx="7010399" cy="5715000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/>
              <a:t>Unit </a:t>
            </a:r>
            <a:r>
              <a:rPr lang="en-US" altLang="en-US" sz="3600" b="1" dirty="0" smtClean="0"/>
              <a:t>3 </a:t>
            </a:r>
            <a:r>
              <a:rPr lang="en-US" altLang="en-US" sz="3600" b="1"/>
              <a:t>Module </a:t>
            </a:r>
            <a:r>
              <a:rPr lang="en-US" altLang="en-US" sz="3600" b="1" smtClean="0"/>
              <a:t>5: </a:t>
            </a:r>
            <a:endParaRPr lang="en-US" altLang="en-US" sz="3600" b="1" dirty="0"/>
          </a:p>
          <a:p>
            <a:pPr algn="ctr"/>
            <a:r>
              <a:rPr lang="en-US" sz="3600" b="1" dirty="0" smtClean="0"/>
              <a:t>Binary Trees</a:t>
            </a:r>
            <a:endParaRPr lang="en-US" sz="3600" b="1" dirty="0"/>
          </a:p>
          <a:p>
            <a:pPr>
              <a:defRPr/>
            </a:pPr>
            <a:endParaRPr lang="en-US" sz="2800" dirty="0"/>
          </a:p>
          <a:p>
            <a:r>
              <a:rPr lang="en-US" sz="2800" dirty="0" smtClean="0"/>
              <a:t>Introducing Binary Trees</a:t>
            </a:r>
          </a:p>
          <a:p>
            <a:r>
              <a:rPr lang="en-GB" altLang="en-US" sz="2800" dirty="0" smtClean="0"/>
              <a:t>Binary Tree Terminology</a:t>
            </a:r>
          </a:p>
          <a:p>
            <a:r>
              <a:rPr lang="en-GB" altLang="en-US" sz="2800" dirty="0"/>
              <a:t>Binary Tree </a:t>
            </a:r>
            <a:r>
              <a:rPr lang="en-GB" altLang="en-US" sz="2800" dirty="0" smtClean="0"/>
              <a:t>Structure</a:t>
            </a:r>
            <a:endParaRPr lang="en-GB" altLang="en-US" sz="2800" dirty="0"/>
          </a:p>
          <a:p>
            <a:r>
              <a:rPr lang="en-GB" altLang="en-US" sz="2800" dirty="0"/>
              <a:t>Binary Tree </a:t>
            </a:r>
            <a:r>
              <a:rPr lang="en-GB" altLang="en-US" sz="2800" dirty="0" smtClean="0"/>
              <a:t>Operations</a:t>
            </a:r>
            <a:endParaRPr lang="en-GB" altLang="en-US" sz="2800" dirty="0"/>
          </a:p>
          <a:p>
            <a:r>
              <a:rPr lang="en-US" altLang="en-US" sz="2800" dirty="0"/>
              <a:t>Template Considerations </a:t>
            </a:r>
            <a:r>
              <a:rPr lang="en-US" altLang="en-US" sz="2800" dirty="0" smtClean="0"/>
              <a:t>and coding examples for </a:t>
            </a:r>
            <a:r>
              <a:rPr lang="en-US" altLang="en-US" sz="2800" dirty="0"/>
              <a:t>Binary Search </a:t>
            </a:r>
            <a:r>
              <a:rPr lang="en-US" altLang="en-US" sz="2800" dirty="0" smtClean="0"/>
              <a:t>Trees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5804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C:\Users\dwharder\Desktop\v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196" y="1415188"/>
            <a:ext cx="575945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Content Placeholder 2"/>
          <p:cNvSpPr>
            <a:spLocks noGrp="1"/>
          </p:cNvSpPr>
          <p:nvPr>
            <p:ph idx="1"/>
          </p:nvPr>
        </p:nvSpPr>
        <p:spPr>
          <a:xfrm>
            <a:off x="838200" y="1057021"/>
            <a:ext cx="3690040" cy="3880773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CA" altLang="en-US" sz="3600" dirty="0" smtClean="0">
                <a:cs typeface="Arial" charset="0"/>
              </a:rPr>
              <a:t>	All descendants (including itself) of the indicated node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rot="5400000">
            <a:off x="7951341" y="3033127"/>
            <a:ext cx="647700" cy="576263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Arial" charset="0"/>
              </a:rPr>
              <a:t>Terminology</a:t>
            </a:r>
          </a:p>
        </p:txBody>
      </p:sp>
    </p:spTree>
    <p:extLst>
      <p:ext uri="{BB962C8B-B14F-4D97-AF65-F5344CB8AC3E}">
        <p14:creationId xmlns:p14="http://schemas.microsoft.com/office/powerpoint/2010/main" val="229299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C:\Users\dwharder\Desktop\v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423" y="1325563"/>
            <a:ext cx="575945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Content Placeholder 2"/>
          <p:cNvSpPr>
            <a:spLocks noGrp="1"/>
          </p:cNvSpPr>
          <p:nvPr>
            <p:ph idx="1"/>
          </p:nvPr>
        </p:nvSpPr>
        <p:spPr>
          <a:xfrm>
            <a:off x="838199" y="1246396"/>
            <a:ext cx="3279224" cy="3880773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CA" altLang="en-US" dirty="0" smtClean="0">
                <a:latin typeface="Arial" charset="0"/>
                <a:cs typeface="Arial" charset="0"/>
              </a:rPr>
              <a:t>	</a:t>
            </a:r>
            <a:r>
              <a:rPr lang="en-CA" altLang="en-US" sz="3600" dirty="0" smtClean="0">
                <a:cs typeface="Arial" charset="0"/>
              </a:rPr>
              <a:t>All ancestors (including itself) of the indicated node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5400000">
            <a:off x="7726053" y="2898651"/>
            <a:ext cx="647700" cy="576263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Arial" charset="0"/>
              </a:rPr>
              <a:t>Terminology</a:t>
            </a:r>
          </a:p>
        </p:txBody>
      </p:sp>
    </p:spTree>
    <p:extLst>
      <p:ext uri="{BB962C8B-B14F-4D97-AF65-F5344CB8AC3E}">
        <p14:creationId xmlns:p14="http://schemas.microsoft.com/office/powerpoint/2010/main" val="279061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199" y="1183814"/>
            <a:ext cx="7735957" cy="3880773"/>
          </a:xfrm>
        </p:spPr>
        <p:txBody>
          <a:bodyPr>
            <a:noAutofit/>
          </a:bodyPr>
          <a:lstStyle/>
          <a:p>
            <a:pPr>
              <a:buFont typeface="Arial" charset="0"/>
              <a:buNone/>
            </a:pPr>
            <a:r>
              <a:rPr lang="en-US" altLang="en-US" dirty="0" smtClean="0">
                <a:cs typeface="Arial" charset="0"/>
              </a:rPr>
              <a:t>	Another approach to a tree is to define the tree recursively:</a:t>
            </a:r>
          </a:p>
          <a:p>
            <a:pPr lvl="1"/>
            <a:r>
              <a:rPr lang="en-US" altLang="en-US" dirty="0" smtClean="0">
                <a:cs typeface="Arial" charset="0"/>
              </a:rPr>
              <a:t>A degree-0 node is a tree</a:t>
            </a:r>
          </a:p>
          <a:p>
            <a:pPr lvl="1"/>
            <a:r>
              <a:rPr lang="en-US" altLang="en-US" dirty="0" smtClean="0">
                <a:cs typeface="Arial" charset="0"/>
              </a:rPr>
              <a:t>A node with degree </a:t>
            </a:r>
            <a:r>
              <a:rPr lang="en-US" altLang="en-US" i="1" dirty="0" smtClean="0">
                <a:cs typeface="Arial" charset="0"/>
              </a:rPr>
              <a:t>n</a:t>
            </a:r>
            <a:r>
              <a:rPr lang="en-US" altLang="en-US" dirty="0" smtClean="0">
                <a:cs typeface="Arial" charset="0"/>
              </a:rPr>
              <a:t> is a tree if it has </a:t>
            </a:r>
            <a:r>
              <a:rPr lang="en-US" altLang="en-US" i="1" dirty="0" smtClean="0">
                <a:cs typeface="Arial" charset="0"/>
              </a:rPr>
              <a:t>n</a:t>
            </a:r>
            <a:r>
              <a:rPr lang="en-US" altLang="en-US" dirty="0" smtClean="0">
                <a:cs typeface="Arial" charset="0"/>
              </a:rPr>
              <a:t> children and all of its children are disjoint trees (</a:t>
            </a:r>
            <a:r>
              <a:rPr lang="en-US" altLang="en-US" i="1" dirty="0" smtClean="0">
                <a:cs typeface="Arial" charset="0"/>
              </a:rPr>
              <a:t>i</a:t>
            </a:r>
            <a:r>
              <a:rPr lang="en-US" altLang="en-US" dirty="0" smtClean="0">
                <a:cs typeface="Arial" charset="0"/>
              </a:rPr>
              <a:t>.</a:t>
            </a:r>
            <a:r>
              <a:rPr lang="en-US" altLang="en-US" i="1" dirty="0" smtClean="0">
                <a:cs typeface="Arial" charset="0"/>
              </a:rPr>
              <a:t>e</a:t>
            </a:r>
            <a:r>
              <a:rPr lang="en-US" altLang="en-US" dirty="0" smtClean="0">
                <a:cs typeface="Arial" charset="0"/>
              </a:rPr>
              <a:t>., with no intersecting nodes)</a:t>
            </a:r>
          </a:p>
          <a:p>
            <a:pPr>
              <a:buFont typeface="Arial" charset="0"/>
              <a:buNone/>
            </a:pPr>
            <a:endParaRPr lang="en-US" altLang="en-US" dirty="0" smtClean="0"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cs typeface="Arial" charset="0"/>
              </a:rPr>
              <a:t>	Given any node </a:t>
            </a:r>
            <a:r>
              <a:rPr lang="en-US" altLang="en-US" i="1" dirty="0" smtClean="0">
                <a:cs typeface="Arial" charset="0"/>
              </a:rPr>
              <a:t>a</a:t>
            </a:r>
            <a:r>
              <a:rPr lang="en-US" altLang="en-US" dirty="0" smtClean="0">
                <a:cs typeface="Arial" charset="0"/>
              </a:rPr>
              <a:t> within a tree</a:t>
            </a:r>
            <a:br>
              <a:rPr lang="en-US" altLang="en-US" dirty="0" smtClean="0">
                <a:cs typeface="Arial" charset="0"/>
              </a:rPr>
            </a:br>
            <a:r>
              <a:rPr lang="en-US" altLang="en-US" dirty="0" smtClean="0">
                <a:cs typeface="Arial" charset="0"/>
              </a:rPr>
              <a:t>with root </a:t>
            </a:r>
            <a:r>
              <a:rPr lang="en-US" altLang="en-US" i="1" dirty="0" smtClean="0">
                <a:cs typeface="Arial" charset="0"/>
              </a:rPr>
              <a:t>r</a:t>
            </a:r>
            <a:r>
              <a:rPr lang="en-US" altLang="en-US" dirty="0" smtClean="0">
                <a:cs typeface="Arial" charset="0"/>
              </a:rPr>
              <a:t>, the collection of </a:t>
            </a:r>
            <a:r>
              <a:rPr lang="en-US" altLang="en-US" i="1" dirty="0" smtClean="0">
                <a:cs typeface="Arial" charset="0"/>
              </a:rPr>
              <a:t>a</a:t>
            </a:r>
            <a:r>
              <a:rPr lang="en-US" altLang="en-US" dirty="0" smtClean="0">
                <a:cs typeface="Arial" charset="0"/>
              </a:rPr>
              <a:t> and</a:t>
            </a:r>
            <a:br>
              <a:rPr lang="en-US" altLang="en-US" dirty="0" smtClean="0">
                <a:cs typeface="Arial" charset="0"/>
              </a:rPr>
            </a:br>
            <a:r>
              <a:rPr lang="en-US" altLang="en-US" dirty="0" smtClean="0">
                <a:cs typeface="Arial" charset="0"/>
              </a:rPr>
              <a:t>all of its descendants is said to</a:t>
            </a:r>
            <a:br>
              <a:rPr lang="en-US" altLang="en-US" dirty="0" smtClean="0">
                <a:cs typeface="Arial" charset="0"/>
              </a:rPr>
            </a:br>
            <a:r>
              <a:rPr lang="en-US" altLang="en-US" dirty="0" smtClean="0">
                <a:cs typeface="Arial" charset="0"/>
              </a:rPr>
              <a:t>be a </a:t>
            </a:r>
            <a:r>
              <a:rPr lang="en-US" altLang="en-US" i="1" dirty="0" smtClean="0">
                <a:cs typeface="Arial" charset="0"/>
              </a:rPr>
              <a:t>subtree of the tree with</a:t>
            </a:r>
            <a:br>
              <a:rPr lang="en-US" altLang="en-US" i="1" dirty="0" smtClean="0">
                <a:cs typeface="Arial" charset="0"/>
              </a:rPr>
            </a:br>
            <a:r>
              <a:rPr lang="en-US" altLang="en-US" i="1" dirty="0" smtClean="0">
                <a:cs typeface="Arial" charset="0"/>
              </a:rPr>
              <a:t>root a</a:t>
            </a:r>
            <a:endParaRPr lang="en-US" altLang="en-US" dirty="0" smtClean="0">
              <a:cs typeface="Arial" charset="0"/>
            </a:endParaRPr>
          </a:p>
        </p:txBody>
      </p:sp>
      <p:pic>
        <p:nvPicPr>
          <p:cNvPr id="26628" name="Picture 4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328" y="3124200"/>
            <a:ext cx="3168650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Arial" charset="0"/>
              </a:rPr>
              <a:t>Terminology</a:t>
            </a:r>
          </a:p>
        </p:txBody>
      </p:sp>
    </p:spTree>
    <p:extLst>
      <p:ext uri="{BB962C8B-B14F-4D97-AF65-F5344CB8AC3E}">
        <p14:creationId xmlns:p14="http://schemas.microsoft.com/office/powerpoint/2010/main" val="224397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0574" y="990"/>
            <a:ext cx="8236227" cy="9144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 smtClean="0"/>
              <a:t>Full and Complete Binary Trees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573" y="1202634"/>
            <a:ext cx="9660835" cy="4572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200" u="sng" dirty="0" smtClean="0"/>
              <a:t>Full</a:t>
            </a:r>
            <a:r>
              <a:rPr lang="en-US" altLang="en-US" sz="3200" dirty="0" smtClean="0"/>
              <a:t> binary tree: </a:t>
            </a:r>
            <a:r>
              <a:rPr lang="en-US" altLang="en-US" sz="3200" dirty="0"/>
              <a:t>Each node is either a leaf or internal node with exactly two non-empty children.</a:t>
            </a:r>
          </a:p>
          <a:p>
            <a:pPr eaLnBrk="1" hangingPunct="1">
              <a:lnSpc>
                <a:spcPct val="20000"/>
              </a:lnSpc>
              <a:buFontTx/>
              <a:buNone/>
            </a:pPr>
            <a:endParaRPr lang="en-US" altLang="en-US" sz="32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200" u="sng" dirty="0" smtClean="0"/>
              <a:t>Complete</a:t>
            </a:r>
            <a:r>
              <a:rPr lang="en-US" altLang="en-US" sz="3200" dirty="0" smtClean="0"/>
              <a:t> binary tree: </a:t>
            </a:r>
            <a:r>
              <a:rPr lang="en-US" altLang="en-US" sz="3200" dirty="0"/>
              <a:t>If the height of the tree is </a:t>
            </a:r>
            <a:r>
              <a:rPr lang="en-US" altLang="en-US" sz="3200" i="1" dirty="0"/>
              <a:t>d</a:t>
            </a:r>
            <a:r>
              <a:rPr lang="en-US" altLang="en-US" sz="3200" dirty="0"/>
              <a:t>, then all leaves except possibly level </a:t>
            </a:r>
            <a:r>
              <a:rPr lang="en-US" altLang="en-US" sz="3200" i="1" dirty="0"/>
              <a:t>d</a:t>
            </a:r>
            <a:r>
              <a:rPr lang="en-US" altLang="en-US" sz="3200" dirty="0"/>
              <a:t> are completely full.  The bottom level has all nodes to the left side.</a:t>
            </a:r>
          </a:p>
        </p:txBody>
      </p:sp>
      <p:pic>
        <p:nvPicPr>
          <p:cNvPr id="204804" name="Picture 4" descr="C:\Shaffer\CS2604\Figs\FullComp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" r="3473" b="2127"/>
          <a:stretch>
            <a:fillRect/>
          </a:stretch>
        </p:blipFill>
        <p:spPr bwMode="auto">
          <a:xfrm>
            <a:off x="3297858" y="4160053"/>
            <a:ext cx="681355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36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7156"/>
            <a:ext cx="10515600" cy="1325563"/>
          </a:xfrm>
        </p:spPr>
        <p:txBody>
          <a:bodyPr/>
          <a:lstStyle/>
          <a:p>
            <a:r>
              <a:rPr lang="en-US" altLang="en-US" dirty="0" smtClean="0"/>
              <a:t>Definition and Application of                             Binary Trees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661319"/>
            <a:ext cx="8382000" cy="4191000"/>
          </a:xfrm>
        </p:spPr>
        <p:txBody>
          <a:bodyPr/>
          <a:lstStyle/>
          <a:p>
            <a:r>
              <a:rPr lang="en-US" altLang="en-US" u="sng" dirty="0"/>
              <a:t>Binary tree</a:t>
            </a:r>
            <a:r>
              <a:rPr lang="en-US" altLang="en-US" dirty="0"/>
              <a:t>: a nonlinear linked list in which each node may point to 0, 1, or two other nodes</a:t>
            </a:r>
          </a:p>
          <a:p>
            <a:r>
              <a:rPr lang="en-US" altLang="en-US" dirty="0"/>
              <a:t>Each node contains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 dirty="0"/>
              <a:t>	one or more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 dirty="0"/>
              <a:t>	data fields and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 dirty="0"/>
              <a:t>	two pointers</a:t>
            </a:r>
          </a:p>
        </p:txBody>
      </p:sp>
      <p:grpSp>
        <p:nvGrpSpPr>
          <p:cNvPr id="5124" name="Group 37"/>
          <p:cNvGrpSpPr>
            <a:grpSpLocks/>
          </p:cNvGrpSpPr>
          <p:nvPr/>
        </p:nvGrpSpPr>
        <p:grpSpPr bwMode="auto">
          <a:xfrm>
            <a:off x="5314121" y="2266122"/>
            <a:ext cx="4969565" cy="3696184"/>
            <a:chOff x="2352" y="1920"/>
            <a:chExt cx="2960" cy="1961"/>
          </a:xfrm>
        </p:grpSpPr>
        <p:sp>
          <p:nvSpPr>
            <p:cNvPr id="5125" name="Rectangle 4"/>
            <p:cNvSpPr>
              <a:spLocks noChangeArrowheads="1"/>
            </p:cNvSpPr>
            <p:nvPr/>
          </p:nvSpPr>
          <p:spPr bwMode="auto">
            <a:xfrm>
              <a:off x="3648" y="192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26" name="Rectangle 5"/>
            <p:cNvSpPr>
              <a:spLocks noChangeArrowheads="1"/>
            </p:cNvSpPr>
            <p:nvPr/>
          </p:nvSpPr>
          <p:spPr bwMode="auto">
            <a:xfrm>
              <a:off x="3504" y="2400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27" name="Rectangle 6"/>
            <p:cNvSpPr>
              <a:spLocks noChangeArrowheads="1"/>
            </p:cNvSpPr>
            <p:nvPr/>
          </p:nvSpPr>
          <p:spPr bwMode="auto">
            <a:xfrm>
              <a:off x="3936" y="240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28" name="Rectangle 7"/>
            <p:cNvSpPr>
              <a:spLocks noChangeArrowheads="1"/>
            </p:cNvSpPr>
            <p:nvPr/>
          </p:nvSpPr>
          <p:spPr bwMode="auto">
            <a:xfrm>
              <a:off x="3792" y="240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29" name="Rectangle 8"/>
            <p:cNvSpPr>
              <a:spLocks noChangeArrowheads="1"/>
            </p:cNvSpPr>
            <p:nvPr/>
          </p:nvSpPr>
          <p:spPr bwMode="auto">
            <a:xfrm>
              <a:off x="4368" y="2832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30" name="Rectangle 9"/>
            <p:cNvSpPr>
              <a:spLocks noChangeArrowheads="1"/>
            </p:cNvSpPr>
            <p:nvPr/>
          </p:nvSpPr>
          <p:spPr bwMode="auto">
            <a:xfrm>
              <a:off x="4800" y="2832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31" name="Rectangle 10"/>
            <p:cNvSpPr>
              <a:spLocks noChangeArrowheads="1"/>
            </p:cNvSpPr>
            <p:nvPr/>
          </p:nvSpPr>
          <p:spPr bwMode="auto">
            <a:xfrm>
              <a:off x="4656" y="2832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32" name="Rectangle 11"/>
            <p:cNvSpPr>
              <a:spLocks noChangeArrowheads="1"/>
            </p:cNvSpPr>
            <p:nvPr/>
          </p:nvSpPr>
          <p:spPr bwMode="auto">
            <a:xfrm>
              <a:off x="2880" y="2832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33" name="Rectangle 12"/>
            <p:cNvSpPr>
              <a:spLocks noChangeArrowheads="1"/>
            </p:cNvSpPr>
            <p:nvPr/>
          </p:nvSpPr>
          <p:spPr bwMode="auto">
            <a:xfrm>
              <a:off x="3312" y="2832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34" name="Rectangle 13"/>
            <p:cNvSpPr>
              <a:spLocks noChangeArrowheads="1"/>
            </p:cNvSpPr>
            <p:nvPr/>
          </p:nvSpPr>
          <p:spPr bwMode="auto">
            <a:xfrm>
              <a:off x="3168" y="2832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35" name="Rectangle 14"/>
            <p:cNvSpPr>
              <a:spLocks noChangeArrowheads="1"/>
            </p:cNvSpPr>
            <p:nvPr/>
          </p:nvSpPr>
          <p:spPr bwMode="auto">
            <a:xfrm>
              <a:off x="2544" y="3264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36" name="Rectangle 15"/>
            <p:cNvSpPr>
              <a:spLocks noChangeArrowheads="1"/>
            </p:cNvSpPr>
            <p:nvPr/>
          </p:nvSpPr>
          <p:spPr bwMode="auto">
            <a:xfrm>
              <a:off x="2976" y="3264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37" name="Rectangle 16"/>
            <p:cNvSpPr>
              <a:spLocks noChangeArrowheads="1"/>
            </p:cNvSpPr>
            <p:nvPr/>
          </p:nvSpPr>
          <p:spPr bwMode="auto">
            <a:xfrm>
              <a:off x="2832" y="3264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38" name="Rectangle 17"/>
            <p:cNvSpPr>
              <a:spLocks noChangeArrowheads="1"/>
            </p:cNvSpPr>
            <p:nvPr/>
          </p:nvSpPr>
          <p:spPr bwMode="auto">
            <a:xfrm>
              <a:off x="4128" y="3264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39" name="Rectangle 18"/>
            <p:cNvSpPr>
              <a:spLocks noChangeArrowheads="1"/>
            </p:cNvSpPr>
            <p:nvPr/>
          </p:nvSpPr>
          <p:spPr bwMode="auto">
            <a:xfrm>
              <a:off x="4560" y="3264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40" name="Rectangle 19"/>
            <p:cNvSpPr>
              <a:spLocks noChangeArrowheads="1"/>
            </p:cNvSpPr>
            <p:nvPr/>
          </p:nvSpPr>
          <p:spPr bwMode="auto">
            <a:xfrm>
              <a:off x="4416" y="3264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41" name="Line 20"/>
            <p:cNvSpPr>
              <a:spLocks noChangeShapeType="1"/>
            </p:cNvSpPr>
            <p:nvPr/>
          </p:nvSpPr>
          <p:spPr bwMode="auto">
            <a:xfrm>
              <a:off x="3792" y="206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2" name="Line 21"/>
            <p:cNvSpPr>
              <a:spLocks noChangeShapeType="1"/>
            </p:cNvSpPr>
            <p:nvPr/>
          </p:nvSpPr>
          <p:spPr bwMode="auto">
            <a:xfrm flipH="1">
              <a:off x="3168" y="2544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3" name="Line 22"/>
            <p:cNvSpPr>
              <a:spLocks noChangeShapeType="1"/>
            </p:cNvSpPr>
            <p:nvPr/>
          </p:nvSpPr>
          <p:spPr bwMode="auto">
            <a:xfrm>
              <a:off x="3984" y="2544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4" name="Line 23"/>
            <p:cNvSpPr>
              <a:spLocks noChangeShapeType="1"/>
            </p:cNvSpPr>
            <p:nvPr/>
          </p:nvSpPr>
          <p:spPr bwMode="auto">
            <a:xfrm flipH="1">
              <a:off x="2832" y="2976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5" name="Line 24"/>
            <p:cNvSpPr>
              <a:spLocks noChangeShapeType="1"/>
            </p:cNvSpPr>
            <p:nvPr/>
          </p:nvSpPr>
          <p:spPr bwMode="auto">
            <a:xfrm>
              <a:off x="3360" y="2976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6" name="Line 25"/>
            <p:cNvSpPr>
              <a:spLocks noChangeShapeType="1"/>
            </p:cNvSpPr>
            <p:nvPr/>
          </p:nvSpPr>
          <p:spPr bwMode="auto">
            <a:xfrm flipH="1">
              <a:off x="4416" y="2976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7" name="Line 26"/>
            <p:cNvSpPr>
              <a:spLocks noChangeShapeType="1"/>
            </p:cNvSpPr>
            <p:nvPr/>
          </p:nvSpPr>
          <p:spPr bwMode="auto">
            <a:xfrm>
              <a:off x="4848" y="2976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8" name="Text Box 27"/>
            <p:cNvSpPr txBox="1">
              <a:spLocks noChangeArrowheads="1"/>
            </p:cNvSpPr>
            <p:nvPr/>
          </p:nvSpPr>
          <p:spPr bwMode="auto">
            <a:xfrm>
              <a:off x="3350" y="3300"/>
              <a:ext cx="4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5149" name="Text Box 28"/>
            <p:cNvSpPr txBox="1">
              <a:spLocks noChangeArrowheads="1"/>
            </p:cNvSpPr>
            <p:nvPr/>
          </p:nvSpPr>
          <p:spPr bwMode="auto">
            <a:xfrm>
              <a:off x="4848" y="3264"/>
              <a:ext cx="4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5150" name="Text Box 29"/>
            <p:cNvSpPr txBox="1">
              <a:spLocks noChangeArrowheads="1"/>
            </p:cNvSpPr>
            <p:nvPr/>
          </p:nvSpPr>
          <p:spPr bwMode="auto">
            <a:xfrm>
              <a:off x="2352" y="3648"/>
              <a:ext cx="4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5151" name="Text Box 30"/>
            <p:cNvSpPr txBox="1">
              <a:spLocks noChangeArrowheads="1"/>
            </p:cNvSpPr>
            <p:nvPr/>
          </p:nvSpPr>
          <p:spPr bwMode="auto">
            <a:xfrm>
              <a:off x="3072" y="3648"/>
              <a:ext cx="4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5152" name="Line 31"/>
            <p:cNvSpPr>
              <a:spLocks noChangeShapeType="1"/>
            </p:cNvSpPr>
            <p:nvPr/>
          </p:nvSpPr>
          <p:spPr bwMode="auto">
            <a:xfrm flipH="1">
              <a:off x="2592" y="3408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3" name="Line 32"/>
            <p:cNvSpPr>
              <a:spLocks noChangeShapeType="1"/>
            </p:cNvSpPr>
            <p:nvPr/>
          </p:nvSpPr>
          <p:spPr bwMode="auto">
            <a:xfrm>
              <a:off x="3072" y="3408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4" name="Text Box 33"/>
            <p:cNvSpPr txBox="1">
              <a:spLocks noChangeArrowheads="1"/>
            </p:cNvSpPr>
            <p:nvPr/>
          </p:nvSpPr>
          <p:spPr bwMode="auto">
            <a:xfrm>
              <a:off x="3936" y="3648"/>
              <a:ext cx="4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5155" name="Text Box 34"/>
            <p:cNvSpPr txBox="1">
              <a:spLocks noChangeArrowheads="1"/>
            </p:cNvSpPr>
            <p:nvPr/>
          </p:nvSpPr>
          <p:spPr bwMode="auto">
            <a:xfrm>
              <a:off x="4656" y="3648"/>
              <a:ext cx="4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5156" name="Line 35"/>
            <p:cNvSpPr>
              <a:spLocks noChangeShapeType="1"/>
            </p:cNvSpPr>
            <p:nvPr/>
          </p:nvSpPr>
          <p:spPr bwMode="auto">
            <a:xfrm flipH="1">
              <a:off x="4176" y="3408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7" name="Line 36"/>
            <p:cNvSpPr>
              <a:spLocks noChangeShapeType="1"/>
            </p:cNvSpPr>
            <p:nvPr/>
          </p:nvSpPr>
          <p:spPr bwMode="auto">
            <a:xfrm>
              <a:off x="4656" y="3408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9655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5087"/>
            <a:ext cx="10515600" cy="1325563"/>
          </a:xfrm>
        </p:spPr>
        <p:txBody>
          <a:bodyPr/>
          <a:lstStyle/>
          <a:p>
            <a:r>
              <a:rPr lang="en-US" altLang="en-US" dirty="0" smtClean="0"/>
              <a:t>Binary Tree Structuring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360313" y="1589357"/>
            <a:ext cx="4235450" cy="4114800"/>
          </a:xfrm>
        </p:spPr>
        <p:txBody>
          <a:bodyPr/>
          <a:lstStyle/>
          <a:p>
            <a:r>
              <a:rPr lang="en-US" altLang="en-US" u="sng" dirty="0"/>
              <a:t>Tree pointer</a:t>
            </a:r>
            <a:r>
              <a:rPr lang="en-US" altLang="en-US" dirty="0"/>
              <a:t>: like a head pointer for a linked list, it points to the first node in the binary tree</a:t>
            </a:r>
          </a:p>
          <a:p>
            <a:r>
              <a:rPr lang="en-US" altLang="en-US" u="sng" dirty="0"/>
              <a:t>Root node</a:t>
            </a:r>
            <a:r>
              <a:rPr lang="en-US" altLang="en-US" dirty="0"/>
              <a:t>: the node at the top of the tree</a:t>
            </a:r>
          </a:p>
        </p:txBody>
      </p:sp>
      <p:grpSp>
        <p:nvGrpSpPr>
          <p:cNvPr id="6148" name="Group 39"/>
          <p:cNvGrpSpPr>
            <a:grpSpLocks/>
          </p:cNvGrpSpPr>
          <p:nvPr/>
        </p:nvGrpSpPr>
        <p:grpSpPr bwMode="auto">
          <a:xfrm>
            <a:off x="5105399" y="2054087"/>
            <a:ext cx="5350566" cy="3848777"/>
            <a:chOff x="2448" y="2016"/>
            <a:chExt cx="3104" cy="2057"/>
          </a:xfrm>
        </p:grpSpPr>
        <p:sp>
          <p:nvSpPr>
            <p:cNvPr id="6149" name="Rectangle 4"/>
            <p:cNvSpPr>
              <a:spLocks noChangeArrowheads="1"/>
            </p:cNvSpPr>
            <p:nvPr/>
          </p:nvSpPr>
          <p:spPr bwMode="auto">
            <a:xfrm>
              <a:off x="3888" y="2112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150" name="Rectangle 5"/>
            <p:cNvSpPr>
              <a:spLocks noChangeArrowheads="1"/>
            </p:cNvSpPr>
            <p:nvPr/>
          </p:nvSpPr>
          <p:spPr bwMode="auto">
            <a:xfrm>
              <a:off x="3744" y="2592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151" name="Rectangle 6"/>
            <p:cNvSpPr>
              <a:spLocks noChangeArrowheads="1"/>
            </p:cNvSpPr>
            <p:nvPr/>
          </p:nvSpPr>
          <p:spPr bwMode="auto">
            <a:xfrm>
              <a:off x="4176" y="2592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152" name="Rectangle 7"/>
            <p:cNvSpPr>
              <a:spLocks noChangeArrowheads="1"/>
            </p:cNvSpPr>
            <p:nvPr/>
          </p:nvSpPr>
          <p:spPr bwMode="auto">
            <a:xfrm>
              <a:off x="4032" y="2592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153" name="Rectangle 8"/>
            <p:cNvSpPr>
              <a:spLocks noChangeArrowheads="1"/>
            </p:cNvSpPr>
            <p:nvPr/>
          </p:nvSpPr>
          <p:spPr bwMode="auto">
            <a:xfrm>
              <a:off x="4608" y="3024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154" name="Rectangle 9"/>
            <p:cNvSpPr>
              <a:spLocks noChangeArrowheads="1"/>
            </p:cNvSpPr>
            <p:nvPr/>
          </p:nvSpPr>
          <p:spPr bwMode="auto">
            <a:xfrm>
              <a:off x="5040" y="3024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155" name="Rectangle 10"/>
            <p:cNvSpPr>
              <a:spLocks noChangeArrowheads="1"/>
            </p:cNvSpPr>
            <p:nvPr/>
          </p:nvSpPr>
          <p:spPr bwMode="auto">
            <a:xfrm>
              <a:off x="4896" y="3024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156" name="Rectangle 11"/>
            <p:cNvSpPr>
              <a:spLocks noChangeArrowheads="1"/>
            </p:cNvSpPr>
            <p:nvPr/>
          </p:nvSpPr>
          <p:spPr bwMode="auto">
            <a:xfrm>
              <a:off x="3120" y="3024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157" name="Rectangle 12"/>
            <p:cNvSpPr>
              <a:spLocks noChangeArrowheads="1"/>
            </p:cNvSpPr>
            <p:nvPr/>
          </p:nvSpPr>
          <p:spPr bwMode="auto">
            <a:xfrm>
              <a:off x="3552" y="3024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158" name="Rectangle 13"/>
            <p:cNvSpPr>
              <a:spLocks noChangeArrowheads="1"/>
            </p:cNvSpPr>
            <p:nvPr/>
          </p:nvSpPr>
          <p:spPr bwMode="auto">
            <a:xfrm>
              <a:off x="3408" y="3024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159" name="Rectangle 14"/>
            <p:cNvSpPr>
              <a:spLocks noChangeArrowheads="1"/>
            </p:cNvSpPr>
            <p:nvPr/>
          </p:nvSpPr>
          <p:spPr bwMode="auto">
            <a:xfrm>
              <a:off x="2784" y="3456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160" name="Rectangle 15"/>
            <p:cNvSpPr>
              <a:spLocks noChangeArrowheads="1"/>
            </p:cNvSpPr>
            <p:nvPr/>
          </p:nvSpPr>
          <p:spPr bwMode="auto">
            <a:xfrm>
              <a:off x="3216" y="3456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161" name="Rectangle 16"/>
            <p:cNvSpPr>
              <a:spLocks noChangeArrowheads="1"/>
            </p:cNvSpPr>
            <p:nvPr/>
          </p:nvSpPr>
          <p:spPr bwMode="auto">
            <a:xfrm>
              <a:off x="3072" y="3456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162" name="Rectangle 17"/>
            <p:cNvSpPr>
              <a:spLocks noChangeArrowheads="1"/>
            </p:cNvSpPr>
            <p:nvPr/>
          </p:nvSpPr>
          <p:spPr bwMode="auto">
            <a:xfrm>
              <a:off x="4368" y="3456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163" name="Rectangle 18"/>
            <p:cNvSpPr>
              <a:spLocks noChangeArrowheads="1"/>
            </p:cNvSpPr>
            <p:nvPr/>
          </p:nvSpPr>
          <p:spPr bwMode="auto">
            <a:xfrm>
              <a:off x="4800" y="3456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164" name="Rectangle 19"/>
            <p:cNvSpPr>
              <a:spLocks noChangeArrowheads="1"/>
            </p:cNvSpPr>
            <p:nvPr/>
          </p:nvSpPr>
          <p:spPr bwMode="auto">
            <a:xfrm>
              <a:off x="4656" y="3456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165" name="Line 20"/>
            <p:cNvSpPr>
              <a:spLocks noChangeShapeType="1"/>
            </p:cNvSpPr>
            <p:nvPr/>
          </p:nvSpPr>
          <p:spPr bwMode="auto">
            <a:xfrm>
              <a:off x="4032" y="22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6" name="Line 21"/>
            <p:cNvSpPr>
              <a:spLocks noChangeShapeType="1"/>
            </p:cNvSpPr>
            <p:nvPr/>
          </p:nvSpPr>
          <p:spPr bwMode="auto">
            <a:xfrm flipH="1">
              <a:off x="3408" y="2736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7" name="Line 22"/>
            <p:cNvSpPr>
              <a:spLocks noChangeShapeType="1"/>
            </p:cNvSpPr>
            <p:nvPr/>
          </p:nvSpPr>
          <p:spPr bwMode="auto">
            <a:xfrm>
              <a:off x="4224" y="2736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8" name="Line 23"/>
            <p:cNvSpPr>
              <a:spLocks noChangeShapeType="1"/>
            </p:cNvSpPr>
            <p:nvPr/>
          </p:nvSpPr>
          <p:spPr bwMode="auto">
            <a:xfrm flipH="1">
              <a:off x="3072" y="3168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9" name="Line 24"/>
            <p:cNvSpPr>
              <a:spLocks noChangeShapeType="1"/>
            </p:cNvSpPr>
            <p:nvPr/>
          </p:nvSpPr>
          <p:spPr bwMode="auto">
            <a:xfrm>
              <a:off x="3600" y="316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0" name="Line 25"/>
            <p:cNvSpPr>
              <a:spLocks noChangeShapeType="1"/>
            </p:cNvSpPr>
            <p:nvPr/>
          </p:nvSpPr>
          <p:spPr bwMode="auto">
            <a:xfrm flipH="1">
              <a:off x="4656" y="3168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1" name="Line 26"/>
            <p:cNvSpPr>
              <a:spLocks noChangeShapeType="1"/>
            </p:cNvSpPr>
            <p:nvPr/>
          </p:nvSpPr>
          <p:spPr bwMode="auto">
            <a:xfrm>
              <a:off x="5088" y="316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2" name="Text Box 27"/>
            <p:cNvSpPr txBox="1">
              <a:spLocks noChangeArrowheads="1"/>
            </p:cNvSpPr>
            <p:nvPr/>
          </p:nvSpPr>
          <p:spPr bwMode="auto">
            <a:xfrm>
              <a:off x="3590" y="3492"/>
              <a:ext cx="4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6173" name="Text Box 28"/>
            <p:cNvSpPr txBox="1">
              <a:spLocks noChangeArrowheads="1"/>
            </p:cNvSpPr>
            <p:nvPr/>
          </p:nvSpPr>
          <p:spPr bwMode="auto">
            <a:xfrm>
              <a:off x="5088" y="3456"/>
              <a:ext cx="4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6174" name="Line 29"/>
            <p:cNvSpPr>
              <a:spLocks noChangeShapeType="1"/>
            </p:cNvSpPr>
            <p:nvPr/>
          </p:nvSpPr>
          <p:spPr bwMode="auto">
            <a:xfrm>
              <a:off x="2880" y="2016"/>
              <a:ext cx="864" cy="144"/>
            </a:xfrm>
            <a:prstGeom prst="line">
              <a:avLst/>
            </a:prstGeom>
            <a:noFill/>
            <a:ln w="25400">
              <a:solidFill>
                <a:srgbClr val="FA821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5" name="Line 30"/>
            <p:cNvSpPr>
              <a:spLocks noChangeShapeType="1"/>
            </p:cNvSpPr>
            <p:nvPr/>
          </p:nvSpPr>
          <p:spPr bwMode="auto">
            <a:xfrm flipV="1">
              <a:off x="2448" y="2736"/>
              <a:ext cx="1200" cy="288"/>
            </a:xfrm>
            <a:prstGeom prst="line">
              <a:avLst/>
            </a:prstGeom>
            <a:noFill/>
            <a:ln w="25400">
              <a:solidFill>
                <a:srgbClr val="FA821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Text Box 31"/>
            <p:cNvSpPr txBox="1">
              <a:spLocks noChangeArrowheads="1"/>
            </p:cNvSpPr>
            <p:nvPr/>
          </p:nvSpPr>
          <p:spPr bwMode="auto">
            <a:xfrm>
              <a:off x="2592" y="3840"/>
              <a:ext cx="4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6177" name="Text Box 32"/>
            <p:cNvSpPr txBox="1">
              <a:spLocks noChangeArrowheads="1"/>
            </p:cNvSpPr>
            <p:nvPr/>
          </p:nvSpPr>
          <p:spPr bwMode="auto">
            <a:xfrm>
              <a:off x="3312" y="3840"/>
              <a:ext cx="4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6178" name="Line 33"/>
            <p:cNvSpPr>
              <a:spLocks noChangeShapeType="1"/>
            </p:cNvSpPr>
            <p:nvPr/>
          </p:nvSpPr>
          <p:spPr bwMode="auto">
            <a:xfrm flipH="1">
              <a:off x="2832" y="3600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Line 34"/>
            <p:cNvSpPr>
              <a:spLocks noChangeShapeType="1"/>
            </p:cNvSpPr>
            <p:nvPr/>
          </p:nvSpPr>
          <p:spPr bwMode="auto">
            <a:xfrm>
              <a:off x="3312" y="3600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Text Box 35"/>
            <p:cNvSpPr txBox="1">
              <a:spLocks noChangeArrowheads="1"/>
            </p:cNvSpPr>
            <p:nvPr/>
          </p:nvSpPr>
          <p:spPr bwMode="auto">
            <a:xfrm>
              <a:off x="4128" y="3840"/>
              <a:ext cx="4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6181" name="Text Box 36"/>
            <p:cNvSpPr txBox="1">
              <a:spLocks noChangeArrowheads="1"/>
            </p:cNvSpPr>
            <p:nvPr/>
          </p:nvSpPr>
          <p:spPr bwMode="auto">
            <a:xfrm>
              <a:off x="4848" y="3840"/>
              <a:ext cx="4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6182" name="Line 37"/>
            <p:cNvSpPr>
              <a:spLocks noChangeShapeType="1"/>
            </p:cNvSpPr>
            <p:nvPr/>
          </p:nvSpPr>
          <p:spPr bwMode="auto">
            <a:xfrm flipH="1">
              <a:off x="4368" y="3600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3" name="Line 38"/>
            <p:cNvSpPr>
              <a:spLocks noChangeShapeType="1"/>
            </p:cNvSpPr>
            <p:nvPr/>
          </p:nvSpPr>
          <p:spPr bwMode="auto">
            <a:xfrm>
              <a:off x="4848" y="3600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97100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Binary Tree </a:t>
            </a:r>
            <a:r>
              <a:rPr lang="en-US" altLang="en-US" dirty="0"/>
              <a:t>Structuring</a:t>
            </a:r>
            <a:endParaRPr lang="en-US" altLang="en-US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046922" y="1600200"/>
            <a:ext cx="5088766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u="sng" dirty="0"/>
              <a:t>Leaf nodes</a:t>
            </a:r>
            <a:r>
              <a:rPr lang="en-US" altLang="en-US" dirty="0"/>
              <a:t>: nodes that have no children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dirty="0"/>
              <a:t>	The nodes containing </a:t>
            </a:r>
            <a:r>
              <a:rPr lang="en-US" altLang="en-US" dirty="0">
                <a:latin typeface="Courier New" panose="02070309020205020404" pitchFamily="49" charset="0"/>
              </a:rPr>
              <a:t>7</a:t>
            </a:r>
            <a:r>
              <a:rPr lang="en-US" altLang="en-US" dirty="0"/>
              <a:t> and </a:t>
            </a:r>
            <a:r>
              <a:rPr lang="en-US" altLang="en-US" dirty="0">
                <a:latin typeface="Courier New" panose="02070309020205020404" pitchFamily="49" charset="0"/>
              </a:rPr>
              <a:t>43</a:t>
            </a:r>
            <a:r>
              <a:rPr lang="en-US" altLang="en-US" dirty="0"/>
              <a:t> are leaf nodes</a:t>
            </a:r>
            <a:endParaRPr lang="en-US" altLang="en-US" u="sng" dirty="0"/>
          </a:p>
        </p:txBody>
      </p:sp>
      <p:grpSp>
        <p:nvGrpSpPr>
          <p:cNvPr id="7172" name="Group 42"/>
          <p:cNvGrpSpPr>
            <a:grpSpLocks/>
          </p:cNvGrpSpPr>
          <p:nvPr/>
        </p:nvGrpSpPr>
        <p:grpSpPr bwMode="auto">
          <a:xfrm>
            <a:off x="5334000" y="1895061"/>
            <a:ext cx="5148470" cy="3746915"/>
            <a:chOff x="2592" y="1536"/>
            <a:chExt cx="2960" cy="1961"/>
          </a:xfrm>
        </p:grpSpPr>
        <p:sp>
          <p:nvSpPr>
            <p:cNvPr id="7173" name="Rectangle 4"/>
            <p:cNvSpPr>
              <a:spLocks noChangeArrowheads="1"/>
            </p:cNvSpPr>
            <p:nvPr/>
          </p:nvSpPr>
          <p:spPr bwMode="auto">
            <a:xfrm>
              <a:off x="3888" y="1536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174" name="Rectangle 5"/>
            <p:cNvSpPr>
              <a:spLocks noChangeArrowheads="1"/>
            </p:cNvSpPr>
            <p:nvPr/>
          </p:nvSpPr>
          <p:spPr bwMode="auto">
            <a:xfrm>
              <a:off x="3744" y="2016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175" name="Rectangle 6"/>
            <p:cNvSpPr>
              <a:spLocks noChangeArrowheads="1"/>
            </p:cNvSpPr>
            <p:nvPr/>
          </p:nvSpPr>
          <p:spPr bwMode="auto">
            <a:xfrm>
              <a:off x="4176" y="2016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176" name="Rectangle 7"/>
            <p:cNvSpPr>
              <a:spLocks noChangeArrowheads="1"/>
            </p:cNvSpPr>
            <p:nvPr/>
          </p:nvSpPr>
          <p:spPr bwMode="auto">
            <a:xfrm>
              <a:off x="4032" y="2016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177" name="Rectangle 8"/>
            <p:cNvSpPr>
              <a:spLocks noChangeArrowheads="1"/>
            </p:cNvSpPr>
            <p:nvPr/>
          </p:nvSpPr>
          <p:spPr bwMode="auto">
            <a:xfrm>
              <a:off x="4608" y="2448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178" name="Rectangle 9"/>
            <p:cNvSpPr>
              <a:spLocks noChangeArrowheads="1"/>
            </p:cNvSpPr>
            <p:nvPr/>
          </p:nvSpPr>
          <p:spPr bwMode="auto">
            <a:xfrm>
              <a:off x="5040" y="244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179" name="Rectangle 10"/>
            <p:cNvSpPr>
              <a:spLocks noChangeArrowheads="1"/>
            </p:cNvSpPr>
            <p:nvPr/>
          </p:nvSpPr>
          <p:spPr bwMode="auto">
            <a:xfrm>
              <a:off x="4896" y="244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180" name="Rectangle 11"/>
            <p:cNvSpPr>
              <a:spLocks noChangeArrowheads="1"/>
            </p:cNvSpPr>
            <p:nvPr/>
          </p:nvSpPr>
          <p:spPr bwMode="auto">
            <a:xfrm>
              <a:off x="3120" y="2448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181" name="Rectangle 12"/>
            <p:cNvSpPr>
              <a:spLocks noChangeArrowheads="1"/>
            </p:cNvSpPr>
            <p:nvPr/>
          </p:nvSpPr>
          <p:spPr bwMode="auto">
            <a:xfrm>
              <a:off x="3552" y="244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182" name="Rectangle 13"/>
            <p:cNvSpPr>
              <a:spLocks noChangeArrowheads="1"/>
            </p:cNvSpPr>
            <p:nvPr/>
          </p:nvSpPr>
          <p:spPr bwMode="auto">
            <a:xfrm>
              <a:off x="3408" y="244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183" name="Rectangle 14"/>
            <p:cNvSpPr>
              <a:spLocks noChangeArrowheads="1"/>
            </p:cNvSpPr>
            <p:nvPr/>
          </p:nvSpPr>
          <p:spPr bwMode="auto">
            <a:xfrm>
              <a:off x="2784" y="2880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184" name="Rectangle 15"/>
            <p:cNvSpPr>
              <a:spLocks noChangeArrowheads="1"/>
            </p:cNvSpPr>
            <p:nvPr/>
          </p:nvSpPr>
          <p:spPr bwMode="auto">
            <a:xfrm>
              <a:off x="3216" y="288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185" name="Rectangle 16"/>
            <p:cNvSpPr>
              <a:spLocks noChangeArrowheads="1"/>
            </p:cNvSpPr>
            <p:nvPr/>
          </p:nvSpPr>
          <p:spPr bwMode="auto">
            <a:xfrm>
              <a:off x="3072" y="288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186" name="Rectangle 17"/>
            <p:cNvSpPr>
              <a:spLocks noChangeArrowheads="1"/>
            </p:cNvSpPr>
            <p:nvPr/>
          </p:nvSpPr>
          <p:spPr bwMode="auto">
            <a:xfrm>
              <a:off x="4368" y="2880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187" name="Rectangle 18"/>
            <p:cNvSpPr>
              <a:spLocks noChangeArrowheads="1"/>
            </p:cNvSpPr>
            <p:nvPr/>
          </p:nvSpPr>
          <p:spPr bwMode="auto">
            <a:xfrm>
              <a:off x="4800" y="288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188" name="Rectangle 19"/>
            <p:cNvSpPr>
              <a:spLocks noChangeArrowheads="1"/>
            </p:cNvSpPr>
            <p:nvPr/>
          </p:nvSpPr>
          <p:spPr bwMode="auto">
            <a:xfrm>
              <a:off x="4656" y="288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189" name="Line 20"/>
            <p:cNvSpPr>
              <a:spLocks noChangeShapeType="1"/>
            </p:cNvSpPr>
            <p:nvPr/>
          </p:nvSpPr>
          <p:spPr bwMode="auto">
            <a:xfrm>
              <a:off x="4032" y="16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0" name="Line 21"/>
            <p:cNvSpPr>
              <a:spLocks noChangeShapeType="1"/>
            </p:cNvSpPr>
            <p:nvPr/>
          </p:nvSpPr>
          <p:spPr bwMode="auto">
            <a:xfrm flipH="1">
              <a:off x="3408" y="2160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1" name="Line 22"/>
            <p:cNvSpPr>
              <a:spLocks noChangeShapeType="1"/>
            </p:cNvSpPr>
            <p:nvPr/>
          </p:nvSpPr>
          <p:spPr bwMode="auto">
            <a:xfrm>
              <a:off x="4224" y="2160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2" name="Line 23"/>
            <p:cNvSpPr>
              <a:spLocks noChangeShapeType="1"/>
            </p:cNvSpPr>
            <p:nvPr/>
          </p:nvSpPr>
          <p:spPr bwMode="auto">
            <a:xfrm flipH="1">
              <a:off x="3072" y="2592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3" name="Line 24"/>
            <p:cNvSpPr>
              <a:spLocks noChangeShapeType="1"/>
            </p:cNvSpPr>
            <p:nvPr/>
          </p:nvSpPr>
          <p:spPr bwMode="auto">
            <a:xfrm>
              <a:off x="3600" y="259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4" name="Line 25"/>
            <p:cNvSpPr>
              <a:spLocks noChangeShapeType="1"/>
            </p:cNvSpPr>
            <p:nvPr/>
          </p:nvSpPr>
          <p:spPr bwMode="auto">
            <a:xfrm flipH="1">
              <a:off x="4656" y="2592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5" name="Line 26"/>
            <p:cNvSpPr>
              <a:spLocks noChangeShapeType="1"/>
            </p:cNvSpPr>
            <p:nvPr/>
          </p:nvSpPr>
          <p:spPr bwMode="auto">
            <a:xfrm>
              <a:off x="5088" y="259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6" name="Text Box 27"/>
            <p:cNvSpPr txBox="1">
              <a:spLocks noChangeArrowheads="1"/>
            </p:cNvSpPr>
            <p:nvPr/>
          </p:nvSpPr>
          <p:spPr bwMode="auto">
            <a:xfrm>
              <a:off x="3590" y="2916"/>
              <a:ext cx="4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7197" name="Text Box 28"/>
            <p:cNvSpPr txBox="1">
              <a:spLocks noChangeArrowheads="1"/>
            </p:cNvSpPr>
            <p:nvPr/>
          </p:nvSpPr>
          <p:spPr bwMode="auto">
            <a:xfrm>
              <a:off x="5088" y="2880"/>
              <a:ext cx="4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7198" name="Text Box 29"/>
            <p:cNvSpPr txBox="1">
              <a:spLocks noChangeArrowheads="1"/>
            </p:cNvSpPr>
            <p:nvPr/>
          </p:nvSpPr>
          <p:spPr bwMode="auto">
            <a:xfrm>
              <a:off x="2832" y="2880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7</a:t>
              </a:r>
            </a:p>
          </p:txBody>
        </p:sp>
        <p:sp>
          <p:nvSpPr>
            <p:cNvPr id="7199" name="Text Box 30"/>
            <p:cNvSpPr txBox="1">
              <a:spLocks noChangeArrowheads="1"/>
            </p:cNvSpPr>
            <p:nvPr/>
          </p:nvSpPr>
          <p:spPr bwMode="auto">
            <a:xfrm>
              <a:off x="3120" y="2448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19</a:t>
              </a:r>
            </a:p>
          </p:txBody>
        </p:sp>
        <p:sp>
          <p:nvSpPr>
            <p:cNvPr id="7200" name="Text Box 31"/>
            <p:cNvSpPr txBox="1">
              <a:spLocks noChangeArrowheads="1"/>
            </p:cNvSpPr>
            <p:nvPr/>
          </p:nvSpPr>
          <p:spPr bwMode="auto">
            <a:xfrm>
              <a:off x="3744" y="2016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31</a:t>
              </a:r>
            </a:p>
          </p:txBody>
        </p:sp>
        <p:sp>
          <p:nvSpPr>
            <p:cNvPr id="7201" name="Text Box 32"/>
            <p:cNvSpPr txBox="1">
              <a:spLocks noChangeArrowheads="1"/>
            </p:cNvSpPr>
            <p:nvPr/>
          </p:nvSpPr>
          <p:spPr bwMode="auto">
            <a:xfrm>
              <a:off x="4368" y="2880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43</a:t>
              </a:r>
            </a:p>
          </p:txBody>
        </p:sp>
        <p:sp>
          <p:nvSpPr>
            <p:cNvPr id="7202" name="Text Box 33"/>
            <p:cNvSpPr txBox="1">
              <a:spLocks noChangeArrowheads="1"/>
            </p:cNvSpPr>
            <p:nvPr/>
          </p:nvSpPr>
          <p:spPr bwMode="auto">
            <a:xfrm>
              <a:off x="4608" y="2448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59</a:t>
              </a:r>
            </a:p>
          </p:txBody>
        </p:sp>
        <p:sp>
          <p:nvSpPr>
            <p:cNvPr id="7203" name="Text Box 34"/>
            <p:cNvSpPr txBox="1">
              <a:spLocks noChangeArrowheads="1"/>
            </p:cNvSpPr>
            <p:nvPr/>
          </p:nvSpPr>
          <p:spPr bwMode="auto">
            <a:xfrm>
              <a:off x="2592" y="3264"/>
              <a:ext cx="4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7204" name="Text Box 35"/>
            <p:cNvSpPr txBox="1">
              <a:spLocks noChangeArrowheads="1"/>
            </p:cNvSpPr>
            <p:nvPr/>
          </p:nvSpPr>
          <p:spPr bwMode="auto">
            <a:xfrm>
              <a:off x="3312" y="3264"/>
              <a:ext cx="4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7205" name="Line 36"/>
            <p:cNvSpPr>
              <a:spLocks noChangeShapeType="1"/>
            </p:cNvSpPr>
            <p:nvPr/>
          </p:nvSpPr>
          <p:spPr bwMode="auto">
            <a:xfrm flipH="1">
              <a:off x="2832" y="3024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6" name="Line 37"/>
            <p:cNvSpPr>
              <a:spLocks noChangeShapeType="1"/>
            </p:cNvSpPr>
            <p:nvPr/>
          </p:nvSpPr>
          <p:spPr bwMode="auto">
            <a:xfrm>
              <a:off x="3312" y="3024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7" name="Text Box 38"/>
            <p:cNvSpPr txBox="1">
              <a:spLocks noChangeArrowheads="1"/>
            </p:cNvSpPr>
            <p:nvPr/>
          </p:nvSpPr>
          <p:spPr bwMode="auto">
            <a:xfrm>
              <a:off x="4128" y="3264"/>
              <a:ext cx="4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7208" name="Text Box 39"/>
            <p:cNvSpPr txBox="1">
              <a:spLocks noChangeArrowheads="1"/>
            </p:cNvSpPr>
            <p:nvPr/>
          </p:nvSpPr>
          <p:spPr bwMode="auto">
            <a:xfrm>
              <a:off x="4848" y="3264"/>
              <a:ext cx="4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7209" name="Line 40"/>
            <p:cNvSpPr>
              <a:spLocks noChangeShapeType="1"/>
            </p:cNvSpPr>
            <p:nvPr/>
          </p:nvSpPr>
          <p:spPr bwMode="auto">
            <a:xfrm flipH="1">
              <a:off x="4368" y="3024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0" name="Line 41"/>
            <p:cNvSpPr>
              <a:spLocks noChangeShapeType="1"/>
            </p:cNvSpPr>
            <p:nvPr/>
          </p:nvSpPr>
          <p:spPr bwMode="auto">
            <a:xfrm>
              <a:off x="4848" y="3024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49145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Binary Tree </a:t>
            </a:r>
            <a:r>
              <a:rPr lang="en-US" altLang="en-US" dirty="0"/>
              <a:t>Structuring</a:t>
            </a:r>
            <a:endParaRPr lang="en-US" alt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838199" y="1600200"/>
            <a:ext cx="5140326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200" u="sng" dirty="0"/>
              <a:t>Child nodes</a:t>
            </a:r>
            <a:r>
              <a:rPr lang="en-US" altLang="en-US" sz="3200" dirty="0"/>
              <a:t>, </a:t>
            </a:r>
            <a:r>
              <a:rPr lang="en-US" altLang="en-US" sz="3200" u="sng" dirty="0"/>
              <a:t>children</a:t>
            </a:r>
            <a:r>
              <a:rPr lang="en-US" altLang="en-US" sz="3200" dirty="0"/>
              <a:t>: nodes below a given node </a:t>
            </a:r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sz="3200" dirty="0"/>
              <a:t>	The children of the node containing 31 are the nodes containing 19 and 59</a:t>
            </a:r>
            <a:endParaRPr lang="en-US" altLang="en-US" sz="3200" u="sng" dirty="0"/>
          </a:p>
        </p:txBody>
      </p:sp>
      <p:grpSp>
        <p:nvGrpSpPr>
          <p:cNvPr id="8196" name="Group 42"/>
          <p:cNvGrpSpPr>
            <a:grpSpLocks/>
          </p:cNvGrpSpPr>
          <p:nvPr/>
        </p:nvGrpSpPr>
        <p:grpSpPr bwMode="auto">
          <a:xfrm>
            <a:off x="5486399" y="1690689"/>
            <a:ext cx="4982817" cy="3951288"/>
            <a:chOff x="2592" y="1536"/>
            <a:chExt cx="2960" cy="1961"/>
          </a:xfrm>
        </p:grpSpPr>
        <p:sp>
          <p:nvSpPr>
            <p:cNvPr id="8197" name="Rectangle 4"/>
            <p:cNvSpPr>
              <a:spLocks noChangeArrowheads="1"/>
            </p:cNvSpPr>
            <p:nvPr/>
          </p:nvSpPr>
          <p:spPr bwMode="auto">
            <a:xfrm>
              <a:off x="3888" y="1536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198" name="Rectangle 5"/>
            <p:cNvSpPr>
              <a:spLocks noChangeArrowheads="1"/>
            </p:cNvSpPr>
            <p:nvPr/>
          </p:nvSpPr>
          <p:spPr bwMode="auto">
            <a:xfrm>
              <a:off x="3744" y="2016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199" name="Rectangle 6"/>
            <p:cNvSpPr>
              <a:spLocks noChangeArrowheads="1"/>
            </p:cNvSpPr>
            <p:nvPr/>
          </p:nvSpPr>
          <p:spPr bwMode="auto">
            <a:xfrm>
              <a:off x="4176" y="2016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00" name="Rectangle 7"/>
            <p:cNvSpPr>
              <a:spLocks noChangeArrowheads="1"/>
            </p:cNvSpPr>
            <p:nvPr/>
          </p:nvSpPr>
          <p:spPr bwMode="auto">
            <a:xfrm>
              <a:off x="4032" y="2016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01" name="Rectangle 8"/>
            <p:cNvSpPr>
              <a:spLocks noChangeArrowheads="1"/>
            </p:cNvSpPr>
            <p:nvPr/>
          </p:nvSpPr>
          <p:spPr bwMode="auto">
            <a:xfrm>
              <a:off x="4608" y="2448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02" name="Rectangle 9"/>
            <p:cNvSpPr>
              <a:spLocks noChangeArrowheads="1"/>
            </p:cNvSpPr>
            <p:nvPr/>
          </p:nvSpPr>
          <p:spPr bwMode="auto">
            <a:xfrm>
              <a:off x="5040" y="244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03" name="Rectangle 10"/>
            <p:cNvSpPr>
              <a:spLocks noChangeArrowheads="1"/>
            </p:cNvSpPr>
            <p:nvPr/>
          </p:nvSpPr>
          <p:spPr bwMode="auto">
            <a:xfrm>
              <a:off x="4896" y="244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04" name="Rectangle 11"/>
            <p:cNvSpPr>
              <a:spLocks noChangeArrowheads="1"/>
            </p:cNvSpPr>
            <p:nvPr/>
          </p:nvSpPr>
          <p:spPr bwMode="auto">
            <a:xfrm>
              <a:off x="3120" y="2448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05" name="Rectangle 12"/>
            <p:cNvSpPr>
              <a:spLocks noChangeArrowheads="1"/>
            </p:cNvSpPr>
            <p:nvPr/>
          </p:nvSpPr>
          <p:spPr bwMode="auto">
            <a:xfrm>
              <a:off x="3552" y="244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06" name="Rectangle 13"/>
            <p:cNvSpPr>
              <a:spLocks noChangeArrowheads="1"/>
            </p:cNvSpPr>
            <p:nvPr/>
          </p:nvSpPr>
          <p:spPr bwMode="auto">
            <a:xfrm>
              <a:off x="3408" y="244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07" name="Rectangle 14"/>
            <p:cNvSpPr>
              <a:spLocks noChangeArrowheads="1"/>
            </p:cNvSpPr>
            <p:nvPr/>
          </p:nvSpPr>
          <p:spPr bwMode="auto">
            <a:xfrm>
              <a:off x="2784" y="2880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08" name="Rectangle 15"/>
            <p:cNvSpPr>
              <a:spLocks noChangeArrowheads="1"/>
            </p:cNvSpPr>
            <p:nvPr/>
          </p:nvSpPr>
          <p:spPr bwMode="auto">
            <a:xfrm>
              <a:off x="3216" y="288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09" name="Rectangle 16"/>
            <p:cNvSpPr>
              <a:spLocks noChangeArrowheads="1"/>
            </p:cNvSpPr>
            <p:nvPr/>
          </p:nvSpPr>
          <p:spPr bwMode="auto">
            <a:xfrm>
              <a:off x="3072" y="288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10" name="Rectangle 17"/>
            <p:cNvSpPr>
              <a:spLocks noChangeArrowheads="1"/>
            </p:cNvSpPr>
            <p:nvPr/>
          </p:nvSpPr>
          <p:spPr bwMode="auto">
            <a:xfrm>
              <a:off x="4368" y="2880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11" name="Rectangle 18"/>
            <p:cNvSpPr>
              <a:spLocks noChangeArrowheads="1"/>
            </p:cNvSpPr>
            <p:nvPr/>
          </p:nvSpPr>
          <p:spPr bwMode="auto">
            <a:xfrm>
              <a:off x="4800" y="288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12" name="Rectangle 19"/>
            <p:cNvSpPr>
              <a:spLocks noChangeArrowheads="1"/>
            </p:cNvSpPr>
            <p:nvPr/>
          </p:nvSpPr>
          <p:spPr bwMode="auto">
            <a:xfrm>
              <a:off x="4656" y="288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13" name="Line 20"/>
            <p:cNvSpPr>
              <a:spLocks noChangeShapeType="1"/>
            </p:cNvSpPr>
            <p:nvPr/>
          </p:nvSpPr>
          <p:spPr bwMode="auto">
            <a:xfrm>
              <a:off x="4032" y="16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4" name="Line 21"/>
            <p:cNvSpPr>
              <a:spLocks noChangeShapeType="1"/>
            </p:cNvSpPr>
            <p:nvPr/>
          </p:nvSpPr>
          <p:spPr bwMode="auto">
            <a:xfrm flipH="1">
              <a:off x="3408" y="2160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5" name="Line 22"/>
            <p:cNvSpPr>
              <a:spLocks noChangeShapeType="1"/>
            </p:cNvSpPr>
            <p:nvPr/>
          </p:nvSpPr>
          <p:spPr bwMode="auto">
            <a:xfrm>
              <a:off x="4224" y="2160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6" name="Line 23"/>
            <p:cNvSpPr>
              <a:spLocks noChangeShapeType="1"/>
            </p:cNvSpPr>
            <p:nvPr/>
          </p:nvSpPr>
          <p:spPr bwMode="auto">
            <a:xfrm flipH="1">
              <a:off x="3072" y="2592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7" name="Line 24"/>
            <p:cNvSpPr>
              <a:spLocks noChangeShapeType="1"/>
            </p:cNvSpPr>
            <p:nvPr/>
          </p:nvSpPr>
          <p:spPr bwMode="auto">
            <a:xfrm>
              <a:off x="3600" y="259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8" name="Line 25"/>
            <p:cNvSpPr>
              <a:spLocks noChangeShapeType="1"/>
            </p:cNvSpPr>
            <p:nvPr/>
          </p:nvSpPr>
          <p:spPr bwMode="auto">
            <a:xfrm flipH="1">
              <a:off x="4656" y="2592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9" name="Line 26"/>
            <p:cNvSpPr>
              <a:spLocks noChangeShapeType="1"/>
            </p:cNvSpPr>
            <p:nvPr/>
          </p:nvSpPr>
          <p:spPr bwMode="auto">
            <a:xfrm>
              <a:off x="5088" y="259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0" name="Text Box 27"/>
            <p:cNvSpPr txBox="1">
              <a:spLocks noChangeArrowheads="1"/>
            </p:cNvSpPr>
            <p:nvPr/>
          </p:nvSpPr>
          <p:spPr bwMode="auto">
            <a:xfrm>
              <a:off x="3590" y="2916"/>
              <a:ext cx="4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8221" name="Text Box 28"/>
            <p:cNvSpPr txBox="1">
              <a:spLocks noChangeArrowheads="1"/>
            </p:cNvSpPr>
            <p:nvPr/>
          </p:nvSpPr>
          <p:spPr bwMode="auto">
            <a:xfrm>
              <a:off x="5088" y="2880"/>
              <a:ext cx="4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8222" name="Text Box 29"/>
            <p:cNvSpPr txBox="1">
              <a:spLocks noChangeArrowheads="1"/>
            </p:cNvSpPr>
            <p:nvPr/>
          </p:nvSpPr>
          <p:spPr bwMode="auto">
            <a:xfrm>
              <a:off x="2832" y="2880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7</a:t>
              </a:r>
            </a:p>
          </p:txBody>
        </p:sp>
        <p:sp>
          <p:nvSpPr>
            <p:cNvPr id="8223" name="Text Box 30"/>
            <p:cNvSpPr txBox="1">
              <a:spLocks noChangeArrowheads="1"/>
            </p:cNvSpPr>
            <p:nvPr/>
          </p:nvSpPr>
          <p:spPr bwMode="auto">
            <a:xfrm>
              <a:off x="3120" y="2448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19</a:t>
              </a:r>
            </a:p>
          </p:txBody>
        </p:sp>
        <p:sp>
          <p:nvSpPr>
            <p:cNvPr id="8224" name="Text Box 31"/>
            <p:cNvSpPr txBox="1">
              <a:spLocks noChangeArrowheads="1"/>
            </p:cNvSpPr>
            <p:nvPr/>
          </p:nvSpPr>
          <p:spPr bwMode="auto">
            <a:xfrm>
              <a:off x="3744" y="2016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31</a:t>
              </a:r>
            </a:p>
          </p:txBody>
        </p:sp>
        <p:sp>
          <p:nvSpPr>
            <p:cNvPr id="8225" name="Text Box 32"/>
            <p:cNvSpPr txBox="1">
              <a:spLocks noChangeArrowheads="1"/>
            </p:cNvSpPr>
            <p:nvPr/>
          </p:nvSpPr>
          <p:spPr bwMode="auto">
            <a:xfrm>
              <a:off x="4368" y="2880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43</a:t>
              </a:r>
            </a:p>
          </p:txBody>
        </p:sp>
        <p:sp>
          <p:nvSpPr>
            <p:cNvPr id="8226" name="Text Box 33"/>
            <p:cNvSpPr txBox="1">
              <a:spLocks noChangeArrowheads="1"/>
            </p:cNvSpPr>
            <p:nvPr/>
          </p:nvSpPr>
          <p:spPr bwMode="auto">
            <a:xfrm>
              <a:off x="4608" y="2448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59</a:t>
              </a:r>
            </a:p>
          </p:txBody>
        </p:sp>
        <p:sp>
          <p:nvSpPr>
            <p:cNvPr id="8227" name="Text Box 34"/>
            <p:cNvSpPr txBox="1">
              <a:spLocks noChangeArrowheads="1"/>
            </p:cNvSpPr>
            <p:nvPr/>
          </p:nvSpPr>
          <p:spPr bwMode="auto">
            <a:xfrm>
              <a:off x="2592" y="3264"/>
              <a:ext cx="4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8228" name="Text Box 35"/>
            <p:cNvSpPr txBox="1">
              <a:spLocks noChangeArrowheads="1"/>
            </p:cNvSpPr>
            <p:nvPr/>
          </p:nvSpPr>
          <p:spPr bwMode="auto">
            <a:xfrm>
              <a:off x="3312" y="3264"/>
              <a:ext cx="4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8229" name="Line 36"/>
            <p:cNvSpPr>
              <a:spLocks noChangeShapeType="1"/>
            </p:cNvSpPr>
            <p:nvPr/>
          </p:nvSpPr>
          <p:spPr bwMode="auto">
            <a:xfrm flipH="1">
              <a:off x="2832" y="3024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0" name="Line 37"/>
            <p:cNvSpPr>
              <a:spLocks noChangeShapeType="1"/>
            </p:cNvSpPr>
            <p:nvPr/>
          </p:nvSpPr>
          <p:spPr bwMode="auto">
            <a:xfrm>
              <a:off x="3312" y="3024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1" name="Text Box 38"/>
            <p:cNvSpPr txBox="1">
              <a:spLocks noChangeArrowheads="1"/>
            </p:cNvSpPr>
            <p:nvPr/>
          </p:nvSpPr>
          <p:spPr bwMode="auto">
            <a:xfrm>
              <a:off x="4128" y="3264"/>
              <a:ext cx="4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8232" name="Text Box 39"/>
            <p:cNvSpPr txBox="1">
              <a:spLocks noChangeArrowheads="1"/>
            </p:cNvSpPr>
            <p:nvPr/>
          </p:nvSpPr>
          <p:spPr bwMode="auto">
            <a:xfrm>
              <a:off x="4848" y="3264"/>
              <a:ext cx="4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8233" name="Line 40"/>
            <p:cNvSpPr>
              <a:spLocks noChangeShapeType="1"/>
            </p:cNvSpPr>
            <p:nvPr/>
          </p:nvSpPr>
          <p:spPr bwMode="auto">
            <a:xfrm flipH="1">
              <a:off x="4368" y="3024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4" name="Line 41"/>
            <p:cNvSpPr>
              <a:spLocks noChangeShapeType="1"/>
            </p:cNvSpPr>
            <p:nvPr/>
          </p:nvSpPr>
          <p:spPr bwMode="auto">
            <a:xfrm>
              <a:off x="4848" y="3024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68463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Binary Tree </a:t>
            </a:r>
            <a:r>
              <a:rPr lang="en-US" altLang="en-US" dirty="0"/>
              <a:t>Structuring</a:t>
            </a:r>
            <a:endParaRPr lang="en-US" alt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838199" y="1600200"/>
            <a:ext cx="5297489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200" u="sng" dirty="0"/>
              <a:t>Parent node</a:t>
            </a:r>
            <a:r>
              <a:rPr lang="en-US" altLang="en-US" sz="3200" dirty="0"/>
              <a:t>: node above a given node</a:t>
            </a:r>
          </a:p>
          <a:p>
            <a:pPr>
              <a:lnSpc>
                <a:spcPct val="90000"/>
              </a:lnSpc>
            </a:pPr>
            <a:endParaRPr lang="en-US" altLang="en-US" sz="3200" dirty="0"/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sz="3200" dirty="0"/>
              <a:t>	The parent of the node containing 43 is the node containing 59</a:t>
            </a:r>
            <a:endParaRPr lang="en-US" altLang="en-US" sz="3200" u="sng" dirty="0"/>
          </a:p>
        </p:txBody>
      </p:sp>
      <p:grpSp>
        <p:nvGrpSpPr>
          <p:cNvPr id="9220" name="Group 42"/>
          <p:cNvGrpSpPr>
            <a:grpSpLocks/>
          </p:cNvGrpSpPr>
          <p:nvPr/>
        </p:nvGrpSpPr>
        <p:grpSpPr bwMode="auto">
          <a:xfrm>
            <a:off x="5410200" y="1690689"/>
            <a:ext cx="5244548" cy="3951288"/>
            <a:chOff x="2592" y="1536"/>
            <a:chExt cx="2960" cy="1961"/>
          </a:xfrm>
        </p:grpSpPr>
        <p:sp>
          <p:nvSpPr>
            <p:cNvPr id="9221" name="Rectangle 4"/>
            <p:cNvSpPr>
              <a:spLocks noChangeArrowheads="1"/>
            </p:cNvSpPr>
            <p:nvPr/>
          </p:nvSpPr>
          <p:spPr bwMode="auto">
            <a:xfrm>
              <a:off x="3888" y="1536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222" name="Rectangle 5"/>
            <p:cNvSpPr>
              <a:spLocks noChangeArrowheads="1"/>
            </p:cNvSpPr>
            <p:nvPr/>
          </p:nvSpPr>
          <p:spPr bwMode="auto">
            <a:xfrm>
              <a:off x="3744" y="2016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223" name="Rectangle 6"/>
            <p:cNvSpPr>
              <a:spLocks noChangeArrowheads="1"/>
            </p:cNvSpPr>
            <p:nvPr/>
          </p:nvSpPr>
          <p:spPr bwMode="auto">
            <a:xfrm>
              <a:off x="4176" y="2016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224" name="Rectangle 7"/>
            <p:cNvSpPr>
              <a:spLocks noChangeArrowheads="1"/>
            </p:cNvSpPr>
            <p:nvPr/>
          </p:nvSpPr>
          <p:spPr bwMode="auto">
            <a:xfrm>
              <a:off x="4032" y="2016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225" name="Rectangle 8"/>
            <p:cNvSpPr>
              <a:spLocks noChangeArrowheads="1"/>
            </p:cNvSpPr>
            <p:nvPr/>
          </p:nvSpPr>
          <p:spPr bwMode="auto">
            <a:xfrm>
              <a:off x="4608" y="2448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226" name="Rectangle 9"/>
            <p:cNvSpPr>
              <a:spLocks noChangeArrowheads="1"/>
            </p:cNvSpPr>
            <p:nvPr/>
          </p:nvSpPr>
          <p:spPr bwMode="auto">
            <a:xfrm>
              <a:off x="5040" y="244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227" name="Rectangle 10"/>
            <p:cNvSpPr>
              <a:spLocks noChangeArrowheads="1"/>
            </p:cNvSpPr>
            <p:nvPr/>
          </p:nvSpPr>
          <p:spPr bwMode="auto">
            <a:xfrm>
              <a:off x="4896" y="244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228" name="Rectangle 11"/>
            <p:cNvSpPr>
              <a:spLocks noChangeArrowheads="1"/>
            </p:cNvSpPr>
            <p:nvPr/>
          </p:nvSpPr>
          <p:spPr bwMode="auto">
            <a:xfrm>
              <a:off x="3120" y="2448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229" name="Rectangle 12"/>
            <p:cNvSpPr>
              <a:spLocks noChangeArrowheads="1"/>
            </p:cNvSpPr>
            <p:nvPr/>
          </p:nvSpPr>
          <p:spPr bwMode="auto">
            <a:xfrm>
              <a:off x="3552" y="244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230" name="Rectangle 13"/>
            <p:cNvSpPr>
              <a:spLocks noChangeArrowheads="1"/>
            </p:cNvSpPr>
            <p:nvPr/>
          </p:nvSpPr>
          <p:spPr bwMode="auto">
            <a:xfrm>
              <a:off x="3408" y="244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231" name="Rectangle 14"/>
            <p:cNvSpPr>
              <a:spLocks noChangeArrowheads="1"/>
            </p:cNvSpPr>
            <p:nvPr/>
          </p:nvSpPr>
          <p:spPr bwMode="auto">
            <a:xfrm>
              <a:off x="2784" y="2880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232" name="Rectangle 15"/>
            <p:cNvSpPr>
              <a:spLocks noChangeArrowheads="1"/>
            </p:cNvSpPr>
            <p:nvPr/>
          </p:nvSpPr>
          <p:spPr bwMode="auto">
            <a:xfrm>
              <a:off x="3216" y="288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233" name="Rectangle 16"/>
            <p:cNvSpPr>
              <a:spLocks noChangeArrowheads="1"/>
            </p:cNvSpPr>
            <p:nvPr/>
          </p:nvSpPr>
          <p:spPr bwMode="auto">
            <a:xfrm>
              <a:off x="3072" y="288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234" name="Rectangle 17"/>
            <p:cNvSpPr>
              <a:spLocks noChangeArrowheads="1"/>
            </p:cNvSpPr>
            <p:nvPr/>
          </p:nvSpPr>
          <p:spPr bwMode="auto">
            <a:xfrm>
              <a:off x="4368" y="2880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235" name="Rectangle 18"/>
            <p:cNvSpPr>
              <a:spLocks noChangeArrowheads="1"/>
            </p:cNvSpPr>
            <p:nvPr/>
          </p:nvSpPr>
          <p:spPr bwMode="auto">
            <a:xfrm>
              <a:off x="4800" y="288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236" name="Rectangle 19"/>
            <p:cNvSpPr>
              <a:spLocks noChangeArrowheads="1"/>
            </p:cNvSpPr>
            <p:nvPr/>
          </p:nvSpPr>
          <p:spPr bwMode="auto">
            <a:xfrm>
              <a:off x="4656" y="288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237" name="Line 20"/>
            <p:cNvSpPr>
              <a:spLocks noChangeShapeType="1"/>
            </p:cNvSpPr>
            <p:nvPr/>
          </p:nvSpPr>
          <p:spPr bwMode="auto">
            <a:xfrm>
              <a:off x="4032" y="16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8" name="Line 21"/>
            <p:cNvSpPr>
              <a:spLocks noChangeShapeType="1"/>
            </p:cNvSpPr>
            <p:nvPr/>
          </p:nvSpPr>
          <p:spPr bwMode="auto">
            <a:xfrm flipH="1">
              <a:off x="3408" y="2160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9" name="Line 22"/>
            <p:cNvSpPr>
              <a:spLocks noChangeShapeType="1"/>
            </p:cNvSpPr>
            <p:nvPr/>
          </p:nvSpPr>
          <p:spPr bwMode="auto">
            <a:xfrm>
              <a:off x="4224" y="2160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0" name="Line 23"/>
            <p:cNvSpPr>
              <a:spLocks noChangeShapeType="1"/>
            </p:cNvSpPr>
            <p:nvPr/>
          </p:nvSpPr>
          <p:spPr bwMode="auto">
            <a:xfrm flipH="1">
              <a:off x="3072" y="2592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1" name="Line 24"/>
            <p:cNvSpPr>
              <a:spLocks noChangeShapeType="1"/>
            </p:cNvSpPr>
            <p:nvPr/>
          </p:nvSpPr>
          <p:spPr bwMode="auto">
            <a:xfrm>
              <a:off x="3600" y="259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2" name="Line 25"/>
            <p:cNvSpPr>
              <a:spLocks noChangeShapeType="1"/>
            </p:cNvSpPr>
            <p:nvPr/>
          </p:nvSpPr>
          <p:spPr bwMode="auto">
            <a:xfrm flipH="1">
              <a:off x="4656" y="2592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3" name="Line 26"/>
            <p:cNvSpPr>
              <a:spLocks noChangeShapeType="1"/>
            </p:cNvSpPr>
            <p:nvPr/>
          </p:nvSpPr>
          <p:spPr bwMode="auto">
            <a:xfrm>
              <a:off x="5088" y="259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4" name="Text Box 27"/>
            <p:cNvSpPr txBox="1">
              <a:spLocks noChangeArrowheads="1"/>
            </p:cNvSpPr>
            <p:nvPr/>
          </p:nvSpPr>
          <p:spPr bwMode="auto">
            <a:xfrm>
              <a:off x="3590" y="2916"/>
              <a:ext cx="4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9245" name="Text Box 28"/>
            <p:cNvSpPr txBox="1">
              <a:spLocks noChangeArrowheads="1"/>
            </p:cNvSpPr>
            <p:nvPr/>
          </p:nvSpPr>
          <p:spPr bwMode="auto">
            <a:xfrm>
              <a:off x="5088" y="2880"/>
              <a:ext cx="4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9246" name="Text Box 29"/>
            <p:cNvSpPr txBox="1">
              <a:spLocks noChangeArrowheads="1"/>
            </p:cNvSpPr>
            <p:nvPr/>
          </p:nvSpPr>
          <p:spPr bwMode="auto">
            <a:xfrm>
              <a:off x="2832" y="2880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7</a:t>
              </a:r>
            </a:p>
          </p:txBody>
        </p:sp>
        <p:sp>
          <p:nvSpPr>
            <p:cNvPr id="9247" name="Text Box 30"/>
            <p:cNvSpPr txBox="1">
              <a:spLocks noChangeArrowheads="1"/>
            </p:cNvSpPr>
            <p:nvPr/>
          </p:nvSpPr>
          <p:spPr bwMode="auto">
            <a:xfrm>
              <a:off x="3120" y="2448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latin typeface="Courier New" panose="02070309020205020404" pitchFamily="49" charset="0"/>
                </a:rPr>
                <a:t>19</a:t>
              </a:r>
            </a:p>
          </p:txBody>
        </p:sp>
        <p:sp>
          <p:nvSpPr>
            <p:cNvPr id="9248" name="Text Box 31"/>
            <p:cNvSpPr txBox="1">
              <a:spLocks noChangeArrowheads="1"/>
            </p:cNvSpPr>
            <p:nvPr/>
          </p:nvSpPr>
          <p:spPr bwMode="auto">
            <a:xfrm>
              <a:off x="3744" y="2016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31</a:t>
              </a:r>
            </a:p>
          </p:txBody>
        </p:sp>
        <p:sp>
          <p:nvSpPr>
            <p:cNvPr id="9249" name="Text Box 32"/>
            <p:cNvSpPr txBox="1">
              <a:spLocks noChangeArrowheads="1"/>
            </p:cNvSpPr>
            <p:nvPr/>
          </p:nvSpPr>
          <p:spPr bwMode="auto">
            <a:xfrm>
              <a:off x="4368" y="2880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43</a:t>
              </a:r>
            </a:p>
          </p:txBody>
        </p:sp>
        <p:sp>
          <p:nvSpPr>
            <p:cNvPr id="9250" name="Text Box 33"/>
            <p:cNvSpPr txBox="1">
              <a:spLocks noChangeArrowheads="1"/>
            </p:cNvSpPr>
            <p:nvPr/>
          </p:nvSpPr>
          <p:spPr bwMode="auto">
            <a:xfrm>
              <a:off x="4608" y="2448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59</a:t>
              </a:r>
            </a:p>
          </p:txBody>
        </p:sp>
        <p:sp>
          <p:nvSpPr>
            <p:cNvPr id="9251" name="Text Box 34"/>
            <p:cNvSpPr txBox="1">
              <a:spLocks noChangeArrowheads="1"/>
            </p:cNvSpPr>
            <p:nvPr/>
          </p:nvSpPr>
          <p:spPr bwMode="auto">
            <a:xfrm>
              <a:off x="2592" y="3264"/>
              <a:ext cx="4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9252" name="Text Box 35"/>
            <p:cNvSpPr txBox="1">
              <a:spLocks noChangeArrowheads="1"/>
            </p:cNvSpPr>
            <p:nvPr/>
          </p:nvSpPr>
          <p:spPr bwMode="auto">
            <a:xfrm>
              <a:off x="3312" y="3264"/>
              <a:ext cx="4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9253" name="Line 36"/>
            <p:cNvSpPr>
              <a:spLocks noChangeShapeType="1"/>
            </p:cNvSpPr>
            <p:nvPr/>
          </p:nvSpPr>
          <p:spPr bwMode="auto">
            <a:xfrm flipH="1">
              <a:off x="2832" y="3024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4" name="Line 37"/>
            <p:cNvSpPr>
              <a:spLocks noChangeShapeType="1"/>
            </p:cNvSpPr>
            <p:nvPr/>
          </p:nvSpPr>
          <p:spPr bwMode="auto">
            <a:xfrm>
              <a:off x="3312" y="3024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5" name="Text Box 38"/>
            <p:cNvSpPr txBox="1">
              <a:spLocks noChangeArrowheads="1"/>
            </p:cNvSpPr>
            <p:nvPr/>
          </p:nvSpPr>
          <p:spPr bwMode="auto">
            <a:xfrm>
              <a:off x="4128" y="3264"/>
              <a:ext cx="4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9256" name="Text Box 39"/>
            <p:cNvSpPr txBox="1">
              <a:spLocks noChangeArrowheads="1"/>
            </p:cNvSpPr>
            <p:nvPr/>
          </p:nvSpPr>
          <p:spPr bwMode="auto">
            <a:xfrm>
              <a:off x="4848" y="3264"/>
              <a:ext cx="4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9257" name="Line 40"/>
            <p:cNvSpPr>
              <a:spLocks noChangeShapeType="1"/>
            </p:cNvSpPr>
            <p:nvPr/>
          </p:nvSpPr>
          <p:spPr bwMode="auto">
            <a:xfrm flipH="1">
              <a:off x="4368" y="3024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8" name="Line 41"/>
            <p:cNvSpPr>
              <a:spLocks noChangeShapeType="1"/>
            </p:cNvSpPr>
            <p:nvPr/>
          </p:nvSpPr>
          <p:spPr bwMode="auto">
            <a:xfrm>
              <a:off x="4848" y="3024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60624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Binary Tree </a:t>
            </a:r>
            <a:r>
              <a:rPr lang="en-US" altLang="en-US" dirty="0"/>
              <a:t>Structuring</a:t>
            </a:r>
            <a:endParaRPr lang="en-US" alt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742123" y="1600200"/>
            <a:ext cx="5393566" cy="4114800"/>
          </a:xfrm>
        </p:spPr>
        <p:txBody>
          <a:bodyPr>
            <a:normAutofit/>
          </a:bodyPr>
          <a:lstStyle/>
          <a:p>
            <a:r>
              <a:rPr lang="en-US" altLang="en-US" sz="3200" u="sng" dirty="0"/>
              <a:t>Subtree</a:t>
            </a:r>
            <a:r>
              <a:rPr lang="en-US" altLang="en-US" sz="3200" dirty="0"/>
              <a:t>: the portion of a tree from a node down to the leaves</a:t>
            </a:r>
          </a:p>
          <a:p>
            <a:endParaRPr lang="en-US" altLang="en-US" sz="3200" dirty="0"/>
          </a:p>
          <a:p>
            <a:pPr>
              <a:buFont typeface="Times" panose="02020603050405020304" pitchFamily="18" charset="0"/>
              <a:buNone/>
            </a:pPr>
            <a:r>
              <a:rPr lang="en-US" altLang="en-US" sz="3200" dirty="0"/>
              <a:t>	The nodes containing 19 and 7 are the left subtree of the node containing 31</a:t>
            </a:r>
          </a:p>
        </p:txBody>
      </p:sp>
      <p:grpSp>
        <p:nvGrpSpPr>
          <p:cNvPr id="10244" name="Group 42"/>
          <p:cNvGrpSpPr>
            <a:grpSpLocks/>
          </p:cNvGrpSpPr>
          <p:nvPr/>
        </p:nvGrpSpPr>
        <p:grpSpPr bwMode="auto">
          <a:xfrm>
            <a:off x="5658677" y="1600200"/>
            <a:ext cx="5433391" cy="4041776"/>
            <a:chOff x="2592" y="1536"/>
            <a:chExt cx="2960" cy="1961"/>
          </a:xfrm>
        </p:grpSpPr>
        <p:sp>
          <p:nvSpPr>
            <p:cNvPr id="10245" name="Rectangle 4"/>
            <p:cNvSpPr>
              <a:spLocks noChangeArrowheads="1"/>
            </p:cNvSpPr>
            <p:nvPr/>
          </p:nvSpPr>
          <p:spPr bwMode="auto">
            <a:xfrm>
              <a:off x="3888" y="1536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246" name="Rectangle 5"/>
            <p:cNvSpPr>
              <a:spLocks noChangeArrowheads="1"/>
            </p:cNvSpPr>
            <p:nvPr/>
          </p:nvSpPr>
          <p:spPr bwMode="auto">
            <a:xfrm>
              <a:off x="3744" y="2016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247" name="Rectangle 6"/>
            <p:cNvSpPr>
              <a:spLocks noChangeArrowheads="1"/>
            </p:cNvSpPr>
            <p:nvPr/>
          </p:nvSpPr>
          <p:spPr bwMode="auto">
            <a:xfrm>
              <a:off x="4176" y="2016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248" name="Rectangle 7"/>
            <p:cNvSpPr>
              <a:spLocks noChangeArrowheads="1"/>
            </p:cNvSpPr>
            <p:nvPr/>
          </p:nvSpPr>
          <p:spPr bwMode="auto">
            <a:xfrm>
              <a:off x="4032" y="2016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249" name="Rectangle 8"/>
            <p:cNvSpPr>
              <a:spLocks noChangeArrowheads="1"/>
            </p:cNvSpPr>
            <p:nvPr/>
          </p:nvSpPr>
          <p:spPr bwMode="auto">
            <a:xfrm>
              <a:off x="4608" y="2448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250" name="Rectangle 9"/>
            <p:cNvSpPr>
              <a:spLocks noChangeArrowheads="1"/>
            </p:cNvSpPr>
            <p:nvPr/>
          </p:nvSpPr>
          <p:spPr bwMode="auto">
            <a:xfrm>
              <a:off x="5040" y="244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251" name="Rectangle 10"/>
            <p:cNvSpPr>
              <a:spLocks noChangeArrowheads="1"/>
            </p:cNvSpPr>
            <p:nvPr/>
          </p:nvSpPr>
          <p:spPr bwMode="auto">
            <a:xfrm>
              <a:off x="4896" y="244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252" name="Rectangle 11"/>
            <p:cNvSpPr>
              <a:spLocks noChangeArrowheads="1"/>
            </p:cNvSpPr>
            <p:nvPr/>
          </p:nvSpPr>
          <p:spPr bwMode="auto">
            <a:xfrm>
              <a:off x="3120" y="2448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253" name="Rectangle 12"/>
            <p:cNvSpPr>
              <a:spLocks noChangeArrowheads="1"/>
            </p:cNvSpPr>
            <p:nvPr/>
          </p:nvSpPr>
          <p:spPr bwMode="auto">
            <a:xfrm>
              <a:off x="3552" y="244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254" name="Rectangle 13"/>
            <p:cNvSpPr>
              <a:spLocks noChangeArrowheads="1"/>
            </p:cNvSpPr>
            <p:nvPr/>
          </p:nvSpPr>
          <p:spPr bwMode="auto">
            <a:xfrm>
              <a:off x="3408" y="244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255" name="Rectangle 14"/>
            <p:cNvSpPr>
              <a:spLocks noChangeArrowheads="1"/>
            </p:cNvSpPr>
            <p:nvPr/>
          </p:nvSpPr>
          <p:spPr bwMode="auto">
            <a:xfrm>
              <a:off x="2784" y="2880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256" name="Rectangle 15"/>
            <p:cNvSpPr>
              <a:spLocks noChangeArrowheads="1"/>
            </p:cNvSpPr>
            <p:nvPr/>
          </p:nvSpPr>
          <p:spPr bwMode="auto">
            <a:xfrm>
              <a:off x="3216" y="288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257" name="Rectangle 16"/>
            <p:cNvSpPr>
              <a:spLocks noChangeArrowheads="1"/>
            </p:cNvSpPr>
            <p:nvPr/>
          </p:nvSpPr>
          <p:spPr bwMode="auto">
            <a:xfrm>
              <a:off x="3072" y="288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258" name="Rectangle 17"/>
            <p:cNvSpPr>
              <a:spLocks noChangeArrowheads="1"/>
            </p:cNvSpPr>
            <p:nvPr/>
          </p:nvSpPr>
          <p:spPr bwMode="auto">
            <a:xfrm>
              <a:off x="4368" y="2880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259" name="Rectangle 18"/>
            <p:cNvSpPr>
              <a:spLocks noChangeArrowheads="1"/>
            </p:cNvSpPr>
            <p:nvPr/>
          </p:nvSpPr>
          <p:spPr bwMode="auto">
            <a:xfrm>
              <a:off x="4800" y="288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260" name="Rectangle 19"/>
            <p:cNvSpPr>
              <a:spLocks noChangeArrowheads="1"/>
            </p:cNvSpPr>
            <p:nvPr/>
          </p:nvSpPr>
          <p:spPr bwMode="auto">
            <a:xfrm>
              <a:off x="4656" y="288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261" name="Line 20"/>
            <p:cNvSpPr>
              <a:spLocks noChangeShapeType="1"/>
            </p:cNvSpPr>
            <p:nvPr/>
          </p:nvSpPr>
          <p:spPr bwMode="auto">
            <a:xfrm>
              <a:off x="4032" y="16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2" name="Line 21"/>
            <p:cNvSpPr>
              <a:spLocks noChangeShapeType="1"/>
            </p:cNvSpPr>
            <p:nvPr/>
          </p:nvSpPr>
          <p:spPr bwMode="auto">
            <a:xfrm flipH="1">
              <a:off x="3408" y="2160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3" name="Line 22"/>
            <p:cNvSpPr>
              <a:spLocks noChangeShapeType="1"/>
            </p:cNvSpPr>
            <p:nvPr/>
          </p:nvSpPr>
          <p:spPr bwMode="auto">
            <a:xfrm>
              <a:off x="4224" y="2160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4" name="Line 23"/>
            <p:cNvSpPr>
              <a:spLocks noChangeShapeType="1"/>
            </p:cNvSpPr>
            <p:nvPr/>
          </p:nvSpPr>
          <p:spPr bwMode="auto">
            <a:xfrm flipH="1">
              <a:off x="3072" y="2592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5" name="Line 24"/>
            <p:cNvSpPr>
              <a:spLocks noChangeShapeType="1"/>
            </p:cNvSpPr>
            <p:nvPr/>
          </p:nvSpPr>
          <p:spPr bwMode="auto">
            <a:xfrm>
              <a:off x="3600" y="259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6" name="Line 25"/>
            <p:cNvSpPr>
              <a:spLocks noChangeShapeType="1"/>
            </p:cNvSpPr>
            <p:nvPr/>
          </p:nvSpPr>
          <p:spPr bwMode="auto">
            <a:xfrm flipH="1">
              <a:off x="4656" y="2592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7" name="Line 26"/>
            <p:cNvSpPr>
              <a:spLocks noChangeShapeType="1"/>
            </p:cNvSpPr>
            <p:nvPr/>
          </p:nvSpPr>
          <p:spPr bwMode="auto">
            <a:xfrm>
              <a:off x="5088" y="259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8" name="Text Box 27"/>
            <p:cNvSpPr txBox="1">
              <a:spLocks noChangeArrowheads="1"/>
            </p:cNvSpPr>
            <p:nvPr/>
          </p:nvSpPr>
          <p:spPr bwMode="auto">
            <a:xfrm>
              <a:off x="3590" y="2916"/>
              <a:ext cx="4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10269" name="Text Box 28"/>
            <p:cNvSpPr txBox="1">
              <a:spLocks noChangeArrowheads="1"/>
            </p:cNvSpPr>
            <p:nvPr/>
          </p:nvSpPr>
          <p:spPr bwMode="auto">
            <a:xfrm>
              <a:off x="5088" y="2880"/>
              <a:ext cx="4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10270" name="Text Box 29"/>
            <p:cNvSpPr txBox="1">
              <a:spLocks noChangeArrowheads="1"/>
            </p:cNvSpPr>
            <p:nvPr/>
          </p:nvSpPr>
          <p:spPr bwMode="auto">
            <a:xfrm>
              <a:off x="2832" y="2880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7</a:t>
              </a:r>
            </a:p>
          </p:txBody>
        </p:sp>
        <p:sp>
          <p:nvSpPr>
            <p:cNvPr id="10271" name="Text Box 30"/>
            <p:cNvSpPr txBox="1">
              <a:spLocks noChangeArrowheads="1"/>
            </p:cNvSpPr>
            <p:nvPr/>
          </p:nvSpPr>
          <p:spPr bwMode="auto">
            <a:xfrm>
              <a:off x="3120" y="2448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19</a:t>
              </a:r>
            </a:p>
          </p:txBody>
        </p:sp>
        <p:sp>
          <p:nvSpPr>
            <p:cNvPr id="10272" name="Text Box 31"/>
            <p:cNvSpPr txBox="1">
              <a:spLocks noChangeArrowheads="1"/>
            </p:cNvSpPr>
            <p:nvPr/>
          </p:nvSpPr>
          <p:spPr bwMode="auto">
            <a:xfrm>
              <a:off x="3744" y="2016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31</a:t>
              </a:r>
            </a:p>
          </p:txBody>
        </p:sp>
        <p:sp>
          <p:nvSpPr>
            <p:cNvPr id="10273" name="Text Box 32"/>
            <p:cNvSpPr txBox="1">
              <a:spLocks noChangeArrowheads="1"/>
            </p:cNvSpPr>
            <p:nvPr/>
          </p:nvSpPr>
          <p:spPr bwMode="auto">
            <a:xfrm>
              <a:off x="4368" y="2880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43</a:t>
              </a:r>
            </a:p>
          </p:txBody>
        </p:sp>
        <p:sp>
          <p:nvSpPr>
            <p:cNvPr id="10274" name="Text Box 33"/>
            <p:cNvSpPr txBox="1">
              <a:spLocks noChangeArrowheads="1"/>
            </p:cNvSpPr>
            <p:nvPr/>
          </p:nvSpPr>
          <p:spPr bwMode="auto">
            <a:xfrm>
              <a:off x="4608" y="2448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59</a:t>
              </a:r>
            </a:p>
          </p:txBody>
        </p:sp>
        <p:sp>
          <p:nvSpPr>
            <p:cNvPr id="10275" name="Text Box 34"/>
            <p:cNvSpPr txBox="1">
              <a:spLocks noChangeArrowheads="1"/>
            </p:cNvSpPr>
            <p:nvPr/>
          </p:nvSpPr>
          <p:spPr bwMode="auto">
            <a:xfrm>
              <a:off x="2592" y="3264"/>
              <a:ext cx="4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10276" name="Text Box 35"/>
            <p:cNvSpPr txBox="1">
              <a:spLocks noChangeArrowheads="1"/>
            </p:cNvSpPr>
            <p:nvPr/>
          </p:nvSpPr>
          <p:spPr bwMode="auto">
            <a:xfrm>
              <a:off x="3312" y="3264"/>
              <a:ext cx="4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10277" name="Line 36"/>
            <p:cNvSpPr>
              <a:spLocks noChangeShapeType="1"/>
            </p:cNvSpPr>
            <p:nvPr/>
          </p:nvSpPr>
          <p:spPr bwMode="auto">
            <a:xfrm flipH="1">
              <a:off x="2832" y="3024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8" name="Line 37"/>
            <p:cNvSpPr>
              <a:spLocks noChangeShapeType="1"/>
            </p:cNvSpPr>
            <p:nvPr/>
          </p:nvSpPr>
          <p:spPr bwMode="auto">
            <a:xfrm>
              <a:off x="3312" y="3024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9" name="Text Box 38"/>
            <p:cNvSpPr txBox="1">
              <a:spLocks noChangeArrowheads="1"/>
            </p:cNvSpPr>
            <p:nvPr/>
          </p:nvSpPr>
          <p:spPr bwMode="auto">
            <a:xfrm>
              <a:off x="4128" y="3264"/>
              <a:ext cx="4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10280" name="Text Box 39"/>
            <p:cNvSpPr txBox="1">
              <a:spLocks noChangeArrowheads="1"/>
            </p:cNvSpPr>
            <p:nvPr/>
          </p:nvSpPr>
          <p:spPr bwMode="auto">
            <a:xfrm>
              <a:off x="4848" y="3264"/>
              <a:ext cx="4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10281" name="Line 40"/>
            <p:cNvSpPr>
              <a:spLocks noChangeShapeType="1"/>
            </p:cNvSpPr>
            <p:nvPr/>
          </p:nvSpPr>
          <p:spPr bwMode="auto">
            <a:xfrm flipH="1">
              <a:off x="4368" y="3024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2" name="Line 41"/>
            <p:cNvSpPr>
              <a:spLocks noChangeShapeType="1"/>
            </p:cNvSpPr>
            <p:nvPr/>
          </p:nvSpPr>
          <p:spPr bwMode="auto">
            <a:xfrm>
              <a:off x="4848" y="3024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05363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643269" y="200100"/>
            <a:ext cx="6347713" cy="1320800"/>
          </a:xfrm>
        </p:spPr>
        <p:txBody>
          <a:bodyPr/>
          <a:lstStyle/>
          <a:p>
            <a:r>
              <a:rPr lang="en-US" altLang="en-US" dirty="0" smtClean="0">
                <a:cs typeface="Arial" charset="0"/>
              </a:rPr>
              <a:t>Definition of a Binary Tree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113808" y="1905000"/>
            <a:ext cx="8226425" cy="4015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/>
              <a:t>A </a:t>
            </a:r>
            <a:r>
              <a:rPr lang="en-US" altLang="en-US" sz="2800" b="1" u="sng" dirty="0"/>
              <a:t>binary tree</a:t>
            </a:r>
            <a:r>
              <a:rPr lang="en-US" altLang="en-US" sz="2800" b="1" dirty="0"/>
              <a:t> </a:t>
            </a:r>
            <a:r>
              <a:rPr lang="en-US" altLang="en-US" sz="2800" dirty="0"/>
              <a:t>is made up of a finite set of nodes that </a:t>
            </a:r>
            <a:r>
              <a:rPr lang="en-US" altLang="en-US" sz="2800" dirty="0" smtClean="0"/>
              <a:t>is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 smtClean="0"/>
              <a:t>either </a:t>
            </a:r>
            <a:r>
              <a:rPr lang="en-US" altLang="en-US" sz="2800" u="sng" dirty="0"/>
              <a:t>empty</a:t>
            </a:r>
            <a:r>
              <a:rPr lang="en-US" altLang="en-US" sz="2800" dirty="0"/>
              <a:t> or consists of a node called the </a:t>
            </a:r>
            <a:r>
              <a:rPr lang="en-US" altLang="en-US" sz="2800" u="sng" dirty="0"/>
              <a:t>root</a:t>
            </a:r>
            <a:r>
              <a:rPr lang="en-US" altLang="en-US" sz="2800" dirty="0"/>
              <a:t> </a:t>
            </a:r>
            <a:r>
              <a:rPr lang="en-US" altLang="en-US" sz="2800" dirty="0" smtClean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 smtClean="0"/>
              <a:t>together with </a:t>
            </a:r>
            <a:r>
              <a:rPr lang="en-US" altLang="en-US" sz="2800" dirty="0"/>
              <a:t>two binary trees, called the left and right </a:t>
            </a:r>
            <a:endParaRPr lang="en-US" altLang="en-US" sz="28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u="sng" dirty="0" smtClean="0"/>
              <a:t>subtrees</a:t>
            </a:r>
            <a:r>
              <a:rPr lang="en-US" altLang="en-US" sz="2800" dirty="0"/>
              <a:t>, </a:t>
            </a:r>
            <a:r>
              <a:rPr lang="en-US" altLang="en-US" sz="2800" dirty="0" smtClean="0"/>
              <a:t>which </a:t>
            </a:r>
            <a:r>
              <a:rPr lang="en-US" altLang="en-US" sz="2800" dirty="0"/>
              <a:t>are disjoint from each other and from </a:t>
            </a:r>
            <a:endParaRPr lang="en-US" altLang="en-US" sz="28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 smtClean="0"/>
              <a:t>the </a:t>
            </a:r>
            <a:r>
              <a:rPr lang="en-US" altLang="en-US" sz="2800" dirty="0"/>
              <a:t>root.</a:t>
            </a:r>
          </a:p>
        </p:txBody>
      </p:sp>
    </p:spTree>
    <p:extLst>
      <p:ext uri="{BB962C8B-B14F-4D97-AF65-F5344CB8AC3E}">
        <p14:creationId xmlns:p14="http://schemas.microsoft.com/office/powerpoint/2010/main" val="195912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Tree Structure: </a:t>
            </a:r>
            <a:br>
              <a:rPr lang="en-US" altLang="en-US" sz="3600" dirty="0"/>
            </a:br>
            <a:r>
              <a:rPr lang="en-US" altLang="en-US" sz="3600" dirty="0" smtClean="0"/>
              <a:t>A </a:t>
            </a:r>
            <a:r>
              <a:rPr lang="en-US" altLang="en-US" sz="3600" dirty="0"/>
              <a:t>Binary Tree (1 of 2)</a:t>
            </a:r>
          </a:p>
        </p:txBody>
      </p:sp>
      <p:pic>
        <p:nvPicPr>
          <p:cNvPr id="1126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452" y="1676400"/>
            <a:ext cx="8814836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348185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Tree Structure: </a:t>
            </a:r>
            <a:br>
              <a:rPr lang="en-US" altLang="en-US" sz="3600" dirty="0"/>
            </a:br>
            <a:r>
              <a:rPr lang="en-US" altLang="en-US" sz="3600" dirty="0" smtClean="0"/>
              <a:t>A </a:t>
            </a:r>
            <a:r>
              <a:rPr lang="en-US" altLang="en-US" sz="3600" dirty="0"/>
              <a:t>Binary Tree (2 of 2)</a:t>
            </a:r>
          </a:p>
        </p:txBody>
      </p:sp>
      <p:pic>
        <p:nvPicPr>
          <p:cNvPr id="12291" name="Picture 4" descr="C:\WINDOWS\Desktop\Oh_type\sacitch_C++_ppt\gif\savitchc17d23_2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199"/>
            <a:ext cx="9525000" cy="4389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51119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Uses of Binary Trees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838199" y="1668464"/>
            <a:ext cx="5257802" cy="397827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3200" u="sng" dirty="0"/>
              <a:t>Binary search tree</a:t>
            </a:r>
            <a:r>
              <a:rPr lang="en-US" altLang="en-US" sz="3200" dirty="0"/>
              <a:t>: data organized in a binary tree to simplify searches</a:t>
            </a:r>
          </a:p>
          <a:p>
            <a:pPr>
              <a:lnSpc>
                <a:spcPct val="90000"/>
              </a:lnSpc>
            </a:pPr>
            <a:r>
              <a:rPr lang="en-US" altLang="en-US" sz="3200" dirty="0"/>
              <a:t>Left subtree of a node contains data values &lt; the data in the node</a:t>
            </a:r>
          </a:p>
          <a:p>
            <a:pPr>
              <a:lnSpc>
                <a:spcPct val="90000"/>
              </a:lnSpc>
            </a:pPr>
            <a:r>
              <a:rPr lang="en-US" altLang="en-US" sz="3200" dirty="0"/>
              <a:t>Right subtree of a node contains values &gt; the data in the node </a:t>
            </a:r>
            <a:endParaRPr lang="en-US" altLang="en-US" sz="3200" u="sng" dirty="0"/>
          </a:p>
        </p:txBody>
      </p:sp>
      <p:grpSp>
        <p:nvGrpSpPr>
          <p:cNvPr id="13316" name="Group 42"/>
          <p:cNvGrpSpPr>
            <a:grpSpLocks/>
          </p:cNvGrpSpPr>
          <p:nvPr/>
        </p:nvGrpSpPr>
        <p:grpSpPr bwMode="auto">
          <a:xfrm>
            <a:off x="6096000" y="1690689"/>
            <a:ext cx="4982817" cy="4116940"/>
            <a:chOff x="2592" y="1536"/>
            <a:chExt cx="2958" cy="1961"/>
          </a:xfrm>
        </p:grpSpPr>
        <p:sp>
          <p:nvSpPr>
            <p:cNvPr id="13317" name="Rectangle 4"/>
            <p:cNvSpPr>
              <a:spLocks noChangeArrowheads="1"/>
            </p:cNvSpPr>
            <p:nvPr/>
          </p:nvSpPr>
          <p:spPr bwMode="auto">
            <a:xfrm>
              <a:off x="3888" y="1536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318" name="Rectangle 5"/>
            <p:cNvSpPr>
              <a:spLocks noChangeArrowheads="1"/>
            </p:cNvSpPr>
            <p:nvPr/>
          </p:nvSpPr>
          <p:spPr bwMode="auto">
            <a:xfrm>
              <a:off x="3744" y="2016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319" name="Rectangle 6"/>
            <p:cNvSpPr>
              <a:spLocks noChangeArrowheads="1"/>
            </p:cNvSpPr>
            <p:nvPr/>
          </p:nvSpPr>
          <p:spPr bwMode="auto">
            <a:xfrm>
              <a:off x="4176" y="2016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320" name="Rectangle 7"/>
            <p:cNvSpPr>
              <a:spLocks noChangeArrowheads="1"/>
            </p:cNvSpPr>
            <p:nvPr/>
          </p:nvSpPr>
          <p:spPr bwMode="auto">
            <a:xfrm>
              <a:off x="4032" y="2016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321" name="Rectangle 8"/>
            <p:cNvSpPr>
              <a:spLocks noChangeArrowheads="1"/>
            </p:cNvSpPr>
            <p:nvPr/>
          </p:nvSpPr>
          <p:spPr bwMode="auto">
            <a:xfrm>
              <a:off x="4608" y="2448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322" name="Rectangle 9"/>
            <p:cNvSpPr>
              <a:spLocks noChangeArrowheads="1"/>
            </p:cNvSpPr>
            <p:nvPr/>
          </p:nvSpPr>
          <p:spPr bwMode="auto">
            <a:xfrm>
              <a:off x="5040" y="244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323" name="Rectangle 10"/>
            <p:cNvSpPr>
              <a:spLocks noChangeArrowheads="1"/>
            </p:cNvSpPr>
            <p:nvPr/>
          </p:nvSpPr>
          <p:spPr bwMode="auto">
            <a:xfrm>
              <a:off x="4896" y="244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324" name="Rectangle 11"/>
            <p:cNvSpPr>
              <a:spLocks noChangeArrowheads="1"/>
            </p:cNvSpPr>
            <p:nvPr/>
          </p:nvSpPr>
          <p:spPr bwMode="auto">
            <a:xfrm>
              <a:off x="3120" y="2448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325" name="Rectangle 12"/>
            <p:cNvSpPr>
              <a:spLocks noChangeArrowheads="1"/>
            </p:cNvSpPr>
            <p:nvPr/>
          </p:nvSpPr>
          <p:spPr bwMode="auto">
            <a:xfrm>
              <a:off x="3552" y="244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326" name="Rectangle 13"/>
            <p:cNvSpPr>
              <a:spLocks noChangeArrowheads="1"/>
            </p:cNvSpPr>
            <p:nvPr/>
          </p:nvSpPr>
          <p:spPr bwMode="auto">
            <a:xfrm>
              <a:off x="3408" y="244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327" name="Rectangle 14"/>
            <p:cNvSpPr>
              <a:spLocks noChangeArrowheads="1"/>
            </p:cNvSpPr>
            <p:nvPr/>
          </p:nvSpPr>
          <p:spPr bwMode="auto">
            <a:xfrm>
              <a:off x="2784" y="2880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328" name="Rectangle 15"/>
            <p:cNvSpPr>
              <a:spLocks noChangeArrowheads="1"/>
            </p:cNvSpPr>
            <p:nvPr/>
          </p:nvSpPr>
          <p:spPr bwMode="auto">
            <a:xfrm>
              <a:off x="3216" y="288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329" name="Rectangle 16"/>
            <p:cNvSpPr>
              <a:spLocks noChangeArrowheads="1"/>
            </p:cNvSpPr>
            <p:nvPr/>
          </p:nvSpPr>
          <p:spPr bwMode="auto">
            <a:xfrm>
              <a:off x="3072" y="288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330" name="Rectangle 17"/>
            <p:cNvSpPr>
              <a:spLocks noChangeArrowheads="1"/>
            </p:cNvSpPr>
            <p:nvPr/>
          </p:nvSpPr>
          <p:spPr bwMode="auto">
            <a:xfrm>
              <a:off x="4368" y="2880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331" name="Rectangle 18"/>
            <p:cNvSpPr>
              <a:spLocks noChangeArrowheads="1"/>
            </p:cNvSpPr>
            <p:nvPr/>
          </p:nvSpPr>
          <p:spPr bwMode="auto">
            <a:xfrm>
              <a:off x="4800" y="288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332" name="Rectangle 19"/>
            <p:cNvSpPr>
              <a:spLocks noChangeArrowheads="1"/>
            </p:cNvSpPr>
            <p:nvPr/>
          </p:nvSpPr>
          <p:spPr bwMode="auto">
            <a:xfrm>
              <a:off x="4656" y="288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333" name="Line 20"/>
            <p:cNvSpPr>
              <a:spLocks noChangeShapeType="1"/>
            </p:cNvSpPr>
            <p:nvPr/>
          </p:nvSpPr>
          <p:spPr bwMode="auto">
            <a:xfrm>
              <a:off x="4032" y="16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4" name="Line 21"/>
            <p:cNvSpPr>
              <a:spLocks noChangeShapeType="1"/>
            </p:cNvSpPr>
            <p:nvPr/>
          </p:nvSpPr>
          <p:spPr bwMode="auto">
            <a:xfrm flipH="1">
              <a:off x="3408" y="2160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5" name="Line 22"/>
            <p:cNvSpPr>
              <a:spLocks noChangeShapeType="1"/>
            </p:cNvSpPr>
            <p:nvPr/>
          </p:nvSpPr>
          <p:spPr bwMode="auto">
            <a:xfrm>
              <a:off x="4224" y="2160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6" name="Line 23"/>
            <p:cNvSpPr>
              <a:spLocks noChangeShapeType="1"/>
            </p:cNvSpPr>
            <p:nvPr/>
          </p:nvSpPr>
          <p:spPr bwMode="auto">
            <a:xfrm flipH="1">
              <a:off x="3072" y="2592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7" name="Line 24"/>
            <p:cNvSpPr>
              <a:spLocks noChangeShapeType="1"/>
            </p:cNvSpPr>
            <p:nvPr/>
          </p:nvSpPr>
          <p:spPr bwMode="auto">
            <a:xfrm>
              <a:off x="3600" y="259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8" name="Line 25"/>
            <p:cNvSpPr>
              <a:spLocks noChangeShapeType="1"/>
            </p:cNvSpPr>
            <p:nvPr/>
          </p:nvSpPr>
          <p:spPr bwMode="auto">
            <a:xfrm flipH="1">
              <a:off x="4656" y="2592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9" name="Line 26"/>
            <p:cNvSpPr>
              <a:spLocks noChangeShapeType="1"/>
            </p:cNvSpPr>
            <p:nvPr/>
          </p:nvSpPr>
          <p:spPr bwMode="auto">
            <a:xfrm>
              <a:off x="5088" y="259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0" name="Text Box 27"/>
            <p:cNvSpPr txBox="1">
              <a:spLocks noChangeArrowheads="1"/>
            </p:cNvSpPr>
            <p:nvPr/>
          </p:nvSpPr>
          <p:spPr bwMode="auto">
            <a:xfrm>
              <a:off x="3590" y="2916"/>
              <a:ext cx="4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13341" name="Text Box 28"/>
            <p:cNvSpPr txBox="1">
              <a:spLocks noChangeArrowheads="1"/>
            </p:cNvSpPr>
            <p:nvPr/>
          </p:nvSpPr>
          <p:spPr bwMode="auto">
            <a:xfrm>
              <a:off x="5088" y="2880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13342" name="Text Box 29"/>
            <p:cNvSpPr txBox="1">
              <a:spLocks noChangeArrowheads="1"/>
            </p:cNvSpPr>
            <p:nvPr/>
          </p:nvSpPr>
          <p:spPr bwMode="auto">
            <a:xfrm>
              <a:off x="2832" y="2880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7</a:t>
              </a:r>
            </a:p>
          </p:txBody>
        </p:sp>
        <p:sp>
          <p:nvSpPr>
            <p:cNvPr id="13343" name="Text Box 30"/>
            <p:cNvSpPr txBox="1">
              <a:spLocks noChangeArrowheads="1"/>
            </p:cNvSpPr>
            <p:nvPr/>
          </p:nvSpPr>
          <p:spPr bwMode="auto">
            <a:xfrm>
              <a:off x="3120" y="2448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19</a:t>
              </a:r>
            </a:p>
          </p:txBody>
        </p:sp>
        <p:sp>
          <p:nvSpPr>
            <p:cNvPr id="13344" name="Text Box 31"/>
            <p:cNvSpPr txBox="1">
              <a:spLocks noChangeArrowheads="1"/>
            </p:cNvSpPr>
            <p:nvPr/>
          </p:nvSpPr>
          <p:spPr bwMode="auto">
            <a:xfrm>
              <a:off x="3744" y="2016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31</a:t>
              </a:r>
            </a:p>
          </p:txBody>
        </p:sp>
        <p:sp>
          <p:nvSpPr>
            <p:cNvPr id="13345" name="Text Box 32"/>
            <p:cNvSpPr txBox="1">
              <a:spLocks noChangeArrowheads="1"/>
            </p:cNvSpPr>
            <p:nvPr/>
          </p:nvSpPr>
          <p:spPr bwMode="auto">
            <a:xfrm>
              <a:off x="4368" y="2880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43</a:t>
              </a:r>
            </a:p>
          </p:txBody>
        </p:sp>
        <p:sp>
          <p:nvSpPr>
            <p:cNvPr id="13346" name="Text Box 33"/>
            <p:cNvSpPr txBox="1">
              <a:spLocks noChangeArrowheads="1"/>
            </p:cNvSpPr>
            <p:nvPr/>
          </p:nvSpPr>
          <p:spPr bwMode="auto">
            <a:xfrm>
              <a:off x="4608" y="2448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59</a:t>
              </a:r>
            </a:p>
          </p:txBody>
        </p:sp>
        <p:sp>
          <p:nvSpPr>
            <p:cNvPr id="13347" name="Text Box 34"/>
            <p:cNvSpPr txBox="1">
              <a:spLocks noChangeArrowheads="1"/>
            </p:cNvSpPr>
            <p:nvPr/>
          </p:nvSpPr>
          <p:spPr bwMode="auto">
            <a:xfrm>
              <a:off x="2592" y="3264"/>
              <a:ext cx="4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13348" name="Text Box 35"/>
            <p:cNvSpPr txBox="1">
              <a:spLocks noChangeArrowheads="1"/>
            </p:cNvSpPr>
            <p:nvPr/>
          </p:nvSpPr>
          <p:spPr bwMode="auto">
            <a:xfrm>
              <a:off x="3312" y="3264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13349" name="Line 36"/>
            <p:cNvSpPr>
              <a:spLocks noChangeShapeType="1"/>
            </p:cNvSpPr>
            <p:nvPr/>
          </p:nvSpPr>
          <p:spPr bwMode="auto">
            <a:xfrm flipH="1">
              <a:off x="2832" y="3024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0" name="Line 37"/>
            <p:cNvSpPr>
              <a:spLocks noChangeShapeType="1"/>
            </p:cNvSpPr>
            <p:nvPr/>
          </p:nvSpPr>
          <p:spPr bwMode="auto">
            <a:xfrm>
              <a:off x="3312" y="3024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1" name="Text Box 38"/>
            <p:cNvSpPr txBox="1">
              <a:spLocks noChangeArrowheads="1"/>
            </p:cNvSpPr>
            <p:nvPr/>
          </p:nvSpPr>
          <p:spPr bwMode="auto">
            <a:xfrm>
              <a:off x="4128" y="3264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13352" name="Text Box 39"/>
            <p:cNvSpPr txBox="1">
              <a:spLocks noChangeArrowheads="1"/>
            </p:cNvSpPr>
            <p:nvPr/>
          </p:nvSpPr>
          <p:spPr bwMode="auto">
            <a:xfrm>
              <a:off x="4848" y="3264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13353" name="Line 40"/>
            <p:cNvSpPr>
              <a:spLocks noChangeShapeType="1"/>
            </p:cNvSpPr>
            <p:nvPr/>
          </p:nvSpPr>
          <p:spPr bwMode="auto">
            <a:xfrm flipH="1">
              <a:off x="4368" y="3024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4" name="Line 41"/>
            <p:cNvSpPr>
              <a:spLocks noChangeShapeType="1"/>
            </p:cNvSpPr>
            <p:nvPr/>
          </p:nvSpPr>
          <p:spPr bwMode="auto">
            <a:xfrm>
              <a:off x="4848" y="3024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53678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Searching in a Binary Tree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900918" y="1479517"/>
            <a:ext cx="5607699" cy="4572000"/>
          </a:xfrm>
        </p:spPr>
        <p:txBody>
          <a:bodyPr>
            <a:noAutofit/>
          </a:bodyPr>
          <a:lstStyle/>
          <a:p>
            <a:pPr marL="609600" indent="-609600">
              <a:buClr>
                <a:schemeClr val="tx1"/>
              </a:buClr>
              <a:buSzPct val="80000"/>
              <a:buFontTx/>
              <a:buAutoNum type="arabicParenR"/>
            </a:pPr>
            <a:r>
              <a:rPr lang="en-US" altLang="en-US" dirty="0"/>
              <a:t>Start at root node</a:t>
            </a:r>
          </a:p>
          <a:p>
            <a:pPr marL="609600" indent="-609600">
              <a:buClr>
                <a:schemeClr val="tx1"/>
              </a:buClr>
              <a:buSzPct val="80000"/>
              <a:buFontTx/>
              <a:buAutoNum type="arabicParenR"/>
            </a:pPr>
            <a:r>
              <a:rPr lang="en-US" altLang="en-US" dirty="0"/>
              <a:t>Examine node data:</a:t>
            </a:r>
          </a:p>
          <a:p>
            <a:pPr marL="990600" lvl="1" indent="-533400">
              <a:buClr>
                <a:schemeClr val="tx1"/>
              </a:buClr>
              <a:buSzPct val="80000"/>
              <a:buFontTx/>
              <a:buAutoNum type="alphaLcParenR"/>
            </a:pPr>
            <a:r>
              <a:rPr lang="en-US" altLang="en-US" dirty="0"/>
              <a:t>Is it desired value? Done</a:t>
            </a:r>
          </a:p>
          <a:p>
            <a:pPr marL="990600" lvl="1" indent="-533400">
              <a:buClr>
                <a:schemeClr val="tx1"/>
              </a:buClr>
              <a:buSzPct val="80000"/>
              <a:buFontTx/>
              <a:buAutoNum type="alphaLcParenR"/>
            </a:pPr>
            <a:r>
              <a:rPr lang="en-US" altLang="en-US" dirty="0"/>
              <a:t>Else, is desired data &lt; node data? Repeat step 2 with left subtree</a:t>
            </a:r>
          </a:p>
          <a:p>
            <a:pPr marL="990600" lvl="1" indent="-533400">
              <a:buClr>
                <a:schemeClr val="tx1"/>
              </a:buClr>
              <a:buSzPct val="80000"/>
              <a:buFontTx/>
              <a:buAutoNum type="alphaLcParenR"/>
            </a:pPr>
            <a:r>
              <a:rPr lang="en-US" altLang="en-US" dirty="0"/>
              <a:t>Else, is desired data &gt; node data? Repeat step 2 with right subtree</a:t>
            </a:r>
          </a:p>
          <a:p>
            <a:pPr marL="609600" indent="-609600">
              <a:buClr>
                <a:schemeClr val="tx1"/>
              </a:buClr>
              <a:buSzPct val="80000"/>
              <a:buFontTx/>
              <a:buAutoNum type="arabicParenR"/>
            </a:pPr>
            <a:r>
              <a:rPr lang="en-US" altLang="en-US" dirty="0"/>
              <a:t>Continue until desired  value found or a null pointer reached</a:t>
            </a:r>
          </a:p>
        </p:txBody>
      </p:sp>
      <p:grpSp>
        <p:nvGrpSpPr>
          <p:cNvPr id="14340" name="Group 42"/>
          <p:cNvGrpSpPr>
            <a:grpSpLocks/>
          </p:cNvGrpSpPr>
          <p:nvPr/>
        </p:nvGrpSpPr>
        <p:grpSpPr bwMode="auto">
          <a:xfrm>
            <a:off x="6064941" y="1709151"/>
            <a:ext cx="5288859" cy="4342366"/>
            <a:chOff x="2852" y="1488"/>
            <a:chExt cx="2910" cy="1959"/>
          </a:xfrm>
        </p:grpSpPr>
        <p:sp>
          <p:nvSpPr>
            <p:cNvPr id="14341" name="Rectangle 4"/>
            <p:cNvSpPr>
              <a:spLocks noChangeArrowheads="1"/>
            </p:cNvSpPr>
            <p:nvPr/>
          </p:nvSpPr>
          <p:spPr bwMode="auto">
            <a:xfrm>
              <a:off x="4100" y="148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42" name="Rectangle 5"/>
            <p:cNvSpPr>
              <a:spLocks noChangeArrowheads="1"/>
            </p:cNvSpPr>
            <p:nvPr/>
          </p:nvSpPr>
          <p:spPr bwMode="auto">
            <a:xfrm>
              <a:off x="3956" y="1968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43" name="Rectangle 6"/>
            <p:cNvSpPr>
              <a:spLocks noChangeArrowheads="1"/>
            </p:cNvSpPr>
            <p:nvPr/>
          </p:nvSpPr>
          <p:spPr bwMode="auto">
            <a:xfrm>
              <a:off x="4388" y="196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44" name="Rectangle 7"/>
            <p:cNvSpPr>
              <a:spLocks noChangeArrowheads="1"/>
            </p:cNvSpPr>
            <p:nvPr/>
          </p:nvSpPr>
          <p:spPr bwMode="auto">
            <a:xfrm>
              <a:off x="4244" y="196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45" name="Rectangle 8"/>
            <p:cNvSpPr>
              <a:spLocks noChangeArrowheads="1"/>
            </p:cNvSpPr>
            <p:nvPr/>
          </p:nvSpPr>
          <p:spPr bwMode="auto">
            <a:xfrm>
              <a:off x="4820" y="2400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46" name="Rectangle 9"/>
            <p:cNvSpPr>
              <a:spLocks noChangeArrowheads="1"/>
            </p:cNvSpPr>
            <p:nvPr/>
          </p:nvSpPr>
          <p:spPr bwMode="auto">
            <a:xfrm>
              <a:off x="5252" y="240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47" name="Rectangle 10"/>
            <p:cNvSpPr>
              <a:spLocks noChangeArrowheads="1"/>
            </p:cNvSpPr>
            <p:nvPr/>
          </p:nvSpPr>
          <p:spPr bwMode="auto">
            <a:xfrm>
              <a:off x="5108" y="240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48" name="Rectangle 11"/>
            <p:cNvSpPr>
              <a:spLocks noChangeArrowheads="1"/>
            </p:cNvSpPr>
            <p:nvPr/>
          </p:nvSpPr>
          <p:spPr bwMode="auto">
            <a:xfrm>
              <a:off x="3332" y="2400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49" name="Rectangle 12"/>
            <p:cNvSpPr>
              <a:spLocks noChangeArrowheads="1"/>
            </p:cNvSpPr>
            <p:nvPr/>
          </p:nvSpPr>
          <p:spPr bwMode="auto">
            <a:xfrm>
              <a:off x="3764" y="240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50" name="Rectangle 13"/>
            <p:cNvSpPr>
              <a:spLocks noChangeArrowheads="1"/>
            </p:cNvSpPr>
            <p:nvPr/>
          </p:nvSpPr>
          <p:spPr bwMode="auto">
            <a:xfrm>
              <a:off x="3620" y="240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51" name="Rectangle 14"/>
            <p:cNvSpPr>
              <a:spLocks noChangeArrowheads="1"/>
            </p:cNvSpPr>
            <p:nvPr/>
          </p:nvSpPr>
          <p:spPr bwMode="auto">
            <a:xfrm>
              <a:off x="2996" y="2832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52" name="Rectangle 15"/>
            <p:cNvSpPr>
              <a:spLocks noChangeArrowheads="1"/>
            </p:cNvSpPr>
            <p:nvPr/>
          </p:nvSpPr>
          <p:spPr bwMode="auto">
            <a:xfrm>
              <a:off x="3428" y="2832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53" name="Rectangle 16"/>
            <p:cNvSpPr>
              <a:spLocks noChangeArrowheads="1"/>
            </p:cNvSpPr>
            <p:nvPr/>
          </p:nvSpPr>
          <p:spPr bwMode="auto">
            <a:xfrm>
              <a:off x="3284" y="2832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54" name="Rectangle 17"/>
            <p:cNvSpPr>
              <a:spLocks noChangeArrowheads="1"/>
            </p:cNvSpPr>
            <p:nvPr/>
          </p:nvSpPr>
          <p:spPr bwMode="auto">
            <a:xfrm>
              <a:off x="4580" y="2832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55" name="Rectangle 18"/>
            <p:cNvSpPr>
              <a:spLocks noChangeArrowheads="1"/>
            </p:cNvSpPr>
            <p:nvPr/>
          </p:nvSpPr>
          <p:spPr bwMode="auto">
            <a:xfrm>
              <a:off x="5012" y="2832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56" name="Rectangle 19"/>
            <p:cNvSpPr>
              <a:spLocks noChangeArrowheads="1"/>
            </p:cNvSpPr>
            <p:nvPr/>
          </p:nvSpPr>
          <p:spPr bwMode="auto">
            <a:xfrm>
              <a:off x="4868" y="2832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57" name="Line 20"/>
            <p:cNvSpPr>
              <a:spLocks noChangeShapeType="1"/>
            </p:cNvSpPr>
            <p:nvPr/>
          </p:nvSpPr>
          <p:spPr bwMode="auto">
            <a:xfrm>
              <a:off x="4244" y="163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8" name="Line 21"/>
            <p:cNvSpPr>
              <a:spLocks noChangeShapeType="1"/>
            </p:cNvSpPr>
            <p:nvPr/>
          </p:nvSpPr>
          <p:spPr bwMode="auto">
            <a:xfrm flipH="1">
              <a:off x="3620" y="2112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9" name="Line 22"/>
            <p:cNvSpPr>
              <a:spLocks noChangeShapeType="1"/>
            </p:cNvSpPr>
            <p:nvPr/>
          </p:nvSpPr>
          <p:spPr bwMode="auto">
            <a:xfrm>
              <a:off x="4436" y="2112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0" name="Line 23"/>
            <p:cNvSpPr>
              <a:spLocks noChangeShapeType="1"/>
            </p:cNvSpPr>
            <p:nvPr/>
          </p:nvSpPr>
          <p:spPr bwMode="auto">
            <a:xfrm flipH="1">
              <a:off x="3284" y="2544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1" name="Line 24"/>
            <p:cNvSpPr>
              <a:spLocks noChangeShapeType="1"/>
            </p:cNvSpPr>
            <p:nvPr/>
          </p:nvSpPr>
          <p:spPr bwMode="auto">
            <a:xfrm>
              <a:off x="3812" y="254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2" name="Line 25"/>
            <p:cNvSpPr>
              <a:spLocks noChangeShapeType="1"/>
            </p:cNvSpPr>
            <p:nvPr/>
          </p:nvSpPr>
          <p:spPr bwMode="auto">
            <a:xfrm flipH="1">
              <a:off x="4868" y="2544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3" name="Line 26"/>
            <p:cNvSpPr>
              <a:spLocks noChangeShapeType="1"/>
            </p:cNvSpPr>
            <p:nvPr/>
          </p:nvSpPr>
          <p:spPr bwMode="auto">
            <a:xfrm>
              <a:off x="5300" y="254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4" name="Text Box 27"/>
            <p:cNvSpPr txBox="1">
              <a:spLocks noChangeArrowheads="1"/>
            </p:cNvSpPr>
            <p:nvPr/>
          </p:nvSpPr>
          <p:spPr bwMode="auto">
            <a:xfrm>
              <a:off x="3802" y="2868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14365" name="Text Box 28"/>
            <p:cNvSpPr txBox="1">
              <a:spLocks noChangeArrowheads="1"/>
            </p:cNvSpPr>
            <p:nvPr/>
          </p:nvSpPr>
          <p:spPr bwMode="auto">
            <a:xfrm>
              <a:off x="5300" y="2832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14366" name="Text Box 29"/>
            <p:cNvSpPr txBox="1">
              <a:spLocks noChangeArrowheads="1"/>
            </p:cNvSpPr>
            <p:nvPr/>
          </p:nvSpPr>
          <p:spPr bwMode="auto">
            <a:xfrm>
              <a:off x="3044" y="2832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7</a:t>
              </a:r>
            </a:p>
          </p:txBody>
        </p:sp>
        <p:sp>
          <p:nvSpPr>
            <p:cNvPr id="14367" name="Text Box 30"/>
            <p:cNvSpPr txBox="1">
              <a:spLocks noChangeArrowheads="1"/>
            </p:cNvSpPr>
            <p:nvPr/>
          </p:nvSpPr>
          <p:spPr bwMode="auto">
            <a:xfrm>
              <a:off x="3332" y="2400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19</a:t>
              </a:r>
            </a:p>
          </p:txBody>
        </p:sp>
        <p:sp>
          <p:nvSpPr>
            <p:cNvPr id="14368" name="Text Box 31"/>
            <p:cNvSpPr txBox="1">
              <a:spLocks noChangeArrowheads="1"/>
            </p:cNvSpPr>
            <p:nvPr/>
          </p:nvSpPr>
          <p:spPr bwMode="auto">
            <a:xfrm>
              <a:off x="3956" y="1968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31</a:t>
              </a:r>
            </a:p>
          </p:txBody>
        </p:sp>
        <p:sp>
          <p:nvSpPr>
            <p:cNvPr id="14369" name="Text Box 32"/>
            <p:cNvSpPr txBox="1">
              <a:spLocks noChangeArrowheads="1"/>
            </p:cNvSpPr>
            <p:nvPr/>
          </p:nvSpPr>
          <p:spPr bwMode="auto">
            <a:xfrm>
              <a:off x="4580" y="2832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43</a:t>
              </a:r>
            </a:p>
          </p:txBody>
        </p:sp>
        <p:sp>
          <p:nvSpPr>
            <p:cNvPr id="14370" name="Text Box 33"/>
            <p:cNvSpPr txBox="1">
              <a:spLocks noChangeArrowheads="1"/>
            </p:cNvSpPr>
            <p:nvPr/>
          </p:nvSpPr>
          <p:spPr bwMode="auto">
            <a:xfrm>
              <a:off x="4820" y="2400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59</a:t>
              </a:r>
            </a:p>
          </p:txBody>
        </p:sp>
        <p:sp>
          <p:nvSpPr>
            <p:cNvPr id="14371" name="Text Box 34"/>
            <p:cNvSpPr txBox="1">
              <a:spLocks noChangeArrowheads="1"/>
            </p:cNvSpPr>
            <p:nvPr/>
          </p:nvSpPr>
          <p:spPr bwMode="auto">
            <a:xfrm>
              <a:off x="2852" y="3168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14372" name="Text Box 35"/>
            <p:cNvSpPr txBox="1">
              <a:spLocks noChangeArrowheads="1"/>
            </p:cNvSpPr>
            <p:nvPr/>
          </p:nvSpPr>
          <p:spPr bwMode="auto">
            <a:xfrm>
              <a:off x="3476" y="3168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14373" name="Line 36"/>
            <p:cNvSpPr>
              <a:spLocks noChangeShapeType="1"/>
            </p:cNvSpPr>
            <p:nvPr/>
          </p:nvSpPr>
          <p:spPr bwMode="auto">
            <a:xfrm flipH="1">
              <a:off x="3044" y="2928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4" name="Line 37"/>
            <p:cNvSpPr>
              <a:spLocks noChangeShapeType="1"/>
            </p:cNvSpPr>
            <p:nvPr/>
          </p:nvSpPr>
          <p:spPr bwMode="auto">
            <a:xfrm>
              <a:off x="3476" y="2928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5" name="Text Box 38"/>
            <p:cNvSpPr txBox="1">
              <a:spLocks noChangeArrowheads="1"/>
            </p:cNvSpPr>
            <p:nvPr/>
          </p:nvSpPr>
          <p:spPr bwMode="auto">
            <a:xfrm>
              <a:off x="4224" y="3216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14376" name="Text Box 39"/>
            <p:cNvSpPr txBox="1">
              <a:spLocks noChangeArrowheads="1"/>
            </p:cNvSpPr>
            <p:nvPr/>
          </p:nvSpPr>
          <p:spPr bwMode="auto">
            <a:xfrm>
              <a:off x="4944" y="3216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14377" name="Line 40"/>
            <p:cNvSpPr>
              <a:spLocks noChangeShapeType="1"/>
            </p:cNvSpPr>
            <p:nvPr/>
          </p:nvSpPr>
          <p:spPr bwMode="auto">
            <a:xfrm flipH="1">
              <a:off x="4580" y="297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8" name="Line 41"/>
            <p:cNvSpPr>
              <a:spLocks noChangeShapeType="1"/>
            </p:cNvSpPr>
            <p:nvPr/>
          </p:nvSpPr>
          <p:spPr bwMode="auto">
            <a:xfrm>
              <a:off x="5060" y="2976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66570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Searching in a Binary Tree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838199" y="1444487"/>
            <a:ext cx="5956302" cy="4422913"/>
          </a:xfrm>
        </p:spPr>
        <p:txBody>
          <a:bodyPr>
            <a:noAutofit/>
          </a:bodyPr>
          <a:lstStyle/>
          <a:p>
            <a:pPr marL="114300" indent="-114300">
              <a:lnSpc>
                <a:spcPct val="95000"/>
              </a:lnSpc>
              <a:buClr>
                <a:srgbClr val="008000"/>
              </a:buClr>
              <a:buNone/>
            </a:pPr>
            <a:r>
              <a:rPr lang="en-US" altLang="en-US" sz="3200" dirty="0"/>
              <a:t>	</a:t>
            </a:r>
            <a:r>
              <a:rPr lang="en-US" altLang="en-US" dirty="0"/>
              <a:t>To locate the node containing 43,</a:t>
            </a:r>
            <a:r>
              <a:rPr lang="en-US" altLang="en-US" sz="3200" dirty="0"/>
              <a:t> </a:t>
            </a:r>
          </a:p>
          <a:p>
            <a:pPr marL="914400" lvl="1" indent="-393700">
              <a:lnSpc>
                <a:spcPct val="95000"/>
              </a:lnSpc>
            </a:pPr>
            <a:r>
              <a:rPr lang="en-US" altLang="en-US" dirty="0"/>
              <a:t>Examine the root node (31) first</a:t>
            </a:r>
          </a:p>
          <a:p>
            <a:pPr marL="914400" lvl="1" indent="-393700">
              <a:lnSpc>
                <a:spcPct val="95000"/>
              </a:lnSpc>
            </a:pPr>
            <a:r>
              <a:rPr lang="en-US" altLang="en-US" dirty="0"/>
              <a:t>Since 43 &gt; 31, examine the right child of the node containing 31, (59) </a:t>
            </a:r>
          </a:p>
          <a:p>
            <a:pPr marL="914400" lvl="1" indent="-393700">
              <a:lnSpc>
                <a:spcPct val="95000"/>
              </a:lnSpc>
            </a:pPr>
            <a:r>
              <a:rPr lang="en-US" altLang="en-US" dirty="0"/>
              <a:t>Since 43 &lt; 59, examine the left child of the node containing 59, (43)</a:t>
            </a:r>
          </a:p>
          <a:p>
            <a:pPr marL="914400" lvl="1" indent="-393700">
              <a:lnSpc>
                <a:spcPct val="95000"/>
              </a:lnSpc>
            </a:pPr>
            <a:r>
              <a:rPr lang="en-US" altLang="en-US" dirty="0"/>
              <a:t>The node containing</a:t>
            </a:r>
            <a:br>
              <a:rPr lang="en-US" altLang="en-US" dirty="0"/>
            </a:br>
            <a:r>
              <a:rPr lang="en-US" altLang="en-US" dirty="0"/>
              <a:t>43 has been found</a:t>
            </a:r>
          </a:p>
        </p:txBody>
      </p:sp>
      <p:grpSp>
        <p:nvGrpSpPr>
          <p:cNvPr id="15364" name="Group 42"/>
          <p:cNvGrpSpPr>
            <a:grpSpLocks/>
          </p:cNvGrpSpPr>
          <p:nvPr/>
        </p:nvGrpSpPr>
        <p:grpSpPr bwMode="auto">
          <a:xfrm>
            <a:off x="5895976" y="1690688"/>
            <a:ext cx="5129833" cy="4252912"/>
            <a:chOff x="2852" y="1488"/>
            <a:chExt cx="2910" cy="1959"/>
          </a:xfrm>
        </p:grpSpPr>
        <p:sp>
          <p:nvSpPr>
            <p:cNvPr id="15366" name="Rectangle 4"/>
            <p:cNvSpPr>
              <a:spLocks noChangeArrowheads="1"/>
            </p:cNvSpPr>
            <p:nvPr/>
          </p:nvSpPr>
          <p:spPr bwMode="auto">
            <a:xfrm>
              <a:off x="4100" y="148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367" name="Rectangle 5"/>
            <p:cNvSpPr>
              <a:spLocks noChangeArrowheads="1"/>
            </p:cNvSpPr>
            <p:nvPr/>
          </p:nvSpPr>
          <p:spPr bwMode="auto">
            <a:xfrm>
              <a:off x="3956" y="1968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368" name="Rectangle 6"/>
            <p:cNvSpPr>
              <a:spLocks noChangeArrowheads="1"/>
            </p:cNvSpPr>
            <p:nvPr/>
          </p:nvSpPr>
          <p:spPr bwMode="auto">
            <a:xfrm>
              <a:off x="4388" y="196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369" name="Rectangle 7"/>
            <p:cNvSpPr>
              <a:spLocks noChangeArrowheads="1"/>
            </p:cNvSpPr>
            <p:nvPr/>
          </p:nvSpPr>
          <p:spPr bwMode="auto">
            <a:xfrm>
              <a:off x="4244" y="196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370" name="Rectangle 8"/>
            <p:cNvSpPr>
              <a:spLocks noChangeArrowheads="1"/>
            </p:cNvSpPr>
            <p:nvPr/>
          </p:nvSpPr>
          <p:spPr bwMode="auto">
            <a:xfrm>
              <a:off x="4820" y="2400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371" name="Rectangle 9"/>
            <p:cNvSpPr>
              <a:spLocks noChangeArrowheads="1"/>
            </p:cNvSpPr>
            <p:nvPr/>
          </p:nvSpPr>
          <p:spPr bwMode="auto">
            <a:xfrm>
              <a:off x="5252" y="240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372" name="Rectangle 10"/>
            <p:cNvSpPr>
              <a:spLocks noChangeArrowheads="1"/>
            </p:cNvSpPr>
            <p:nvPr/>
          </p:nvSpPr>
          <p:spPr bwMode="auto">
            <a:xfrm>
              <a:off x="5108" y="240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373" name="Rectangle 11"/>
            <p:cNvSpPr>
              <a:spLocks noChangeArrowheads="1"/>
            </p:cNvSpPr>
            <p:nvPr/>
          </p:nvSpPr>
          <p:spPr bwMode="auto">
            <a:xfrm>
              <a:off x="3332" y="2400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374" name="Rectangle 12"/>
            <p:cNvSpPr>
              <a:spLocks noChangeArrowheads="1"/>
            </p:cNvSpPr>
            <p:nvPr/>
          </p:nvSpPr>
          <p:spPr bwMode="auto">
            <a:xfrm>
              <a:off x="3764" y="240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375" name="Rectangle 13"/>
            <p:cNvSpPr>
              <a:spLocks noChangeArrowheads="1"/>
            </p:cNvSpPr>
            <p:nvPr/>
          </p:nvSpPr>
          <p:spPr bwMode="auto">
            <a:xfrm>
              <a:off x="3620" y="240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376" name="Rectangle 14"/>
            <p:cNvSpPr>
              <a:spLocks noChangeArrowheads="1"/>
            </p:cNvSpPr>
            <p:nvPr/>
          </p:nvSpPr>
          <p:spPr bwMode="auto">
            <a:xfrm>
              <a:off x="2996" y="2832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377" name="Rectangle 15"/>
            <p:cNvSpPr>
              <a:spLocks noChangeArrowheads="1"/>
            </p:cNvSpPr>
            <p:nvPr/>
          </p:nvSpPr>
          <p:spPr bwMode="auto">
            <a:xfrm>
              <a:off x="3428" y="2832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378" name="Rectangle 16"/>
            <p:cNvSpPr>
              <a:spLocks noChangeArrowheads="1"/>
            </p:cNvSpPr>
            <p:nvPr/>
          </p:nvSpPr>
          <p:spPr bwMode="auto">
            <a:xfrm>
              <a:off x="3284" y="2832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379" name="Rectangle 17"/>
            <p:cNvSpPr>
              <a:spLocks noChangeArrowheads="1"/>
            </p:cNvSpPr>
            <p:nvPr/>
          </p:nvSpPr>
          <p:spPr bwMode="auto">
            <a:xfrm>
              <a:off x="4580" y="2832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380" name="Rectangle 18"/>
            <p:cNvSpPr>
              <a:spLocks noChangeArrowheads="1"/>
            </p:cNvSpPr>
            <p:nvPr/>
          </p:nvSpPr>
          <p:spPr bwMode="auto">
            <a:xfrm>
              <a:off x="5012" y="2832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381" name="Rectangle 19"/>
            <p:cNvSpPr>
              <a:spLocks noChangeArrowheads="1"/>
            </p:cNvSpPr>
            <p:nvPr/>
          </p:nvSpPr>
          <p:spPr bwMode="auto">
            <a:xfrm>
              <a:off x="4868" y="2832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382" name="Line 20"/>
            <p:cNvSpPr>
              <a:spLocks noChangeShapeType="1"/>
            </p:cNvSpPr>
            <p:nvPr/>
          </p:nvSpPr>
          <p:spPr bwMode="auto">
            <a:xfrm>
              <a:off x="4244" y="163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3" name="Line 21"/>
            <p:cNvSpPr>
              <a:spLocks noChangeShapeType="1"/>
            </p:cNvSpPr>
            <p:nvPr/>
          </p:nvSpPr>
          <p:spPr bwMode="auto">
            <a:xfrm flipH="1">
              <a:off x="3620" y="2112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4" name="Line 22"/>
            <p:cNvSpPr>
              <a:spLocks noChangeShapeType="1"/>
            </p:cNvSpPr>
            <p:nvPr/>
          </p:nvSpPr>
          <p:spPr bwMode="auto">
            <a:xfrm>
              <a:off x="4436" y="2112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5" name="Line 23"/>
            <p:cNvSpPr>
              <a:spLocks noChangeShapeType="1"/>
            </p:cNvSpPr>
            <p:nvPr/>
          </p:nvSpPr>
          <p:spPr bwMode="auto">
            <a:xfrm flipH="1">
              <a:off x="3284" y="2544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6" name="Line 24"/>
            <p:cNvSpPr>
              <a:spLocks noChangeShapeType="1"/>
            </p:cNvSpPr>
            <p:nvPr/>
          </p:nvSpPr>
          <p:spPr bwMode="auto">
            <a:xfrm>
              <a:off x="3812" y="254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7" name="Line 25"/>
            <p:cNvSpPr>
              <a:spLocks noChangeShapeType="1"/>
            </p:cNvSpPr>
            <p:nvPr/>
          </p:nvSpPr>
          <p:spPr bwMode="auto">
            <a:xfrm flipH="1">
              <a:off x="4868" y="2544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8" name="Line 26"/>
            <p:cNvSpPr>
              <a:spLocks noChangeShapeType="1"/>
            </p:cNvSpPr>
            <p:nvPr/>
          </p:nvSpPr>
          <p:spPr bwMode="auto">
            <a:xfrm>
              <a:off x="5300" y="254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9" name="Text Box 27"/>
            <p:cNvSpPr txBox="1">
              <a:spLocks noChangeArrowheads="1"/>
            </p:cNvSpPr>
            <p:nvPr/>
          </p:nvSpPr>
          <p:spPr bwMode="auto">
            <a:xfrm>
              <a:off x="3802" y="2868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15390" name="Text Box 28"/>
            <p:cNvSpPr txBox="1">
              <a:spLocks noChangeArrowheads="1"/>
            </p:cNvSpPr>
            <p:nvPr/>
          </p:nvSpPr>
          <p:spPr bwMode="auto">
            <a:xfrm>
              <a:off x="5300" y="2832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15391" name="Text Box 29"/>
            <p:cNvSpPr txBox="1">
              <a:spLocks noChangeArrowheads="1"/>
            </p:cNvSpPr>
            <p:nvPr/>
          </p:nvSpPr>
          <p:spPr bwMode="auto">
            <a:xfrm>
              <a:off x="3044" y="2832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7</a:t>
              </a:r>
            </a:p>
          </p:txBody>
        </p:sp>
        <p:sp>
          <p:nvSpPr>
            <p:cNvPr id="15392" name="Text Box 30"/>
            <p:cNvSpPr txBox="1">
              <a:spLocks noChangeArrowheads="1"/>
            </p:cNvSpPr>
            <p:nvPr/>
          </p:nvSpPr>
          <p:spPr bwMode="auto">
            <a:xfrm>
              <a:off x="3332" y="2400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19</a:t>
              </a:r>
            </a:p>
          </p:txBody>
        </p:sp>
        <p:sp>
          <p:nvSpPr>
            <p:cNvPr id="15393" name="Text Box 31"/>
            <p:cNvSpPr txBox="1">
              <a:spLocks noChangeArrowheads="1"/>
            </p:cNvSpPr>
            <p:nvPr/>
          </p:nvSpPr>
          <p:spPr bwMode="auto">
            <a:xfrm>
              <a:off x="3956" y="1968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31</a:t>
              </a:r>
            </a:p>
          </p:txBody>
        </p:sp>
        <p:sp>
          <p:nvSpPr>
            <p:cNvPr id="15394" name="Text Box 32"/>
            <p:cNvSpPr txBox="1">
              <a:spLocks noChangeArrowheads="1"/>
            </p:cNvSpPr>
            <p:nvPr/>
          </p:nvSpPr>
          <p:spPr bwMode="auto">
            <a:xfrm>
              <a:off x="4580" y="2832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43</a:t>
              </a:r>
            </a:p>
          </p:txBody>
        </p:sp>
        <p:sp>
          <p:nvSpPr>
            <p:cNvPr id="15395" name="Text Box 33"/>
            <p:cNvSpPr txBox="1">
              <a:spLocks noChangeArrowheads="1"/>
            </p:cNvSpPr>
            <p:nvPr/>
          </p:nvSpPr>
          <p:spPr bwMode="auto">
            <a:xfrm>
              <a:off x="4820" y="2400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59</a:t>
              </a:r>
            </a:p>
          </p:txBody>
        </p:sp>
        <p:sp>
          <p:nvSpPr>
            <p:cNvPr id="15396" name="Text Box 34"/>
            <p:cNvSpPr txBox="1">
              <a:spLocks noChangeArrowheads="1"/>
            </p:cNvSpPr>
            <p:nvPr/>
          </p:nvSpPr>
          <p:spPr bwMode="auto">
            <a:xfrm>
              <a:off x="2852" y="3168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15397" name="Text Box 35"/>
            <p:cNvSpPr txBox="1">
              <a:spLocks noChangeArrowheads="1"/>
            </p:cNvSpPr>
            <p:nvPr/>
          </p:nvSpPr>
          <p:spPr bwMode="auto">
            <a:xfrm>
              <a:off x="3476" y="3168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15398" name="Line 36"/>
            <p:cNvSpPr>
              <a:spLocks noChangeShapeType="1"/>
            </p:cNvSpPr>
            <p:nvPr/>
          </p:nvSpPr>
          <p:spPr bwMode="auto">
            <a:xfrm flipH="1">
              <a:off x="3044" y="2928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9" name="Line 37"/>
            <p:cNvSpPr>
              <a:spLocks noChangeShapeType="1"/>
            </p:cNvSpPr>
            <p:nvPr/>
          </p:nvSpPr>
          <p:spPr bwMode="auto">
            <a:xfrm>
              <a:off x="3476" y="2928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0" name="Text Box 38"/>
            <p:cNvSpPr txBox="1">
              <a:spLocks noChangeArrowheads="1"/>
            </p:cNvSpPr>
            <p:nvPr/>
          </p:nvSpPr>
          <p:spPr bwMode="auto">
            <a:xfrm>
              <a:off x="4224" y="3216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15401" name="Text Box 39"/>
            <p:cNvSpPr txBox="1">
              <a:spLocks noChangeArrowheads="1"/>
            </p:cNvSpPr>
            <p:nvPr/>
          </p:nvSpPr>
          <p:spPr bwMode="auto">
            <a:xfrm>
              <a:off x="4944" y="3216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15402" name="Line 40"/>
            <p:cNvSpPr>
              <a:spLocks noChangeShapeType="1"/>
            </p:cNvSpPr>
            <p:nvPr/>
          </p:nvSpPr>
          <p:spPr bwMode="auto">
            <a:xfrm flipH="1">
              <a:off x="4580" y="297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3" name="Line 41"/>
            <p:cNvSpPr>
              <a:spLocks noChangeShapeType="1"/>
            </p:cNvSpPr>
            <p:nvPr/>
          </p:nvSpPr>
          <p:spPr bwMode="auto">
            <a:xfrm>
              <a:off x="5060" y="2976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65" name="TextBox 1"/>
          <p:cNvSpPr txBox="1">
            <a:spLocks noChangeArrowheads="1"/>
          </p:cNvSpPr>
          <p:nvPr/>
        </p:nvSpPr>
        <p:spPr bwMode="auto">
          <a:xfrm>
            <a:off x="2919276" y="5344630"/>
            <a:ext cx="194636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log</a:t>
            </a:r>
            <a:r>
              <a:rPr lang="en-US" altLang="en-US" sz="2000" baseline="-25000" dirty="0"/>
              <a:t>2</a:t>
            </a:r>
            <a:r>
              <a:rPr lang="en-US" altLang="en-US" sz="2000" i="1" dirty="0"/>
              <a:t>n</a:t>
            </a:r>
            <a:r>
              <a:rPr lang="en-US" altLang="en-US" sz="2000" dirty="0"/>
              <a:t> iterations </a:t>
            </a:r>
          </a:p>
        </p:txBody>
      </p:sp>
    </p:spTree>
    <p:extLst>
      <p:ext uri="{BB962C8B-B14F-4D97-AF65-F5344CB8AC3E}">
        <p14:creationId xmlns:p14="http://schemas.microsoft.com/office/powerpoint/2010/main" val="2631456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Cost of BST compared </a:t>
            </a:r>
          </a:p>
        </p:txBody>
      </p:sp>
      <p:sp>
        <p:nvSpPr>
          <p:cNvPr id="16387" name="TextBox 1"/>
          <p:cNvSpPr txBox="1">
            <a:spLocks noChangeArrowheads="1"/>
          </p:cNvSpPr>
          <p:nvPr/>
        </p:nvSpPr>
        <p:spPr bwMode="auto">
          <a:xfrm>
            <a:off x="8821739" y="6096000"/>
            <a:ext cx="1768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log</a:t>
            </a:r>
            <a:r>
              <a:rPr lang="en-US" altLang="en-US" sz="1800" baseline="-25000"/>
              <a:t>2</a:t>
            </a:r>
            <a:r>
              <a:rPr lang="en-US" altLang="en-US" sz="1800" i="1"/>
              <a:t>n</a:t>
            </a:r>
            <a:r>
              <a:rPr lang="en-US" altLang="en-US" sz="1800"/>
              <a:t> iterations 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33600" y="1371600"/>
          <a:ext cx="7297740" cy="3556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59548"/>
                <a:gridCol w="1459548"/>
                <a:gridCol w="1459548"/>
                <a:gridCol w="1459548"/>
                <a:gridCol w="1459548"/>
              </a:tblGrid>
              <a:tr h="889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50" marR="9145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Unsorted</a:t>
                      </a:r>
                    </a:p>
                    <a:p>
                      <a:r>
                        <a:rPr lang="en-US" dirty="0" smtClean="0"/>
                        <a:t>Array</a:t>
                      </a:r>
                      <a:endParaRPr lang="en-US" dirty="0"/>
                    </a:p>
                  </a:txBody>
                  <a:tcPr marL="91450" marR="9145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Linked</a:t>
                      </a:r>
                    </a:p>
                    <a:p>
                      <a:r>
                        <a:rPr lang="en-US" dirty="0" smtClean="0"/>
                        <a:t>List</a:t>
                      </a:r>
                      <a:endParaRPr lang="en-US" dirty="0"/>
                    </a:p>
                  </a:txBody>
                  <a:tcPr marL="91450" marR="9145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Sorted </a:t>
                      </a:r>
                    </a:p>
                    <a:p>
                      <a:r>
                        <a:rPr lang="en-US" dirty="0" smtClean="0"/>
                        <a:t>Array</a:t>
                      </a:r>
                      <a:endParaRPr lang="en-US" dirty="0"/>
                    </a:p>
                  </a:txBody>
                  <a:tcPr marL="91450" marR="9145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BST</a:t>
                      </a:r>
                      <a:endParaRPr lang="en-US" dirty="0"/>
                    </a:p>
                  </a:txBody>
                  <a:tcPr marL="91450" marR="91450"/>
                </a:tc>
              </a:tr>
              <a:tr h="889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50" marR="9145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50" marR="9145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50" marR="9145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/>
                </a:tc>
              </a:tr>
              <a:tr h="889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50" marR="91450"/>
                </a:tc>
              </a:tr>
              <a:tr h="889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50" marR="9145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50" marR="9145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84293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Cost of BST compared </a:t>
            </a:r>
          </a:p>
        </p:txBody>
      </p:sp>
      <p:sp>
        <p:nvSpPr>
          <p:cNvPr id="17411" name="TextBox 1"/>
          <p:cNvSpPr txBox="1">
            <a:spLocks noChangeArrowheads="1"/>
          </p:cNvSpPr>
          <p:nvPr/>
        </p:nvSpPr>
        <p:spPr bwMode="auto">
          <a:xfrm>
            <a:off x="8821739" y="6096000"/>
            <a:ext cx="1768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log</a:t>
            </a:r>
            <a:r>
              <a:rPr lang="en-US" altLang="en-US" sz="1800" baseline="-25000"/>
              <a:t>2</a:t>
            </a:r>
            <a:r>
              <a:rPr lang="en-US" altLang="en-US" sz="1800" i="1"/>
              <a:t>n</a:t>
            </a:r>
            <a:r>
              <a:rPr lang="en-US" altLang="en-US" sz="1800"/>
              <a:t> iterations 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33600" y="1371600"/>
          <a:ext cx="7297740" cy="3556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59548"/>
                <a:gridCol w="1459548"/>
                <a:gridCol w="1459548"/>
                <a:gridCol w="1459548"/>
                <a:gridCol w="1459548"/>
              </a:tblGrid>
              <a:tr h="889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50" marR="9145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Unsorted</a:t>
                      </a:r>
                    </a:p>
                    <a:p>
                      <a:r>
                        <a:rPr lang="en-US" dirty="0" smtClean="0"/>
                        <a:t>Array</a:t>
                      </a:r>
                      <a:endParaRPr lang="en-US" dirty="0"/>
                    </a:p>
                  </a:txBody>
                  <a:tcPr marL="91450" marR="9145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Linked</a:t>
                      </a:r>
                    </a:p>
                    <a:p>
                      <a:r>
                        <a:rPr lang="en-US" dirty="0" smtClean="0"/>
                        <a:t>List</a:t>
                      </a:r>
                      <a:endParaRPr lang="en-US" dirty="0"/>
                    </a:p>
                  </a:txBody>
                  <a:tcPr marL="91450" marR="9145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Sorted </a:t>
                      </a:r>
                    </a:p>
                    <a:p>
                      <a:r>
                        <a:rPr lang="en-US" dirty="0" smtClean="0"/>
                        <a:t>Array</a:t>
                      </a:r>
                      <a:endParaRPr lang="en-US" dirty="0"/>
                    </a:p>
                  </a:txBody>
                  <a:tcPr marL="91450" marR="9145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BST</a:t>
                      </a:r>
                      <a:endParaRPr lang="en-US" dirty="0"/>
                    </a:p>
                  </a:txBody>
                  <a:tcPr marL="91450" marR="91450"/>
                </a:tc>
              </a:tr>
              <a:tr h="8890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 ESSENCE" panose="02000000000000000000" pitchFamily="2" charset="0"/>
                        </a:rPr>
                        <a:t>Search (n)</a:t>
                      </a:r>
                      <a:endParaRPr lang="en-US" sz="2400" dirty="0">
                        <a:latin typeface="AR ESSENCE" panose="02000000000000000000" pitchFamily="2" charset="0"/>
                      </a:endParaRPr>
                    </a:p>
                  </a:txBody>
                  <a:tcPr marL="91450" marR="9145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 ESSENCE" panose="02000000000000000000" pitchFamily="2" charset="0"/>
                        </a:rPr>
                        <a:t>O(n)</a:t>
                      </a:r>
                      <a:endParaRPr lang="en-US" sz="2400" dirty="0">
                        <a:latin typeface="AR ESSENCE" panose="02000000000000000000" pitchFamily="2" charset="0"/>
                      </a:endParaRPr>
                    </a:p>
                  </a:txBody>
                  <a:tcPr marL="91450" marR="9145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50" marR="9145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50" marR="9145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/>
                </a:tc>
              </a:tr>
              <a:tr h="889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 ESSENCE" panose="02000000000000000000" pitchFamily="2" charset="0"/>
                        </a:rPr>
                        <a:t>Insert (n)</a:t>
                      </a:r>
                    </a:p>
                    <a:p>
                      <a:endParaRPr lang="en-US" sz="2400" dirty="0">
                        <a:latin typeface="AR ESSENCE" panose="02000000000000000000" pitchFamily="2" charset="0"/>
                      </a:endParaRPr>
                    </a:p>
                  </a:txBody>
                  <a:tcPr marL="91450" marR="9145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 ESSENCE" panose="02000000000000000000" pitchFamily="2" charset="0"/>
                        </a:rPr>
                        <a:t>O(1)</a:t>
                      </a:r>
                      <a:endParaRPr lang="en-US" sz="2400" dirty="0">
                        <a:latin typeface="AR ESSENCE" panose="02000000000000000000" pitchFamily="2" charset="0"/>
                      </a:endParaRPr>
                    </a:p>
                  </a:txBody>
                  <a:tcPr marL="91450" marR="9145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50" marR="91450"/>
                </a:tc>
              </a:tr>
              <a:tr h="889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 ESSENCE" panose="02000000000000000000" pitchFamily="2" charset="0"/>
                        </a:rPr>
                        <a:t>Delete (n)</a:t>
                      </a:r>
                    </a:p>
                    <a:p>
                      <a:endParaRPr lang="en-US" sz="2400" dirty="0">
                        <a:latin typeface="AR ESSENCE" panose="02000000000000000000" pitchFamily="2" charset="0"/>
                      </a:endParaRPr>
                    </a:p>
                  </a:txBody>
                  <a:tcPr marL="91450" marR="9145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 ESSENCE" panose="02000000000000000000" pitchFamily="2" charset="0"/>
                        </a:rPr>
                        <a:t>O(n)</a:t>
                      </a:r>
                      <a:endParaRPr lang="en-US" sz="2400" dirty="0">
                        <a:latin typeface="AR ESSENCE" panose="02000000000000000000" pitchFamily="2" charset="0"/>
                      </a:endParaRPr>
                    </a:p>
                  </a:txBody>
                  <a:tcPr marL="91450" marR="9145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50" marR="9145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5370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Cost of BST compared </a:t>
            </a:r>
          </a:p>
        </p:txBody>
      </p:sp>
      <p:sp>
        <p:nvSpPr>
          <p:cNvPr id="18435" name="TextBox 1"/>
          <p:cNvSpPr txBox="1">
            <a:spLocks noChangeArrowheads="1"/>
          </p:cNvSpPr>
          <p:nvPr/>
        </p:nvSpPr>
        <p:spPr bwMode="auto">
          <a:xfrm>
            <a:off x="8821739" y="6096000"/>
            <a:ext cx="1768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log</a:t>
            </a:r>
            <a:r>
              <a:rPr lang="en-US" altLang="en-US" sz="1800" baseline="-25000"/>
              <a:t>2</a:t>
            </a:r>
            <a:r>
              <a:rPr lang="en-US" altLang="en-US" sz="1800" i="1"/>
              <a:t>n</a:t>
            </a:r>
            <a:r>
              <a:rPr lang="en-US" altLang="en-US" sz="1800"/>
              <a:t> iterations 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33600" y="1371600"/>
          <a:ext cx="7297740" cy="3556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59548"/>
                <a:gridCol w="1459548"/>
                <a:gridCol w="1459548"/>
                <a:gridCol w="1459548"/>
                <a:gridCol w="1459548"/>
              </a:tblGrid>
              <a:tr h="889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50" marR="9145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Unsorted</a:t>
                      </a:r>
                    </a:p>
                    <a:p>
                      <a:r>
                        <a:rPr lang="en-US" dirty="0" smtClean="0"/>
                        <a:t>Array</a:t>
                      </a:r>
                      <a:endParaRPr lang="en-US" dirty="0"/>
                    </a:p>
                  </a:txBody>
                  <a:tcPr marL="91450" marR="9145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Linked</a:t>
                      </a:r>
                    </a:p>
                    <a:p>
                      <a:r>
                        <a:rPr lang="en-US" dirty="0" smtClean="0"/>
                        <a:t>List</a:t>
                      </a:r>
                      <a:endParaRPr lang="en-US" dirty="0"/>
                    </a:p>
                  </a:txBody>
                  <a:tcPr marL="91450" marR="9145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Sorted </a:t>
                      </a:r>
                    </a:p>
                    <a:p>
                      <a:r>
                        <a:rPr lang="en-US" dirty="0" smtClean="0"/>
                        <a:t>Array</a:t>
                      </a:r>
                      <a:endParaRPr lang="en-US" dirty="0"/>
                    </a:p>
                  </a:txBody>
                  <a:tcPr marL="91450" marR="9145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BST</a:t>
                      </a:r>
                      <a:endParaRPr lang="en-US" dirty="0"/>
                    </a:p>
                  </a:txBody>
                  <a:tcPr marL="91450" marR="91450"/>
                </a:tc>
              </a:tr>
              <a:tr h="8890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 ESSENCE" panose="02000000000000000000" pitchFamily="2" charset="0"/>
                        </a:rPr>
                        <a:t>Search (n)</a:t>
                      </a:r>
                      <a:endParaRPr lang="en-US" sz="2400" dirty="0">
                        <a:latin typeface="AR ESSENCE" panose="02000000000000000000" pitchFamily="2" charset="0"/>
                      </a:endParaRPr>
                    </a:p>
                  </a:txBody>
                  <a:tcPr marL="91450" marR="9145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 ESSENCE" panose="02000000000000000000" pitchFamily="2" charset="0"/>
                        </a:rPr>
                        <a:t>O(n)</a:t>
                      </a:r>
                      <a:endParaRPr lang="en-US" sz="2400" dirty="0">
                        <a:latin typeface="AR ESSENCE" panose="02000000000000000000" pitchFamily="2" charset="0"/>
                      </a:endParaRPr>
                    </a:p>
                  </a:txBody>
                  <a:tcPr marL="91450" marR="9145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 ESSENCE" panose="02000000000000000000" pitchFamily="2" charset="0"/>
                        </a:rPr>
                        <a:t>O(n)</a:t>
                      </a:r>
                      <a:endParaRPr lang="en-US" sz="2400" dirty="0">
                        <a:latin typeface="AR ESSENCE" panose="02000000000000000000" pitchFamily="2" charset="0"/>
                      </a:endParaRPr>
                    </a:p>
                  </a:txBody>
                  <a:tcPr marL="91450" marR="9145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50" marR="9145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/>
                </a:tc>
              </a:tr>
              <a:tr h="889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 ESSENCE" panose="02000000000000000000" pitchFamily="2" charset="0"/>
                        </a:rPr>
                        <a:t>Insert (n)</a:t>
                      </a:r>
                    </a:p>
                    <a:p>
                      <a:endParaRPr lang="en-US" sz="2400" dirty="0">
                        <a:latin typeface="AR ESSENCE" panose="02000000000000000000" pitchFamily="2" charset="0"/>
                      </a:endParaRPr>
                    </a:p>
                  </a:txBody>
                  <a:tcPr marL="91450" marR="9145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 ESSENCE" panose="02000000000000000000" pitchFamily="2" charset="0"/>
                        </a:rPr>
                        <a:t>O(1)</a:t>
                      </a:r>
                      <a:endParaRPr lang="en-US" sz="2400" dirty="0">
                        <a:latin typeface="AR ESSENCE" panose="02000000000000000000" pitchFamily="2" charset="0"/>
                      </a:endParaRPr>
                    </a:p>
                  </a:txBody>
                  <a:tcPr marL="91450" marR="9145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 ESSENCE" panose="02000000000000000000" pitchFamily="2" charset="0"/>
                        </a:rPr>
                        <a:t>O(1)</a:t>
                      </a:r>
                      <a:endParaRPr lang="en-US" sz="2400" dirty="0">
                        <a:latin typeface="AR ESSENCE" panose="02000000000000000000" pitchFamily="2" charset="0"/>
                      </a:endParaRPr>
                    </a:p>
                  </a:txBody>
                  <a:tcPr marL="91450" marR="9145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50" marR="9145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50" marR="91450"/>
                </a:tc>
              </a:tr>
              <a:tr h="889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 ESSENCE" panose="02000000000000000000" pitchFamily="2" charset="0"/>
                        </a:rPr>
                        <a:t>Delete (n)</a:t>
                      </a:r>
                    </a:p>
                    <a:p>
                      <a:endParaRPr lang="en-US" sz="2400" dirty="0">
                        <a:latin typeface="AR ESSENCE" panose="02000000000000000000" pitchFamily="2" charset="0"/>
                      </a:endParaRPr>
                    </a:p>
                  </a:txBody>
                  <a:tcPr marL="91450" marR="9145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 ESSENCE" panose="02000000000000000000" pitchFamily="2" charset="0"/>
                        </a:rPr>
                        <a:t>O(n)</a:t>
                      </a:r>
                      <a:endParaRPr lang="en-US" sz="2400" dirty="0">
                        <a:latin typeface="AR ESSENCE" panose="02000000000000000000" pitchFamily="2" charset="0"/>
                      </a:endParaRPr>
                    </a:p>
                  </a:txBody>
                  <a:tcPr marL="91450" marR="9145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 ESSENCE" panose="02000000000000000000" pitchFamily="2" charset="0"/>
                        </a:rPr>
                        <a:t>O(n)</a:t>
                      </a:r>
                      <a:endParaRPr lang="en-US" sz="2400" dirty="0">
                        <a:latin typeface="AR ESSENCE" panose="02000000000000000000" pitchFamily="2" charset="0"/>
                      </a:endParaRPr>
                    </a:p>
                  </a:txBody>
                  <a:tcPr marL="91450" marR="9145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50" marR="9145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50" marR="9145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14021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Cost of BST compared </a:t>
            </a:r>
          </a:p>
        </p:txBody>
      </p:sp>
      <p:sp>
        <p:nvSpPr>
          <p:cNvPr id="19459" name="TextBox 1"/>
          <p:cNvSpPr txBox="1">
            <a:spLocks noChangeArrowheads="1"/>
          </p:cNvSpPr>
          <p:nvPr/>
        </p:nvSpPr>
        <p:spPr bwMode="auto">
          <a:xfrm>
            <a:off x="8821739" y="6096000"/>
            <a:ext cx="1768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log</a:t>
            </a:r>
            <a:r>
              <a:rPr lang="en-US" altLang="en-US" sz="1800" baseline="-25000"/>
              <a:t>2</a:t>
            </a:r>
            <a:r>
              <a:rPr lang="en-US" altLang="en-US" sz="1800" i="1"/>
              <a:t>n</a:t>
            </a:r>
            <a:r>
              <a:rPr lang="en-US" altLang="en-US" sz="1800"/>
              <a:t> iterations 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33600" y="1371600"/>
          <a:ext cx="7297740" cy="3556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59548"/>
                <a:gridCol w="1459548"/>
                <a:gridCol w="1459548"/>
                <a:gridCol w="1459548"/>
                <a:gridCol w="1459548"/>
              </a:tblGrid>
              <a:tr h="889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50" marR="9145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Unsorted</a:t>
                      </a:r>
                    </a:p>
                    <a:p>
                      <a:r>
                        <a:rPr lang="en-US" dirty="0" smtClean="0"/>
                        <a:t>Array</a:t>
                      </a:r>
                      <a:endParaRPr lang="en-US" dirty="0"/>
                    </a:p>
                  </a:txBody>
                  <a:tcPr marL="91450" marR="9145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Linked</a:t>
                      </a:r>
                    </a:p>
                    <a:p>
                      <a:r>
                        <a:rPr lang="en-US" dirty="0" smtClean="0"/>
                        <a:t>List</a:t>
                      </a:r>
                      <a:endParaRPr lang="en-US" dirty="0"/>
                    </a:p>
                  </a:txBody>
                  <a:tcPr marL="91450" marR="9145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Sorted </a:t>
                      </a:r>
                    </a:p>
                    <a:p>
                      <a:r>
                        <a:rPr lang="en-US" dirty="0" smtClean="0"/>
                        <a:t>Array</a:t>
                      </a:r>
                      <a:endParaRPr lang="en-US" dirty="0"/>
                    </a:p>
                  </a:txBody>
                  <a:tcPr marL="91450" marR="9145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BST</a:t>
                      </a:r>
                      <a:endParaRPr lang="en-US" dirty="0"/>
                    </a:p>
                  </a:txBody>
                  <a:tcPr marL="91450" marR="91450"/>
                </a:tc>
              </a:tr>
              <a:tr h="8890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 ESSENCE" panose="02000000000000000000" pitchFamily="2" charset="0"/>
                        </a:rPr>
                        <a:t>Search (n)</a:t>
                      </a:r>
                      <a:endParaRPr lang="en-US" sz="2400" dirty="0">
                        <a:latin typeface="AR ESSENCE" panose="02000000000000000000" pitchFamily="2" charset="0"/>
                      </a:endParaRPr>
                    </a:p>
                  </a:txBody>
                  <a:tcPr marL="91450" marR="9145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 ESSENCE" panose="02000000000000000000" pitchFamily="2" charset="0"/>
                        </a:rPr>
                        <a:t>O(n)</a:t>
                      </a:r>
                      <a:endParaRPr lang="en-US" sz="2400" dirty="0">
                        <a:latin typeface="AR ESSENCE" panose="02000000000000000000" pitchFamily="2" charset="0"/>
                      </a:endParaRPr>
                    </a:p>
                  </a:txBody>
                  <a:tcPr marL="91450" marR="9145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 ESSENCE" panose="02000000000000000000" pitchFamily="2" charset="0"/>
                        </a:rPr>
                        <a:t>O(n)</a:t>
                      </a:r>
                      <a:endParaRPr lang="en-US" sz="2400" dirty="0">
                        <a:latin typeface="AR ESSENCE" panose="02000000000000000000" pitchFamily="2" charset="0"/>
                      </a:endParaRPr>
                    </a:p>
                  </a:txBody>
                  <a:tcPr marL="91450" marR="9145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 ESSENCE" panose="02000000000000000000" pitchFamily="2" charset="0"/>
                        </a:rPr>
                        <a:t>O(</a:t>
                      </a:r>
                      <a:r>
                        <a:rPr lang="en-US" sz="2400" dirty="0" err="1" smtClean="0">
                          <a:latin typeface="AR ESSENCE" panose="02000000000000000000" pitchFamily="2" charset="0"/>
                        </a:rPr>
                        <a:t>Logn</a:t>
                      </a:r>
                      <a:r>
                        <a:rPr lang="en-US" sz="2400" dirty="0" smtClean="0">
                          <a:latin typeface="AR ESSENCE" panose="02000000000000000000" pitchFamily="2" charset="0"/>
                        </a:rPr>
                        <a:t>)</a:t>
                      </a:r>
                      <a:endParaRPr lang="en-US" sz="2400" dirty="0">
                        <a:latin typeface="AR ESSENCE" panose="02000000000000000000" pitchFamily="2" charset="0"/>
                      </a:endParaRPr>
                    </a:p>
                  </a:txBody>
                  <a:tcPr marL="91450" marR="9145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/>
                </a:tc>
              </a:tr>
              <a:tr h="889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 ESSENCE" panose="02000000000000000000" pitchFamily="2" charset="0"/>
                        </a:rPr>
                        <a:t>Insert (n)</a:t>
                      </a:r>
                    </a:p>
                    <a:p>
                      <a:endParaRPr lang="en-US" sz="2400" dirty="0">
                        <a:latin typeface="AR ESSENCE" panose="02000000000000000000" pitchFamily="2" charset="0"/>
                      </a:endParaRPr>
                    </a:p>
                  </a:txBody>
                  <a:tcPr marL="91450" marR="9145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 ESSENCE" panose="02000000000000000000" pitchFamily="2" charset="0"/>
                        </a:rPr>
                        <a:t>O(1)</a:t>
                      </a:r>
                      <a:endParaRPr lang="en-US" sz="2400" dirty="0">
                        <a:latin typeface="AR ESSENCE" panose="02000000000000000000" pitchFamily="2" charset="0"/>
                      </a:endParaRPr>
                    </a:p>
                  </a:txBody>
                  <a:tcPr marL="91450" marR="9145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 ESSENCE" panose="02000000000000000000" pitchFamily="2" charset="0"/>
                        </a:rPr>
                        <a:t>O(1)</a:t>
                      </a:r>
                      <a:endParaRPr lang="en-US" sz="2400" dirty="0">
                        <a:latin typeface="AR ESSENCE" panose="02000000000000000000" pitchFamily="2" charset="0"/>
                      </a:endParaRPr>
                    </a:p>
                  </a:txBody>
                  <a:tcPr marL="91450" marR="9145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 ESSENCE" panose="02000000000000000000" pitchFamily="2" charset="0"/>
                        </a:rPr>
                        <a:t>O(n)</a:t>
                      </a:r>
                      <a:endParaRPr lang="en-US" sz="2400" dirty="0">
                        <a:latin typeface="AR ESSENCE" panose="02000000000000000000" pitchFamily="2" charset="0"/>
                      </a:endParaRPr>
                    </a:p>
                  </a:txBody>
                  <a:tcPr marL="91450" marR="9145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50" marR="91450"/>
                </a:tc>
              </a:tr>
              <a:tr h="889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 ESSENCE" panose="02000000000000000000" pitchFamily="2" charset="0"/>
                        </a:rPr>
                        <a:t>Delete (n)</a:t>
                      </a:r>
                    </a:p>
                    <a:p>
                      <a:endParaRPr lang="en-US" sz="2400" dirty="0">
                        <a:latin typeface="AR ESSENCE" panose="02000000000000000000" pitchFamily="2" charset="0"/>
                      </a:endParaRPr>
                    </a:p>
                  </a:txBody>
                  <a:tcPr marL="91450" marR="9145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 ESSENCE" panose="02000000000000000000" pitchFamily="2" charset="0"/>
                        </a:rPr>
                        <a:t>O(n)</a:t>
                      </a:r>
                      <a:endParaRPr lang="en-US" sz="2400" dirty="0">
                        <a:latin typeface="AR ESSENCE" panose="02000000000000000000" pitchFamily="2" charset="0"/>
                      </a:endParaRPr>
                    </a:p>
                  </a:txBody>
                  <a:tcPr marL="91450" marR="9145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 ESSENCE" panose="02000000000000000000" pitchFamily="2" charset="0"/>
                        </a:rPr>
                        <a:t>O(n)</a:t>
                      </a:r>
                      <a:endParaRPr lang="en-US" sz="2400" dirty="0">
                        <a:latin typeface="AR ESSENCE" panose="02000000000000000000" pitchFamily="2" charset="0"/>
                      </a:endParaRPr>
                    </a:p>
                  </a:txBody>
                  <a:tcPr marL="91450" marR="9145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 ESSENCE" panose="02000000000000000000" pitchFamily="2" charset="0"/>
                        </a:rPr>
                        <a:t>O(n)</a:t>
                      </a:r>
                      <a:endParaRPr lang="en-US" sz="2400" dirty="0">
                        <a:latin typeface="AR ESSENCE" panose="02000000000000000000" pitchFamily="2" charset="0"/>
                      </a:endParaRPr>
                    </a:p>
                  </a:txBody>
                  <a:tcPr marL="91450" marR="9145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50" marR="9145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7584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Cost of BST compared </a:t>
            </a:r>
          </a:p>
        </p:txBody>
      </p:sp>
      <p:sp>
        <p:nvSpPr>
          <p:cNvPr id="20483" name="TextBox 1"/>
          <p:cNvSpPr txBox="1">
            <a:spLocks noChangeArrowheads="1"/>
          </p:cNvSpPr>
          <p:nvPr/>
        </p:nvSpPr>
        <p:spPr bwMode="auto">
          <a:xfrm>
            <a:off x="8821739" y="6096000"/>
            <a:ext cx="1768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log</a:t>
            </a:r>
            <a:r>
              <a:rPr lang="en-US" altLang="en-US" sz="1800" baseline="-25000"/>
              <a:t>2</a:t>
            </a:r>
            <a:r>
              <a:rPr lang="en-US" altLang="en-US" sz="1800" i="1"/>
              <a:t>n</a:t>
            </a:r>
            <a:r>
              <a:rPr lang="en-US" altLang="en-US" sz="1800"/>
              <a:t> iterations 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33600" y="1371600"/>
          <a:ext cx="7297740" cy="3556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59548"/>
                <a:gridCol w="1459548"/>
                <a:gridCol w="1459548"/>
                <a:gridCol w="1459548"/>
                <a:gridCol w="1459548"/>
              </a:tblGrid>
              <a:tr h="889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50" marR="9145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Unsorted</a:t>
                      </a:r>
                    </a:p>
                    <a:p>
                      <a:r>
                        <a:rPr lang="en-US" dirty="0" smtClean="0"/>
                        <a:t>Array</a:t>
                      </a:r>
                      <a:endParaRPr lang="en-US" dirty="0"/>
                    </a:p>
                  </a:txBody>
                  <a:tcPr marL="91450" marR="9145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Linked</a:t>
                      </a:r>
                    </a:p>
                    <a:p>
                      <a:r>
                        <a:rPr lang="en-US" dirty="0" smtClean="0"/>
                        <a:t>List</a:t>
                      </a:r>
                      <a:endParaRPr lang="en-US" dirty="0"/>
                    </a:p>
                  </a:txBody>
                  <a:tcPr marL="91450" marR="9145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Sorted </a:t>
                      </a:r>
                    </a:p>
                    <a:p>
                      <a:r>
                        <a:rPr lang="en-US" dirty="0" smtClean="0"/>
                        <a:t>Array</a:t>
                      </a:r>
                      <a:endParaRPr lang="en-US" dirty="0"/>
                    </a:p>
                  </a:txBody>
                  <a:tcPr marL="91450" marR="9145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BST</a:t>
                      </a:r>
                      <a:endParaRPr lang="en-US" dirty="0"/>
                    </a:p>
                  </a:txBody>
                  <a:tcPr marL="91450" marR="91450"/>
                </a:tc>
              </a:tr>
              <a:tr h="8890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 ESSENCE" panose="02000000000000000000" pitchFamily="2" charset="0"/>
                        </a:rPr>
                        <a:t>Search (n)</a:t>
                      </a:r>
                      <a:endParaRPr lang="en-US" sz="2400" dirty="0">
                        <a:latin typeface="AR ESSENCE" panose="02000000000000000000" pitchFamily="2" charset="0"/>
                      </a:endParaRPr>
                    </a:p>
                  </a:txBody>
                  <a:tcPr marL="91450" marR="9145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 ESSENCE" panose="02000000000000000000" pitchFamily="2" charset="0"/>
                        </a:rPr>
                        <a:t>O(n)</a:t>
                      </a:r>
                      <a:endParaRPr lang="en-US" sz="2400" dirty="0">
                        <a:latin typeface="AR ESSENCE" panose="02000000000000000000" pitchFamily="2" charset="0"/>
                      </a:endParaRPr>
                    </a:p>
                  </a:txBody>
                  <a:tcPr marL="91450" marR="9145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 ESSENCE" panose="02000000000000000000" pitchFamily="2" charset="0"/>
                        </a:rPr>
                        <a:t>O(n)</a:t>
                      </a:r>
                      <a:endParaRPr lang="en-US" sz="2400" dirty="0">
                        <a:latin typeface="AR ESSENCE" panose="02000000000000000000" pitchFamily="2" charset="0"/>
                      </a:endParaRPr>
                    </a:p>
                  </a:txBody>
                  <a:tcPr marL="91450" marR="9145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 ESSENCE" panose="02000000000000000000" pitchFamily="2" charset="0"/>
                        </a:rPr>
                        <a:t>O(</a:t>
                      </a:r>
                      <a:r>
                        <a:rPr lang="en-US" sz="2400" dirty="0" err="1" smtClean="0">
                          <a:latin typeface="AR ESSENCE" panose="02000000000000000000" pitchFamily="2" charset="0"/>
                        </a:rPr>
                        <a:t>Logn</a:t>
                      </a:r>
                      <a:r>
                        <a:rPr lang="en-US" sz="2400" dirty="0" smtClean="0">
                          <a:latin typeface="AR ESSENCE" panose="02000000000000000000" pitchFamily="2" charset="0"/>
                        </a:rPr>
                        <a:t>)</a:t>
                      </a:r>
                      <a:endParaRPr lang="en-US" sz="2400" dirty="0">
                        <a:latin typeface="AR ESSENCE" panose="02000000000000000000" pitchFamily="2" charset="0"/>
                      </a:endParaRPr>
                    </a:p>
                  </a:txBody>
                  <a:tcPr marL="91450" marR="9145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 ESSENCE" panose="02000000000000000000" pitchFamily="2" charset="0"/>
                        </a:rPr>
                        <a:t>O(</a:t>
                      </a:r>
                      <a:r>
                        <a:rPr lang="en-US" sz="2400" dirty="0" err="1" smtClean="0">
                          <a:latin typeface="AR ESSENCE" panose="02000000000000000000" pitchFamily="2" charset="0"/>
                        </a:rPr>
                        <a:t>Logn</a:t>
                      </a:r>
                      <a:r>
                        <a:rPr lang="en-US" sz="2400" dirty="0" smtClean="0">
                          <a:latin typeface="AR ESSENCE" panose="02000000000000000000" pitchFamily="2" charset="0"/>
                        </a:rPr>
                        <a:t>)</a:t>
                      </a:r>
                    </a:p>
                    <a:p>
                      <a:endParaRPr lang="en-US" sz="2400" dirty="0"/>
                    </a:p>
                  </a:txBody>
                  <a:tcPr marL="91450" marR="91450"/>
                </a:tc>
              </a:tr>
              <a:tr h="889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 ESSENCE" panose="02000000000000000000" pitchFamily="2" charset="0"/>
                        </a:rPr>
                        <a:t>Insert (n)</a:t>
                      </a:r>
                    </a:p>
                    <a:p>
                      <a:endParaRPr lang="en-US" sz="2400" dirty="0">
                        <a:latin typeface="AR ESSENCE" panose="02000000000000000000" pitchFamily="2" charset="0"/>
                      </a:endParaRPr>
                    </a:p>
                  </a:txBody>
                  <a:tcPr marL="91450" marR="9145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 ESSENCE" panose="02000000000000000000" pitchFamily="2" charset="0"/>
                        </a:rPr>
                        <a:t>O(1)</a:t>
                      </a:r>
                      <a:endParaRPr lang="en-US" sz="2400" dirty="0">
                        <a:latin typeface="AR ESSENCE" panose="02000000000000000000" pitchFamily="2" charset="0"/>
                      </a:endParaRPr>
                    </a:p>
                  </a:txBody>
                  <a:tcPr marL="91450" marR="9145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 ESSENCE" panose="02000000000000000000" pitchFamily="2" charset="0"/>
                        </a:rPr>
                        <a:t>O(1)</a:t>
                      </a:r>
                      <a:endParaRPr lang="en-US" sz="2400" dirty="0">
                        <a:latin typeface="AR ESSENCE" panose="02000000000000000000" pitchFamily="2" charset="0"/>
                      </a:endParaRPr>
                    </a:p>
                  </a:txBody>
                  <a:tcPr marL="91450" marR="9145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 ESSENCE" panose="02000000000000000000" pitchFamily="2" charset="0"/>
                        </a:rPr>
                        <a:t>O(n)</a:t>
                      </a:r>
                      <a:endParaRPr lang="en-US" sz="2400" dirty="0">
                        <a:latin typeface="AR ESSENCE" panose="02000000000000000000" pitchFamily="2" charset="0"/>
                      </a:endParaRPr>
                    </a:p>
                  </a:txBody>
                  <a:tcPr marL="91450" marR="9145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 ESSENCE" panose="02000000000000000000" pitchFamily="2" charset="0"/>
                        </a:rPr>
                        <a:t>O(</a:t>
                      </a:r>
                      <a:r>
                        <a:rPr lang="en-US" sz="2400" dirty="0" err="1" smtClean="0">
                          <a:latin typeface="AR ESSENCE" panose="02000000000000000000" pitchFamily="2" charset="0"/>
                        </a:rPr>
                        <a:t>Logn</a:t>
                      </a:r>
                      <a:r>
                        <a:rPr lang="en-US" sz="2400" dirty="0" smtClean="0">
                          <a:latin typeface="AR ESSENCE" panose="02000000000000000000" pitchFamily="2" charset="0"/>
                        </a:rPr>
                        <a:t>)</a:t>
                      </a:r>
                    </a:p>
                    <a:p>
                      <a:endParaRPr lang="en-US" sz="2400" dirty="0"/>
                    </a:p>
                  </a:txBody>
                  <a:tcPr marL="91450" marR="91450"/>
                </a:tc>
              </a:tr>
              <a:tr h="889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 ESSENCE" panose="02000000000000000000" pitchFamily="2" charset="0"/>
                        </a:rPr>
                        <a:t>Delete (n)</a:t>
                      </a:r>
                    </a:p>
                    <a:p>
                      <a:endParaRPr lang="en-US" sz="2400" dirty="0">
                        <a:latin typeface="AR ESSENCE" panose="02000000000000000000" pitchFamily="2" charset="0"/>
                      </a:endParaRPr>
                    </a:p>
                  </a:txBody>
                  <a:tcPr marL="91450" marR="9145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 ESSENCE" panose="02000000000000000000" pitchFamily="2" charset="0"/>
                        </a:rPr>
                        <a:t>O(n)</a:t>
                      </a:r>
                      <a:endParaRPr lang="en-US" sz="2400" dirty="0">
                        <a:latin typeface="AR ESSENCE" panose="02000000000000000000" pitchFamily="2" charset="0"/>
                      </a:endParaRPr>
                    </a:p>
                  </a:txBody>
                  <a:tcPr marL="91450" marR="9145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 ESSENCE" panose="02000000000000000000" pitchFamily="2" charset="0"/>
                        </a:rPr>
                        <a:t>O(n)</a:t>
                      </a:r>
                      <a:endParaRPr lang="en-US" sz="2400" dirty="0">
                        <a:latin typeface="AR ESSENCE" panose="02000000000000000000" pitchFamily="2" charset="0"/>
                      </a:endParaRPr>
                    </a:p>
                  </a:txBody>
                  <a:tcPr marL="91450" marR="9145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 ESSENCE" panose="02000000000000000000" pitchFamily="2" charset="0"/>
                        </a:rPr>
                        <a:t>O(n)</a:t>
                      </a:r>
                      <a:endParaRPr lang="en-US" sz="2400" dirty="0">
                        <a:latin typeface="AR ESSENCE" panose="02000000000000000000" pitchFamily="2" charset="0"/>
                      </a:endParaRPr>
                    </a:p>
                  </a:txBody>
                  <a:tcPr marL="91450" marR="9145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 ESSENCE" panose="02000000000000000000" pitchFamily="2" charset="0"/>
                        </a:rPr>
                        <a:t>O(</a:t>
                      </a:r>
                      <a:r>
                        <a:rPr lang="en-US" sz="2400" dirty="0" err="1" smtClean="0">
                          <a:latin typeface="AR ESSENCE" panose="02000000000000000000" pitchFamily="2" charset="0"/>
                        </a:rPr>
                        <a:t>Logn</a:t>
                      </a:r>
                      <a:r>
                        <a:rPr lang="en-US" sz="2400" dirty="0" smtClean="0">
                          <a:latin typeface="AR ESSENCE" panose="02000000000000000000" pitchFamily="2" charset="0"/>
                        </a:rPr>
                        <a:t>)</a:t>
                      </a:r>
                    </a:p>
                    <a:p>
                      <a:endParaRPr lang="en-US" sz="2400" dirty="0"/>
                    </a:p>
                  </a:txBody>
                  <a:tcPr marL="91450" marR="9145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95166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510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Arial" charset="0"/>
              </a:rPr>
              <a:t>Trees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61395"/>
            <a:ext cx="6347714" cy="388077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A rooted tree data structure stores information in </a:t>
            </a:r>
            <a:r>
              <a:rPr lang="en-US" altLang="en-US" i="1" dirty="0" smtClean="0">
                <a:latin typeface="Arial" charset="0"/>
                <a:cs typeface="Arial" charset="0"/>
              </a:rPr>
              <a:t>nodes</a:t>
            </a:r>
            <a:endParaRPr lang="en-US" altLang="en-US" dirty="0" smtClean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Similar to linked lists:</a:t>
            </a: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There is a first node, or </a:t>
            </a:r>
            <a:r>
              <a:rPr lang="en-US" altLang="en-US" i="1" dirty="0" smtClean="0">
                <a:latin typeface="Arial" charset="0"/>
                <a:cs typeface="Arial" charset="0"/>
              </a:rPr>
              <a:t>root</a:t>
            </a:r>
            <a:endParaRPr lang="en-US" altLang="en-US" dirty="0" smtClean="0">
              <a:latin typeface="Arial" charset="0"/>
              <a:cs typeface="Arial" charset="0"/>
            </a:endParaRP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Each node has variable number of references to successors</a:t>
            </a: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Each node, other than the root, has exactly one node pointing to it</a:t>
            </a:r>
            <a:endParaRPr lang="en-US" altLang="en-US" i="1" dirty="0" smtClean="0">
              <a:latin typeface="Arial" charset="0"/>
              <a:cs typeface="Arial" charset="0"/>
            </a:endParaRPr>
          </a:p>
          <a:p>
            <a:endParaRPr lang="en-US" altLang="en-US" dirty="0" smtClean="0">
              <a:latin typeface="Arial" charset="0"/>
              <a:cs typeface="Arial" charset="0"/>
            </a:endParaRPr>
          </a:p>
        </p:txBody>
      </p:sp>
      <p:pic>
        <p:nvPicPr>
          <p:cNvPr id="7172" name="Picture 5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355" y="2486163"/>
            <a:ext cx="3889375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427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45435" y="0"/>
            <a:ext cx="10515600" cy="1325563"/>
          </a:xfrm>
        </p:spPr>
        <p:txBody>
          <a:bodyPr/>
          <a:lstStyle/>
          <a:p>
            <a:r>
              <a:rPr lang="en-US" altLang="en-US" dirty="0" smtClean="0"/>
              <a:t>Binary Search Tree Operations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119810" y="1584671"/>
            <a:ext cx="8951843" cy="374173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3200" dirty="0"/>
              <a:t>Create a binary search tree – organize data into a binary search tree</a:t>
            </a:r>
          </a:p>
          <a:p>
            <a:pPr>
              <a:lnSpc>
                <a:spcPct val="90000"/>
              </a:lnSpc>
            </a:pPr>
            <a:r>
              <a:rPr lang="en-US" altLang="en-US" sz="3200" dirty="0"/>
              <a:t>Insert a node into a binary tree – put node into tree in its correct position to maintain order</a:t>
            </a:r>
          </a:p>
          <a:p>
            <a:pPr>
              <a:lnSpc>
                <a:spcPct val="90000"/>
              </a:lnSpc>
            </a:pPr>
            <a:r>
              <a:rPr lang="en-US" altLang="en-US" sz="3200" dirty="0"/>
              <a:t>Find a node in a binary tree – locate a node with particular data value</a:t>
            </a:r>
          </a:p>
          <a:p>
            <a:pPr>
              <a:lnSpc>
                <a:spcPct val="90000"/>
              </a:lnSpc>
            </a:pPr>
            <a:r>
              <a:rPr lang="en-US" altLang="en-US" sz="3200" dirty="0"/>
              <a:t>Delete a node from a binary tree – remove a node and adjust links to maintain binary tree</a:t>
            </a:r>
          </a:p>
        </p:txBody>
      </p:sp>
    </p:spTree>
    <p:extLst>
      <p:ext uri="{BB962C8B-B14F-4D97-AF65-F5344CB8AC3E}">
        <p14:creationId xmlns:p14="http://schemas.microsoft.com/office/powerpoint/2010/main" val="13973713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92426" y="0"/>
            <a:ext cx="10515600" cy="1325563"/>
          </a:xfrm>
        </p:spPr>
        <p:txBody>
          <a:bodyPr/>
          <a:lstStyle/>
          <a:p>
            <a:r>
              <a:rPr lang="en-US" altLang="en-US" smtClean="0"/>
              <a:t>Binary Search Tree Node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729410" y="1690688"/>
            <a:ext cx="7845425" cy="38115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200" dirty="0" smtClean="0"/>
              <a:t>A node in a binary tree is like a node in a linked list, with two node pointer fields: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800" dirty="0" err="1" smtClean="0">
                <a:latin typeface="Courier New" panose="02070309020205020404" pitchFamily="49" charset="0"/>
              </a:rPr>
              <a:t>struct</a:t>
            </a:r>
            <a:r>
              <a:rPr lang="en-US" altLang="en-US" sz="2800" dirty="0" smtClean="0">
                <a:latin typeface="Courier New" panose="02070309020205020404" pitchFamily="49" charset="0"/>
              </a:rPr>
              <a:t> </a:t>
            </a:r>
            <a:r>
              <a:rPr lang="en-US" altLang="en-US" sz="2800" dirty="0" err="1" smtClean="0">
                <a:latin typeface="Courier New" panose="02070309020205020404" pitchFamily="49" charset="0"/>
              </a:rPr>
              <a:t>TreeNode</a:t>
            </a:r>
            <a:endParaRPr lang="en-US" altLang="en-US" sz="2800" dirty="0" smtClean="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800" dirty="0" smtClean="0">
                <a:latin typeface="Courier New" panose="02070309020205020404" pitchFamily="49" charset="0"/>
              </a:rPr>
              <a:t>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800" dirty="0" smtClean="0">
                <a:latin typeface="Courier New" panose="02070309020205020404" pitchFamily="49" charset="0"/>
              </a:rPr>
              <a:t>		</a:t>
            </a:r>
            <a:r>
              <a:rPr lang="en-US" altLang="en-US" sz="28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2800" dirty="0" smtClean="0">
                <a:latin typeface="Courier New" panose="02070309020205020404" pitchFamily="49" charset="0"/>
              </a:rPr>
              <a:t> value;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800" dirty="0" smtClean="0">
                <a:latin typeface="Courier New" panose="02070309020205020404" pitchFamily="49" charset="0"/>
              </a:rPr>
              <a:t>		</a:t>
            </a:r>
            <a:r>
              <a:rPr lang="en-US" altLang="en-US" sz="2800" dirty="0" err="1" smtClean="0">
                <a:latin typeface="Courier New" panose="02070309020205020404" pitchFamily="49" charset="0"/>
              </a:rPr>
              <a:t>TreeNode</a:t>
            </a:r>
            <a:r>
              <a:rPr lang="en-US" altLang="en-US" sz="2800" dirty="0" smtClean="0">
                <a:latin typeface="Courier New" panose="02070309020205020404" pitchFamily="49" charset="0"/>
              </a:rPr>
              <a:t> *left;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800" dirty="0" smtClean="0">
                <a:latin typeface="Courier New" panose="02070309020205020404" pitchFamily="49" charset="0"/>
              </a:rPr>
              <a:t>		</a:t>
            </a:r>
            <a:r>
              <a:rPr lang="en-US" altLang="en-US" sz="2800" dirty="0" err="1" smtClean="0">
                <a:latin typeface="Courier New" panose="02070309020205020404" pitchFamily="49" charset="0"/>
              </a:rPr>
              <a:t>TreeNode</a:t>
            </a:r>
            <a:r>
              <a:rPr lang="en-US" altLang="en-US" sz="2800" dirty="0" smtClean="0">
                <a:latin typeface="Courier New" panose="02070309020205020404" pitchFamily="49" charset="0"/>
              </a:rPr>
              <a:t> *right;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800" dirty="0" smtClean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06885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77956" y="-22052"/>
            <a:ext cx="10515600" cy="1325563"/>
          </a:xfrm>
        </p:spPr>
        <p:txBody>
          <a:bodyPr/>
          <a:lstStyle/>
          <a:p>
            <a:r>
              <a:rPr lang="en-US" altLang="en-US" dirty="0" smtClean="0"/>
              <a:t>Creating a New Node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099930" y="1614488"/>
            <a:ext cx="751067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200" dirty="0"/>
              <a:t>Allocate memory for new node: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 sz="2800" dirty="0" err="1">
                <a:latin typeface="Courier New" panose="02070309020205020404" pitchFamily="49" charset="0"/>
              </a:rPr>
              <a:t>newNode</a:t>
            </a:r>
            <a:r>
              <a:rPr lang="en-US" altLang="en-US" sz="2800" dirty="0">
                <a:latin typeface="Courier New" panose="02070309020205020404" pitchFamily="49" charset="0"/>
              </a:rPr>
              <a:t> = new </a:t>
            </a:r>
            <a:r>
              <a:rPr lang="en-US" altLang="en-US" sz="2800" dirty="0" err="1">
                <a:latin typeface="Courier New" panose="02070309020205020404" pitchFamily="49" charset="0"/>
              </a:rPr>
              <a:t>TreeNode</a:t>
            </a:r>
            <a:r>
              <a:rPr lang="en-US" altLang="en-US" sz="2800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en-US" sz="3200" dirty="0"/>
              <a:t>Initialize the contents of the node: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 sz="2800" dirty="0" err="1">
                <a:latin typeface="Courier New" panose="02070309020205020404" pitchFamily="49" charset="0"/>
              </a:rPr>
              <a:t>newNode</a:t>
            </a:r>
            <a:r>
              <a:rPr lang="en-US" altLang="en-US" sz="2800" dirty="0">
                <a:latin typeface="Courier New" panose="02070309020205020404" pitchFamily="49" charset="0"/>
              </a:rPr>
              <a:t>-&gt;value = </a:t>
            </a:r>
            <a:r>
              <a:rPr lang="en-US" altLang="en-US" sz="2800" dirty="0" err="1">
                <a:latin typeface="Courier New" panose="02070309020205020404" pitchFamily="49" charset="0"/>
              </a:rPr>
              <a:t>num</a:t>
            </a:r>
            <a:r>
              <a:rPr lang="en-US" altLang="en-US" sz="2800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en-US" sz="3200" dirty="0"/>
              <a:t>Set the pointers to </a:t>
            </a:r>
            <a:r>
              <a:rPr lang="en-US" altLang="en-US" sz="3200" dirty="0" err="1">
                <a:latin typeface="Courier New" panose="02070309020205020404" pitchFamily="49" charset="0"/>
              </a:rPr>
              <a:t>nullptr</a:t>
            </a:r>
            <a:r>
              <a:rPr lang="en-US" altLang="en-US" sz="3200" dirty="0"/>
              <a:t>: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 sz="2800" dirty="0" err="1">
                <a:latin typeface="Courier New" panose="02070309020205020404" pitchFamily="49" charset="0"/>
              </a:rPr>
              <a:t>newNode</a:t>
            </a:r>
            <a:r>
              <a:rPr lang="en-US" altLang="en-US" sz="2800" dirty="0">
                <a:latin typeface="Courier New" panose="02070309020205020404" pitchFamily="49" charset="0"/>
              </a:rPr>
              <a:t>-&gt;Left 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</a:rPr>
              <a:t>= </a:t>
            </a:r>
            <a:r>
              <a:rPr lang="en-US" altLang="en-US" sz="2800" dirty="0" err="1">
                <a:latin typeface="Courier New" panose="02070309020205020404" pitchFamily="49" charset="0"/>
              </a:rPr>
              <a:t>newNode</a:t>
            </a:r>
            <a:r>
              <a:rPr lang="en-US" altLang="en-US" sz="2800" dirty="0">
                <a:latin typeface="Courier New" panose="02070309020205020404" pitchFamily="49" charset="0"/>
              </a:rPr>
              <a:t>-&gt;Right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</a:rPr>
              <a:t>= </a:t>
            </a:r>
            <a:r>
              <a:rPr lang="en-US" altLang="en-US" sz="2800" dirty="0" err="1">
                <a:latin typeface="Courier New" panose="02070309020205020404" pitchFamily="49" charset="0"/>
              </a:rPr>
              <a:t>nullptr</a:t>
            </a:r>
            <a:r>
              <a:rPr lang="en-US" altLang="en-US" sz="2800" dirty="0">
                <a:latin typeface="Courier New" panose="02070309020205020404" pitchFamily="49" charset="0"/>
              </a:rPr>
              <a:t>;</a:t>
            </a:r>
            <a:endParaRPr lang="en-US" altLang="en-US" sz="2800" dirty="0"/>
          </a:p>
        </p:txBody>
      </p:sp>
      <p:grpSp>
        <p:nvGrpSpPr>
          <p:cNvPr id="25604" name="Group 28"/>
          <p:cNvGrpSpPr>
            <a:grpSpLocks/>
          </p:cNvGrpSpPr>
          <p:nvPr/>
        </p:nvGrpSpPr>
        <p:grpSpPr bwMode="auto">
          <a:xfrm>
            <a:off x="7273787" y="1131233"/>
            <a:ext cx="2673626" cy="5159203"/>
            <a:chOff x="4080" y="1104"/>
            <a:chExt cx="1441" cy="2967"/>
          </a:xfrm>
        </p:grpSpPr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4512" y="2976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5606" name="Line 5"/>
            <p:cNvSpPr>
              <a:spLocks noChangeShapeType="1"/>
            </p:cNvSpPr>
            <p:nvPr/>
          </p:nvSpPr>
          <p:spPr bwMode="auto">
            <a:xfrm>
              <a:off x="4656" y="312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7" name="Text Box 6"/>
            <p:cNvSpPr txBox="1">
              <a:spLocks noChangeArrowheads="1"/>
            </p:cNvSpPr>
            <p:nvPr/>
          </p:nvSpPr>
          <p:spPr bwMode="auto">
            <a:xfrm>
              <a:off x="4752" y="2976"/>
              <a:ext cx="7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newNode</a:t>
              </a:r>
            </a:p>
          </p:txBody>
        </p:sp>
        <p:sp>
          <p:nvSpPr>
            <p:cNvPr id="25608" name="Rectangle 7"/>
            <p:cNvSpPr>
              <a:spLocks noChangeArrowheads="1"/>
            </p:cNvSpPr>
            <p:nvPr/>
          </p:nvSpPr>
          <p:spPr bwMode="auto">
            <a:xfrm>
              <a:off x="4368" y="3456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5609" name="Rectangle 8"/>
            <p:cNvSpPr>
              <a:spLocks noChangeArrowheads="1"/>
            </p:cNvSpPr>
            <p:nvPr/>
          </p:nvSpPr>
          <p:spPr bwMode="auto">
            <a:xfrm>
              <a:off x="4800" y="3456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5610" name="Rectangle 9"/>
            <p:cNvSpPr>
              <a:spLocks noChangeArrowheads="1"/>
            </p:cNvSpPr>
            <p:nvPr/>
          </p:nvSpPr>
          <p:spPr bwMode="auto">
            <a:xfrm>
              <a:off x="4656" y="3456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5611" name="Text Box 10"/>
            <p:cNvSpPr txBox="1">
              <a:spLocks noChangeArrowheads="1"/>
            </p:cNvSpPr>
            <p:nvPr/>
          </p:nvSpPr>
          <p:spPr bwMode="auto">
            <a:xfrm>
              <a:off x="4368" y="3456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23</a:t>
              </a:r>
            </a:p>
          </p:txBody>
        </p:sp>
        <p:sp>
          <p:nvSpPr>
            <p:cNvPr id="25612" name="Text Box 11"/>
            <p:cNvSpPr txBox="1">
              <a:spLocks noChangeArrowheads="1"/>
            </p:cNvSpPr>
            <p:nvPr/>
          </p:nvSpPr>
          <p:spPr bwMode="auto">
            <a:xfrm>
              <a:off x="4944" y="3840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25613" name="Text Box 12"/>
            <p:cNvSpPr txBox="1">
              <a:spLocks noChangeArrowheads="1"/>
            </p:cNvSpPr>
            <p:nvPr/>
          </p:nvSpPr>
          <p:spPr bwMode="auto">
            <a:xfrm>
              <a:off x="4080" y="3840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25614" name="Line 13"/>
            <p:cNvSpPr>
              <a:spLocks noChangeShapeType="1"/>
            </p:cNvSpPr>
            <p:nvPr/>
          </p:nvSpPr>
          <p:spPr bwMode="auto">
            <a:xfrm flipH="1">
              <a:off x="4272" y="3600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5" name="Line 14"/>
            <p:cNvSpPr>
              <a:spLocks noChangeShapeType="1"/>
            </p:cNvSpPr>
            <p:nvPr/>
          </p:nvSpPr>
          <p:spPr bwMode="auto">
            <a:xfrm>
              <a:off x="4896" y="3600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6" name="Rectangle 15"/>
            <p:cNvSpPr>
              <a:spLocks noChangeArrowheads="1"/>
            </p:cNvSpPr>
            <p:nvPr/>
          </p:nvSpPr>
          <p:spPr bwMode="auto">
            <a:xfrm>
              <a:off x="4560" y="1104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5617" name="Line 16"/>
            <p:cNvSpPr>
              <a:spLocks noChangeShapeType="1"/>
            </p:cNvSpPr>
            <p:nvPr/>
          </p:nvSpPr>
          <p:spPr bwMode="auto">
            <a:xfrm>
              <a:off x="4704" y="124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8" name="Text Box 17"/>
            <p:cNvSpPr txBox="1">
              <a:spLocks noChangeArrowheads="1"/>
            </p:cNvSpPr>
            <p:nvPr/>
          </p:nvSpPr>
          <p:spPr bwMode="auto">
            <a:xfrm>
              <a:off x="4800" y="1104"/>
              <a:ext cx="7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newNode</a:t>
              </a:r>
            </a:p>
          </p:txBody>
        </p:sp>
        <p:sp>
          <p:nvSpPr>
            <p:cNvPr id="25619" name="Rectangle 18"/>
            <p:cNvSpPr>
              <a:spLocks noChangeArrowheads="1"/>
            </p:cNvSpPr>
            <p:nvPr/>
          </p:nvSpPr>
          <p:spPr bwMode="auto">
            <a:xfrm>
              <a:off x="4416" y="1584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5620" name="Rectangle 19"/>
            <p:cNvSpPr>
              <a:spLocks noChangeArrowheads="1"/>
            </p:cNvSpPr>
            <p:nvPr/>
          </p:nvSpPr>
          <p:spPr bwMode="auto">
            <a:xfrm>
              <a:off x="4848" y="1584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5621" name="Rectangle 20"/>
            <p:cNvSpPr>
              <a:spLocks noChangeArrowheads="1"/>
            </p:cNvSpPr>
            <p:nvPr/>
          </p:nvSpPr>
          <p:spPr bwMode="auto">
            <a:xfrm>
              <a:off x="4704" y="1584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5622" name="Rectangle 21"/>
            <p:cNvSpPr>
              <a:spLocks noChangeArrowheads="1"/>
            </p:cNvSpPr>
            <p:nvPr/>
          </p:nvSpPr>
          <p:spPr bwMode="auto">
            <a:xfrm>
              <a:off x="4560" y="196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5623" name="Line 22"/>
            <p:cNvSpPr>
              <a:spLocks noChangeShapeType="1"/>
            </p:cNvSpPr>
            <p:nvPr/>
          </p:nvSpPr>
          <p:spPr bwMode="auto">
            <a:xfrm>
              <a:off x="4704" y="211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4" name="Text Box 23"/>
            <p:cNvSpPr txBox="1">
              <a:spLocks noChangeArrowheads="1"/>
            </p:cNvSpPr>
            <p:nvPr/>
          </p:nvSpPr>
          <p:spPr bwMode="auto">
            <a:xfrm>
              <a:off x="4800" y="1968"/>
              <a:ext cx="7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newNode</a:t>
              </a:r>
            </a:p>
          </p:txBody>
        </p:sp>
        <p:sp>
          <p:nvSpPr>
            <p:cNvPr id="25625" name="Rectangle 24"/>
            <p:cNvSpPr>
              <a:spLocks noChangeArrowheads="1"/>
            </p:cNvSpPr>
            <p:nvPr/>
          </p:nvSpPr>
          <p:spPr bwMode="auto">
            <a:xfrm>
              <a:off x="4416" y="2448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5626" name="Rectangle 25"/>
            <p:cNvSpPr>
              <a:spLocks noChangeArrowheads="1"/>
            </p:cNvSpPr>
            <p:nvPr/>
          </p:nvSpPr>
          <p:spPr bwMode="auto">
            <a:xfrm>
              <a:off x="4848" y="244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5627" name="Rectangle 26"/>
            <p:cNvSpPr>
              <a:spLocks noChangeArrowheads="1"/>
            </p:cNvSpPr>
            <p:nvPr/>
          </p:nvSpPr>
          <p:spPr bwMode="auto">
            <a:xfrm>
              <a:off x="4704" y="244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5628" name="Text Box 27"/>
            <p:cNvSpPr txBox="1">
              <a:spLocks noChangeArrowheads="1"/>
            </p:cNvSpPr>
            <p:nvPr/>
          </p:nvSpPr>
          <p:spPr bwMode="auto">
            <a:xfrm>
              <a:off x="4416" y="2448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latin typeface="Courier New" panose="02070309020205020404" pitchFamily="49" charset="0"/>
                </a:rPr>
                <a:t>23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13914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0939" y="0"/>
            <a:ext cx="10515600" cy="1325563"/>
          </a:xfrm>
        </p:spPr>
        <p:txBody>
          <a:bodyPr/>
          <a:lstStyle/>
          <a:p>
            <a:r>
              <a:rPr lang="en-US" altLang="en-US" dirty="0" smtClean="0"/>
              <a:t>Inserting a Node in a Binary Search Tree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1457739" y="1573696"/>
            <a:ext cx="8382000" cy="4191000"/>
          </a:xfrm>
        </p:spPr>
        <p:txBody>
          <a:bodyPr>
            <a:normAutofit/>
          </a:bodyPr>
          <a:lstStyle/>
          <a:p>
            <a:pPr marL="609600" indent="-609600">
              <a:buClr>
                <a:schemeClr val="tx1"/>
              </a:buClr>
              <a:buSzPct val="90000"/>
              <a:buFontTx/>
              <a:buAutoNum type="arabicParenR"/>
            </a:pPr>
            <a:r>
              <a:rPr lang="en-US" altLang="en-US" sz="3200" dirty="0"/>
              <a:t>If tree is empty, insert the new node as the root node</a:t>
            </a:r>
          </a:p>
          <a:p>
            <a:pPr marL="609600" indent="-609600">
              <a:buClr>
                <a:schemeClr val="tx1"/>
              </a:buClr>
              <a:buSzPct val="90000"/>
              <a:buFontTx/>
              <a:buAutoNum type="arabicParenR"/>
            </a:pPr>
            <a:r>
              <a:rPr lang="en-US" altLang="en-US" sz="3200" dirty="0"/>
              <a:t>Else, compare new node against left or right child, depending on whether data value of new node is </a:t>
            </a:r>
            <a:r>
              <a:rPr lang="en-US" altLang="en-US" sz="3200" dirty="0">
                <a:latin typeface="Courier New" panose="02070309020205020404" pitchFamily="49" charset="0"/>
              </a:rPr>
              <a:t>&lt;</a:t>
            </a:r>
            <a:r>
              <a:rPr lang="en-US" altLang="en-US" sz="3200" dirty="0"/>
              <a:t> or </a:t>
            </a:r>
            <a:r>
              <a:rPr lang="en-US" altLang="en-US" sz="3200" dirty="0">
                <a:latin typeface="Courier New" panose="02070309020205020404" pitchFamily="49" charset="0"/>
              </a:rPr>
              <a:t>&gt;</a:t>
            </a:r>
            <a:r>
              <a:rPr lang="en-US" altLang="en-US" sz="3200" dirty="0"/>
              <a:t> root node</a:t>
            </a:r>
          </a:p>
          <a:p>
            <a:pPr marL="609600" indent="-609600">
              <a:buClr>
                <a:schemeClr val="tx1"/>
              </a:buClr>
              <a:buSzPct val="90000"/>
              <a:buFontTx/>
              <a:buAutoNum type="arabicParenR"/>
            </a:pPr>
            <a:r>
              <a:rPr lang="en-US" altLang="en-US" sz="3200" dirty="0"/>
              <a:t>Continue comparing and choosing left or right subtree until null pointer found</a:t>
            </a:r>
          </a:p>
          <a:p>
            <a:pPr marL="609600" indent="-609600">
              <a:buClr>
                <a:schemeClr val="tx1"/>
              </a:buClr>
              <a:buSzPct val="90000"/>
              <a:buFontTx/>
              <a:buAutoNum type="arabicParenR"/>
            </a:pPr>
            <a:r>
              <a:rPr lang="en-US" altLang="en-US" sz="3200" dirty="0"/>
              <a:t>Set this null pointer to point to new node </a:t>
            </a:r>
          </a:p>
        </p:txBody>
      </p:sp>
    </p:spTree>
    <p:extLst>
      <p:ext uri="{BB962C8B-B14F-4D97-AF65-F5344CB8AC3E}">
        <p14:creationId xmlns:p14="http://schemas.microsoft.com/office/powerpoint/2010/main" val="13562345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1" y="35719"/>
            <a:ext cx="10515600" cy="1325563"/>
          </a:xfrm>
        </p:spPr>
        <p:txBody>
          <a:bodyPr/>
          <a:lstStyle/>
          <a:p>
            <a:r>
              <a:rPr lang="en-US" altLang="en-US" dirty="0" smtClean="0"/>
              <a:t>Inserting a Node in a Binary Search Tree</a:t>
            </a:r>
          </a:p>
        </p:txBody>
      </p:sp>
      <p:grpSp>
        <p:nvGrpSpPr>
          <p:cNvPr id="27651" name="Group 59"/>
          <p:cNvGrpSpPr>
            <a:grpSpLocks/>
          </p:cNvGrpSpPr>
          <p:nvPr/>
        </p:nvGrpSpPr>
        <p:grpSpPr bwMode="auto">
          <a:xfrm>
            <a:off x="1828801" y="1944689"/>
            <a:ext cx="6661150" cy="4337050"/>
            <a:chOff x="96" y="1127"/>
            <a:chExt cx="4196" cy="2732"/>
          </a:xfrm>
        </p:grpSpPr>
        <p:sp>
          <p:nvSpPr>
            <p:cNvPr id="27664" name="Rectangle 3"/>
            <p:cNvSpPr>
              <a:spLocks noChangeArrowheads="1"/>
            </p:cNvSpPr>
            <p:nvPr/>
          </p:nvSpPr>
          <p:spPr bwMode="auto">
            <a:xfrm>
              <a:off x="1968" y="148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7665" name="Rectangle 4"/>
            <p:cNvSpPr>
              <a:spLocks noChangeArrowheads="1"/>
            </p:cNvSpPr>
            <p:nvPr/>
          </p:nvSpPr>
          <p:spPr bwMode="auto">
            <a:xfrm>
              <a:off x="1824" y="1968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7666" name="Rectangle 5"/>
            <p:cNvSpPr>
              <a:spLocks noChangeArrowheads="1"/>
            </p:cNvSpPr>
            <p:nvPr/>
          </p:nvSpPr>
          <p:spPr bwMode="auto">
            <a:xfrm>
              <a:off x="2256" y="196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7667" name="Rectangle 6"/>
            <p:cNvSpPr>
              <a:spLocks noChangeArrowheads="1"/>
            </p:cNvSpPr>
            <p:nvPr/>
          </p:nvSpPr>
          <p:spPr bwMode="auto">
            <a:xfrm>
              <a:off x="2112" y="196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7668" name="Rectangle 7"/>
            <p:cNvSpPr>
              <a:spLocks noChangeArrowheads="1"/>
            </p:cNvSpPr>
            <p:nvPr/>
          </p:nvSpPr>
          <p:spPr bwMode="auto">
            <a:xfrm>
              <a:off x="2688" y="2400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7669" name="Rectangle 8"/>
            <p:cNvSpPr>
              <a:spLocks noChangeArrowheads="1"/>
            </p:cNvSpPr>
            <p:nvPr/>
          </p:nvSpPr>
          <p:spPr bwMode="auto">
            <a:xfrm>
              <a:off x="3120" y="240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7670" name="Rectangle 9"/>
            <p:cNvSpPr>
              <a:spLocks noChangeArrowheads="1"/>
            </p:cNvSpPr>
            <p:nvPr/>
          </p:nvSpPr>
          <p:spPr bwMode="auto">
            <a:xfrm>
              <a:off x="2976" y="240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7671" name="Rectangle 10"/>
            <p:cNvSpPr>
              <a:spLocks noChangeArrowheads="1"/>
            </p:cNvSpPr>
            <p:nvPr/>
          </p:nvSpPr>
          <p:spPr bwMode="auto">
            <a:xfrm>
              <a:off x="1200" y="2400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7672" name="Rectangle 11"/>
            <p:cNvSpPr>
              <a:spLocks noChangeArrowheads="1"/>
            </p:cNvSpPr>
            <p:nvPr/>
          </p:nvSpPr>
          <p:spPr bwMode="auto">
            <a:xfrm>
              <a:off x="1632" y="240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7673" name="Rectangle 12"/>
            <p:cNvSpPr>
              <a:spLocks noChangeArrowheads="1"/>
            </p:cNvSpPr>
            <p:nvPr/>
          </p:nvSpPr>
          <p:spPr bwMode="auto">
            <a:xfrm>
              <a:off x="1488" y="240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7674" name="Rectangle 13"/>
            <p:cNvSpPr>
              <a:spLocks noChangeArrowheads="1"/>
            </p:cNvSpPr>
            <p:nvPr/>
          </p:nvSpPr>
          <p:spPr bwMode="auto">
            <a:xfrm>
              <a:off x="1296" y="2832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7675" name="Rectangle 14"/>
            <p:cNvSpPr>
              <a:spLocks noChangeArrowheads="1"/>
            </p:cNvSpPr>
            <p:nvPr/>
          </p:nvSpPr>
          <p:spPr bwMode="auto">
            <a:xfrm>
              <a:off x="1152" y="2832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7676" name="Rectangle 15"/>
            <p:cNvSpPr>
              <a:spLocks noChangeArrowheads="1"/>
            </p:cNvSpPr>
            <p:nvPr/>
          </p:nvSpPr>
          <p:spPr bwMode="auto">
            <a:xfrm>
              <a:off x="2448" y="2832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7677" name="Rectangle 16"/>
            <p:cNvSpPr>
              <a:spLocks noChangeArrowheads="1"/>
            </p:cNvSpPr>
            <p:nvPr/>
          </p:nvSpPr>
          <p:spPr bwMode="auto">
            <a:xfrm>
              <a:off x="2880" y="2832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7678" name="Rectangle 17"/>
            <p:cNvSpPr>
              <a:spLocks noChangeArrowheads="1"/>
            </p:cNvSpPr>
            <p:nvPr/>
          </p:nvSpPr>
          <p:spPr bwMode="auto">
            <a:xfrm>
              <a:off x="2736" y="2832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7679" name="Line 18"/>
            <p:cNvSpPr>
              <a:spLocks noChangeShapeType="1"/>
            </p:cNvSpPr>
            <p:nvPr/>
          </p:nvSpPr>
          <p:spPr bwMode="auto">
            <a:xfrm>
              <a:off x="2112" y="163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0" name="Line 19"/>
            <p:cNvSpPr>
              <a:spLocks noChangeShapeType="1"/>
            </p:cNvSpPr>
            <p:nvPr/>
          </p:nvSpPr>
          <p:spPr bwMode="auto">
            <a:xfrm flipH="1">
              <a:off x="1488" y="2112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1" name="Line 20"/>
            <p:cNvSpPr>
              <a:spLocks noChangeShapeType="1"/>
            </p:cNvSpPr>
            <p:nvPr/>
          </p:nvSpPr>
          <p:spPr bwMode="auto">
            <a:xfrm>
              <a:off x="2304" y="2112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2" name="Line 21"/>
            <p:cNvSpPr>
              <a:spLocks noChangeShapeType="1"/>
            </p:cNvSpPr>
            <p:nvPr/>
          </p:nvSpPr>
          <p:spPr bwMode="auto">
            <a:xfrm flipH="1">
              <a:off x="1152" y="2544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3" name="Line 22"/>
            <p:cNvSpPr>
              <a:spLocks noChangeShapeType="1"/>
            </p:cNvSpPr>
            <p:nvPr/>
          </p:nvSpPr>
          <p:spPr bwMode="auto">
            <a:xfrm>
              <a:off x="1680" y="254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4" name="Line 23"/>
            <p:cNvSpPr>
              <a:spLocks noChangeShapeType="1"/>
            </p:cNvSpPr>
            <p:nvPr/>
          </p:nvSpPr>
          <p:spPr bwMode="auto">
            <a:xfrm flipH="1">
              <a:off x="2736" y="2544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5" name="Line 24"/>
            <p:cNvSpPr>
              <a:spLocks noChangeShapeType="1"/>
            </p:cNvSpPr>
            <p:nvPr/>
          </p:nvSpPr>
          <p:spPr bwMode="auto">
            <a:xfrm>
              <a:off x="3168" y="254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6" name="Text Box 25"/>
            <p:cNvSpPr txBox="1">
              <a:spLocks noChangeArrowheads="1"/>
            </p:cNvSpPr>
            <p:nvPr/>
          </p:nvSpPr>
          <p:spPr bwMode="auto">
            <a:xfrm>
              <a:off x="1670" y="2868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27687" name="Text Box 26"/>
            <p:cNvSpPr txBox="1">
              <a:spLocks noChangeArrowheads="1"/>
            </p:cNvSpPr>
            <p:nvPr/>
          </p:nvSpPr>
          <p:spPr bwMode="auto">
            <a:xfrm>
              <a:off x="3168" y="2832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27688" name="Text Box 27"/>
            <p:cNvSpPr txBox="1">
              <a:spLocks noChangeArrowheads="1"/>
            </p:cNvSpPr>
            <p:nvPr/>
          </p:nvSpPr>
          <p:spPr bwMode="auto">
            <a:xfrm>
              <a:off x="912" y="2832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7</a:t>
              </a:r>
            </a:p>
          </p:txBody>
        </p:sp>
        <p:sp>
          <p:nvSpPr>
            <p:cNvPr id="27689" name="Text Box 28"/>
            <p:cNvSpPr txBox="1">
              <a:spLocks noChangeArrowheads="1"/>
            </p:cNvSpPr>
            <p:nvPr/>
          </p:nvSpPr>
          <p:spPr bwMode="auto">
            <a:xfrm>
              <a:off x="1200" y="2400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19</a:t>
              </a:r>
            </a:p>
          </p:txBody>
        </p:sp>
        <p:sp>
          <p:nvSpPr>
            <p:cNvPr id="27690" name="Text Box 29"/>
            <p:cNvSpPr txBox="1">
              <a:spLocks noChangeArrowheads="1"/>
            </p:cNvSpPr>
            <p:nvPr/>
          </p:nvSpPr>
          <p:spPr bwMode="auto">
            <a:xfrm>
              <a:off x="1824" y="1968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31</a:t>
              </a:r>
            </a:p>
          </p:txBody>
        </p:sp>
        <p:sp>
          <p:nvSpPr>
            <p:cNvPr id="27691" name="Text Box 30"/>
            <p:cNvSpPr txBox="1">
              <a:spLocks noChangeArrowheads="1"/>
            </p:cNvSpPr>
            <p:nvPr/>
          </p:nvSpPr>
          <p:spPr bwMode="auto">
            <a:xfrm>
              <a:off x="2448" y="2832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43</a:t>
              </a:r>
            </a:p>
          </p:txBody>
        </p:sp>
        <p:sp>
          <p:nvSpPr>
            <p:cNvPr id="27692" name="Text Box 31"/>
            <p:cNvSpPr txBox="1">
              <a:spLocks noChangeArrowheads="1"/>
            </p:cNvSpPr>
            <p:nvPr/>
          </p:nvSpPr>
          <p:spPr bwMode="auto">
            <a:xfrm>
              <a:off x="2688" y="2400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59</a:t>
              </a:r>
            </a:p>
          </p:txBody>
        </p:sp>
        <p:sp>
          <p:nvSpPr>
            <p:cNvPr id="27693" name="Text Box 32"/>
            <p:cNvSpPr txBox="1">
              <a:spLocks noChangeArrowheads="1"/>
            </p:cNvSpPr>
            <p:nvPr/>
          </p:nvSpPr>
          <p:spPr bwMode="auto">
            <a:xfrm>
              <a:off x="2208" y="1440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root</a:t>
              </a:r>
            </a:p>
          </p:txBody>
        </p:sp>
        <p:sp>
          <p:nvSpPr>
            <p:cNvPr id="27694" name="Text Box 33"/>
            <p:cNvSpPr txBox="1">
              <a:spLocks noChangeArrowheads="1"/>
            </p:cNvSpPr>
            <p:nvPr/>
          </p:nvSpPr>
          <p:spPr bwMode="auto">
            <a:xfrm>
              <a:off x="336" y="1127"/>
              <a:ext cx="1776" cy="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1" dirty="0">
                  <a:solidFill>
                    <a:srgbClr val="FA8218"/>
                  </a:solidFill>
                </a:rPr>
                <a:t>Examine this node first – value is &lt; node, so go to left subtree</a:t>
              </a:r>
            </a:p>
          </p:txBody>
        </p:sp>
        <p:sp>
          <p:nvSpPr>
            <p:cNvPr id="27695" name="Line 34"/>
            <p:cNvSpPr>
              <a:spLocks noChangeShapeType="1"/>
            </p:cNvSpPr>
            <p:nvPr/>
          </p:nvSpPr>
          <p:spPr bwMode="auto">
            <a:xfrm>
              <a:off x="1248" y="1632"/>
              <a:ext cx="672" cy="288"/>
            </a:xfrm>
            <a:prstGeom prst="line">
              <a:avLst/>
            </a:prstGeom>
            <a:noFill/>
            <a:ln w="25400">
              <a:solidFill>
                <a:srgbClr val="FA821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6" name="Text Box 35"/>
            <p:cNvSpPr txBox="1">
              <a:spLocks noChangeArrowheads="1"/>
            </p:cNvSpPr>
            <p:nvPr/>
          </p:nvSpPr>
          <p:spPr bwMode="auto">
            <a:xfrm>
              <a:off x="96" y="1776"/>
              <a:ext cx="1296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1" dirty="0">
                  <a:solidFill>
                    <a:srgbClr val="FA8218"/>
                  </a:solidFill>
                </a:rPr>
                <a:t>Examine this node second – value is &gt; node, so go to right subtree</a:t>
              </a:r>
            </a:p>
          </p:txBody>
        </p:sp>
        <p:sp>
          <p:nvSpPr>
            <p:cNvPr id="27697" name="Line 36"/>
            <p:cNvSpPr>
              <a:spLocks noChangeShapeType="1"/>
            </p:cNvSpPr>
            <p:nvPr/>
          </p:nvSpPr>
          <p:spPr bwMode="auto">
            <a:xfrm>
              <a:off x="768" y="2448"/>
              <a:ext cx="384" cy="48"/>
            </a:xfrm>
            <a:prstGeom prst="line">
              <a:avLst/>
            </a:prstGeom>
            <a:noFill/>
            <a:ln w="25400">
              <a:solidFill>
                <a:srgbClr val="FA821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8" name="Text Box 37"/>
            <p:cNvSpPr txBox="1">
              <a:spLocks noChangeArrowheads="1"/>
            </p:cNvSpPr>
            <p:nvPr/>
          </p:nvSpPr>
          <p:spPr bwMode="auto">
            <a:xfrm>
              <a:off x="2602" y="3514"/>
              <a:ext cx="1690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1" dirty="0">
                  <a:solidFill>
                    <a:srgbClr val="FA8218"/>
                  </a:solidFill>
                </a:rPr>
                <a:t>Since the right subtree is </a:t>
              </a:r>
              <a:r>
                <a:rPr lang="en-US" altLang="en-US" sz="1800" b="1" dirty="0">
                  <a:solidFill>
                    <a:srgbClr val="FA8218"/>
                  </a:solidFill>
                  <a:latin typeface="Courier New" panose="02070309020205020404" pitchFamily="49" charset="0"/>
                </a:rPr>
                <a:t>null</a:t>
              </a:r>
              <a:r>
                <a:rPr lang="en-US" altLang="en-US" sz="1800" b="1" dirty="0">
                  <a:solidFill>
                    <a:srgbClr val="FA8218"/>
                  </a:solidFill>
                </a:rPr>
                <a:t>, insert here </a:t>
              </a:r>
            </a:p>
          </p:txBody>
        </p:sp>
        <p:sp>
          <p:nvSpPr>
            <p:cNvPr id="27699" name="Line 38"/>
            <p:cNvSpPr>
              <a:spLocks noChangeShapeType="1"/>
            </p:cNvSpPr>
            <p:nvPr/>
          </p:nvSpPr>
          <p:spPr bwMode="auto">
            <a:xfrm flipH="1" flipV="1">
              <a:off x="1968" y="3072"/>
              <a:ext cx="624" cy="672"/>
            </a:xfrm>
            <a:prstGeom prst="line">
              <a:avLst/>
            </a:prstGeom>
            <a:noFill/>
            <a:ln w="25400">
              <a:solidFill>
                <a:srgbClr val="FA821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0" name="Text Box 39"/>
            <p:cNvSpPr txBox="1">
              <a:spLocks noChangeArrowheads="1"/>
            </p:cNvSpPr>
            <p:nvPr/>
          </p:nvSpPr>
          <p:spPr bwMode="auto">
            <a:xfrm>
              <a:off x="624" y="3216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27701" name="Text Box 40"/>
            <p:cNvSpPr txBox="1">
              <a:spLocks noChangeArrowheads="1"/>
            </p:cNvSpPr>
            <p:nvPr/>
          </p:nvSpPr>
          <p:spPr bwMode="auto">
            <a:xfrm>
              <a:off x="1344" y="3216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27702" name="Line 41"/>
            <p:cNvSpPr>
              <a:spLocks noChangeShapeType="1"/>
            </p:cNvSpPr>
            <p:nvPr/>
          </p:nvSpPr>
          <p:spPr bwMode="auto">
            <a:xfrm flipH="1">
              <a:off x="864" y="297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3" name="Line 42"/>
            <p:cNvSpPr>
              <a:spLocks noChangeShapeType="1"/>
            </p:cNvSpPr>
            <p:nvPr/>
          </p:nvSpPr>
          <p:spPr bwMode="auto">
            <a:xfrm>
              <a:off x="1344" y="2976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4" name="Text Box 43"/>
            <p:cNvSpPr txBox="1">
              <a:spLocks noChangeArrowheads="1"/>
            </p:cNvSpPr>
            <p:nvPr/>
          </p:nvSpPr>
          <p:spPr bwMode="auto">
            <a:xfrm>
              <a:off x="2208" y="3216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27705" name="Text Box 44"/>
            <p:cNvSpPr txBox="1">
              <a:spLocks noChangeArrowheads="1"/>
            </p:cNvSpPr>
            <p:nvPr/>
          </p:nvSpPr>
          <p:spPr bwMode="auto">
            <a:xfrm>
              <a:off x="2928" y="3216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27706" name="Line 45"/>
            <p:cNvSpPr>
              <a:spLocks noChangeShapeType="1"/>
            </p:cNvSpPr>
            <p:nvPr/>
          </p:nvSpPr>
          <p:spPr bwMode="auto">
            <a:xfrm flipH="1">
              <a:off x="2448" y="297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7" name="Line 46"/>
            <p:cNvSpPr>
              <a:spLocks noChangeShapeType="1"/>
            </p:cNvSpPr>
            <p:nvPr/>
          </p:nvSpPr>
          <p:spPr bwMode="auto">
            <a:xfrm>
              <a:off x="2928" y="2976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652" name="Group 58"/>
          <p:cNvGrpSpPr>
            <a:grpSpLocks/>
          </p:cNvGrpSpPr>
          <p:nvPr/>
        </p:nvGrpSpPr>
        <p:grpSpPr bwMode="auto">
          <a:xfrm>
            <a:off x="7467600" y="1614488"/>
            <a:ext cx="2211388" cy="1738312"/>
            <a:chOff x="3984" y="912"/>
            <a:chExt cx="1393" cy="1095"/>
          </a:xfrm>
        </p:grpSpPr>
        <p:sp>
          <p:nvSpPr>
            <p:cNvPr id="27653" name="Rectangle 47"/>
            <p:cNvSpPr>
              <a:spLocks noChangeArrowheads="1"/>
            </p:cNvSpPr>
            <p:nvPr/>
          </p:nvSpPr>
          <p:spPr bwMode="auto">
            <a:xfrm>
              <a:off x="4416" y="912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7654" name="Line 48"/>
            <p:cNvSpPr>
              <a:spLocks noChangeShapeType="1"/>
            </p:cNvSpPr>
            <p:nvPr/>
          </p:nvSpPr>
          <p:spPr bwMode="auto">
            <a:xfrm>
              <a:off x="4560" y="10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5" name="Text Box 49"/>
            <p:cNvSpPr txBox="1">
              <a:spLocks noChangeArrowheads="1"/>
            </p:cNvSpPr>
            <p:nvPr/>
          </p:nvSpPr>
          <p:spPr bwMode="auto">
            <a:xfrm>
              <a:off x="4656" y="912"/>
              <a:ext cx="7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newNode</a:t>
              </a:r>
            </a:p>
          </p:txBody>
        </p:sp>
        <p:sp>
          <p:nvSpPr>
            <p:cNvPr id="27656" name="Rectangle 50"/>
            <p:cNvSpPr>
              <a:spLocks noChangeArrowheads="1"/>
            </p:cNvSpPr>
            <p:nvPr/>
          </p:nvSpPr>
          <p:spPr bwMode="auto">
            <a:xfrm>
              <a:off x="4272" y="1392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7657" name="Rectangle 51"/>
            <p:cNvSpPr>
              <a:spLocks noChangeArrowheads="1"/>
            </p:cNvSpPr>
            <p:nvPr/>
          </p:nvSpPr>
          <p:spPr bwMode="auto">
            <a:xfrm>
              <a:off x="4704" y="1392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7658" name="Rectangle 52"/>
            <p:cNvSpPr>
              <a:spLocks noChangeArrowheads="1"/>
            </p:cNvSpPr>
            <p:nvPr/>
          </p:nvSpPr>
          <p:spPr bwMode="auto">
            <a:xfrm>
              <a:off x="4560" y="1392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7659" name="Text Box 53"/>
            <p:cNvSpPr txBox="1">
              <a:spLocks noChangeArrowheads="1"/>
            </p:cNvSpPr>
            <p:nvPr/>
          </p:nvSpPr>
          <p:spPr bwMode="auto">
            <a:xfrm>
              <a:off x="4272" y="1392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23</a:t>
              </a:r>
            </a:p>
          </p:txBody>
        </p:sp>
        <p:sp>
          <p:nvSpPr>
            <p:cNvPr id="27660" name="Text Box 54"/>
            <p:cNvSpPr txBox="1">
              <a:spLocks noChangeArrowheads="1"/>
            </p:cNvSpPr>
            <p:nvPr/>
          </p:nvSpPr>
          <p:spPr bwMode="auto">
            <a:xfrm>
              <a:off x="4848" y="1776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27661" name="Text Box 55"/>
            <p:cNvSpPr txBox="1">
              <a:spLocks noChangeArrowheads="1"/>
            </p:cNvSpPr>
            <p:nvPr/>
          </p:nvSpPr>
          <p:spPr bwMode="auto">
            <a:xfrm>
              <a:off x="3984" y="1776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27662" name="Line 56"/>
            <p:cNvSpPr>
              <a:spLocks noChangeShapeType="1"/>
            </p:cNvSpPr>
            <p:nvPr/>
          </p:nvSpPr>
          <p:spPr bwMode="auto">
            <a:xfrm flipH="1">
              <a:off x="4176" y="1536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3" name="Line 57"/>
            <p:cNvSpPr>
              <a:spLocks noChangeShapeType="1"/>
            </p:cNvSpPr>
            <p:nvPr/>
          </p:nvSpPr>
          <p:spPr bwMode="auto">
            <a:xfrm>
              <a:off x="4800" y="153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91044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891" y="0"/>
            <a:ext cx="10515600" cy="1325563"/>
          </a:xfrm>
        </p:spPr>
        <p:txBody>
          <a:bodyPr/>
          <a:lstStyle/>
          <a:p>
            <a:r>
              <a:rPr lang="en-US" altLang="en-US" dirty="0" smtClean="0"/>
              <a:t>Traversing a Binary Tree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1527312" y="1219546"/>
            <a:ext cx="8294688" cy="4572000"/>
          </a:xfrm>
        </p:spPr>
        <p:txBody>
          <a:bodyPr>
            <a:noAutofit/>
          </a:bodyPr>
          <a:lstStyle/>
          <a:p>
            <a:pPr marL="114300" indent="-114300">
              <a:lnSpc>
                <a:spcPct val="80000"/>
              </a:lnSpc>
              <a:buSzPct val="90000"/>
              <a:buNone/>
            </a:pPr>
            <a:r>
              <a:rPr lang="en-US" altLang="en-US" sz="3200" dirty="0"/>
              <a:t>	Three traversal methods:</a:t>
            </a:r>
          </a:p>
          <a:p>
            <a:pPr marL="863600" lvl="1" indent="-406400">
              <a:lnSpc>
                <a:spcPct val="80000"/>
              </a:lnSpc>
              <a:buClr>
                <a:schemeClr val="tx1"/>
              </a:buClr>
              <a:buSzPct val="90000"/>
              <a:buFontTx/>
              <a:buAutoNum type="arabicParenR"/>
            </a:pPr>
            <a:r>
              <a:rPr lang="en-US" altLang="en-US" sz="2800" u="sng" dirty="0" err="1"/>
              <a:t>Inorder</a:t>
            </a:r>
            <a:r>
              <a:rPr lang="en-US" altLang="en-US" sz="2800" dirty="0"/>
              <a:t>: </a:t>
            </a:r>
          </a:p>
          <a:p>
            <a:pPr marL="1549400" lvl="2" indent="-342900">
              <a:lnSpc>
                <a:spcPct val="80000"/>
              </a:lnSpc>
              <a:buClr>
                <a:schemeClr val="tx1"/>
              </a:buClr>
              <a:buSzPct val="90000"/>
              <a:buFontTx/>
              <a:buAutoNum type="alphaLcParenR"/>
            </a:pPr>
            <a:r>
              <a:rPr lang="en-US" altLang="en-US" sz="2400" dirty="0"/>
              <a:t>Traverse left subtree of node</a:t>
            </a:r>
          </a:p>
          <a:p>
            <a:pPr marL="1549400" lvl="2" indent="-342900">
              <a:lnSpc>
                <a:spcPct val="80000"/>
              </a:lnSpc>
              <a:buClr>
                <a:schemeClr val="tx1"/>
              </a:buClr>
              <a:buSzPct val="90000"/>
              <a:buFontTx/>
              <a:buAutoNum type="alphaLcParenR"/>
            </a:pPr>
            <a:r>
              <a:rPr lang="en-US" altLang="en-US" sz="2400" dirty="0"/>
              <a:t>Process data in node</a:t>
            </a:r>
          </a:p>
          <a:p>
            <a:pPr marL="1549400" lvl="2" indent="-342900">
              <a:lnSpc>
                <a:spcPct val="80000"/>
              </a:lnSpc>
              <a:buClr>
                <a:schemeClr val="tx1"/>
              </a:buClr>
              <a:buSzPct val="90000"/>
              <a:buFontTx/>
              <a:buAutoNum type="alphaLcParenR"/>
            </a:pPr>
            <a:r>
              <a:rPr lang="en-US" altLang="en-US" sz="2400" dirty="0"/>
              <a:t>Traverse right subtree of node</a:t>
            </a:r>
          </a:p>
          <a:p>
            <a:pPr marL="863600" lvl="1" indent="-406400">
              <a:lnSpc>
                <a:spcPct val="80000"/>
              </a:lnSpc>
              <a:buClr>
                <a:schemeClr val="tx1"/>
              </a:buClr>
              <a:buSzPct val="90000"/>
              <a:buFontTx/>
              <a:buAutoNum type="arabicParenR"/>
            </a:pPr>
            <a:r>
              <a:rPr lang="en-US" altLang="en-US" sz="2800" u="sng" dirty="0"/>
              <a:t>Preorder</a:t>
            </a:r>
            <a:r>
              <a:rPr lang="en-US" altLang="en-US" sz="2800" dirty="0"/>
              <a:t>: </a:t>
            </a:r>
          </a:p>
          <a:p>
            <a:pPr marL="1549400" lvl="2" indent="-342900">
              <a:lnSpc>
                <a:spcPct val="80000"/>
              </a:lnSpc>
              <a:buClr>
                <a:schemeClr val="tx1"/>
              </a:buClr>
              <a:buSzPct val="90000"/>
              <a:buFontTx/>
              <a:buAutoNum type="alphaLcParenR"/>
            </a:pPr>
            <a:r>
              <a:rPr lang="en-US" altLang="en-US" sz="2400" dirty="0"/>
              <a:t>Process data in node</a:t>
            </a:r>
          </a:p>
          <a:p>
            <a:pPr marL="1549400" lvl="2" indent="-342900">
              <a:lnSpc>
                <a:spcPct val="80000"/>
              </a:lnSpc>
              <a:buClr>
                <a:schemeClr val="tx1"/>
              </a:buClr>
              <a:buSzPct val="90000"/>
              <a:buFontTx/>
              <a:buAutoNum type="alphaLcParenR"/>
            </a:pPr>
            <a:r>
              <a:rPr lang="en-US" altLang="en-US" sz="2400" dirty="0"/>
              <a:t>Traverse left subtree of node</a:t>
            </a:r>
          </a:p>
          <a:p>
            <a:pPr marL="1549400" lvl="2" indent="-342900">
              <a:lnSpc>
                <a:spcPct val="80000"/>
              </a:lnSpc>
              <a:buClr>
                <a:schemeClr val="tx1"/>
              </a:buClr>
              <a:buSzPct val="90000"/>
              <a:buFontTx/>
              <a:buAutoNum type="alphaLcParenR"/>
            </a:pPr>
            <a:r>
              <a:rPr lang="en-US" altLang="en-US" sz="2400" dirty="0"/>
              <a:t>Traverse right subtree of node</a:t>
            </a:r>
          </a:p>
          <a:p>
            <a:pPr marL="863600" lvl="1" indent="-406400">
              <a:lnSpc>
                <a:spcPct val="80000"/>
              </a:lnSpc>
              <a:buClr>
                <a:schemeClr val="tx1"/>
              </a:buClr>
              <a:buSzPct val="90000"/>
              <a:buFontTx/>
              <a:buAutoNum type="arabicParenR"/>
            </a:pPr>
            <a:r>
              <a:rPr lang="en-US" altLang="en-US" sz="2800" u="sng" dirty="0" err="1"/>
              <a:t>Postorder</a:t>
            </a:r>
            <a:r>
              <a:rPr lang="en-US" altLang="en-US" sz="2800" dirty="0"/>
              <a:t>: </a:t>
            </a:r>
          </a:p>
          <a:p>
            <a:pPr marL="1549400" lvl="2" indent="-342900">
              <a:lnSpc>
                <a:spcPct val="80000"/>
              </a:lnSpc>
              <a:buClr>
                <a:schemeClr val="tx1"/>
              </a:buClr>
              <a:buSzPct val="90000"/>
              <a:buFontTx/>
              <a:buAutoNum type="alphaLcParenR"/>
            </a:pPr>
            <a:r>
              <a:rPr lang="en-US" altLang="en-US" sz="2400" dirty="0"/>
              <a:t>Traverse left subtree of node</a:t>
            </a:r>
          </a:p>
          <a:p>
            <a:pPr marL="1549400" lvl="2" indent="-342900">
              <a:lnSpc>
                <a:spcPct val="80000"/>
              </a:lnSpc>
              <a:buClr>
                <a:schemeClr val="tx1"/>
              </a:buClr>
              <a:buSzPct val="90000"/>
              <a:buFontTx/>
              <a:buAutoNum type="alphaLcParenR"/>
            </a:pPr>
            <a:r>
              <a:rPr lang="en-US" altLang="en-US" sz="2400" dirty="0"/>
              <a:t>Traverse right subtree of node</a:t>
            </a:r>
          </a:p>
          <a:p>
            <a:pPr marL="1549400" lvl="2" indent="-342900">
              <a:lnSpc>
                <a:spcPct val="80000"/>
              </a:lnSpc>
              <a:buClr>
                <a:schemeClr val="tx1"/>
              </a:buClr>
              <a:buSzPct val="90000"/>
              <a:buFontTx/>
              <a:buAutoNum type="alphaLcParenR"/>
            </a:pPr>
            <a:r>
              <a:rPr lang="en-US" altLang="en-US" sz="2400" dirty="0"/>
              <a:t>Process data in node</a:t>
            </a:r>
          </a:p>
        </p:txBody>
      </p:sp>
    </p:spTree>
    <p:extLst>
      <p:ext uri="{BB962C8B-B14F-4D97-AF65-F5344CB8AC3E}">
        <p14:creationId xmlns:p14="http://schemas.microsoft.com/office/powerpoint/2010/main" val="3115626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26165" y="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Tree Processing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8287" y="1163016"/>
            <a:ext cx="10515600" cy="4351338"/>
          </a:xfrm>
        </p:spPr>
        <p:txBody>
          <a:bodyPr>
            <a:noAutofit/>
          </a:bodyPr>
          <a:lstStyle/>
          <a:p>
            <a:pPr marL="461963" indent="-461963"/>
            <a:r>
              <a:rPr lang="en-US" altLang="en-US" b="1" dirty="0"/>
              <a:t>Preorder Processing:</a:t>
            </a:r>
          </a:p>
          <a:p>
            <a:pPr marL="962025" lvl="1" indent="-385763">
              <a:buFont typeface="Times" panose="02020603050405020304" pitchFamily="18" charset="0"/>
              <a:buAutoNum type="arabicPeriod"/>
            </a:pPr>
            <a:r>
              <a:rPr lang="en-US" altLang="en-US" dirty="0"/>
              <a:t>Process data in root node</a:t>
            </a:r>
          </a:p>
          <a:p>
            <a:pPr marL="962025" lvl="1" indent="-385763">
              <a:buFont typeface="Times" panose="02020603050405020304" pitchFamily="18" charset="0"/>
              <a:buAutoNum type="arabicPeriod"/>
            </a:pPr>
            <a:r>
              <a:rPr lang="en-US" altLang="en-US" dirty="0"/>
              <a:t>Process left subtree</a:t>
            </a:r>
          </a:p>
          <a:p>
            <a:pPr marL="962025" lvl="1" indent="-385763">
              <a:buFont typeface="Times" panose="02020603050405020304" pitchFamily="18" charset="0"/>
              <a:buAutoNum type="arabicPeriod"/>
            </a:pPr>
            <a:r>
              <a:rPr lang="en-US" altLang="en-US" dirty="0"/>
              <a:t>Process right subtree</a:t>
            </a:r>
          </a:p>
          <a:p>
            <a:pPr marL="461963" indent="-461963"/>
            <a:r>
              <a:rPr lang="en-US" altLang="en-US" b="1" dirty="0"/>
              <a:t>In-order Processing:</a:t>
            </a:r>
          </a:p>
          <a:p>
            <a:pPr marL="962025" lvl="1" indent="-385763">
              <a:buFont typeface="Times" panose="02020603050405020304" pitchFamily="18" charset="0"/>
              <a:buAutoNum type="arabicPeriod"/>
            </a:pPr>
            <a:r>
              <a:rPr lang="en-US" altLang="en-US" dirty="0"/>
              <a:t>Process left subtree</a:t>
            </a:r>
          </a:p>
          <a:p>
            <a:pPr marL="962025" lvl="1" indent="-385763">
              <a:buFont typeface="Times" panose="02020603050405020304" pitchFamily="18" charset="0"/>
              <a:buAutoNum type="arabicPeriod"/>
            </a:pPr>
            <a:r>
              <a:rPr lang="en-US" altLang="en-US" dirty="0"/>
              <a:t>Process data in root</a:t>
            </a:r>
          </a:p>
          <a:p>
            <a:pPr marL="962025" lvl="1" indent="-385763">
              <a:buFont typeface="Times" panose="02020603050405020304" pitchFamily="18" charset="0"/>
              <a:buAutoNum type="arabicPeriod"/>
            </a:pPr>
            <a:r>
              <a:rPr lang="en-US" altLang="en-US" dirty="0"/>
              <a:t>Process right subtree</a:t>
            </a:r>
          </a:p>
          <a:p>
            <a:pPr marL="461963" indent="-461963"/>
            <a:r>
              <a:rPr lang="en-US" altLang="en-US" b="1" dirty="0" err="1"/>
              <a:t>Postorder</a:t>
            </a:r>
            <a:r>
              <a:rPr lang="en-US" altLang="en-US" b="1" dirty="0"/>
              <a:t> Processing:</a:t>
            </a:r>
          </a:p>
          <a:p>
            <a:pPr marL="962025" lvl="1" indent="-385763">
              <a:buFont typeface="Times" panose="02020603050405020304" pitchFamily="18" charset="0"/>
              <a:buAutoNum type="arabicPeriod"/>
            </a:pPr>
            <a:r>
              <a:rPr lang="en-US" altLang="en-US" dirty="0"/>
              <a:t>Process left subtree</a:t>
            </a:r>
          </a:p>
          <a:p>
            <a:pPr marL="962025" lvl="1" indent="-385763">
              <a:buFont typeface="Times" panose="02020603050405020304" pitchFamily="18" charset="0"/>
              <a:buAutoNum type="arabicPeriod"/>
            </a:pPr>
            <a:r>
              <a:rPr lang="en-US" altLang="en-US" dirty="0"/>
              <a:t>Process right subtree</a:t>
            </a:r>
          </a:p>
          <a:p>
            <a:pPr marL="962025" lvl="1" indent="-385763">
              <a:buFont typeface="Times" panose="02020603050405020304" pitchFamily="18" charset="0"/>
              <a:buAutoNum type="arabicPeriod"/>
            </a:pPr>
            <a:r>
              <a:rPr lang="en-US" altLang="en-US" dirty="0"/>
              <a:t>Process data in root</a:t>
            </a:r>
          </a:p>
        </p:txBody>
      </p:sp>
    </p:spTree>
    <p:extLst>
      <p:ext uri="{BB962C8B-B14F-4D97-AF65-F5344CB8AC3E}">
        <p14:creationId xmlns:p14="http://schemas.microsoft.com/office/powerpoint/2010/main" val="91163778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65336" y="6578"/>
            <a:ext cx="10515600" cy="1325563"/>
          </a:xfrm>
        </p:spPr>
        <p:txBody>
          <a:bodyPr/>
          <a:lstStyle/>
          <a:p>
            <a:r>
              <a:rPr lang="en-US" altLang="en-US" dirty="0" smtClean="0"/>
              <a:t>Traversing a Binary Tree</a:t>
            </a:r>
          </a:p>
        </p:txBody>
      </p:sp>
      <p:sp>
        <p:nvSpPr>
          <p:cNvPr id="30723" name="Text Box 33"/>
          <p:cNvSpPr txBox="1">
            <a:spLocks noChangeArrowheads="1"/>
          </p:cNvSpPr>
          <p:nvPr/>
        </p:nvSpPr>
        <p:spPr bwMode="auto">
          <a:xfrm>
            <a:off x="7604126" y="2098675"/>
            <a:ext cx="29114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u="sng">
              <a:latin typeface="Times New Roman" panose="02020603050405020304" pitchFamily="18" charset="0"/>
            </a:endParaRPr>
          </a:p>
        </p:txBody>
      </p:sp>
      <p:sp>
        <p:nvSpPr>
          <p:cNvPr id="30724" name="Text Box 34"/>
          <p:cNvSpPr txBox="1">
            <a:spLocks noChangeArrowheads="1"/>
          </p:cNvSpPr>
          <p:nvPr/>
        </p:nvSpPr>
        <p:spPr bwMode="auto">
          <a:xfrm>
            <a:off x="6842126" y="1641475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u="sng">
              <a:latin typeface="Times New Roman" panose="02020603050405020304" pitchFamily="18" charset="0"/>
            </a:endParaRPr>
          </a:p>
        </p:txBody>
      </p:sp>
      <p:graphicFrame>
        <p:nvGraphicFramePr>
          <p:cNvPr id="847907" name="Group 35"/>
          <p:cNvGraphicFramePr>
            <a:graphicFrameLocks noGrp="1"/>
          </p:cNvGraphicFramePr>
          <p:nvPr/>
        </p:nvGraphicFramePr>
        <p:xfrm>
          <a:off x="6883400" y="1879600"/>
          <a:ext cx="3251200" cy="4064000"/>
        </p:xfrm>
        <a:graphic>
          <a:graphicData uri="http://schemas.openxmlformats.org/drawingml/2006/table">
            <a:tbl>
              <a:tblPr/>
              <a:tblGrid>
                <a:gridCol w="1557338"/>
                <a:gridCol w="1693862"/>
              </a:tblGrid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12" charset="-128"/>
                        </a:rPr>
                        <a:t>TRAVERSAL METHOD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12" charset="-128"/>
                        </a:rPr>
                        <a:t>NODES VISITED IN ORDER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12" charset="-128"/>
                        </a:rPr>
                        <a:t>Inorder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7, 19, 31, 43, 59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12" charset="-128"/>
                        </a:rPr>
                        <a:t>Preorder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31, 19, 7, 59, 43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12" charset="-128"/>
                        </a:rPr>
                        <a:t>Postorder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7, 19, 43, 59, 31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0742" name="Group 60"/>
          <p:cNvGrpSpPr>
            <a:grpSpLocks/>
          </p:cNvGrpSpPr>
          <p:nvPr/>
        </p:nvGrpSpPr>
        <p:grpSpPr bwMode="auto">
          <a:xfrm>
            <a:off x="838201" y="1828801"/>
            <a:ext cx="5762626" cy="3723860"/>
            <a:chOff x="240" y="1152"/>
            <a:chExt cx="3006" cy="1959"/>
          </a:xfrm>
        </p:grpSpPr>
        <p:sp>
          <p:nvSpPr>
            <p:cNvPr id="30743" name="Rectangle 3"/>
            <p:cNvSpPr>
              <a:spLocks noChangeArrowheads="1"/>
            </p:cNvSpPr>
            <p:nvPr/>
          </p:nvSpPr>
          <p:spPr bwMode="auto">
            <a:xfrm>
              <a:off x="1584" y="1152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0744" name="Rectangle 4"/>
            <p:cNvSpPr>
              <a:spLocks noChangeArrowheads="1"/>
            </p:cNvSpPr>
            <p:nvPr/>
          </p:nvSpPr>
          <p:spPr bwMode="auto">
            <a:xfrm>
              <a:off x="1440" y="1632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0745" name="Rectangle 5"/>
            <p:cNvSpPr>
              <a:spLocks noChangeArrowheads="1"/>
            </p:cNvSpPr>
            <p:nvPr/>
          </p:nvSpPr>
          <p:spPr bwMode="auto">
            <a:xfrm>
              <a:off x="1872" y="1632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0746" name="Rectangle 6"/>
            <p:cNvSpPr>
              <a:spLocks noChangeArrowheads="1"/>
            </p:cNvSpPr>
            <p:nvPr/>
          </p:nvSpPr>
          <p:spPr bwMode="auto">
            <a:xfrm>
              <a:off x="1728" y="1632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0747" name="Rectangle 7"/>
            <p:cNvSpPr>
              <a:spLocks noChangeArrowheads="1"/>
            </p:cNvSpPr>
            <p:nvPr/>
          </p:nvSpPr>
          <p:spPr bwMode="auto">
            <a:xfrm>
              <a:off x="2304" y="2064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0748" name="Rectangle 8"/>
            <p:cNvSpPr>
              <a:spLocks noChangeArrowheads="1"/>
            </p:cNvSpPr>
            <p:nvPr/>
          </p:nvSpPr>
          <p:spPr bwMode="auto">
            <a:xfrm>
              <a:off x="2736" y="2064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0749" name="Rectangle 9"/>
            <p:cNvSpPr>
              <a:spLocks noChangeArrowheads="1"/>
            </p:cNvSpPr>
            <p:nvPr/>
          </p:nvSpPr>
          <p:spPr bwMode="auto">
            <a:xfrm>
              <a:off x="2592" y="2064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0750" name="Rectangle 10"/>
            <p:cNvSpPr>
              <a:spLocks noChangeArrowheads="1"/>
            </p:cNvSpPr>
            <p:nvPr/>
          </p:nvSpPr>
          <p:spPr bwMode="auto">
            <a:xfrm>
              <a:off x="816" y="2064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0751" name="Rectangle 11"/>
            <p:cNvSpPr>
              <a:spLocks noChangeArrowheads="1"/>
            </p:cNvSpPr>
            <p:nvPr/>
          </p:nvSpPr>
          <p:spPr bwMode="auto">
            <a:xfrm>
              <a:off x="1248" y="2064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0752" name="Rectangle 12"/>
            <p:cNvSpPr>
              <a:spLocks noChangeArrowheads="1"/>
            </p:cNvSpPr>
            <p:nvPr/>
          </p:nvSpPr>
          <p:spPr bwMode="auto">
            <a:xfrm>
              <a:off x="1104" y="2064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0753" name="Rectangle 13"/>
            <p:cNvSpPr>
              <a:spLocks noChangeArrowheads="1"/>
            </p:cNvSpPr>
            <p:nvPr/>
          </p:nvSpPr>
          <p:spPr bwMode="auto">
            <a:xfrm>
              <a:off x="480" y="2496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0754" name="Rectangle 14"/>
            <p:cNvSpPr>
              <a:spLocks noChangeArrowheads="1"/>
            </p:cNvSpPr>
            <p:nvPr/>
          </p:nvSpPr>
          <p:spPr bwMode="auto">
            <a:xfrm>
              <a:off x="912" y="2496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0755" name="Rectangle 15"/>
            <p:cNvSpPr>
              <a:spLocks noChangeArrowheads="1"/>
            </p:cNvSpPr>
            <p:nvPr/>
          </p:nvSpPr>
          <p:spPr bwMode="auto">
            <a:xfrm>
              <a:off x="768" y="2496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0756" name="Rectangle 16"/>
            <p:cNvSpPr>
              <a:spLocks noChangeArrowheads="1"/>
            </p:cNvSpPr>
            <p:nvPr/>
          </p:nvSpPr>
          <p:spPr bwMode="auto">
            <a:xfrm>
              <a:off x="2064" y="2496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0757" name="Rectangle 17"/>
            <p:cNvSpPr>
              <a:spLocks noChangeArrowheads="1"/>
            </p:cNvSpPr>
            <p:nvPr/>
          </p:nvSpPr>
          <p:spPr bwMode="auto">
            <a:xfrm>
              <a:off x="2496" y="2496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0758" name="Rectangle 18"/>
            <p:cNvSpPr>
              <a:spLocks noChangeArrowheads="1"/>
            </p:cNvSpPr>
            <p:nvPr/>
          </p:nvSpPr>
          <p:spPr bwMode="auto">
            <a:xfrm>
              <a:off x="2352" y="2496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0759" name="Line 19"/>
            <p:cNvSpPr>
              <a:spLocks noChangeShapeType="1"/>
            </p:cNvSpPr>
            <p:nvPr/>
          </p:nvSpPr>
          <p:spPr bwMode="auto">
            <a:xfrm>
              <a:off x="1728" y="12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0" name="Line 20"/>
            <p:cNvSpPr>
              <a:spLocks noChangeShapeType="1"/>
            </p:cNvSpPr>
            <p:nvPr/>
          </p:nvSpPr>
          <p:spPr bwMode="auto">
            <a:xfrm flipH="1">
              <a:off x="1104" y="1776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1" name="Line 21"/>
            <p:cNvSpPr>
              <a:spLocks noChangeShapeType="1"/>
            </p:cNvSpPr>
            <p:nvPr/>
          </p:nvSpPr>
          <p:spPr bwMode="auto">
            <a:xfrm>
              <a:off x="1920" y="1776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2" name="Line 22"/>
            <p:cNvSpPr>
              <a:spLocks noChangeShapeType="1"/>
            </p:cNvSpPr>
            <p:nvPr/>
          </p:nvSpPr>
          <p:spPr bwMode="auto">
            <a:xfrm flipH="1">
              <a:off x="768" y="2208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3" name="Line 23"/>
            <p:cNvSpPr>
              <a:spLocks noChangeShapeType="1"/>
            </p:cNvSpPr>
            <p:nvPr/>
          </p:nvSpPr>
          <p:spPr bwMode="auto">
            <a:xfrm>
              <a:off x="1296" y="220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4" name="Line 24"/>
            <p:cNvSpPr>
              <a:spLocks noChangeShapeType="1"/>
            </p:cNvSpPr>
            <p:nvPr/>
          </p:nvSpPr>
          <p:spPr bwMode="auto">
            <a:xfrm flipH="1">
              <a:off x="2352" y="2208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5" name="Line 25"/>
            <p:cNvSpPr>
              <a:spLocks noChangeShapeType="1"/>
            </p:cNvSpPr>
            <p:nvPr/>
          </p:nvSpPr>
          <p:spPr bwMode="auto">
            <a:xfrm>
              <a:off x="2784" y="220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6" name="Text Box 26"/>
            <p:cNvSpPr txBox="1">
              <a:spLocks noChangeArrowheads="1"/>
            </p:cNvSpPr>
            <p:nvPr/>
          </p:nvSpPr>
          <p:spPr bwMode="auto">
            <a:xfrm>
              <a:off x="1286" y="2532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30767" name="Text Box 27"/>
            <p:cNvSpPr txBox="1">
              <a:spLocks noChangeArrowheads="1"/>
            </p:cNvSpPr>
            <p:nvPr/>
          </p:nvSpPr>
          <p:spPr bwMode="auto">
            <a:xfrm>
              <a:off x="2784" y="2496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30768" name="Text Box 28"/>
            <p:cNvSpPr txBox="1">
              <a:spLocks noChangeArrowheads="1"/>
            </p:cNvSpPr>
            <p:nvPr/>
          </p:nvSpPr>
          <p:spPr bwMode="auto">
            <a:xfrm>
              <a:off x="528" y="2496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7</a:t>
              </a:r>
            </a:p>
          </p:txBody>
        </p:sp>
        <p:sp>
          <p:nvSpPr>
            <p:cNvPr id="30769" name="Text Box 29"/>
            <p:cNvSpPr txBox="1">
              <a:spLocks noChangeArrowheads="1"/>
            </p:cNvSpPr>
            <p:nvPr/>
          </p:nvSpPr>
          <p:spPr bwMode="auto">
            <a:xfrm>
              <a:off x="816" y="2064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19</a:t>
              </a:r>
            </a:p>
          </p:txBody>
        </p:sp>
        <p:sp>
          <p:nvSpPr>
            <p:cNvPr id="30770" name="Text Box 30"/>
            <p:cNvSpPr txBox="1">
              <a:spLocks noChangeArrowheads="1"/>
            </p:cNvSpPr>
            <p:nvPr/>
          </p:nvSpPr>
          <p:spPr bwMode="auto">
            <a:xfrm>
              <a:off x="1440" y="1632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31</a:t>
              </a:r>
            </a:p>
          </p:txBody>
        </p:sp>
        <p:sp>
          <p:nvSpPr>
            <p:cNvPr id="30771" name="Text Box 31"/>
            <p:cNvSpPr txBox="1">
              <a:spLocks noChangeArrowheads="1"/>
            </p:cNvSpPr>
            <p:nvPr/>
          </p:nvSpPr>
          <p:spPr bwMode="auto">
            <a:xfrm>
              <a:off x="2064" y="2496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43</a:t>
              </a:r>
            </a:p>
          </p:txBody>
        </p:sp>
        <p:sp>
          <p:nvSpPr>
            <p:cNvPr id="30772" name="Text Box 32"/>
            <p:cNvSpPr txBox="1">
              <a:spLocks noChangeArrowheads="1"/>
            </p:cNvSpPr>
            <p:nvPr/>
          </p:nvSpPr>
          <p:spPr bwMode="auto">
            <a:xfrm>
              <a:off x="2304" y="2064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59</a:t>
              </a:r>
            </a:p>
          </p:txBody>
        </p:sp>
        <p:sp>
          <p:nvSpPr>
            <p:cNvPr id="30773" name="Text Box 52"/>
            <p:cNvSpPr txBox="1">
              <a:spLocks noChangeArrowheads="1"/>
            </p:cNvSpPr>
            <p:nvPr/>
          </p:nvSpPr>
          <p:spPr bwMode="auto">
            <a:xfrm>
              <a:off x="240" y="2880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30774" name="Text Box 53"/>
            <p:cNvSpPr txBox="1">
              <a:spLocks noChangeArrowheads="1"/>
            </p:cNvSpPr>
            <p:nvPr/>
          </p:nvSpPr>
          <p:spPr bwMode="auto">
            <a:xfrm>
              <a:off x="960" y="2880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30775" name="Line 54"/>
            <p:cNvSpPr>
              <a:spLocks noChangeShapeType="1"/>
            </p:cNvSpPr>
            <p:nvPr/>
          </p:nvSpPr>
          <p:spPr bwMode="auto">
            <a:xfrm flipH="1">
              <a:off x="480" y="2640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76" name="Line 55"/>
            <p:cNvSpPr>
              <a:spLocks noChangeShapeType="1"/>
            </p:cNvSpPr>
            <p:nvPr/>
          </p:nvSpPr>
          <p:spPr bwMode="auto">
            <a:xfrm>
              <a:off x="960" y="2640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77" name="Text Box 56"/>
            <p:cNvSpPr txBox="1">
              <a:spLocks noChangeArrowheads="1"/>
            </p:cNvSpPr>
            <p:nvPr/>
          </p:nvSpPr>
          <p:spPr bwMode="auto">
            <a:xfrm>
              <a:off x="1824" y="2880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30778" name="Text Box 57"/>
            <p:cNvSpPr txBox="1">
              <a:spLocks noChangeArrowheads="1"/>
            </p:cNvSpPr>
            <p:nvPr/>
          </p:nvSpPr>
          <p:spPr bwMode="auto">
            <a:xfrm>
              <a:off x="2544" y="2880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30779" name="Line 58"/>
            <p:cNvSpPr>
              <a:spLocks noChangeShapeType="1"/>
            </p:cNvSpPr>
            <p:nvPr/>
          </p:nvSpPr>
          <p:spPr bwMode="auto">
            <a:xfrm flipH="1">
              <a:off x="2064" y="2640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0" name="Line 59"/>
            <p:cNvSpPr>
              <a:spLocks noChangeShapeType="1"/>
            </p:cNvSpPr>
            <p:nvPr/>
          </p:nvSpPr>
          <p:spPr bwMode="auto">
            <a:xfrm>
              <a:off x="2544" y="2640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66154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93600" y="17322"/>
            <a:ext cx="8229600" cy="1143000"/>
          </a:xfrm>
        </p:spPr>
        <p:txBody>
          <a:bodyPr/>
          <a:lstStyle/>
          <a:p>
            <a:r>
              <a:rPr lang="en-US" altLang="en-US" dirty="0" smtClean="0"/>
              <a:t>Traversing a Binary Tree</a:t>
            </a:r>
          </a:p>
        </p:txBody>
      </p:sp>
      <p:sp>
        <p:nvSpPr>
          <p:cNvPr id="31747" name="Text Box 33"/>
          <p:cNvSpPr txBox="1">
            <a:spLocks noChangeArrowheads="1"/>
          </p:cNvSpPr>
          <p:nvPr/>
        </p:nvSpPr>
        <p:spPr bwMode="auto">
          <a:xfrm>
            <a:off x="8458201" y="3162300"/>
            <a:ext cx="29114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u="sng">
              <a:latin typeface="Times New Roman" panose="02020603050405020304" pitchFamily="18" charset="0"/>
            </a:endParaRPr>
          </a:p>
        </p:txBody>
      </p:sp>
      <p:sp>
        <p:nvSpPr>
          <p:cNvPr id="31748" name="Text Box 34"/>
          <p:cNvSpPr txBox="1">
            <a:spLocks noChangeArrowheads="1"/>
          </p:cNvSpPr>
          <p:nvPr/>
        </p:nvSpPr>
        <p:spPr bwMode="auto">
          <a:xfrm>
            <a:off x="7696201" y="2705100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u="sng">
              <a:latin typeface="Times New Roman" panose="02020603050405020304" pitchFamily="18" charset="0"/>
            </a:endParaRPr>
          </a:p>
        </p:txBody>
      </p:sp>
      <p:pic>
        <p:nvPicPr>
          <p:cNvPr id="3174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435" y="1371599"/>
            <a:ext cx="8787503" cy="43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0138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0792" y="4142"/>
            <a:ext cx="8229600" cy="1143000"/>
          </a:xfrm>
        </p:spPr>
        <p:txBody>
          <a:bodyPr/>
          <a:lstStyle/>
          <a:p>
            <a:r>
              <a:rPr lang="en-US" altLang="en-US" dirty="0" smtClean="0"/>
              <a:t>Traversing a Binary Tree</a:t>
            </a:r>
          </a:p>
        </p:txBody>
      </p:sp>
      <p:sp>
        <p:nvSpPr>
          <p:cNvPr id="32771" name="Text Box 33"/>
          <p:cNvSpPr txBox="1">
            <a:spLocks noChangeArrowheads="1"/>
          </p:cNvSpPr>
          <p:nvPr/>
        </p:nvSpPr>
        <p:spPr bwMode="auto">
          <a:xfrm>
            <a:off x="8458201" y="3162300"/>
            <a:ext cx="29114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u="sng">
              <a:latin typeface="Times New Roman" panose="02020603050405020304" pitchFamily="18" charset="0"/>
            </a:endParaRPr>
          </a:p>
        </p:txBody>
      </p:sp>
      <p:sp>
        <p:nvSpPr>
          <p:cNvPr id="32772" name="Text Box 34"/>
          <p:cNvSpPr txBox="1">
            <a:spLocks noChangeArrowheads="1"/>
          </p:cNvSpPr>
          <p:nvPr/>
        </p:nvSpPr>
        <p:spPr bwMode="auto">
          <a:xfrm>
            <a:off x="7696201" y="2705100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u="sng">
              <a:latin typeface="Times New Roman" panose="02020603050405020304" pitchFamily="18" charset="0"/>
            </a:endParaRPr>
          </a:p>
        </p:txBody>
      </p:sp>
      <p:pic>
        <p:nvPicPr>
          <p:cNvPr id="3277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411" y="1295401"/>
            <a:ext cx="8068363" cy="3428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410" y="4921453"/>
            <a:ext cx="8310216" cy="1159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40513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Arial" charset="0"/>
              </a:rPr>
              <a:t>Terminology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8442" y="1488614"/>
            <a:ext cx="6347714" cy="388077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All nodes will have zero or more child nodes or </a:t>
            </a:r>
            <a:r>
              <a:rPr lang="en-US" altLang="en-US" i="1" dirty="0" smtClean="0">
                <a:latin typeface="Arial" charset="0"/>
                <a:cs typeface="Arial" charset="0"/>
              </a:rPr>
              <a:t>children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I has three children:  J, K and L</a:t>
            </a: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For all nodes other than the root node, there is one parent node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H is the parent I</a:t>
            </a:r>
          </a:p>
          <a:p>
            <a:pPr lvl="1"/>
            <a:endParaRPr lang="en-US" altLang="en-US" sz="1400" dirty="0">
              <a:latin typeface="Arial" charset="0"/>
              <a:cs typeface="Arial" charset="0"/>
            </a:endParaRPr>
          </a:p>
          <a:p>
            <a:pPr lvl="1"/>
            <a:endParaRPr lang="en-US" altLang="en-US" sz="1600" dirty="0">
              <a:latin typeface="Arial" charset="0"/>
              <a:cs typeface="Arial" charset="0"/>
            </a:endParaRPr>
          </a:p>
          <a:p>
            <a:pPr lvl="1"/>
            <a:endParaRPr lang="en-US" altLang="en-US" sz="1600" dirty="0">
              <a:latin typeface="Arial" charset="0"/>
              <a:cs typeface="Arial" charset="0"/>
            </a:endParaRPr>
          </a:p>
          <a:p>
            <a:pPr lvl="1"/>
            <a:endParaRPr lang="en-US" altLang="en-US" sz="1600" dirty="0">
              <a:latin typeface="Arial" charset="0"/>
              <a:cs typeface="Arial" charset="0"/>
            </a:endParaRPr>
          </a:p>
        </p:txBody>
      </p:sp>
      <p:pic>
        <p:nvPicPr>
          <p:cNvPr id="8196" name="Picture 6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642" y="2421835"/>
            <a:ext cx="182880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425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Tree Storage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25563"/>
            <a:ext cx="10515600" cy="4351338"/>
          </a:xfrm>
        </p:spPr>
        <p:txBody>
          <a:bodyPr>
            <a:noAutofit/>
          </a:bodyPr>
          <a:lstStyle/>
          <a:p>
            <a:pPr marL="533400" indent="-533400"/>
            <a:r>
              <a:rPr lang="en-US" altLang="en-US" sz="3200" dirty="0"/>
              <a:t>Our example stored values in special way:</a:t>
            </a:r>
          </a:p>
          <a:p>
            <a:pPr marL="914400" lvl="1" indent="-457200"/>
            <a:r>
              <a:rPr lang="en-US" altLang="en-US" sz="2800" dirty="0"/>
              <a:t>Called binary search tree storage rule:</a:t>
            </a:r>
          </a:p>
          <a:p>
            <a:pPr marL="1295400" lvl="2" indent="-381000">
              <a:buFont typeface="Times" panose="02020603050405020304" pitchFamily="18" charset="0"/>
              <a:buAutoNum type="arabicPeriod"/>
            </a:pPr>
            <a:r>
              <a:rPr lang="en-US" altLang="en-US" sz="2400" dirty="0"/>
              <a:t>values in left subtree less than root value</a:t>
            </a:r>
          </a:p>
          <a:p>
            <a:pPr marL="1295400" lvl="2" indent="-381000">
              <a:buFont typeface="Times" panose="02020603050405020304" pitchFamily="18" charset="0"/>
              <a:buAutoNum type="arabicPeriod"/>
            </a:pPr>
            <a:r>
              <a:rPr lang="en-US" altLang="en-US" sz="2400" dirty="0"/>
              <a:t>values in right subtree greater than root</a:t>
            </a:r>
          </a:p>
          <a:p>
            <a:pPr marL="1295400" lvl="2" indent="-381000">
              <a:buFont typeface="Times" panose="02020603050405020304" pitchFamily="18" charset="0"/>
              <a:buAutoNum type="arabicPeriod"/>
            </a:pPr>
            <a:r>
              <a:rPr lang="en-US" altLang="en-US" sz="2400" dirty="0"/>
              <a:t>rule applies recursively to each subtree</a:t>
            </a:r>
          </a:p>
          <a:p>
            <a:pPr marL="533400" indent="-533400"/>
            <a:r>
              <a:rPr lang="en-US" altLang="en-US" sz="3200" dirty="0"/>
              <a:t>Trees using this storage mechanism:</a:t>
            </a:r>
          </a:p>
          <a:p>
            <a:pPr marL="914400" lvl="1" indent="-457200"/>
            <a:r>
              <a:rPr lang="en-US" altLang="en-US" sz="2800" dirty="0"/>
              <a:t>Called binary search tree (BST)</a:t>
            </a:r>
          </a:p>
          <a:p>
            <a:pPr marL="914400" lvl="1" indent="-457200"/>
            <a:r>
              <a:rPr lang="en-US" altLang="en-US" sz="2800" dirty="0"/>
              <a:t>Traversals:</a:t>
            </a:r>
            <a:br>
              <a:rPr lang="en-US" altLang="en-US" sz="2800" dirty="0"/>
            </a:br>
            <a:r>
              <a:rPr lang="en-US" altLang="en-US" sz="2800" dirty="0" err="1"/>
              <a:t>Inorder</a:t>
            </a:r>
            <a:r>
              <a:rPr lang="en-US" altLang="en-US" sz="2800" dirty="0"/>
              <a:t>	</a:t>
            </a:r>
            <a:r>
              <a:rPr lang="en-US" altLang="en-US" sz="2800" dirty="0">
                <a:sym typeface="Wingdings" panose="05000000000000000000" pitchFamily="2" charset="2"/>
              </a:rPr>
              <a:t></a:t>
            </a:r>
            <a:r>
              <a:rPr lang="en-US" altLang="en-US" sz="2800" dirty="0"/>
              <a:t> values "in order"</a:t>
            </a:r>
            <a:br>
              <a:rPr lang="en-US" altLang="en-US" sz="2800" dirty="0"/>
            </a:br>
            <a:r>
              <a:rPr lang="en-US" altLang="en-US" sz="2800" dirty="0"/>
              <a:t>Preorder 	</a:t>
            </a:r>
            <a:r>
              <a:rPr lang="en-US" altLang="en-US" sz="2800" dirty="0">
                <a:sym typeface="Wingdings" panose="05000000000000000000" pitchFamily="2" charset="2"/>
              </a:rPr>
              <a:t></a:t>
            </a:r>
            <a:r>
              <a:rPr lang="en-US" altLang="en-US" sz="2800" dirty="0"/>
              <a:t> "prefix" notation</a:t>
            </a:r>
            <a:br>
              <a:rPr lang="en-US" altLang="en-US" sz="2800" dirty="0"/>
            </a:br>
            <a:r>
              <a:rPr lang="en-US" altLang="en-US" sz="2800" dirty="0" err="1"/>
              <a:t>Postorder</a:t>
            </a:r>
            <a:r>
              <a:rPr lang="en-US" altLang="en-US" sz="2800" dirty="0"/>
              <a:t> 	</a:t>
            </a:r>
            <a:r>
              <a:rPr lang="en-US" altLang="en-US" sz="2800" dirty="0">
                <a:sym typeface="Wingdings" panose="05000000000000000000" pitchFamily="2" charset="2"/>
              </a:rPr>
              <a:t></a:t>
            </a:r>
            <a:r>
              <a:rPr lang="en-US" altLang="en-US" sz="2800" dirty="0"/>
              <a:t> "postfix" notation</a:t>
            </a:r>
          </a:p>
        </p:txBody>
      </p:sp>
    </p:spTree>
    <p:extLst>
      <p:ext uri="{BB962C8B-B14F-4D97-AF65-F5344CB8AC3E}">
        <p14:creationId xmlns:p14="http://schemas.microsoft.com/office/powerpoint/2010/main" val="352343685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1" y="26193"/>
            <a:ext cx="10515600" cy="1325563"/>
          </a:xfrm>
        </p:spPr>
        <p:txBody>
          <a:bodyPr/>
          <a:lstStyle/>
          <a:p>
            <a:r>
              <a:rPr lang="en-US" altLang="en-US" dirty="0" smtClean="0"/>
              <a:t>Searching in a Binary Tree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1139687" y="1736725"/>
            <a:ext cx="4270513" cy="3703638"/>
          </a:xfrm>
        </p:spPr>
        <p:txBody>
          <a:bodyPr>
            <a:normAutofit/>
          </a:bodyPr>
          <a:lstStyle/>
          <a:p>
            <a:r>
              <a:rPr lang="en-US" altLang="en-US" dirty="0"/>
              <a:t>Start at root node, traverse the tree looking for value</a:t>
            </a:r>
          </a:p>
          <a:p>
            <a:r>
              <a:rPr lang="en-US" altLang="en-US" dirty="0"/>
              <a:t>Stop when value found or null pointer detected</a:t>
            </a:r>
          </a:p>
          <a:p>
            <a:r>
              <a:rPr lang="en-US" altLang="en-US" dirty="0"/>
              <a:t>Can be implemented as a </a:t>
            </a:r>
            <a:r>
              <a:rPr lang="en-US" altLang="en-US" dirty="0">
                <a:latin typeface="Courier New" panose="02070309020205020404" pitchFamily="49" charset="0"/>
              </a:rPr>
              <a:t>bool</a:t>
            </a:r>
            <a:r>
              <a:rPr lang="en-US" altLang="en-US" dirty="0"/>
              <a:t> function</a:t>
            </a:r>
          </a:p>
        </p:txBody>
      </p:sp>
      <p:grpSp>
        <p:nvGrpSpPr>
          <p:cNvPr id="34820" name="Group 43"/>
          <p:cNvGrpSpPr>
            <a:grpSpLocks/>
          </p:cNvGrpSpPr>
          <p:nvPr/>
        </p:nvGrpSpPr>
        <p:grpSpPr bwMode="auto">
          <a:xfrm>
            <a:off x="5410201" y="1351756"/>
            <a:ext cx="5536095" cy="4685507"/>
            <a:chOff x="2448" y="1056"/>
            <a:chExt cx="3006" cy="2553"/>
          </a:xfrm>
        </p:grpSpPr>
        <p:sp>
          <p:nvSpPr>
            <p:cNvPr id="34821" name="Rectangle 4"/>
            <p:cNvSpPr>
              <a:spLocks noChangeArrowheads="1"/>
            </p:cNvSpPr>
            <p:nvPr/>
          </p:nvSpPr>
          <p:spPr bwMode="auto">
            <a:xfrm>
              <a:off x="3792" y="1056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4822" name="Rectangle 5"/>
            <p:cNvSpPr>
              <a:spLocks noChangeArrowheads="1"/>
            </p:cNvSpPr>
            <p:nvPr/>
          </p:nvSpPr>
          <p:spPr bwMode="auto">
            <a:xfrm>
              <a:off x="3648" y="1536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4823" name="Rectangle 6"/>
            <p:cNvSpPr>
              <a:spLocks noChangeArrowheads="1"/>
            </p:cNvSpPr>
            <p:nvPr/>
          </p:nvSpPr>
          <p:spPr bwMode="auto">
            <a:xfrm>
              <a:off x="4080" y="1536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4824" name="Rectangle 7"/>
            <p:cNvSpPr>
              <a:spLocks noChangeArrowheads="1"/>
            </p:cNvSpPr>
            <p:nvPr/>
          </p:nvSpPr>
          <p:spPr bwMode="auto">
            <a:xfrm>
              <a:off x="3936" y="1536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4825" name="Rectangle 8"/>
            <p:cNvSpPr>
              <a:spLocks noChangeArrowheads="1"/>
            </p:cNvSpPr>
            <p:nvPr/>
          </p:nvSpPr>
          <p:spPr bwMode="auto">
            <a:xfrm>
              <a:off x="4512" y="1968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4826" name="Rectangle 9"/>
            <p:cNvSpPr>
              <a:spLocks noChangeArrowheads="1"/>
            </p:cNvSpPr>
            <p:nvPr/>
          </p:nvSpPr>
          <p:spPr bwMode="auto">
            <a:xfrm>
              <a:off x="4944" y="196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4827" name="Rectangle 10"/>
            <p:cNvSpPr>
              <a:spLocks noChangeArrowheads="1"/>
            </p:cNvSpPr>
            <p:nvPr/>
          </p:nvSpPr>
          <p:spPr bwMode="auto">
            <a:xfrm>
              <a:off x="4800" y="196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4828" name="Rectangle 11"/>
            <p:cNvSpPr>
              <a:spLocks noChangeArrowheads="1"/>
            </p:cNvSpPr>
            <p:nvPr/>
          </p:nvSpPr>
          <p:spPr bwMode="auto">
            <a:xfrm>
              <a:off x="3024" y="1968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4829" name="Rectangle 12"/>
            <p:cNvSpPr>
              <a:spLocks noChangeArrowheads="1"/>
            </p:cNvSpPr>
            <p:nvPr/>
          </p:nvSpPr>
          <p:spPr bwMode="auto">
            <a:xfrm>
              <a:off x="3456" y="196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4830" name="Rectangle 13"/>
            <p:cNvSpPr>
              <a:spLocks noChangeArrowheads="1"/>
            </p:cNvSpPr>
            <p:nvPr/>
          </p:nvSpPr>
          <p:spPr bwMode="auto">
            <a:xfrm>
              <a:off x="3312" y="196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4831" name="Rectangle 14"/>
            <p:cNvSpPr>
              <a:spLocks noChangeArrowheads="1"/>
            </p:cNvSpPr>
            <p:nvPr/>
          </p:nvSpPr>
          <p:spPr bwMode="auto">
            <a:xfrm>
              <a:off x="2688" y="2400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4832" name="Rectangle 15"/>
            <p:cNvSpPr>
              <a:spLocks noChangeArrowheads="1"/>
            </p:cNvSpPr>
            <p:nvPr/>
          </p:nvSpPr>
          <p:spPr bwMode="auto">
            <a:xfrm>
              <a:off x="3120" y="240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4833" name="Rectangle 16"/>
            <p:cNvSpPr>
              <a:spLocks noChangeArrowheads="1"/>
            </p:cNvSpPr>
            <p:nvPr/>
          </p:nvSpPr>
          <p:spPr bwMode="auto">
            <a:xfrm>
              <a:off x="2976" y="240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4834" name="Rectangle 17"/>
            <p:cNvSpPr>
              <a:spLocks noChangeArrowheads="1"/>
            </p:cNvSpPr>
            <p:nvPr/>
          </p:nvSpPr>
          <p:spPr bwMode="auto">
            <a:xfrm>
              <a:off x="4272" y="2400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4835" name="Rectangle 18"/>
            <p:cNvSpPr>
              <a:spLocks noChangeArrowheads="1"/>
            </p:cNvSpPr>
            <p:nvPr/>
          </p:nvSpPr>
          <p:spPr bwMode="auto">
            <a:xfrm>
              <a:off x="4704" y="240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4836" name="Rectangle 19"/>
            <p:cNvSpPr>
              <a:spLocks noChangeArrowheads="1"/>
            </p:cNvSpPr>
            <p:nvPr/>
          </p:nvSpPr>
          <p:spPr bwMode="auto">
            <a:xfrm>
              <a:off x="4560" y="240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4837" name="Line 20"/>
            <p:cNvSpPr>
              <a:spLocks noChangeShapeType="1"/>
            </p:cNvSpPr>
            <p:nvPr/>
          </p:nvSpPr>
          <p:spPr bwMode="auto">
            <a:xfrm>
              <a:off x="3936" y="120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8" name="Line 21"/>
            <p:cNvSpPr>
              <a:spLocks noChangeShapeType="1"/>
            </p:cNvSpPr>
            <p:nvPr/>
          </p:nvSpPr>
          <p:spPr bwMode="auto">
            <a:xfrm flipH="1">
              <a:off x="3312" y="1680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9" name="Line 22"/>
            <p:cNvSpPr>
              <a:spLocks noChangeShapeType="1"/>
            </p:cNvSpPr>
            <p:nvPr/>
          </p:nvSpPr>
          <p:spPr bwMode="auto">
            <a:xfrm>
              <a:off x="4128" y="1680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0" name="Line 23"/>
            <p:cNvSpPr>
              <a:spLocks noChangeShapeType="1"/>
            </p:cNvSpPr>
            <p:nvPr/>
          </p:nvSpPr>
          <p:spPr bwMode="auto">
            <a:xfrm flipH="1">
              <a:off x="2976" y="2112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1" name="Line 24"/>
            <p:cNvSpPr>
              <a:spLocks noChangeShapeType="1"/>
            </p:cNvSpPr>
            <p:nvPr/>
          </p:nvSpPr>
          <p:spPr bwMode="auto">
            <a:xfrm>
              <a:off x="3504" y="211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2" name="Line 25"/>
            <p:cNvSpPr>
              <a:spLocks noChangeShapeType="1"/>
            </p:cNvSpPr>
            <p:nvPr/>
          </p:nvSpPr>
          <p:spPr bwMode="auto">
            <a:xfrm flipH="1">
              <a:off x="4560" y="2112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3" name="Line 26"/>
            <p:cNvSpPr>
              <a:spLocks noChangeShapeType="1"/>
            </p:cNvSpPr>
            <p:nvPr/>
          </p:nvSpPr>
          <p:spPr bwMode="auto">
            <a:xfrm>
              <a:off x="4992" y="211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4" name="Text Box 27"/>
            <p:cNvSpPr txBox="1">
              <a:spLocks noChangeArrowheads="1"/>
            </p:cNvSpPr>
            <p:nvPr/>
          </p:nvSpPr>
          <p:spPr bwMode="auto">
            <a:xfrm>
              <a:off x="3494" y="2436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34845" name="Text Box 28"/>
            <p:cNvSpPr txBox="1">
              <a:spLocks noChangeArrowheads="1"/>
            </p:cNvSpPr>
            <p:nvPr/>
          </p:nvSpPr>
          <p:spPr bwMode="auto">
            <a:xfrm>
              <a:off x="4992" y="2400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34846" name="Text Box 29"/>
            <p:cNvSpPr txBox="1">
              <a:spLocks noChangeArrowheads="1"/>
            </p:cNvSpPr>
            <p:nvPr/>
          </p:nvSpPr>
          <p:spPr bwMode="auto">
            <a:xfrm>
              <a:off x="2736" y="2400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7</a:t>
              </a:r>
            </a:p>
          </p:txBody>
        </p:sp>
        <p:sp>
          <p:nvSpPr>
            <p:cNvPr id="34847" name="Text Box 30"/>
            <p:cNvSpPr txBox="1">
              <a:spLocks noChangeArrowheads="1"/>
            </p:cNvSpPr>
            <p:nvPr/>
          </p:nvSpPr>
          <p:spPr bwMode="auto">
            <a:xfrm>
              <a:off x="3024" y="1968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19</a:t>
              </a:r>
            </a:p>
          </p:txBody>
        </p:sp>
        <p:sp>
          <p:nvSpPr>
            <p:cNvPr id="34848" name="Text Box 31"/>
            <p:cNvSpPr txBox="1">
              <a:spLocks noChangeArrowheads="1"/>
            </p:cNvSpPr>
            <p:nvPr/>
          </p:nvSpPr>
          <p:spPr bwMode="auto">
            <a:xfrm>
              <a:off x="3648" y="1536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31</a:t>
              </a:r>
            </a:p>
          </p:txBody>
        </p:sp>
        <p:sp>
          <p:nvSpPr>
            <p:cNvPr id="34849" name="Text Box 32"/>
            <p:cNvSpPr txBox="1">
              <a:spLocks noChangeArrowheads="1"/>
            </p:cNvSpPr>
            <p:nvPr/>
          </p:nvSpPr>
          <p:spPr bwMode="auto">
            <a:xfrm>
              <a:off x="4272" y="2400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43</a:t>
              </a:r>
            </a:p>
          </p:txBody>
        </p:sp>
        <p:sp>
          <p:nvSpPr>
            <p:cNvPr id="34850" name="Text Box 33"/>
            <p:cNvSpPr txBox="1">
              <a:spLocks noChangeArrowheads="1"/>
            </p:cNvSpPr>
            <p:nvPr/>
          </p:nvSpPr>
          <p:spPr bwMode="auto">
            <a:xfrm>
              <a:off x="4512" y="1968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59</a:t>
              </a:r>
            </a:p>
          </p:txBody>
        </p:sp>
        <p:sp>
          <p:nvSpPr>
            <p:cNvPr id="34851" name="Text Box 34"/>
            <p:cNvSpPr txBox="1">
              <a:spLocks noChangeArrowheads="1"/>
            </p:cNvSpPr>
            <p:nvPr/>
          </p:nvSpPr>
          <p:spPr bwMode="auto">
            <a:xfrm>
              <a:off x="2448" y="2784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34852" name="Text Box 35"/>
            <p:cNvSpPr txBox="1">
              <a:spLocks noChangeArrowheads="1"/>
            </p:cNvSpPr>
            <p:nvPr/>
          </p:nvSpPr>
          <p:spPr bwMode="auto">
            <a:xfrm>
              <a:off x="3168" y="2784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34853" name="Line 36"/>
            <p:cNvSpPr>
              <a:spLocks noChangeShapeType="1"/>
            </p:cNvSpPr>
            <p:nvPr/>
          </p:nvSpPr>
          <p:spPr bwMode="auto">
            <a:xfrm flipH="1">
              <a:off x="2688" y="2544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4" name="Line 37"/>
            <p:cNvSpPr>
              <a:spLocks noChangeShapeType="1"/>
            </p:cNvSpPr>
            <p:nvPr/>
          </p:nvSpPr>
          <p:spPr bwMode="auto">
            <a:xfrm>
              <a:off x="3168" y="2544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5" name="Text Box 38"/>
            <p:cNvSpPr txBox="1">
              <a:spLocks noChangeArrowheads="1"/>
            </p:cNvSpPr>
            <p:nvPr/>
          </p:nvSpPr>
          <p:spPr bwMode="auto">
            <a:xfrm>
              <a:off x="4032" y="2784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34856" name="Text Box 39"/>
            <p:cNvSpPr txBox="1">
              <a:spLocks noChangeArrowheads="1"/>
            </p:cNvSpPr>
            <p:nvPr/>
          </p:nvSpPr>
          <p:spPr bwMode="auto">
            <a:xfrm>
              <a:off x="4752" y="2784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34857" name="Line 40"/>
            <p:cNvSpPr>
              <a:spLocks noChangeShapeType="1"/>
            </p:cNvSpPr>
            <p:nvPr/>
          </p:nvSpPr>
          <p:spPr bwMode="auto">
            <a:xfrm flipH="1">
              <a:off x="4272" y="2544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8" name="Line 41"/>
            <p:cNvSpPr>
              <a:spLocks noChangeShapeType="1"/>
            </p:cNvSpPr>
            <p:nvPr/>
          </p:nvSpPr>
          <p:spPr bwMode="auto">
            <a:xfrm>
              <a:off x="4752" y="2544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9" name="Text Box 42"/>
            <p:cNvSpPr txBox="1">
              <a:spLocks noChangeArrowheads="1"/>
            </p:cNvSpPr>
            <p:nvPr/>
          </p:nvSpPr>
          <p:spPr bwMode="auto">
            <a:xfrm>
              <a:off x="3168" y="3264"/>
              <a:ext cx="1976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A8218"/>
                  </a:solidFill>
                </a:rPr>
                <a:t>Search for </a:t>
              </a:r>
              <a:r>
                <a:rPr lang="en-US" altLang="en-US" sz="1800">
                  <a:solidFill>
                    <a:srgbClr val="FA8218"/>
                  </a:solidFill>
                  <a:latin typeface="Courier New" panose="02070309020205020404" pitchFamily="49" charset="0"/>
                </a:rPr>
                <a:t>43</a:t>
              </a:r>
              <a:r>
                <a:rPr lang="en-US" altLang="en-US" sz="1800">
                  <a:solidFill>
                    <a:srgbClr val="FA8218"/>
                  </a:solidFill>
                </a:rPr>
                <a:t>? return</a:t>
              </a:r>
              <a:r>
                <a:rPr lang="en-US" altLang="en-US" sz="1800">
                  <a:solidFill>
                    <a:srgbClr val="FA8218"/>
                  </a:solidFill>
                  <a:latin typeface="Courier New" panose="02070309020205020404" pitchFamily="49" charset="0"/>
                </a:rPr>
                <a:t> true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A8218"/>
                  </a:solidFill>
                </a:rPr>
                <a:t>Search for </a:t>
              </a:r>
              <a:r>
                <a:rPr lang="en-US" altLang="en-US" sz="1800">
                  <a:solidFill>
                    <a:srgbClr val="FA8218"/>
                  </a:solidFill>
                  <a:latin typeface="Courier New" panose="02070309020205020404" pitchFamily="49" charset="0"/>
                </a:rPr>
                <a:t>17</a:t>
              </a:r>
              <a:r>
                <a:rPr lang="en-US" altLang="en-US" sz="1800">
                  <a:solidFill>
                    <a:srgbClr val="FA8218"/>
                  </a:solidFill>
                </a:rPr>
                <a:t>? return </a:t>
              </a:r>
              <a:r>
                <a:rPr lang="en-US" altLang="en-US" sz="1800">
                  <a:solidFill>
                    <a:srgbClr val="FA8218"/>
                  </a:solidFill>
                  <a:latin typeface="Courier New" panose="02070309020205020404" pitchFamily="49" charset="0"/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86628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39417" y="23018"/>
            <a:ext cx="10515600" cy="1325563"/>
          </a:xfrm>
        </p:spPr>
        <p:txBody>
          <a:bodyPr/>
          <a:lstStyle/>
          <a:p>
            <a:r>
              <a:rPr lang="en-US" altLang="en-US" dirty="0" smtClean="0"/>
              <a:t>Deleting a Node from a </a:t>
            </a:r>
            <a:br>
              <a:rPr lang="en-US" altLang="en-US" dirty="0" smtClean="0"/>
            </a:br>
            <a:r>
              <a:rPr lang="en-US" altLang="en-US" dirty="0" smtClean="0"/>
              <a:t>Binary Tree – Leaf Node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781878" y="1600200"/>
            <a:ext cx="9505122" cy="914400"/>
          </a:xfrm>
        </p:spPr>
        <p:txBody>
          <a:bodyPr/>
          <a:lstStyle/>
          <a:p>
            <a:r>
              <a:rPr lang="en-US" altLang="en-US" dirty="0"/>
              <a:t>If node to be deleted is a leaf node, replace parent node’s pointer to it with the null pointer, then delete the node</a:t>
            </a:r>
          </a:p>
        </p:txBody>
      </p:sp>
      <p:grpSp>
        <p:nvGrpSpPr>
          <p:cNvPr id="35844" name="Group 29"/>
          <p:cNvGrpSpPr>
            <a:grpSpLocks/>
          </p:cNvGrpSpPr>
          <p:nvPr/>
        </p:nvGrpSpPr>
        <p:grpSpPr bwMode="auto">
          <a:xfrm>
            <a:off x="2209801" y="3061254"/>
            <a:ext cx="3276599" cy="2816148"/>
            <a:chOff x="432" y="2400"/>
            <a:chExt cx="1546" cy="1454"/>
          </a:xfrm>
        </p:grpSpPr>
        <p:sp>
          <p:nvSpPr>
            <p:cNvPr id="35855" name="Rectangle 4"/>
            <p:cNvSpPr>
              <a:spLocks noChangeArrowheads="1"/>
            </p:cNvSpPr>
            <p:nvPr/>
          </p:nvSpPr>
          <p:spPr bwMode="auto">
            <a:xfrm>
              <a:off x="1008" y="2400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5856" name="Rectangle 5"/>
            <p:cNvSpPr>
              <a:spLocks noChangeArrowheads="1"/>
            </p:cNvSpPr>
            <p:nvPr/>
          </p:nvSpPr>
          <p:spPr bwMode="auto">
            <a:xfrm>
              <a:off x="1440" y="240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5857" name="Rectangle 6"/>
            <p:cNvSpPr>
              <a:spLocks noChangeArrowheads="1"/>
            </p:cNvSpPr>
            <p:nvPr/>
          </p:nvSpPr>
          <p:spPr bwMode="auto">
            <a:xfrm>
              <a:off x="1296" y="240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5858" name="Rectangle 7"/>
            <p:cNvSpPr>
              <a:spLocks noChangeArrowheads="1"/>
            </p:cNvSpPr>
            <p:nvPr/>
          </p:nvSpPr>
          <p:spPr bwMode="auto">
            <a:xfrm>
              <a:off x="672" y="2832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5859" name="Rectangle 8"/>
            <p:cNvSpPr>
              <a:spLocks noChangeArrowheads="1"/>
            </p:cNvSpPr>
            <p:nvPr/>
          </p:nvSpPr>
          <p:spPr bwMode="auto">
            <a:xfrm>
              <a:off x="1104" y="2832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5860" name="Rectangle 9"/>
            <p:cNvSpPr>
              <a:spLocks noChangeArrowheads="1"/>
            </p:cNvSpPr>
            <p:nvPr/>
          </p:nvSpPr>
          <p:spPr bwMode="auto">
            <a:xfrm>
              <a:off x="960" y="2832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5861" name="Line 10"/>
            <p:cNvSpPr>
              <a:spLocks noChangeShapeType="1"/>
            </p:cNvSpPr>
            <p:nvPr/>
          </p:nvSpPr>
          <p:spPr bwMode="auto">
            <a:xfrm flipH="1">
              <a:off x="960" y="2544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2" name="Line 11"/>
            <p:cNvSpPr>
              <a:spLocks noChangeShapeType="1"/>
            </p:cNvSpPr>
            <p:nvPr/>
          </p:nvSpPr>
          <p:spPr bwMode="auto">
            <a:xfrm>
              <a:off x="1488" y="254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3" name="Text Box 12"/>
            <p:cNvSpPr txBox="1">
              <a:spLocks noChangeArrowheads="1"/>
            </p:cNvSpPr>
            <p:nvPr/>
          </p:nvSpPr>
          <p:spPr bwMode="auto">
            <a:xfrm>
              <a:off x="1478" y="2868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35864" name="Text Box 13"/>
            <p:cNvSpPr txBox="1">
              <a:spLocks noChangeArrowheads="1"/>
            </p:cNvSpPr>
            <p:nvPr/>
          </p:nvSpPr>
          <p:spPr bwMode="auto">
            <a:xfrm>
              <a:off x="720" y="2832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7</a:t>
              </a:r>
            </a:p>
          </p:txBody>
        </p:sp>
        <p:sp>
          <p:nvSpPr>
            <p:cNvPr id="35865" name="Text Box 14"/>
            <p:cNvSpPr txBox="1">
              <a:spLocks noChangeArrowheads="1"/>
            </p:cNvSpPr>
            <p:nvPr/>
          </p:nvSpPr>
          <p:spPr bwMode="auto">
            <a:xfrm>
              <a:off x="1008" y="2400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19</a:t>
              </a:r>
            </a:p>
          </p:txBody>
        </p:sp>
        <p:sp>
          <p:nvSpPr>
            <p:cNvPr id="35866" name="Text Box 15"/>
            <p:cNvSpPr txBox="1">
              <a:spLocks noChangeArrowheads="1"/>
            </p:cNvSpPr>
            <p:nvPr/>
          </p:nvSpPr>
          <p:spPr bwMode="auto">
            <a:xfrm>
              <a:off x="432" y="3216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35867" name="Text Box 16"/>
            <p:cNvSpPr txBox="1">
              <a:spLocks noChangeArrowheads="1"/>
            </p:cNvSpPr>
            <p:nvPr/>
          </p:nvSpPr>
          <p:spPr bwMode="auto">
            <a:xfrm>
              <a:off x="1152" y="3216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35868" name="Line 17"/>
            <p:cNvSpPr>
              <a:spLocks noChangeShapeType="1"/>
            </p:cNvSpPr>
            <p:nvPr/>
          </p:nvSpPr>
          <p:spPr bwMode="auto">
            <a:xfrm flipH="1">
              <a:off x="672" y="297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9" name="Line 18"/>
            <p:cNvSpPr>
              <a:spLocks noChangeShapeType="1"/>
            </p:cNvSpPr>
            <p:nvPr/>
          </p:nvSpPr>
          <p:spPr bwMode="auto">
            <a:xfrm>
              <a:off x="1152" y="2976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0" name="Text Box 26"/>
            <p:cNvSpPr txBox="1">
              <a:spLocks noChangeArrowheads="1"/>
            </p:cNvSpPr>
            <p:nvPr/>
          </p:nvSpPr>
          <p:spPr bwMode="auto">
            <a:xfrm>
              <a:off x="480" y="3552"/>
              <a:ext cx="1498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 b="1" dirty="0">
                  <a:solidFill>
                    <a:srgbClr val="FA8218"/>
                  </a:solidFill>
                </a:rPr>
                <a:t>Deleting node with 7 – before deletion</a:t>
              </a:r>
            </a:p>
          </p:txBody>
        </p:sp>
      </p:grpSp>
      <p:grpSp>
        <p:nvGrpSpPr>
          <p:cNvPr id="35845" name="Group 30"/>
          <p:cNvGrpSpPr>
            <a:grpSpLocks/>
          </p:cNvGrpSpPr>
          <p:nvPr/>
        </p:nvGrpSpPr>
        <p:grpSpPr bwMode="auto">
          <a:xfrm>
            <a:off x="7242313" y="2709941"/>
            <a:ext cx="3372678" cy="3167461"/>
            <a:chOff x="3552" y="2304"/>
            <a:chExt cx="1508" cy="1589"/>
          </a:xfrm>
        </p:grpSpPr>
        <p:sp>
          <p:nvSpPr>
            <p:cNvPr id="35846" name="Rectangle 19"/>
            <p:cNvSpPr>
              <a:spLocks noChangeArrowheads="1"/>
            </p:cNvSpPr>
            <p:nvPr/>
          </p:nvSpPr>
          <p:spPr bwMode="auto">
            <a:xfrm>
              <a:off x="4128" y="2304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5847" name="Rectangle 20"/>
            <p:cNvSpPr>
              <a:spLocks noChangeArrowheads="1"/>
            </p:cNvSpPr>
            <p:nvPr/>
          </p:nvSpPr>
          <p:spPr bwMode="auto">
            <a:xfrm>
              <a:off x="4560" y="2304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5848" name="Rectangle 21"/>
            <p:cNvSpPr>
              <a:spLocks noChangeArrowheads="1"/>
            </p:cNvSpPr>
            <p:nvPr/>
          </p:nvSpPr>
          <p:spPr bwMode="auto">
            <a:xfrm>
              <a:off x="4416" y="2304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5849" name="Line 22"/>
            <p:cNvSpPr>
              <a:spLocks noChangeShapeType="1"/>
            </p:cNvSpPr>
            <p:nvPr/>
          </p:nvSpPr>
          <p:spPr bwMode="auto">
            <a:xfrm>
              <a:off x="4608" y="244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0" name="Text Box 23"/>
            <p:cNvSpPr txBox="1">
              <a:spLocks noChangeArrowheads="1"/>
            </p:cNvSpPr>
            <p:nvPr/>
          </p:nvSpPr>
          <p:spPr bwMode="auto">
            <a:xfrm>
              <a:off x="4598" y="2772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35851" name="Text Box 24"/>
            <p:cNvSpPr txBox="1">
              <a:spLocks noChangeArrowheads="1"/>
            </p:cNvSpPr>
            <p:nvPr/>
          </p:nvSpPr>
          <p:spPr bwMode="auto">
            <a:xfrm>
              <a:off x="4128" y="2304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19</a:t>
              </a:r>
            </a:p>
          </p:txBody>
        </p:sp>
        <p:sp>
          <p:nvSpPr>
            <p:cNvPr id="35852" name="Text Box 25"/>
            <p:cNvSpPr txBox="1">
              <a:spLocks noChangeArrowheads="1"/>
            </p:cNvSpPr>
            <p:nvPr/>
          </p:nvSpPr>
          <p:spPr bwMode="auto">
            <a:xfrm>
              <a:off x="3888" y="2784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35853" name="Text Box 27"/>
            <p:cNvSpPr txBox="1">
              <a:spLocks noChangeArrowheads="1"/>
            </p:cNvSpPr>
            <p:nvPr/>
          </p:nvSpPr>
          <p:spPr bwMode="auto">
            <a:xfrm>
              <a:off x="3552" y="3600"/>
              <a:ext cx="1498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 b="1" dirty="0">
                  <a:solidFill>
                    <a:srgbClr val="FA8218"/>
                  </a:solidFill>
                </a:rPr>
                <a:t>Deleting node with 7 – after deletion</a:t>
              </a:r>
            </a:p>
          </p:txBody>
        </p:sp>
        <p:sp>
          <p:nvSpPr>
            <p:cNvPr id="35854" name="Line 28"/>
            <p:cNvSpPr>
              <a:spLocks noChangeShapeType="1"/>
            </p:cNvSpPr>
            <p:nvPr/>
          </p:nvSpPr>
          <p:spPr bwMode="auto">
            <a:xfrm flipH="1">
              <a:off x="4128" y="2448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78113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824948" y="153090"/>
            <a:ext cx="10515600" cy="1325563"/>
          </a:xfrm>
        </p:spPr>
        <p:txBody>
          <a:bodyPr/>
          <a:lstStyle/>
          <a:p>
            <a:r>
              <a:rPr lang="en-US" altLang="en-US" dirty="0" smtClean="0"/>
              <a:t>Deleting a Node from a </a:t>
            </a:r>
            <a:br>
              <a:rPr lang="en-US" altLang="en-US" dirty="0" smtClean="0"/>
            </a:br>
            <a:r>
              <a:rPr lang="en-US" altLang="en-US" dirty="0" smtClean="0"/>
              <a:t>Binary Tree – One Child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1139687" y="1752600"/>
            <a:ext cx="8853627" cy="2057400"/>
          </a:xfrm>
        </p:spPr>
        <p:txBody>
          <a:bodyPr/>
          <a:lstStyle/>
          <a:p>
            <a:r>
              <a:rPr lang="en-US" altLang="en-US" dirty="0"/>
              <a:t>If node to be deleted has one child node, adjust pointers so that parent of node to be deleted points to child of node to be deleted, then delete the node</a:t>
            </a:r>
          </a:p>
        </p:txBody>
      </p:sp>
    </p:spTree>
    <p:extLst>
      <p:ext uri="{BB962C8B-B14F-4D97-AF65-F5344CB8AC3E}">
        <p14:creationId xmlns:p14="http://schemas.microsoft.com/office/powerpoint/2010/main" val="16700459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26411" y="5338"/>
            <a:ext cx="10515600" cy="1325563"/>
          </a:xfrm>
        </p:spPr>
        <p:txBody>
          <a:bodyPr/>
          <a:lstStyle/>
          <a:p>
            <a:r>
              <a:rPr lang="en-US" altLang="en-US" dirty="0" smtClean="0"/>
              <a:t>Deleting a Node from a </a:t>
            </a:r>
            <a:br>
              <a:rPr lang="en-US" altLang="en-US" dirty="0" smtClean="0"/>
            </a:br>
            <a:r>
              <a:rPr lang="en-US" altLang="en-US" dirty="0" smtClean="0"/>
              <a:t>Binary Tree – One Child</a:t>
            </a:r>
          </a:p>
        </p:txBody>
      </p:sp>
      <p:grpSp>
        <p:nvGrpSpPr>
          <p:cNvPr id="37891" name="Group 78"/>
          <p:cNvGrpSpPr>
            <a:grpSpLocks noChangeAspect="1"/>
          </p:cNvGrpSpPr>
          <p:nvPr/>
        </p:nvGrpSpPr>
        <p:grpSpPr bwMode="auto">
          <a:xfrm>
            <a:off x="1391276" y="1497497"/>
            <a:ext cx="4734889" cy="3072917"/>
            <a:chOff x="164" y="1538"/>
            <a:chExt cx="3060" cy="1987"/>
          </a:xfrm>
        </p:grpSpPr>
        <p:sp>
          <p:nvSpPr>
            <p:cNvPr id="37926" name="Rectangle 3"/>
            <p:cNvSpPr>
              <a:spLocks noChangeAspect="1" noChangeArrowheads="1"/>
            </p:cNvSpPr>
            <p:nvPr/>
          </p:nvSpPr>
          <p:spPr bwMode="auto">
            <a:xfrm>
              <a:off x="1508" y="153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927" name="Rectangle 4"/>
            <p:cNvSpPr>
              <a:spLocks noChangeAspect="1" noChangeArrowheads="1"/>
            </p:cNvSpPr>
            <p:nvPr/>
          </p:nvSpPr>
          <p:spPr bwMode="auto">
            <a:xfrm>
              <a:off x="1364" y="2018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928" name="Rectangle 5"/>
            <p:cNvSpPr>
              <a:spLocks noChangeAspect="1" noChangeArrowheads="1"/>
            </p:cNvSpPr>
            <p:nvPr/>
          </p:nvSpPr>
          <p:spPr bwMode="auto">
            <a:xfrm>
              <a:off x="1796" y="201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929" name="Rectangle 6"/>
            <p:cNvSpPr>
              <a:spLocks noChangeAspect="1" noChangeArrowheads="1"/>
            </p:cNvSpPr>
            <p:nvPr/>
          </p:nvSpPr>
          <p:spPr bwMode="auto">
            <a:xfrm>
              <a:off x="1652" y="201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930" name="Rectangle 7"/>
            <p:cNvSpPr>
              <a:spLocks noChangeAspect="1" noChangeArrowheads="1"/>
            </p:cNvSpPr>
            <p:nvPr/>
          </p:nvSpPr>
          <p:spPr bwMode="auto">
            <a:xfrm>
              <a:off x="2228" y="2450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931" name="Rectangle 8"/>
            <p:cNvSpPr>
              <a:spLocks noChangeAspect="1" noChangeArrowheads="1"/>
            </p:cNvSpPr>
            <p:nvPr/>
          </p:nvSpPr>
          <p:spPr bwMode="auto">
            <a:xfrm>
              <a:off x="2660" y="245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932" name="Rectangle 9"/>
            <p:cNvSpPr>
              <a:spLocks noChangeAspect="1" noChangeArrowheads="1"/>
            </p:cNvSpPr>
            <p:nvPr/>
          </p:nvSpPr>
          <p:spPr bwMode="auto">
            <a:xfrm>
              <a:off x="2516" y="245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933" name="Rectangle 10"/>
            <p:cNvSpPr>
              <a:spLocks noChangeAspect="1" noChangeArrowheads="1"/>
            </p:cNvSpPr>
            <p:nvPr/>
          </p:nvSpPr>
          <p:spPr bwMode="auto">
            <a:xfrm>
              <a:off x="740" y="2450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934" name="Rectangle 11"/>
            <p:cNvSpPr>
              <a:spLocks noChangeAspect="1" noChangeArrowheads="1"/>
            </p:cNvSpPr>
            <p:nvPr/>
          </p:nvSpPr>
          <p:spPr bwMode="auto">
            <a:xfrm>
              <a:off x="1172" y="245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935" name="Rectangle 12"/>
            <p:cNvSpPr>
              <a:spLocks noChangeAspect="1" noChangeArrowheads="1"/>
            </p:cNvSpPr>
            <p:nvPr/>
          </p:nvSpPr>
          <p:spPr bwMode="auto">
            <a:xfrm>
              <a:off x="1028" y="245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936" name="Rectangle 13"/>
            <p:cNvSpPr>
              <a:spLocks noChangeAspect="1" noChangeArrowheads="1"/>
            </p:cNvSpPr>
            <p:nvPr/>
          </p:nvSpPr>
          <p:spPr bwMode="auto">
            <a:xfrm>
              <a:off x="404" y="2882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937" name="Rectangle 14"/>
            <p:cNvSpPr>
              <a:spLocks noChangeAspect="1" noChangeArrowheads="1"/>
            </p:cNvSpPr>
            <p:nvPr/>
          </p:nvSpPr>
          <p:spPr bwMode="auto">
            <a:xfrm>
              <a:off x="836" y="2882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938" name="Rectangle 15"/>
            <p:cNvSpPr>
              <a:spLocks noChangeAspect="1" noChangeArrowheads="1"/>
            </p:cNvSpPr>
            <p:nvPr/>
          </p:nvSpPr>
          <p:spPr bwMode="auto">
            <a:xfrm>
              <a:off x="692" y="2882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939" name="Rectangle 16"/>
            <p:cNvSpPr>
              <a:spLocks noChangeAspect="1" noChangeArrowheads="1"/>
            </p:cNvSpPr>
            <p:nvPr/>
          </p:nvSpPr>
          <p:spPr bwMode="auto">
            <a:xfrm>
              <a:off x="1988" y="2882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940" name="Rectangle 17"/>
            <p:cNvSpPr>
              <a:spLocks noChangeAspect="1" noChangeArrowheads="1"/>
            </p:cNvSpPr>
            <p:nvPr/>
          </p:nvSpPr>
          <p:spPr bwMode="auto">
            <a:xfrm>
              <a:off x="2420" y="2882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941" name="Rectangle 18"/>
            <p:cNvSpPr>
              <a:spLocks noChangeAspect="1" noChangeArrowheads="1"/>
            </p:cNvSpPr>
            <p:nvPr/>
          </p:nvSpPr>
          <p:spPr bwMode="auto">
            <a:xfrm>
              <a:off x="2276" y="2882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942" name="Line 19"/>
            <p:cNvSpPr>
              <a:spLocks noChangeAspect="1" noChangeShapeType="1"/>
            </p:cNvSpPr>
            <p:nvPr/>
          </p:nvSpPr>
          <p:spPr bwMode="auto">
            <a:xfrm>
              <a:off x="1652" y="168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43" name="Line 20"/>
            <p:cNvSpPr>
              <a:spLocks noChangeAspect="1" noChangeShapeType="1"/>
            </p:cNvSpPr>
            <p:nvPr/>
          </p:nvSpPr>
          <p:spPr bwMode="auto">
            <a:xfrm flipH="1">
              <a:off x="1028" y="2162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44" name="Line 21"/>
            <p:cNvSpPr>
              <a:spLocks noChangeAspect="1" noChangeShapeType="1"/>
            </p:cNvSpPr>
            <p:nvPr/>
          </p:nvSpPr>
          <p:spPr bwMode="auto">
            <a:xfrm>
              <a:off x="1844" y="2162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45" name="Line 22"/>
            <p:cNvSpPr>
              <a:spLocks noChangeAspect="1" noChangeShapeType="1"/>
            </p:cNvSpPr>
            <p:nvPr/>
          </p:nvSpPr>
          <p:spPr bwMode="auto">
            <a:xfrm flipH="1">
              <a:off x="692" y="2594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46" name="Line 23"/>
            <p:cNvSpPr>
              <a:spLocks noChangeAspect="1" noChangeShapeType="1"/>
            </p:cNvSpPr>
            <p:nvPr/>
          </p:nvSpPr>
          <p:spPr bwMode="auto">
            <a:xfrm>
              <a:off x="1220" y="259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47" name="Line 24"/>
            <p:cNvSpPr>
              <a:spLocks noChangeAspect="1" noChangeShapeType="1"/>
            </p:cNvSpPr>
            <p:nvPr/>
          </p:nvSpPr>
          <p:spPr bwMode="auto">
            <a:xfrm flipH="1">
              <a:off x="2276" y="2594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48" name="Line 25"/>
            <p:cNvSpPr>
              <a:spLocks noChangeAspect="1" noChangeShapeType="1"/>
            </p:cNvSpPr>
            <p:nvPr/>
          </p:nvSpPr>
          <p:spPr bwMode="auto">
            <a:xfrm>
              <a:off x="2708" y="259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49" name="Text Box 26"/>
            <p:cNvSpPr txBox="1">
              <a:spLocks noChangeAspect="1" noChangeArrowheads="1"/>
            </p:cNvSpPr>
            <p:nvPr/>
          </p:nvSpPr>
          <p:spPr bwMode="auto">
            <a:xfrm>
              <a:off x="1210" y="2918"/>
              <a:ext cx="517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37950" name="Text Box 27"/>
            <p:cNvSpPr txBox="1">
              <a:spLocks noChangeAspect="1" noChangeArrowheads="1"/>
            </p:cNvSpPr>
            <p:nvPr/>
          </p:nvSpPr>
          <p:spPr bwMode="auto">
            <a:xfrm>
              <a:off x="2707" y="2882"/>
              <a:ext cx="517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37951" name="Text Box 28"/>
            <p:cNvSpPr txBox="1">
              <a:spLocks noChangeAspect="1" noChangeArrowheads="1"/>
            </p:cNvSpPr>
            <p:nvPr/>
          </p:nvSpPr>
          <p:spPr bwMode="auto">
            <a:xfrm>
              <a:off x="452" y="2882"/>
              <a:ext cx="237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7</a:t>
              </a:r>
            </a:p>
          </p:txBody>
        </p:sp>
        <p:sp>
          <p:nvSpPr>
            <p:cNvPr id="37952" name="Text Box 29"/>
            <p:cNvSpPr txBox="1">
              <a:spLocks noChangeAspect="1" noChangeArrowheads="1"/>
            </p:cNvSpPr>
            <p:nvPr/>
          </p:nvSpPr>
          <p:spPr bwMode="auto">
            <a:xfrm>
              <a:off x="740" y="2450"/>
              <a:ext cx="345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19</a:t>
              </a:r>
            </a:p>
          </p:txBody>
        </p:sp>
        <p:sp>
          <p:nvSpPr>
            <p:cNvPr id="37953" name="Text Box 30"/>
            <p:cNvSpPr txBox="1">
              <a:spLocks noChangeAspect="1" noChangeArrowheads="1"/>
            </p:cNvSpPr>
            <p:nvPr/>
          </p:nvSpPr>
          <p:spPr bwMode="auto">
            <a:xfrm>
              <a:off x="1365" y="2018"/>
              <a:ext cx="344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31</a:t>
              </a:r>
            </a:p>
          </p:txBody>
        </p:sp>
        <p:sp>
          <p:nvSpPr>
            <p:cNvPr id="37954" name="Text Box 31"/>
            <p:cNvSpPr txBox="1">
              <a:spLocks noChangeAspect="1" noChangeArrowheads="1"/>
            </p:cNvSpPr>
            <p:nvPr/>
          </p:nvSpPr>
          <p:spPr bwMode="auto">
            <a:xfrm>
              <a:off x="1988" y="2882"/>
              <a:ext cx="344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43</a:t>
              </a:r>
            </a:p>
          </p:txBody>
        </p:sp>
        <p:sp>
          <p:nvSpPr>
            <p:cNvPr id="37955" name="Text Box 32"/>
            <p:cNvSpPr txBox="1">
              <a:spLocks noChangeAspect="1" noChangeArrowheads="1"/>
            </p:cNvSpPr>
            <p:nvPr/>
          </p:nvSpPr>
          <p:spPr bwMode="auto">
            <a:xfrm>
              <a:off x="2229" y="2450"/>
              <a:ext cx="345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59</a:t>
              </a:r>
            </a:p>
          </p:txBody>
        </p:sp>
        <p:sp>
          <p:nvSpPr>
            <p:cNvPr id="37956" name="Text Box 33"/>
            <p:cNvSpPr txBox="1">
              <a:spLocks noChangeAspect="1" noChangeArrowheads="1"/>
            </p:cNvSpPr>
            <p:nvPr/>
          </p:nvSpPr>
          <p:spPr bwMode="auto">
            <a:xfrm>
              <a:off x="164" y="3266"/>
              <a:ext cx="517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37957" name="Text Box 34"/>
            <p:cNvSpPr txBox="1">
              <a:spLocks noChangeAspect="1" noChangeArrowheads="1"/>
            </p:cNvSpPr>
            <p:nvPr/>
          </p:nvSpPr>
          <p:spPr bwMode="auto">
            <a:xfrm>
              <a:off x="885" y="3266"/>
              <a:ext cx="516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37958" name="Line 35"/>
            <p:cNvSpPr>
              <a:spLocks noChangeAspect="1" noChangeShapeType="1"/>
            </p:cNvSpPr>
            <p:nvPr/>
          </p:nvSpPr>
          <p:spPr bwMode="auto">
            <a:xfrm flipH="1">
              <a:off x="404" y="302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59" name="Line 36"/>
            <p:cNvSpPr>
              <a:spLocks noChangeAspect="1" noChangeShapeType="1"/>
            </p:cNvSpPr>
            <p:nvPr/>
          </p:nvSpPr>
          <p:spPr bwMode="auto">
            <a:xfrm>
              <a:off x="884" y="3026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60" name="Text Box 37"/>
            <p:cNvSpPr txBox="1">
              <a:spLocks noChangeAspect="1" noChangeArrowheads="1"/>
            </p:cNvSpPr>
            <p:nvPr/>
          </p:nvSpPr>
          <p:spPr bwMode="auto">
            <a:xfrm>
              <a:off x="1748" y="3266"/>
              <a:ext cx="517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37961" name="Text Box 38"/>
            <p:cNvSpPr txBox="1">
              <a:spLocks noChangeAspect="1" noChangeArrowheads="1"/>
            </p:cNvSpPr>
            <p:nvPr/>
          </p:nvSpPr>
          <p:spPr bwMode="auto">
            <a:xfrm>
              <a:off x="2467" y="3266"/>
              <a:ext cx="516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37962" name="Line 39"/>
            <p:cNvSpPr>
              <a:spLocks noChangeAspect="1" noChangeShapeType="1"/>
            </p:cNvSpPr>
            <p:nvPr/>
          </p:nvSpPr>
          <p:spPr bwMode="auto">
            <a:xfrm flipH="1">
              <a:off x="1988" y="302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63" name="Line 40"/>
            <p:cNvSpPr>
              <a:spLocks noChangeAspect="1" noChangeShapeType="1"/>
            </p:cNvSpPr>
            <p:nvPr/>
          </p:nvSpPr>
          <p:spPr bwMode="auto">
            <a:xfrm>
              <a:off x="2468" y="3026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892" name="Text Box 72"/>
          <p:cNvSpPr txBox="1">
            <a:spLocks noChangeArrowheads="1"/>
          </p:cNvSpPr>
          <p:nvPr/>
        </p:nvSpPr>
        <p:spPr bwMode="auto">
          <a:xfrm>
            <a:off x="2622551" y="4876800"/>
            <a:ext cx="2530475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A8218"/>
                </a:solidFill>
              </a:rPr>
              <a:t>Deleting node with 19 – before deletion</a:t>
            </a:r>
          </a:p>
        </p:txBody>
      </p:sp>
      <p:grpSp>
        <p:nvGrpSpPr>
          <p:cNvPr id="37893" name="Group 77"/>
          <p:cNvGrpSpPr>
            <a:grpSpLocks noChangeAspect="1"/>
          </p:cNvGrpSpPr>
          <p:nvPr/>
        </p:nvGrpSpPr>
        <p:grpSpPr bwMode="auto">
          <a:xfrm>
            <a:off x="6494463" y="1497497"/>
            <a:ext cx="4369398" cy="3230080"/>
            <a:chOff x="3072" y="720"/>
            <a:chExt cx="2665" cy="1971"/>
          </a:xfrm>
        </p:grpSpPr>
        <p:sp>
          <p:nvSpPr>
            <p:cNvPr id="37895" name="Rectangle 41"/>
            <p:cNvSpPr>
              <a:spLocks noChangeAspect="1" noChangeArrowheads="1"/>
            </p:cNvSpPr>
            <p:nvPr/>
          </p:nvSpPr>
          <p:spPr bwMode="auto">
            <a:xfrm>
              <a:off x="4052" y="72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896" name="Rectangle 42"/>
            <p:cNvSpPr>
              <a:spLocks noChangeAspect="1" noChangeArrowheads="1"/>
            </p:cNvSpPr>
            <p:nvPr/>
          </p:nvSpPr>
          <p:spPr bwMode="auto">
            <a:xfrm>
              <a:off x="3908" y="1200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897" name="Rectangle 43"/>
            <p:cNvSpPr>
              <a:spLocks noChangeAspect="1" noChangeArrowheads="1"/>
            </p:cNvSpPr>
            <p:nvPr/>
          </p:nvSpPr>
          <p:spPr bwMode="auto">
            <a:xfrm>
              <a:off x="4340" y="120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898" name="Rectangle 44"/>
            <p:cNvSpPr>
              <a:spLocks noChangeAspect="1" noChangeArrowheads="1"/>
            </p:cNvSpPr>
            <p:nvPr/>
          </p:nvSpPr>
          <p:spPr bwMode="auto">
            <a:xfrm>
              <a:off x="4196" y="120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899" name="Rectangle 45"/>
            <p:cNvSpPr>
              <a:spLocks noChangeAspect="1" noChangeArrowheads="1"/>
            </p:cNvSpPr>
            <p:nvPr/>
          </p:nvSpPr>
          <p:spPr bwMode="auto">
            <a:xfrm>
              <a:off x="4772" y="1632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900" name="Rectangle 46"/>
            <p:cNvSpPr>
              <a:spLocks noChangeAspect="1" noChangeArrowheads="1"/>
            </p:cNvSpPr>
            <p:nvPr/>
          </p:nvSpPr>
          <p:spPr bwMode="auto">
            <a:xfrm>
              <a:off x="5204" y="1632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901" name="Rectangle 47"/>
            <p:cNvSpPr>
              <a:spLocks noChangeAspect="1" noChangeArrowheads="1"/>
            </p:cNvSpPr>
            <p:nvPr/>
          </p:nvSpPr>
          <p:spPr bwMode="auto">
            <a:xfrm>
              <a:off x="5060" y="1632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902" name="Rectangle 48"/>
            <p:cNvSpPr>
              <a:spLocks noChangeAspect="1" noChangeArrowheads="1"/>
            </p:cNvSpPr>
            <p:nvPr/>
          </p:nvSpPr>
          <p:spPr bwMode="auto">
            <a:xfrm>
              <a:off x="3264" y="1632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903" name="Rectangle 49"/>
            <p:cNvSpPr>
              <a:spLocks noChangeAspect="1" noChangeArrowheads="1"/>
            </p:cNvSpPr>
            <p:nvPr/>
          </p:nvSpPr>
          <p:spPr bwMode="auto">
            <a:xfrm>
              <a:off x="3696" y="1632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904" name="Rectangle 50"/>
            <p:cNvSpPr>
              <a:spLocks noChangeAspect="1" noChangeArrowheads="1"/>
            </p:cNvSpPr>
            <p:nvPr/>
          </p:nvSpPr>
          <p:spPr bwMode="auto">
            <a:xfrm>
              <a:off x="3552" y="1632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905" name="Rectangle 51"/>
            <p:cNvSpPr>
              <a:spLocks noChangeAspect="1" noChangeArrowheads="1"/>
            </p:cNvSpPr>
            <p:nvPr/>
          </p:nvSpPr>
          <p:spPr bwMode="auto">
            <a:xfrm>
              <a:off x="4532" y="2064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906" name="Rectangle 52"/>
            <p:cNvSpPr>
              <a:spLocks noChangeAspect="1" noChangeArrowheads="1"/>
            </p:cNvSpPr>
            <p:nvPr/>
          </p:nvSpPr>
          <p:spPr bwMode="auto">
            <a:xfrm>
              <a:off x="4964" y="2064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907" name="Rectangle 53"/>
            <p:cNvSpPr>
              <a:spLocks noChangeAspect="1" noChangeArrowheads="1"/>
            </p:cNvSpPr>
            <p:nvPr/>
          </p:nvSpPr>
          <p:spPr bwMode="auto">
            <a:xfrm>
              <a:off x="4820" y="2064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908" name="Line 54"/>
            <p:cNvSpPr>
              <a:spLocks noChangeAspect="1" noChangeShapeType="1"/>
            </p:cNvSpPr>
            <p:nvPr/>
          </p:nvSpPr>
          <p:spPr bwMode="auto">
            <a:xfrm>
              <a:off x="4196" y="86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9" name="Line 55"/>
            <p:cNvSpPr>
              <a:spLocks noChangeAspect="1" noChangeShapeType="1"/>
            </p:cNvSpPr>
            <p:nvPr/>
          </p:nvSpPr>
          <p:spPr bwMode="auto">
            <a:xfrm flipH="1">
              <a:off x="3572" y="1344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0" name="Line 56"/>
            <p:cNvSpPr>
              <a:spLocks noChangeAspect="1" noChangeShapeType="1"/>
            </p:cNvSpPr>
            <p:nvPr/>
          </p:nvSpPr>
          <p:spPr bwMode="auto">
            <a:xfrm>
              <a:off x="4388" y="1344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1" name="Line 57"/>
            <p:cNvSpPr>
              <a:spLocks noChangeAspect="1" noChangeShapeType="1"/>
            </p:cNvSpPr>
            <p:nvPr/>
          </p:nvSpPr>
          <p:spPr bwMode="auto">
            <a:xfrm flipH="1">
              <a:off x="4820" y="1776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2" name="Line 58"/>
            <p:cNvSpPr>
              <a:spLocks noChangeAspect="1" noChangeShapeType="1"/>
            </p:cNvSpPr>
            <p:nvPr/>
          </p:nvSpPr>
          <p:spPr bwMode="auto">
            <a:xfrm>
              <a:off x="5252" y="1776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3" name="Text Box 59"/>
            <p:cNvSpPr txBox="1">
              <a:spLocks noChangeAspect="1" noChangeArrowheads="1"/>
            </p:cNvSpPr>
            <p:nvPr/>
          </p:nvSpPr>
          <p:spPr bwMode="auto">
            <a:xfrm>
              <a:off x="5251" y="2064"/>
              <a:ext cx="486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37914" name="Text Box 60"/>
            <p:cNvSpPr txBox="1">
              <a:spLocks noChangeAspect="1" noChangeArrowheads="1"/>
            </p:cNvSpPr>
            <p:nvPr/>
          </p:nvSpPr>
          <p:spPr bwMode="auto">
            <a:xfrm>
              <a:off x="3312" y="1632"/>
              <a:ext cx="223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7</a:t>
              </a:r>
            </a:p>
          </p:txBody>
        </p:sp>
        <p:sp>
          <p:nvSpPr>
            <p:cNvPr id="37915" name="Text Box 61"/>
            <p:cNvSpPr txBox="1">
              <a:spLocks noChangeAspect="1" noChangeArrowheads="1"/>
            </p:cNvSpPr>
            <p:nvPr/>
          </p:nvSpPr>
          <p:spPr bwMode="auto">
            <a:xfrm>
              <a:off x="3908" y="1200"/>
              <a:ext cx="324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31</a:t>
              </a:r>
            </a:p>
          </p:txBody>
        </p:sp>
        <p:sp>
          <p:nvSpPr>
            <p:cNvPr id="37916" name="Text Box 62"/>
            <p:cNvSpPr txBox="1">
              <a:spLocks noChangeAspect="1" noChangeArrowheads="1"/>
            </p:cNvSpPr>
            <p:nvPr/>
          </p:nvSpPr>
          <p:spPr bwMode="auto">
            <a:xfrm>
              <a:off x="4532" y="2064"/>
              <a:ext cx="324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43</a:t>
              </a:r>
            </a:p>
          </p:txBody>
        </p:sp>
        <p:sp>
          <p:nvSpPr>
            <p:cNvPr id="37917" name="Text Box 63"/>
            <p:cNvSpPr txBox="1">
              <a:spLocks noChangeAspect="1" noChangeArrowheads="1"/>
            </p:cNvSpPr>
            <p:nvPr/>
          </p:nvSpPr>
          <p:spPr bwMode="auto">
            <a:xfrm>
              <a:off x="4772" y="1632"/>
              <a:ext cx="324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59</a:t>
              </a:r>
            </a:p>
          </p:txBody>
        </p:sp>
        <p:sp>
          <p:nvSpPr>
            <p:cNvPr id="37918" name="Text Box 64"/>
            <p:cNvSpPr txBox="1">
              <a:spLocks noChangeAspect="1" noChangeArrowheads="1"/>
            </p:cNvSpPr>
            <p:nvPr/>
          </p:nvSpPr>
          <p:spPr bwMode="auto">
            <a:xfrm>
              <a:off x="3072" y="1968"/>
              <a:ext cx="486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37919" name="Text Box 65"/>
            <p:cNvSpPr txBox="1">
              <a:spLocks noChangeAspect="1" noChangeArrowheads="1"/>
            </p:cNvSpPr>
            <p:nvPr/>
          </p:nvSpPr>
          <p:spPr bwMode="auto">
            <a:xfrm>
              <a:off x="3744" y="1968"/>
              <a:ext cx="485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37920" name="Line 66"/>
            <p:cNvSpPr>
              <a:spLocks noChangeAspect="1" noChangeShapeType="1"/>
            </p:cNvSpPr>
            <p:nvPr/>
          </p:nvSpPr>
          <p:spPr bwMode="auto">
            <a:xfrm flipH="1">
              <a:off x="3264" y="177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21" name="Line 67"/>
            <p:cNvSpPr>
              <a:spLocks noChangeAspect="1" noChangeShapeType="1"/>
            </p:cNvSpPr>
            <p:nvPr/>
          </p:nvSpPr>
          <p:spPr bwMode="auto">
            <a:xfrm>
              <a:off x="3744" y="1776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22" name="Text Box 68"/>
            <p:cNvSpPr txBox="1">
              <a:spLocks noChangeAspect="1" noChangeArrowheads="1"/>
            </p:cNvSpPr>
            <p:nvPr/>
          </p:nvSpPr>
          <p:spPr bwMode="auto">
            <a:xfrm>
              <a:off x="4291" y="2448"/>
              <a:ext cx="486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37923" name="Text Box 69"/>
            <p:cNvSpPr txBox="1">
              <a:spLocks noChangeAspect="1" noChangeArrowheads="1"/>
            </p:cNvSpPr>
            <p:nvPr/>
          </p:nvSpPr>
          <p:spPr bwMode="auto">
            <a:xfrm>
              <a:off x="5012" y="2448"/>
              <a:ext cx="485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37924" name="Line 70"/>
            <p:cNvSpPr>
              <a:spLocks noChangeAspect="1" noChangeShapeType="1"/>
            </p:cNvSpPr>
            <p:nvPr/>
          </p:nvSpPr>
          <p:spPr bwMode="auto">
            <a:xfrm flipH="1">
              <a:off x="4532" y="2208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25" name="Line 71"/>
            <p:cNvSpPr>
              <a:spLocks noChangeAspect="1" noChangeShapeType="1"/>
            </p:cNvSpPr>
            <p:nvPr/>
          </p:nvSpPr>
          <p:spPr bwMode="auto">
            <a:xfrm>
              <a:off x="5012" y="2208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894" name="Text Box 73"/>
          <p:cNvSpPr txBox="1">
            <a:spLocks noChangeArrowheads="1"/>
          </p:cNvSpPr>
          <p:nvPr/>
        </p:nvSpPr>
        <p:spPr bwMode="auto">
          <a:xfrm>
            <a:off x="7315201" y="4879975"/>
            <a:ext cx="2530475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A8218"/>
                </a:solidFill>
              </a:rPr>
              <a:t>Deleting node with 19 – after deletion</a:t>
            </a:r>
          </a:p>
        </p:txBody>
      </p:sp>
    </p:spTree>
    <p:extLst>
      <p:ext uri="{BB962C8B-B14F-4D97-AF65-F5344CB8AC3E}">
        <p14:creationId xmlns:p14="http://schemas.microsoft.com/office/powerpoint/2010/main" val="9067725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729457" y="0"/>
            <a:ext cx="10515600" cy="1325563"/>
          </a:xfrm>
        </p:spPr>
        <p:txBody>
          <a:bodyPr/>
          <a:lstStyle/>
          <a:p>
            <a:r>
              <a:rPr lang="en-US" altLang="en-US" dirty="0" smtClean="0"/>
              <a:t>Deleting a Node from a </a:t>
            </a:r>
            <a:br>
              <a:rPr lang="en-US" altLang="en-US" dirty="0" smtClean="0"/>
            </a:br>
            <a:r>
              <a:rPr lang="en-US" altLang="en-US" dirty="0" smtClean="0"/>
              <a:t>Binary Tree – Two Children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848139" y="1806576"/>
            <a:ext cx="9145175" cy="349726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3200" dirty="0"/>
              <a:t>If node to be deleted has left and right children, 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‘Promote’ one child to take the place of the deleted node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Locate correct position for other child in subtree of promoted child</a:t>
            </a:r>
          </a:p>
          <a:p>
            <a:pPr>
              <a:lnSpc>
                <a:spcPct val="90000"/>
              </a:lnSpc>
            </a:pPr>
            <a:r>
              <a:rPr lang="en-US" altLang="en-US" sz="3200" dirty="0"/>
              <a:t>Convention in text: promote the right child, position left subtree underneath</a:t>
            </a:r>
          </a:p>
        </p:txBody>
      </p:sp>
    </p:spTree>
    <p:extLst>
      <p:ext uri="{BB962C8B-B14F-4D97-AF65-F5344CB8AC3E}">
        <p14:creationId xmlns:p14="http://schemas.microsoft.com/office/powerpoint/2010/main" val="30393604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85916" y="59878"/>
            <a:ext cx="10515600" cy="1325563"/>
          </a:xfrm>
        </p:spPr>
        <p:txBody>
          <a:bodyPr/>
          <a:lstStyle/>
          <a:p>
            <a:r>
              <a:rPr lang="en-US" altLang="en-US" dirty="0" smtClean="0"/>
              <a:t>Deleting a Node from a </a:t>
            </a:r>
            <a:br>
              <a:rPr lang="en-US" altLang="en-US" dirty="0" smtClean="0"/>
            </a:br>
            <a:r>
              <a:rPr lang="en-US" altLang="en-US" dirty="0" smtClean="0"/>
              <a:t>Binary Tree – Two Children</a:t>
            </a:r>
          </a:p>
        </p:txBody>
      </p:sp>
      <p:grpSp>
        <p:nvGrpSpPr>
          <p:cNvPr id="39939" name="Group 74"/>
          <p:cNvGrpSpPr>
            <a:grpSpLocks noChangeAspect="1"/>
          </p:cNvGrpSpPr>
          <p:nvPr/>
        </p:nvGrpSpPr>
        <p:grpSpPr bwMode="auto">
          <a:xfrm>
            <a:off x="838200" y="1497496"/>
            <a:ext cx="5316538" cy="3788407"/>
            <a:chOff x="68" y="1104"/>
            <a:chExt cx="2981" cy="1981"/>
          </a:xfrm>
        </p:grpSpPr>
        <p:sp>
          <p:nvSpPr>
            <p:cNvPr id="39974" name="Rectangle 3"/>
            <p:cNvSpPr>
              <a:spLocks noChangeAspect="1" noChangeArrowheads="1"/>
            </p:cNvSpPr>
            <p:nvPr/>
          </p:nvSpPr>
          <p:spPr bwMode="auto">
            <a:xfrm>
              <a:off x="1344" y="1104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9975" name="Rectangle 4"/>
            <p:cNvSpPr>
              <a:spLocks noChangeAspect="1" noChangeArrowheads="1"/>
            </p:cNvSpPr>
            <p:nvPr/>
          </p:nvSpPr>
          <p:spPr bwMode="auto">
            <a:xfrm>
              <a:off x="1200" y="1584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9976" name="Rectangle 5"/>
            <p:cNvSpPr>
              <a:spLocks noChangeAspect="1" noChangeArrowheads="1"/>
            </p:cNvSpPr>
            <p:nvPr/>
          </p:nvSpPr>
          <p:spPr bwMode="auto">
            <a:xfrm>
              <a:off x="1632" y="1584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9977" name="Rectangle 6"/>
            <p:cNvSpPr>
              <a:spLocks noChangeAspect="1" noChangeArrowheads="1"/>
            </p:cNvSpPr>
            <p:nvPr/>
          </p:nvSpPr>
          <p:spPr bwMode="auto">
            <a:xfrm>
              <a:off x="1488" y="1584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9978" name="Rectangle 7"/>
            <p:cNvSpPr>
              <a:spLocks noChangeAspect="1" noChangeArrowheads="1"/>
            </p:cNvSpPr>
            <p:nvPr/>
          </p:nvSpPr>
          <p:spPr bwMode="auto">
            <a:xfrm>
              <a:off x="2064" y="2016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9979" name="Rectangle 8"/>
            <p:cNvSpPr>
              <a:spLocks noChangeAspect="1" noChangeArrowheads="1"/>
            </p:cNvSpPr>
            <p:nvPr/>
          </p:nvSpPr>
          <p:spPr bwMode="auto">
            <a:xfrm>
              <a:off x="2496" y="2016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9980" name="Rectangle 9"/>
            <p:cNvSpPr>
              <a:spLocks noChangeAspect="1" noChangeArrowheads="1"/>
            </p:cNvSpPr>
            <p:nvPr/>
          </p:nvSpPr>
          <p:spPr bwMode="auto">
            <a:xfrm>
              <a:off x="2352" y="2016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9981" name="Rectangle 10"/>
            <p:cNvSpPr>
              <a:spLocks noChangeAspect="1" noChangeArrowheads="1"/>
            </p:cNvSpPr>
            <p:nvPr/>
          </p:nvSpPr>
          <p:spPr bwMode="auto">
            <a:xfrm>
              <a:off x="576" y="2016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9982" name="Rectangle 11"/>
            <p:cNvSpPr>
              <a:spLocks noChangeAspect="1" noChangeArrowheads="1"/>
            </p:cNvSpPr>
            <p:nvPr/>
          </p:nvSpPr>
          <p:spPr bwMode="auto">
            <a:xfrm>
              <a:off x="1008" y="2016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9983" name="Rectangle 12"/>
            <p:cNvSpPr>
              <a:spLocks noChangeAspect="1" noChangeArrowheads="1"/>
            </p:cNvSpPr>
            <p:nvPr/>
          </p:nvSpPr>
          <p:spPr bwMode="auto">
            <a:xfrm>
              <a:off x="864" y="2016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9984" name="Rectangle 13"/>
            <p:cNvSpPr>
              <a:spLocks noChangeAspect="1" noChangeArrowheads="1"/>
            </p:cNvSpPr>
            <p:nvPr/>
          </p:nvSpPr>
          <p:spPr bwMode="auto">
            <a:xfrm>
              <a:off x="240" y="2448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9985" name="Rectangle 14"/>
            <p:cNvSpPr>
              <a:spLocks noChangeAspect="1" noChangeArrowheads="1"/>
            </p:cNvSpPr>
            <p:nvPr/>
          </p:nvSpPr>
          <p:spPr bwMode="auto">
            <a:xfrm>
              <a:off x="672" y="244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9986" name="Rectangle 15"/>
            <p:cNvSpPr>
              <a:spLocks noChangeAspect="1" noChangeArrowheads="1"/>
            </p:cNvSpPr>
            <p:nvPr/>
          </p:nvSpPr>
          <p:spPr bwMode="auto">
            <a:xfrm>
              <a:off x="528" y="244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9987" name="Rectangle 16"/>
            <p:cNvSpPr>
              <a:spLocks noChangeAspect="1" noChangeArrowheads="1"/>
            </p:cNvSpPr>
            <p:nvPr/>
          </p:nvSpPr>
          <p:spPr bwMode="auto">
            <a:xfrm>
              <a:off x="1824" y="2448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9988" name="Rectangle 17"/>
            <p:cNvSpPr>
              <a:spLocks noChangeAspect="1" noChangeArrowheads="1"/>
            </p:cNvSpPr>
            <p:nvPr/>
          </p:nvSpPr>
          <p:spPr bwMode="auto">
            <a:xfrm>
              <a:off x="2256" y="244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9989" name="Rectangle 18"/>
            <p:cNvSpPr>
              <a:spLocks noChangeAspect="1" noChangeArrowheads="1"/>
            </p:cNvSpPr>
            <p:nvPr/>
          </p:nvSpPr>
          <p:spPr bwMode="auto">
            <a:xfrm>
              <a:off x="2112" y="2448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9990" name="Line 19"/>
            <p:cNvSpPr>
              <a:spLocks noChangeAspect="1" noChangeShapeType="1"/>
            </p:cNvSpPr>
            <p:nvPr/>
          </p:nvSpPr>
          <p:spPr bwMode="auto">
            <a:xfrm>
              <a:off x="1488" y="124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1" name="Line 20"/>
            <p:cNvSpPr>
              <a:spLocks noChangeAspect="1" noChangeShapeType="1"/>
            </p:cNvSpPr>
            <p:nvPr/>
          </p:nvSpPr>
          <p:spPr bwMode="auto">
            <a:xfrm flipH="1">
              <a:off x="864" y="1728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2" name="Line 21"/>
            <p:cNvSpPr>
              <a:spLocks noChangeAspect="1" noChangeShapeType="1"/>
            </p:cNvSpPr>
            <p:nvPr/>
          </p:nvSpPr>
          <p:spPr bwMode="auto">
            <a:xfrm>
              <a:off x="1680" y="1728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3" name="Line 22"/>
            <p:cNvSpPr>
              <a:spLocks noChangeAspect="1" noChangeShapeType="1"/>
            </p:cNvSpPr>
            <p:nvPr/>
          </p:nvSpPr>
          <p:spPr bwMode="auto">
            <a:xfrm flipH="1">
              <a:off x="528" y="2160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4" name="Line 23"/>
            <p:cNvSpPr>
              <a:spLocks noChangeAspect="1" noChangeShapeType="1"/>
            </p:cNvSpPr>
            <p:nvPr/>
          </p:nvSpPr>
          <p:spPr bwMode="auto">
            <a:xfrm>
              <a:off x="1056" y="216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5" name="Line 24"/>
            <p:cNvSpPr>
              <a:spLocks noChangeAspect="1" noChangeShapeType="1"/>
            </p:cNvSpPr>
            <p:nvPr/>
          </p:nvSpPr>
          <p:spPr bwMode="auto">
            <a:xfrm flipH="1">
              <a:off x="2112" y="2160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6" name="Line 25"/>
            <p:cNvSpPr>
              <a:spLocks noChangeAspect="1" noChangeShapeType="1"/>
            </p:cNvSpPr>
            <p:nvPr/>
          </p:nvSpPr>
          <p:spPr bwMode="auto">
            <a:xfrm>
              <a:off x="2544" y="216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7" name="Text Box 26"/>
            <p:cNvSpPr txBox="1">
              <a:spLocks noChangeAspect="1" noChangeArrowheads="1"/>
            </p:cNvSpPr>
            <p:nvPr/>
          </p:nvSpPr>
          <p:spPr bwMode="auto">
            <a:xfrm>
              <a:off x="1046" y="2484"/>
              <a:ext cx="505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39998" name="Text Box 27"/>
            <p:cNvSpPr txBox="1">
              <a:spLocks noChangeAspect="1" noChangeArrowheads="1"/>
            </p:cNvSpPr>
            <p:nvPr/>
          </p:nvSpPr>
          <p:spPr bwMode="auto">
            <a:xfrm>
              <a:off x="2544" y="2448"/>
              <a:ext cx="505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39999" name="Text Box 28"/>
            <p:cNvSpPr txBox="1">
              <a:spLocks noChangeAspect="1" noChangeArrowheads="1"/>
            </p:cNvSpPr>
            <p:nvPr/>
          </p:nvSpPr>
          <p:spPr bwMode="auto">
            <a:xfrm>
              <a:off x="288" y="2448"/>
              <a:ext cx="232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7</a:t>
              </a:r>
            </a:p>
          </p:txBody>
        </p:sp>
        <p:sp>
          <p:nvSpPr>
            <p:cNvPr id="40000" name="Text Box 29"/>
            <p:cNvSpPr txBox="1">
              <a:spLocks noChangeAspect="1" noChangeArrowheads="1"/>
            </p:cNvSpPr>
            <p:nvPr/>
          </p:nvSpPr>
          <p:spPr bwMode="auto">
            <a:xfrm>
              <a:off x="576" y="2016"/>
              <a:ext cx="337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19</a:t>
              </a:r>
            </a:p>
          </p:txBody>
        </p:sp>
        <p:sp>
          <p:nvSpPr>
            <p:cNvPr id="40001" name="Text Box 30"/>
            <p:cNvSpPr txBox="1">
              <a:spLocks noChangeAspect="1" noChangeArrowheads="1"/>
            </p:cNvSpPr>
            <p:nvPr/>
          </p:nvSpPr>
          <p:spPr bwMode="auto">
            <a:xfrm>
              <a:off x="1200" y="1584"/>
              <a:ext cx="337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31</a:t>
              </a:r>
            </a:p>
          </p:txBody>
        </p:sp>
        <p:sp>
          <p:nvSpPr>
            <p:cNvPr id="40002" name="Text Box 31"/>
            <p:cNvSpPr txBox="1">
              <a:spLocks noChangeAspect="1" noChangeArrowheads="1"/>
            </p:cNvSpPr>
            <p:nvPr/>
          </p:nvSpPr>
          <p:spPr bwMode="auto">
            <a:xfrm>
              <a:off x="1824" y="2448"/>
              <a:ext cx="337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43</a:t>
              </a:r>
            </a:p>
          </p:txBody>
        </p:sp>
        <p:sp>
          <p:nvSpPr>
            <p:cNvPr id="40003" name="Text Box 32"/>
            <p:cNvSpPr txBox="1">
              <a:spLocks noChangeAspect="1" noChangeArrowheads="1"/>
            </p:cNvSpPr>
            <p:nvPr/>
          </p:nvSpPr>
          <p:spPr bwMode="auto">
            <a:xfrm>
              <a:off x="2064" y="2016"/>
              <a:ext cx="337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59</a:t>
              </a:r>
            </a:p>
          </p:txBody>
        </p:sp>
        <p:sp>
          <p:nvSpPr>
            <p:cNvPr id="40004" name="Text Box 33"/>
            <p:cNvSpPr txBox="1">
              <a:spLocks noChangeAspect="1" noChangeArrowheads="1"/>
            </p:cNvSpPr>
            <p:nvPr/>
          </p:nvSpPr>
          <p:spPr bwMode="auto">
            <a:xfrm>
              <a:off x="68" y="2832"/>
              <a:ext cx="505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40005" name="Text Box 34"/>
            <p:cNvSpPr txBox="1">
              <a:spLocks noChangeAspect="1" noChangeArrowheads="1"/>
            </p:cNvSpPr>
            <p:nvPr/>
          </p:nvSpPr>
          <p:spPr bwMode="auto">
            <a:xfrm>
              <a:off x="720" y="2832"/>
              <a:ext cx="505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40006" name="Line 35"/>
            <p:cNvSpPr>
              <a:spLocks noChangeAspect="1" noChangeShapeType="1"/>
            </p:cNvSpPr>
            <p:nvPr/>
          </p:nvSpPr>
          <p:spPr bwMode="auto">
            <a:xfrm flipH="1">
              <a:off x="240" y="2592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07" name="Line 36"/>
            <p:cNvSpPr>
              <a:spLocks noChangeAspect="1" noChangeShapeType="1"/>
            </p:cNvSpPr>
            <p:nvPr/>
          </p:nvSpPr>
          <p:spPr bwMode="auto">
            <a:xfrm>
              <a:off x="720" y="2592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08" name="Text Box 37"/>
            <p:cNvSpPr txBox="1">
              <a:spLocks noChangeAspect="1" noChangeArrowheads="1"/>
            </p:cNvSpPr>
            <p:nvPr/>
          </p:nvSpPr>
          <p:spPr bwMode="auto">
            <a:xfrm>
              <a:off x="1584" y="2832"/>
              <a:ext cx="506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40009" name="Text Box 38"/>
            <p:cNvSpPr txBox="1">
              <a:spLocks noChangeAspect="1" noChangeArrowheads="1"/>
            </p:cNvSpPr>
            <p:nvPr/>
          </p:nvSpPr>
          <p:spPr bwMode="auto">
            <a:xfrm>
              <a:off x="2304" y="2832"/>
              <a:ext cx="505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40010" name="Line 39"/>
            <p:cNvSpPr>
              <a:spLocks noChangeAspect="1" noChangeShapeType="1"/>
            </p:cNvSpPr>
            <p:nvPr/>
          </p:nvSpPr>
          <p:spPr bwMode="auto">
            <a:xfrm flipH="1">
              <a:off x="1824" y="2592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11" name="Line 40"/>
            <p:cNvSpPr>
              <a:spLocks noChangeAspect="1" noChangeShapeType="1"/>
            </p:cNvSpPr>
            <p:nvPr/>
          </p:nvSpPr>
          <p:spPr bwMode="auto">
            <a:xfrm>
              <a:off x="2304" y="2592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940" name="Text Box 57"/>
          <p:cNvSpPr txBox="1">
            <a:spLocks noChangeArrowheads="1"/>
          </p:cNvSpPr>
          <p:nvPr/>
        </p:nvSpPr>
        <p:spPr bwMode="auto">
          <a:xfrm>
            <a:off x="2257845" y="5585637"/>
            <a:ext cx="2910631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A8218"/>
                </a:solidFill>
              </a:rPr>
              <a:t>Deleting node with 31 – before deletion</a:t>
            </a:r>
          </a:p>
        </p:txBody>
      </p:sp>
      <p:sp>
        <p:nvSpPr>
          <p:cNvPr id="39941" name="Text Box 58"/>
          <p:cNvSpPr txBox="1">
            <a:spLocks noChangeArrowheads="1"/>
          </p:cNvSpPr>
          <p:nvPr/>
        </p:nvSpPr>
        <p:spPr bwMode="auto">
          <a:xfrm>
            <a:off x="7403851" y="5594115"/>
            <a:ext cx="2904207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A8218"/>
                </a:solidFill>
              </a:rPr>
              <a:t>Deleting node with 31 – after deletion</a:t>
            </a:r>
          </a:p>
        </p:txBody>
      </p:sp>
      <p:grpSp>
        <p:nvGrpSpPr>
          <p:cNvPr id="39942" name="Group 75"/>
          <p:cNvGrpSpPr>
            <a:grpSpLocks noChangeAspect="1"/>
          </p:cNvGrpSpPr>
          <p:nvPr/>
        </p:nvGrpSpPr>
        <p:grpSpPr bwMode="auto">
          <a:xfrm>
            <a:off x="6281364" y="1497496"/>
            <a:ext cx="4768850" cy="4081805"/>
            <a:chOff x="2948" y="1104"/>
            <a:chExt cx="2770" cy="2259"/>
          </a:xfrm>
        </p:grpSpPr>
        <p:sp>
          <p:nvSpPr>
            <p:cNvPr id="39943" name="Rectangle 41"/>
            <p:cNvSpPr>
              <a:spLocks noChangeAspect="1" noChangeArrowheads="1"/>
            </p:cNvSpPr>
            <p:nvPr/>
          </p:nvSpPr>
          <p:spPr bwMode="auto">
            <a:xfrm>
              <a:off x="4552" y="1104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9944" name="Rectangle 42"/>
            <p:cNvSpPr>
              <a:spLocks noChangeAspect="1" noChangeArrowheads="1"/>
            </p:cNvSpPr>
            <p:nvPr/>
          </p:nvSpPr>
          <p:spPr bwMode="auto">
            <a:xfrm>
              <a:off x="4408" y="1584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9945" name="Rectangle 43"/>
            <p:cNvSpPr>
              <a:spLocks noChangeAspect="1" noChangeArrowheads="1"/>
            </p:cNvSpPr>
            <p:nvPr/>
          </p:nvSpPr>
          <p:spPr bwMode="auto">
            <a:xfrm>
              <a:off x="4840" y="1584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9946" name="Rectangle 44"/>
            <p:cNvSpPr>
              <a:spLocks noChangeAspect="1" noChangeArrowheads="1"/>
            </p:cNvSpPr>
            <p:nvPr/>
          </p:nvSpPr>
          <p:spPr bwMode="auto">
            <a:xfrm>
              <a:off x="4696" y="1584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9947" name="Rectangle 45"/>
            <p:cNvSpPr>
              <a:spLocks noChangeAspect="1" noChangeArrowheads="1"/>
            </p:cNvSpPr>
            <p:nvPr/>
          </p:nvSpPr>
          <p:spPr bwMode="auto">
            <a:xfrm>
              <a:off x="3764" y="2016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9948" name="Rectangle 46"/>
            <p:cNvSpPr>
              <a:spLocks noChangeAspect="1" noChangeArrowheads="1"/>
            </p:cNvSpPr>
            <p:nvPr/>
          </p:nvSpPr>
          <p:spPr bwMode="auto">
            <a:xfrm>
              <a:off x="4196" y="2016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9949" name="Rectangle 47"/>
            <p:cNvSpPr>
              <a:spLocks noChangeAspect="1" noChangeArrowheads="1"/>
            </p:cNvSpPr>
            <p:nvPr/>
          </p:nvSpPr>
          <p:spPr bwMode="auto">
            <a:xfrm>
              <a:off x="4052" y="2016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9950" name="Line 48"/>
            <p:cNvSpPr>
              <a:spLocks noChangeAspect="1" noChangeShapeType="1"/>
            </p:cNvSpPr>
            <p:nvPr/>
          </p:nvSpPr>
          <p:spPr bwMode="auto">
            <a:xfrm>
              <a:off x="4696" y="124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1" name="Line 49"/>
            <p:cNvSpPr>
              <a:spLocks noChangeAspect="1" noChangeShapeType="1"/>
            </p:cNvSpPr>
            <p:nvPr/>
          </p:nvSpPr>
          <p:spPr bwMode="auto">
            <a:xfrm flipH="1">
              <a:off x="4072" y="1728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2" name="Line 50"/>
            <p:cNvSpPr>
              <a:spLocks noChangeAspect="1" noChangeShapeType="1"/>
            </p:cNvSpPr>
            <p:nvPr/>
          </p:nvSpPr>
          <p:spPr bwMode="auto">
            <a:xfrm>
              <a:off x="4888" y="1728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3" name="Text Box 51"/>
            <p:cNvSpPr txBox="1">
              <a:spLocks noChangeAspect="1" noChangeArrowheads="1"/>
            </p:cNvSpPr>
            <p:nvPr/>
          </p:nvSpPr>
          <p:spPr bwMode="auto">
            <a:xfrm>
              <a:off x="3764" y="2016"/>
              <a:ext cx="324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43</a:t>
              </a:r>
            </a:p>
          </p:txBody>
        </p:sp>
        <p:sp>
          <p:nvSpPr>
            <p:cNvPr id="39954" name="Text Box 52"/>
            <p:cNvSpPr txBox="1">
              <a:spLocks noChangeAspect="1" noChangeArrowheads="1"/>
            </p:cNvSpPr>
            <p:nvPr/>
          </p:nvSpPr>
          <p:spPr bwMode="auto">
            <a:xfrm>
              <a:off x="4408" y="1584"/>
              <a:ext cx="324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59</a:t>
              </a:r>
            </a:p>
          </p:txBody>
        </p:sp>
        <p:sp>
          <p:nvSpPr>
            <p:cNvPr id="39955" name="Text Box 53"/>
            <p:cNvSpPr txBox="1">
              <a:spLocks noChangeAspect="1" noChangeArrowheads="1"/>
            </p:cNvSpPr>
            <p:nvPr/>
          </p:nvSpPr>
          <p:spPr bwMode="auto">
            <a:xfrm>
              <a:off x="4244" y="2352"/>
              <a:ext cx="486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39956" name="Line 54"/>
            <p:cNvSpPr>
              <a:spLocks noChangeAspect="1" noChangeShapeType="1"/>
            </p:cNvSpPr>
            <p:nvPr/>
          </p:nvSpPr>
          <p:spPr bwMode="auto">
            <a:xfrm flipH="1">
              <a:off x="3764" y="2160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7" name="Line 55"/>
            <p:cNvSpPr>
              <a:spLocks noChangeAspect="1" noChangeShapeType="1"/>
            </p:cNvSpPr>
            <p:nvPr/>
          </p:nvSpPr>
          <p:spPr bwMode="auto">
            <a:xfrm>
              <a:off x="4244" y="2160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8" name="Text Box 56"/>
            <p:cNvSpPr txBox="1">
              <a:spLocks noChangeAspect="1" noChangeArrowheads="1"/>
            </p:cNvSpPr>
            <p:nvPr/>
          </p:nvSpPr>
          <p:spPr bwMode="auto">
            <a:xfrm>
              <a:off x="5232" y="2016"/>
              <a:ext cx="486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39959" name="Rectangle 59"/>
            <p:cNvSpPr>
              <a:spLocks noChangeAspect="1" noChangeArrowheads="1"/>
            </p:cNvSpPr>
            <p:nvPr/>
          </p:nvSpPr>
          <p:spPr bwMode="auto">
            <a:xfrm>
              <a:off x="3456" y="2352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9960" name="Rectangle 60"/>
            <p:cNvSpPr>
              <a:spLocks noChangeAspect="1" noChangeArrowheads="1"/>
            </p:cNvSpPr>
            <p:nvPr/>
          </p:nvSpPr>
          <p:spPr bwMode="auto">
            <a:xfrm>
              <a:off x="3888" y="2352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9961" name="Rectangle 61"/>
            <p:cNvSpPr>
              <a:spLocks noChangeAspect="1" noChangeArrowheads="1"/>
            </p:cNvSpPr>
            <p:nvPr/>
          </p:nvSpPr>
          <p:spPr bwMode="auto">
            <a:xfrm>
              <a:off x="3744" y="2352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9962" name="Rectangle 62"/>
            <p:cNvSpPr>
              <a:spLocks noChangeAspect="1" noChangeArrowheads="1"/>
            </p:cNvSpPr>
            <p:nvPr/>
          </p:nvSpPr>
          <p:spPr bwMode="auto">
            <a:xfrm>
              <a:off x="3120" y="2784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9963" name="Rectangle 63"/>
            <p:cNvSpPr>
              <a:spLocks noChangeAspect="1" noChangeArrowheads="1"/>
            </p:cNvSpPr>
            <p:nvPr/>
          </p:nvSpPr>
          <p:spPr bwMode="auto">
            <a:xfrm>
              <a:off x="3552" y="2784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9964" name="Rectangle 64"/>
            <p:cNvSpPr>
              <a:spLocks noChangeAspect="1" noChangeArrowheads="1"/>
            </p:cNvSpPr>
            <p:nvPr/>
          </p:nvSpPr>
          <p:spPr bwMode="auto">
            <a:xfrm>
              <a:off x="3408" y="2784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9965" name="Line 65"/>
            <p:cNvSpPr>
              <a:spLocks noChangeAspect="1" noChangeShapeType="1"/>
            </p:cNvSpPr>
            <p:nvPr/>
          </p:nvSpPr>
          <p:spPr bwMode="auto">
            <a:xfrm flipH="1">
              <a:off x="3408" y="2496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6" name="Line 66"/>
            <p:cNvSpPr>
              <a:spLocks noChangeAspect="1" noChangeShapeType="1"/>
            </p:cNvSpPr>
            <p:nvPr/>
          </p:nvSpPr>
          <p:spPr bwMode="auto">
            <a:xfrm>
              <a:off x="3936" y="2496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7" name="Text Box 67"/>
            <p:cNvSpPr txBox="1">
              <a:spLocks noChangeAspect="1" noChangeArrowheads="1"/>
            </p:cNvSpPr>
            <p:nvPr/>
          </p:nvSpPr>
          <p:spPr bwMode="auto">
            <a:xfrm>
              <a:off x="3168" y="2784"/>
              <a:ext cx="223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7</a:t>
              </a:r>
            </a:p>
          </p:txBody>
        </p:sp>
        <p:sp>
          <p:nvSpPr>
            <p:cNvPr id="39968" name="Text Box 68"/>
            <p:cNvSpPr txBox="1">
              <a:spLocks noChangeAspect="1" noChangeArrowheads="1"/>
            </p:cNvSpPr>
            <p:nvPr/>
          </p:nvSpPr>
          <p:spPr bwMode="auto">
            <a:xfrm>
              <a:off x="3456" y="2352"/>
              <a:ext cx="324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19</a:t>
              </a:r>
            </a:p>
          </p:txBody>
        </p:sp>
        <p:sp>
          <p:nvSpPr>
            <p:cNvPr id="39969" name="Text Box 69"/>
            <p:cNvSpPr txBox="1">
              <a:spLocks noChangeAspect="1" noChangeArrowheads="1"/>
            </p:cNvSpPr>
            <p:nvPr/>
          </p:nvSpPr>
          <p:spPr bwMode="auto">
            <a:xfrm>
              <a:off x="2948" y="3120"/>
              <a:ext cx="486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39970" name="Text Box 70"/>
            <p:cNvSpPr txBox="1">
              <a:spLocks noChangeAspect="1" noChangeArrowheads="1"/>
            </p:cNvSpPr>
            <p:nvPr/>
          </p:nvSpPr>
          <p:spPr bwMode="auto">
            <a:xfrm>
              <a:off x="3600" y="3120"/>
              <a:ext cx="486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39971" name="Line 71"/>
            <p:cNvSpPr>
              <a:spLocks noChangeAspect="1" noChangeShapeType="1"/>
            </p:cNvSpPr>
            <p:nvPr/>
          </p:nvSpPr>
          <p:spPr bwMode="auto">
            <a:xfrm flipH="1">
              <a:off x="3120" y="2928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2" name="Line 72"/>
            <p:cNvSpPr>
              <a:spLocks noChangeAspect="1" noChangeShapeType="1"/>
            </p:cNvSpPr>
            <p:nvPr/>
          </p:nvSpPr>
          <p:spPr bwMode="auto">
            <a:xfrm>
              <a:off x="3600" y="2928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3" name="Text Box 73"/>
            <p:cNvSpPr txBox="1">
              <a:spLocks noChangeAspect="1" noChangeArrowheads="1"/>
            </p:cNvSpPr>
            <p:nvPr/>
          </p:nvSpPr>
          <p:spPr bwMode="auto">
            <a:xfrm>
              <a:off x="3936" y="2832"/>
              <a:ext cx="486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panose="02070309020205020404" pitchFamily="49" charset="0"/>
                </a:rPr>
                <a:t>null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05213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702366" y="0"/>
            <a:ext cx="7924800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Template Considerations for            Binary Search Trees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954157" y="1828801"/>
            <a:ext cx="9104243" cy="4525963"/>
          </a:xfrm>
        </p:spPr>
        <p:txBody>
          <a:bodyPr>
            <a:normAutofit/>
          </a:bodyPr>
          <a:lstStyle/>
          <a:p>
            <a:r>
              <a:rPr lang="en-US" altLang="en-US" sz="3200" dirty="0" smtClean="0"/>
              <a:t>Binary tree can be implemented as a template, allowing flexibility in  determining type of data stored</a:t>
            </a:r>
          </a:p>
          <a:p>
            <a:r>
              <a:rPr lang="en-US" altLang="en-US" sz="3200" dirty="0" smtClean="0"/>
              <a:t>Implementation must support relational operators </a:t>
            </a:r>
            <a:r>
              <a:rPr lang="en-US" altLang="en-US" sz="3200" dirty="0" smtClean="0">
                <a:latin typeface="Courier New" panose="02070309020205020404" pitchFamily="49" charset="0"/>
              </a:rPr>
              <a:t>&gt;</a:t>
            </a:r>
            <a:r>
              <a:rPr lang="en-US" altLang="en-US" sz="3200" dirty="0" smtClean="0"/>
              <a:t>, </a:t>
            </a:r>
            <a:r>
              <a:rPr lang="en-US" altLang="en-US" sz="3200" dirty="0" smtClean="0">
                <a:latin typeface="Courier New" panose="02070309020205020404" pitchFamily="49" charset="0"/>
              </a:rPr>
              <a:t>&lt;</a:t>
            </a:r>
            <a:r>
              <a:rPr lang="en-US" altLang="en-US" sz="3200" dirty="0" smtClean="0"/>
              <a:t>, and </a:t>
            </a:r>
            <a:r>
              <a:rPr lang="en-US" altLang="en-US" sz="3200" dirty="0" smtClean="0">
                <a:latin typeface="Courier New" panose="02070309020205020404" pitchFamily="49" charset="0"/>
              </a:rPr>
              <a:t>==</a:t>
            </a:r>
            <a:r>
              <a:rPr lang="en-US" altLang="en-US" sz="3200" dirty="0" smtClean="0"/>
              <a:t> to allow comparison of nodes</a:t>
            </a:r>
          </a:p>
          <a:p>
            <a:pPr marL="0" indent="0">
              <a:buNone/>
            </a:pPr>
            <a:endParaRPr lang="en-US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02012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0" y="1015093"/>
            <a:ext cx="5435600" cy="3785507"/>
          </a:xfrm>
          <a:prstGeom prst="rect">
            <a:avLst/>
          </a:prstGeom>
        </p:spPr>
      </p:pic>
      <p:sp>
        <p:nvSpPr>
          <p:cNvPr id="3" name="Cloud Callout 2"/>
          <p:cNvSpPr/>
          <p:nvPr/>
        </p:nvSpPr>
        <p:spPr>
          <a:xfrm>
            <a:off x="8420100" y="1346200"/>
            <a:ext cx="3505200" cy="2743200"/>
          </a:xfrm>
          <a:prstGeom prst="cloudCallout">
            <a:avLst>
              <a:gd name="adj1" fmla="val -77033"/>
              <a:gd name="adj2" fmla="val 196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Let’s code!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574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>
      <p:transition spd="slow" advClick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634330" cy="617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8034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0055" y="1752601"/>
            <a:ext cx="6347714" cy="388077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The </a:t>
            </a:r>
            <a:r>
              <a:rPr lang="en-US" altLang="en-US" i="1" dirty="0" smtClean="0">
                <a:latin typeface="Arial" charset="0"/>
                <a:cs typeface="Arial" charset="0"/>
              </a:rPr>
              <a:t>degree</a:t>
            </a:r>
            <a:r>
              <a:rPr lang="en-US" altLang="en-US" dirty="0" smtClean="0">
                <a:latin typeface="Arial" charset="0"/>
                <a:cs typeface="Arial" charset="0"/>
              </a:rPr>
              <a:t> of a node is defined as the number of its children:   	</a:t>
            </a:r>
            <a:r>
              <a:rPr lang="en-US" altLang="en-US" dirty="0" err="1" smtClean="0">
                <a:latin typeface="Times New Roman" pitchFamily="18" charset="0"/>
                <a:cs typeface="Arial" charset="0"/>
              </a:rPr>
              <a:t>deg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dirty="0" smtClean="0">
                <a:latin typeface="Arial" charset="0"/>
                <a:cs typeface="Arial" charset="0"/>
              </a:rPr>
              <a:t>I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) = 3</a:t>
            </a: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Nodes with the same parent are </a:t>
            </a:r>
            <a:r>
              <a:rPr lang="en-US" altLang="en-US" i="1" dirty="0" smtClean="0">
                <a:latin typeface="Arial" charset="0"/>
                <a:cs typeface="Arial" charset="0"/>
              </a:rPr>
              <a:t>siblings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J, K, and L are siblings</a:t>
            </a:r>
          </a:p>
        </p:txBody>
      </p:sp>
      <p:pic>
        <p:nvPicPr>
          <p:cNvPr id="6" name="Picture 6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112" y="2753139"/>
            <a:ext cx="182880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Arial" charset="0"/>
              </a:rPr>
              <a:t>Terminology</a:t>
            </a:r>
          </a:p>
        </p:txBody>
      </p:sp>
    </p:spTree>
    <p:extLst>
      <p:ext uri="{BB962C8B-B14F-4D97-AF65-F5344CB8AC3E}">
        <p14:creationId xmlns:p14="http://schemas.microsoft.com/office/powerpoint/2010/main" val="20637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011478" cy="6096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118600" y="2101851"/>
            <a:ext cx="18415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Well considered operations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758609" y="2540000"/>
            <a:ext cx="2359991" cy="1930400"/>
          </a:xfrm>
          <a:prstGeom prst="straightConnector1">
            <a:avLst/>
          </a:prstGeom>
          <a:ln w="222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6479485" y="2560983"/>
            <a:ext cx="2630556" cy="1216300"/>
          </a:xfrm>
          <a:prstGeom prst="straightConnector1">
            <a:avLst/>
          </a:prstGeom>
          <a:ln w="222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631885" y="2555046"/>
            <a:ext cx="2486715" cy="2639806"/>
          </a:xfrm>
          <a:prstGeom prst="straightConnector1">
            <a:avLst/>
          </a:prstGeom>
          <a:ln w="222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552661" y="2555046"/>
            <a:ext cx="3565940" cy="227911"/>
          </a:xfrm>
          <a:prstGeom prst="straightConnector1">
            <a:avLst/>
          </a:prstGeom>
          <a:ln w="222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6581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348870" cy="609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7721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569844" y="0"/>
            <a:ext cx="10879744" cy="914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Binary Search Trees (BST)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6009" y="1391478"/>
            <a:ext cx="8226425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b="1" dirty="0"/>
              <a:t>BST Property</a:t>
            </a:r>
            <a:r>
              <a:rPr lang="en-US" altLang="en-US" dirty="0"/>
              <a:t>: All elements stored in the left subtree of a node with value </a:t>
            </a:r>
            <a:r>
              <a:rPr lang="en-US" altLang="en-US" i="1" dirty="0"/>
              <a:t>K</a:t>
            </a:r>
            <a:r>
              <a:rPr lang="en-US" altLang="en-US" dirty="0"/>
              <a:t> have values &lt; </a:t>
            </a:r>
            <a:r>
              <a:rPr lang="en-US" altLang="en-US" i="1" dirty="0"/>
              <a:t>K</a:t>
            </a:r>
            <a:r>
              <a:rPr lang="en-US" altLang="en-US" dirty="0"/>
              <a:t>.  All elements stored in the right subtree of a node with value </a:t>
            </a:r>
            <a:r>
              <a:rPr lang="en-US" altLang="en-US" i="1" dirty="0"/>
              <a:t>K</a:t>
            </a:r>
            <a:r>
              <a:rPr lang="en-US" altLang="en-US" dirty="0"/>
              <a:t> have values &gt;= </a:t>
            </a:r>
            <a:r>
              <a:rPr lang="en-US" altLang="en-US" i="1" dirty="0"/>
              <a:t>K</a:t>
            </a:r>
            <a:r>
              <a:rPr lang="en-US" altLang="en-US" dirty="0"/>
              <a:t>.</a:t>
            </a:r>
          </a:p>
        </p:txBody>
      </p:sp>
      <p:pic>
        <p:nvPicPr>
          <p:cNvPr id="256004" name="Picture 4" descr="C:\Shaffer\CS2604\Figs\BSTShap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6" t="3815" r="4454" b="10489"/>
          <a:stretch>
            <a:fillRect/>
          </a:stretch>
        </p:blipFill>
        <p:spPr bwMode="auto">
          <a:xfrm>
            <a:off x="2057401" y="3036888"/>
            <a:ext cx="6874564" cy="305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107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3" y="1"/>
            <a:ext cx="9487521" cy="602973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118600" y="2101851"/>
            <a:ext cx="18415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first checks to see if the value for </a:t>
            </a:r>
            <a:r>
              <a:rPr lang="en-US" b="1" dirty="0">
                <a:solidFill>
                  <a:schemeClr val="tx1"/>
                </a:solidFill>
              </a:rPr>
              <a:t>root </a:t>
            </a:r>
            <a:r>
              <a:rPr lang="en-US" dirty="0">
                <a:solidFill>
                  <a:schemeClr val="tx1"/>
                </a:solidFill>
              </a:rPr>
              <a:t>is </a:t>
            </a:r>
            <a:r>
              <a:rPr lang="en-US" b="1" dirty="0">
                <a:solidFill>
                  <a:schemeClr val="tx1"/>
                </a:solidFill>
              </a:rPr>
              <a:t>NULL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041913" y="2559051"/>
            <a:ext cx="5076687" cy="1072045"/>
          </a:xfrm>
          <a:prstGeom prst="straightConnector1">
            <a:avLst/>
          </a:prstGeom>
          <a:ln w="222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0762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820150" cy="621527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118600" y="2101851"/>
            <a:ext cx="18415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For clarity it could not be multi-assigned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 flipV="1">
            <a:off x="6665844" y="2101851"/>
            <a:ext cx="2452756" cy="457200"/>
          </a:xfrm>
          <a:prstGeom prst="straightConnector1">
            <a:avLst/>
          </a:prstGeom>
          <a:ln w="222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9377018" y="3929960"/>
            <a:ext cx="18415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If there’s a valid pointer on each side (</a:t>
            </a:r>
            <a:r>
              <a:rPr lang="en-US" i="1" dirty="0" smtClean="0">
                <a:solidFill>
                  <a:schemeClr val="tx1"/>
                </a:solidFill>
              </a:rPr>
              <a:t>if </a:t>
            </a:r>
            <a:r>
              <a:rPr lang="en-US" i="1" dirty="0" err="1" smtClean="0">
                <a:solidFill>
                  <a:schemeClr val="tx1"/>
                </a:solidFill>
              </a:rPr>
              <a:t>ptr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>
            <a:off x="6202018" y="4387160"/>
            <a:ext cx="3175000" cy="582405"/>
          </a:xfrm>
          <a:prstGeom prst="straightConnector1">
            <a:avLst/>
          </a:prstGeom>
          <a:ln w="222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1292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42123" y="0"/>
            <a:ext cx="10760904" cy="914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BST Insert</a:t>
            </a:r>
          </a:p>
        </p:txBody>
      </p:sp>
      <p:pic>
        <p:nvPicPr>
          <p:cNvPr id="266244" name="Picture 4" descr="C:\Shaffer\CS2604\Figs\BSTAdd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7" t="3053" r="4097" b="6107"/>
          <a:stretch>
            <a:fillRect/>
          </a:stretch>
        </p:blipFill>
        <p:spPr bwMode="auto">
          <a:xfrm>
            <a:off x="1828801" y="1219201"/>
            <a:ext cx="6824663" cy="4530725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97954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096375" cy="6096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118600" y="2101851"/>
            <a:ext cx="18415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Maintain the BST property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5862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Box 2"/>
          <p:cNvSpPr txBox="1">
            <a:spLocks noChangeArrowheads="1"/>
          </p:cNvSpPr>
          <p:nvPr/>
        </p:nvSpPr>
        <p:spPr bwMode="auto">
          <a:xfrm>
            <a:off x="1524000" y="-15875"/>
            <a:ext cx="1841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118600" y="2559051"/>
            <a:ext cx="18415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Is it left, right, or both?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6665844" y="2093914"/>
            <a:ext cx="2452756" cy="457200"/>
          </a:xfrm>
          <a:prstGeom prst="straightConnector1">
            <a:avLst/>
          </a:prstGeom>
          <a:ln w="222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6003235" y="2574926"/>
            <a:ext cx="3115365" cy="314048"/>
          </a:xfrm>
          <a:prstGeom prst="straightConnector1">
            <a:avLst/>
          </a:prstGeom>
          <a:ln w="222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777948" y="2559051"/>
            <a:ext cx="3340652" cy="1668392"/>
          </a:xfrm>
          <a:prstGeom prst="straightConnector1">
            <a:avLst/>
          </a:prstGeom>
          <a:ln w="222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7493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86679" y="12865"/>
            <a:ext cx="10568748" cy="914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BST Remove</a:t>
            </a:r>
          </a:p>
        </p:txBody>
      </p:sp>
      <p:pic>
        <p:nvPicPr>
          <p:cNvPr id="272388" name="Picture 4" descr="C:\Shaffer\CS2604\Figs\Remov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7" t="3053" r="4097" b="6107"/>
          <a:stretch>
            <a:fillRect/>
          </a:stretch>
        </p:blipFill>
        <p:spPr bwMode="auto">
          <a:xfrm>
            <a:off x="1865293" y="1288775"/>
            <a:ext cx="6875463" cy="4564063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8509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Box 2"/>
          <p:cNvSpPr txBox="1">
            <a:spLocks noChangeArrowheads="1"/>
          </p:cNvSpPr>
          <p:nvPr/>
        </p:nvSpPr>
        <p:spPr bwMode="auto">
          <a:xfrm>
            <a:off x="1524000" y="-15875"/>
            <a:ext cx="1841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5875"/>
            <a:ext cx="12192000" cy="68738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529418" y="1194077"/>
            <a:ext cx="18415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Visit left, then node, then right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7076662" y="728940"/>
            <a:ext cx="2452756" cy="457200"/>
          </a:xfrm>
          <a:prstGeom prst="straightConnector1">
            <a:avLst/>
          </a:prstGeom>
          <a:ln w="222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9681818" y="3212420"/>
            <a:ext cx="18415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Visit each node, then its children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7229062" y="2975184"/>
            <a:ext cx="2452756" cy="457200"/>
          </a:xfrm>
          <a:prstGeom prst="straightConnector1">
            <a:avLst/>
          </a:prstGeom>
          <a:ln w="222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410148" y="5408978"/>
            <a:ext cx="1999974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Visit its children, then visit the node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6957392" y="5221428"/>
            <a:ext cx="2452756" cy="457200"/>
          </a:xfrm>
          <a:prstGeom prst="straightConnector1">
            <a:avLst/>
          </a:prstGeom>
          <a:ln w="222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6834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620" y="2859778"/>
            <a:ext cx="3902075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31426"/>
            <a:ext cx="6347714" cy="3880773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altLang="en-US" sz="2000" dirty="0">
                <a:cs typeface="Arial" charset="0"/>
              </a:rPr>
              <a:t>	</a:t>
            </a:r>
            <a:r>
              <a:rPr lang="en-US" altLang="en-US" sz="3200" dirty="0" smtClean="0">
                <a:cs typeface="Arial" charset="0"/>
              </a:rPr>
              <a:t>Nodes with degree zero are also called </a:t>
            </a:r>
            <a:r>
              <a:rPr lang="en-US" altLang="en-US" sz="3200" i="1" dirty="0" smtClean="0">
                <a:solidFill>
                  <a:schemeClr val="hlink"/>
                </a:solidFill>
                <a:cs typeface="Arial" charset="0"/>
              </a:rPr>
              <a:t>leaf nodes</a:t>
            </a:r>
          </a:p>
          <a:p>
            <a:pPr>
              <a:buFont typeface="Arial" charset="0"/>
              <a:buNone/>
            </a:pPr>
            <a:r>
              <a:rPr lang="en-US" altLang="en-US" sz="3200" dirty="0" smtClean="0"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altLang="en-US" sz="3200" dirty="0" smtClean="0">
                <a:cs typeface="Arial" charset="0"/>
              </a:rPr>
              <a:t>	All other nodes are said to be </a:t>
            </a:r>
            <a:r>
              <a:rPr lang="en-US" altLang="en-US" sz="3200" i="1" dirty="0" smtClean="0">
                <a:cs typeface="Arial" charset="0"/>
              </a:rPr>
              <a:t>internal nodes</a:t>
            </a:r>
            <a:r>
              <a:rPr lang="en-US" altLang="en-US" sz="3200" dirty="0" smtClean="0">
                <a:cs typeface="Arial" charset="0"/>
              </a:rPr>
              <a:t>, that is, they are internal to the tree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Arial" charset="0"/>
              </a:rPr>
              <a:t>Terminology</a:t>
            </a:r>
          </a:p>
        </p:txBody>
      </p:sp>
    </p:spTree>
    <p:extLst>
      <p:ext uri="{BB962C8B-B14F-4D97-AF65-F5344CB8AC3E}">
        <p14:creationId xmlns:p14="http://schemas.microsoft.com/office/powerpoint/2010/main" val="266875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520149" y="0"/>
            <a:ext cx="8226425" cy="914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Array Implementation</a:t>
            </a:r>
          </a:p>
        </p:txBody>
      </p:sp>
      <p:pic>
        <p:nvPicPr>
          <p:cNvPr id="251908" name="Picture 4" descr="C:\Shaffer\CS2604\Figs\BinArray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" t="3275" r="3160" b="10915"/>
          <a:stretch>
            <a:fillRect/>
          </a:stretch>
        </p:blipFill>
        <p:spPr bwMode="auto">
          <a:xfrm>
            <a:off x="3867149" y="1174543"/>
            <a:ext cx="3522663" cy="183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6317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748002"/>
              </p:ext>
            </p:extLst>
          </p:nvPr>
        </p:nvGraphicFramePr>
        <p:xfrm>
          <a:off x="1165810" y="3006518"/>
          <a:ext cx="8077200" cy="2844800"/>
        </p:xfrm>
        <a:graphic>
          <a:graphicData uri="http://schemas.openxmlformats.org/drawingml/2006/table">
            <a:tbl>
              <a:tblPr/>
              <a:tblGrid>
                <a:gridCol w="2144713"/>
                <a:gridCol w="469900"/>
                <a:gridCol w="468312"/>
                <a:gridCol w="469900"/>
                <a:gridCol w="468313"/>
                <a:gridCol w="550862"/>
                <a:gridCol w="533400"/>
                <a:gridCol w="457200"/>
                <a:gridCol w="457200"/>
                <a:gridCol w="457200"/>
                <a:gridCol w="533400"/>
                <a:gridCol w="533400"/>
                <a:gridCol w="533400"/>
              </a:tblGrid>
              <a:tr h="1809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Position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Parent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--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Left Child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--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--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--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--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--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--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Right Child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--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--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--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--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--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--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--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Left Sibling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--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--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--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--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--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--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--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Right Sibling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--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--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--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--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--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--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--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546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87828" y="30956"/>
            <a:ext cx="10515600" cy="1325563"/>
          </a:xfrm>
        </p:spPr>
        <p:txBody>
          <a:bodyPr/>
          <a:lstStyle/>
          <a:p>
            <a:r>
              <a:rPr lang="en-US" altLang="en-US" dirty="0"/>
              <a:t>Array Implementation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626" y="1603513"/>
            <a:ext cx="8653669" cy="4207661"/>
          </a:xfrm>
        </p:spPr>
        <p:txBody>
          <a:bodyPr>
            <a:normAutofit fontScale="55000" lnSpcReduction="20000"/>
          </a:bodyPr>
          <a:lstStyle/>
          <a:p>
            <a:r>
              <a:rPr lang="en-US" altLang="en-US" sz="5800" dirty="0"/>
              <a:t>For a complete binary tree</a:t>
            </a:r>
          </a:p>
          <a:p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sz="4400" dirty="0" smtClean="0">
                <a:latin typeface="Calibri" panose="020F0502020204030204" pitchFamily="34" charset="0"/>
              </a:rPr>
              <a:t>Parent(r)= </a:t>
            </a:r>
            <a:r>
              <a:rPr lang="en-US" altLang="en-US" sz="4400" dirty="0">
                <a:latin typeface="Calibri" panose="020F0502020204030204" pitchFamily="34" charset="0"/>
              </a:rPr>
              <a:t>(</a:t>
            </a:r>
            <a:r>
              <a:rPr lang="en-US" altLang="en-US" sz="4400" i="1" dirty="0">
                <a:latin typeface="Calibri" panose="020F0502020204030204" pitchFamily="34" charset="0"/>
              </a:rPr>
              <a:t>r</a:t>
            </a:r>
            <a:r>
              <a:rPr lang="en-US" altLang="en-US" sz="4400" dirty="0">
                <a:latin typeface="Calibri" panose="020F0502020204030204" pitchFamily="34" charset="0"/>
              </a:rPr>
              <a:t>-1)/2 if </a:t>
            </a:r>
            <a:r>
              <a:rPr lang="en-US" altLang="en-US" sz="4400" i="1" dirty="0">
                <a:latin typeface="Calibri" panose="020F0502020204030204" pitchFamily="34" charset="0"/>
              </a:rPr>
              <a:t>r</a:t>
            </a:r>
            <a:r>
              <a:rPr lang="en-US" altLang="en-US" sz="4400" dirty="0">
                <a:latin typeface="Calibri" panose="020F0502020204030204" pitchFamily="34" charset="0"/>
              </a:rPr>
              <a:t> &lt;&gt; 0 and </a:t>
            </a:r>
            <a:r>
              <a:rPr lang="en-US" altLang="en-US" sz="4400" i="1" dirty="0">
                <a:latin typeface="Calibri" panose="020F0502020204030204" pitchFamily="34" charset="0"/>
              </a:rPr>
              <a:t>r</a:t>
            </a:r>
            <a:r>
              <a:rPr lang="en-US" altLang="en-US" sz="4400" dirty="0">
                <a:latin typeface="Calibri" panose="020F0502020204030204" pitchFamily="34" charset="0"/>
              </a:rPr>
              <a:t> &lt; </a:t>
            </a:r>
            <a:r>
              <a:rPr lang="en-US" altLang="en-US" sz="4400" i="1" dirty="0">
                <a:latin typeface="Calibri" panose="020F0502020204030204" pitchFamily="34" charset="0"/>
              </a:rPr>
              <a:t>n</a:t>
            </a:r>
            <a:r>
              <a:rPr lang="en-US" altLang="en-US" sz="4400" dirty="0" smtClean="0">
                <a:latin typeface="Calibri" panose="020F0502020204030204" pitchFamily="34" charset="0"/>
              </a:rPr>
              <a:t>.           </a:t>
            </a:r>
            <a:endParaRPr lang="en-US" altLang="en-US" sz="4400" dirty="0">
              <a:latin typeface="Calibri" panose="020F0502020204030204" pitchFamily="34" charset="0"/>
            </a:endParaRPr>
          </a:p>
          <a:p>
            <a:r>
              <a:rPr lang="en-US" altLang="en-US" sz="4400" dirty="0" err="1" smtClean="0">
                <a:latin typeface="Calibri" panose="020F0502020204030204" pitchFamily="34" charset="0"/>
              </a:rPr>
              <a:t>Leftchild</a:t>
            </a:r>
            <a:r>
              <a:rPr lang="en-US" altLang="en-US" sz="4400" dirty="0" smtClean="0">
                <a:latin typeface="Calibri" panose="020F0502020204030204" pitchFamily="34" charset="0"/>
              </a:rPr>
              <a:t>(r)= </a:t>
            </a:r>
            <a:r>
              <a:rPr lang="en-US" altLang="en-US" sz="4400" dirty="0">
                <a:latin typeface="Calibri" panose="020F0502020204030204" pitchFamily="34" charset="0"/>
              </a:rPr>
              <a:t>2</a:t>
            </a:r>
            <a:r>
              <a:rPr lang="en-US" altLang="en-US" sz="4400" i="1" dirty="0">
                <a:latin typeface="Calibri" panose="020F0502020204030204" pitchFamily="34" charset="0"/>
              </a:rPr>
              <a:t>r</a:t>
            </a:r>
            <a:r>
              <a:rPr lang="en-US" altLang="en-US" sz="4400" dirty="0">
                <a:latin typeface="Calibri" panose="020F0502020204030204" pitchFamily="34" charset="0"/>
              </a:rPr>
              <a:t> + 1 if 2</a:t>
            </a:r>
            <a:r>
              <a:rPr lang="en-US" altLang="en-US" sz="4400" i="1" dirty="0">
                <a:latin typeface="Calibri" panose="020F0502020204030204" pitchFamily="34" charset="0"/>
              </a:rPr>
              <a:t>r</a:t>
            </a:r>
            <a:r>
              <a:rPr lang="en-US" altLang="en-US" sz="4400" dirty="0">
                <a:latin typeface="Calibri" panose="020F0502020204030204" pitchFamily="34" charset="0"/>
              </a:rPr>
              <a:t> + 1 &lt; </a:t>
            </a:r>
            <a:r>
              <a:rPr lang="en-US" altLang="en-US" sz="4400" i="1" dirty="0">
                <a:latin typeface="Calibri" panose="020F0502020204030204" pitchFamily="34" charset="0"/>
              </a:rPr>
              <a:t>n</a:t>
            </a:r>
            <a:r>
              <a:rPr lang="en-US" altLang="en-US" sz="4400" dirty="0" smtClean="0">
                <a:latin typeface="Calibri" panose="020F0502020204030204" pitchFamily="34" charset="0"/>
              </a:rPr>
              <a:t>.     </a:t>
            </a:r>
            <a:endParaRPr lang="en-US" altLang="en-US" sz="4400" dirty="0">
              <a:latin typeface="Calibri" panose="020F0502020204030204" pitchFamily="34" charset="0"/>
            </a:endParaRPr>
          </a:p>
          <a:p>
            <a:r>
              <a:rPr lang="en-US" altLang="en-US" sz="4400" dirty="0" err="1" smtClean="0">
                <a:latin typeface="Calibri" panose="020F0502020204030204" pitchFamily="34" charset="0"/>
              </a:rPr>
              <a:t>Rightchild</a:t>
            </a:r>
            <a:r>
              <a:rPr lang="en-US" altLang="en-US" sz="4400" dirty="0" smtClean="0">
                <a:latin typeface="Calibri" panose="020F0502020204030204" pitchFamily="34" charset="0"/>
              </a:rPr>
              <a:t>(r)=  </a:t>
            </a:r>
            <a:r>
              <a:rPr lang="en-US" altLang="en-US" sz="4400" dirty="0">
                <a:latin typeface="Calibri" panose="020F0502020204030204" pitchFamily="34" charset="0"/>
              </a:rPr>
              <a:t>2</a:t>
            </a:r>
            <a:r>
              <a:rPr lang="en-US" altLang="en-US" sz="4400" i="1" dirty="0">
                <a:latin typeface="Calibri" panose="020F0502020204030204" pitchFamily="34" charset="0"/>
              </a:rPr>
              <a:t>r</a:t>
            </a:r>
            <a:r>
              <a:rPr lang="en-US" altLang="en-US" sz="4400" dirty="0">
                <a:latin typeface="Calibri" panose="020F0502020204030204" pitchFamily="34" charset="0"/>
              </a:rPr>
              <a:t> + 2 if 2</a:t>
            </a:r>
            <a:r>
              <a:rPr lang="en-US" altLang="en-US" sz="4400" i="1" dirty="0">
                <a:latin typeface="Calibri" panose="020F0502020204030204" pitchFamily="34" charset="0"/>
              </a:rPr>
              <a:t>r</a:t>
            </a:r>
            <a:r>
              <a:rPr lang="en-US" altLang="en-US" sz="4400" dirty="0">
                <a:latin typeface="Calibri" panose="020F0502020204030204" pitchFamily="34" charset="0"/>
              </a:rPr>
              <a:t> + 2 &lt; </a:t>
            </a:r>
            <a:r>
              <a:rPr lang="en-US" altLang="en-US" sz="4400" i="1" dirty="0">
                <a:latin typeface="Calibri" panose="020F0502020204030204" pitchFamily="34" charset="0"/>
              </a:rPr>
              <a:t>n</a:t>
            </a:r>
            <a:r>
              <a:rPr lang="en-US" altLang="en-US" sz="4400" dirty="0" smtClean="0">
                <a:latin typeface="Calibri" panose="020F0502020204030204" pitchFamily="34" charset="0"/>
              </a:rPr>
              <a:t>.    </a:t>
            </a:r>
            <a:endParaRPr lang="en-US" altLang="en-US" sz="4400" dirty="0">
              <a:latin typeface="Calibri" panose="020F0502020204030204" pitchFamily="34" charset="0"/>
            </a:endParaRPr>
          </a:p>
          <a:p>
            <a:r>
              <a:rPr lang="en-US" altLang="en-US" sz="4400" dirty="0" err="1" smtClean="0">
                <a:latin typeface="Calibri" panose="020F0502020204030204" pitchFamily="34" charset="0"/>
              </a:rPr>
              <a:t>Leftsibling</a:t>
            </a:r>
            <a:r>
              <a:rPr lang="en-US" altLang="en-US" sz="4400" dirty="0" smtClean="0">
                <a:latin typeface="Calibri" panose="020F0502020204030204" pitchFamily="34" charset="0"/>
              </a:rPr>
              <a:t>(r)=  </a:t>
            </a:r>
            <a:r>
              <a:rPr lang="en-US" altLang="en-US" sz="4400" i="1" dirty="0">
                <a:latin typeface="Calibri" panose="020F0502020204030204" pitchFamily="34" charset="0"/>
              </a:rPr>
              <a:t>r</a:t>
            </a:r>
            <a:r>
              <a:rPr lang="en-US" altLang="en-US" sz="4400" dirty="0">
                <a:latin typeface="Calibri" panose="020F0502020204030204" pitchFamily="34" charset="0"/>
              </a:rPr>
              <a:t> - 1 if </a:t>
            </a:r>
            <a:r>
              <a:rPr lang="en-US" altLang="en-US" sz="4400" i="1" dirty="0">
                <a:latin typeface="Calibri" panose="020F0502020204030204" pitchFamily="34" charset="0"/>
              </a:rPr>
              <a:t>r</a:t>
            </a:r>
            <a:r>
              <a:rPr lang="en-US" altLang="en-US" sz="4400" dirty="0">
                <a:latin typeface="Calibri" panose="020F0502020204030204" pitchFamily="34" charset="0"/>
              </a:rPr>
              <a:t> is even, </a:t>
            </a:r>
            <a:r>
              <a:rPr lang="en-US" altLang="en-US" sz="4400" i="1" dirty="0">
                <a:latin typeface="Calibri" panose="020F0502020204030204" pitchFamily="34" charset="0"/>
              </a:rPr>
              <a:t>r</a:t>
            </a:r>
            <a:r>
              <a:rPr lang="en-US" altLang="en-US" sz="4400" dirty="0">
                <a:latin typeface="Calibri" panose="020F0502020204030204" pitchFamily="34" charset="0"/>
              </a:rPr>
              <a:t> &gt; 0, and </a:t>
            </a:r>
            <a:r>
              <a:rPr lang="en-US" altLang="en-US" sz="4400" i="1" dirty="0">
                <a:latin typeface="Calibri" panose="020F0502020204030204" pitchFamily="34" charset="0"/>
              </a:rPr>
              <a:t>r</a:t>
            </a:r>
            <a:r>
              <a:rPr lang="en-US" altLang="en-US" sz="4400" dirty="0">
                <a:latin typeface="Calibri" panose="020F0502020204030204" pitchFamily="34" charset="0"/>
              </a:rPr>
              <a:t> &lt; </a:t>
            </a:r>
            <a:r>
              <a:rPr lang="en-US" altLang="en-US" sz="4400" i="1" dirty="0">
                <a:latin typeface="Calibri" panose="020F0502020204030204" pitchFamily="34" charset="0"/>
              </a:rPr>
              <a:t>n</a:t>
            </a:r>
            <a:r>
              <a:rPr lang="en-US" altLang="en-US" sz="4400" dirty="0" smtClean="0">
                <a:latin typeface="Calibri" panose="020F0502020204030204" pitchFamily="34" charset="0"/>
              </a:rPr>
              <a:t>.</a:t>
            </a:r>
            <a:endParaRPr lang="en-US" altLang="en-US" sz="4400" dirty="0"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4400" dirty="0" err="1" smtClean="0">
                <a:latin typeface="Calibri" panose="020F0502020204030204" pitchFamily="34" charset="0"/>
              </a:rPr>
              <a:t>Rightsibling</a:t>
            </a:r>
            <a:r>
              <a:rPr lang="en-US" altLang="en-US" sz="4400" dirty="0" smtClean="0">
                <a:latin typeface="Calibri" panose="020F0502020204030204" pitchFamily="34" charset="0"/>
              </a:rPr>
              <a:t>(r)= </a:t>
            </a:r>
            <a:r>
              <a:rPr lang="en-US" altLang="en-US" sz="4400" i="1" dirty="0">
                <a:latin typeface="Calibri" panose="020F0502020204030204" pitchFamily="34" charset="0"/>
              </a:rPr>
              <a:t>r</a:t>
            </a:r>
            <a:r>
              <a:rPr lang="en-US" altLang="en-US" sz="4400" dirty="0">
                <a:latin typeface="Calibri" panose="020F0502020204030204" pitchFamily="34" charset="0"/>
              </a:rPr>
              <a:t> + 1 if </a:t>
            </a:r>
            <a:r>
              <a:rPr lang="en-US" altLang="en-US" sz="4400" i="1" dirty="0">
                <a:latin typeface="Calibri" panose="020F0502020204030204" pitchFamily="34" charset="0"/>
              </a:rPr>
              <a:t>r</a:t>
            </a:r>
            <a:r>
              <a:rPr lang="en-US" altLang="en-US" sz="4400" dirty="0">
                <a:latin typeface="Calibri" panose="020F0502020204030204" pitchFamily="34" charset="0"/>
              </a:rPr>
              <a:t> is odd and </a:t>
            </a:r>
            <a:r>
              <a:rPr lang="en-US" altLang="en-US" sz="4400" i="1" dirty="0">
                <a:latin typeface="Calibri" panose="020F0502020204030204" pitchFamily="34" charset="0"/>
              </a:rPr>
              <a:t>r</a:t>
            </a:r>
            <a:r>
              <a:rPr lang="en-US" altLang="en-US" sz="4400" dirty="0">
                <a:latin typeface="Calibri" panose="020F0502020204030204" pitchFamily="34" charset="0"/>
              </a:rPr>
              <a:t> + 1 &lt; </a:t>
            </a:r>
            <a:r>
              <a:rPr lang="en-US" altLang="en-US" sz="4400" i="1" dirty="0">
                <a:latin typeface="Calibri" panose="020F0502020204030204" pitchFamily="34" charset="0"/>
              </a:rPr>
              <a:t>n</a:t>
            </a:r>
            <a:r>
              <a:rPr lang="en-US" altLang="en-US" sz="4400" dirty="0">
                <a:latin typeface="Calibri" panose="020F0502020204030204" pitchFamily="34" charset="0"/>
              </a:rPr>
              <a:t>.</a:t>
            </a:r>
          </a:p>
        </p:txBody>
      </p:sp>
      <p:grpSp>
        <p:nvGrpSpPr>
          <p:cNvPr id="21534" name="Group 30"/>
          <p:cNvGrpSpPr>
            <a:grpSpLocks/>
          </p:cNvGrpSpPr>
          <p:nvPr/>
        </p:nvGrpSpPr>
        <p:grpSpPr bwMode="auto">
          <a:xfrm>
            <a:off x="3118993" y="1858618"/>
            <a:ext cx="6934200" cy="1676400"/>
            <a:chOff x="480" y="1296"/>
            <a:chExt cx="4368" cy="1056"/>
          </a:xfrm>
        </p:grpSpPr>
        <p:sp>
          <p:nvSpPr>
            <p:cNvPr id="21508" name="Oval 4"/>
            <p:cNvSpPr>
              <a:spLocks noChangeArrowheads="1"/>
            </p:cNvSpPr>
            <p:nvPr/>
          </p:nvSpPr>
          <p:spPr bwMode="auto">
            <a:xfrm>
              <a:off x="2832" y="1296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0</a:t>
              </a:r>
            </a:p>
          </p:txBody>
        </p:sp>
        <p:sp>
          <p:nvSpPr>
            <p:cNvPr id="21509" name="Oval 5"/>
            <p:cNvSpPr>
              <a:spLocks noChangeArrowheads="1"/>
            </p:cNvSpPr>
            <p:nvPr/>
          </p:nvSpPr>
          <p:spPr bwMode="auto">
            <a:xfrm>
              <a:off x="1536" y="1584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21510" name="Oval 6"/>
            <p:cNvSpPr>
              <a:spLocks noChangeArrowheads="1"/>
            </p:cNvSpPr>
            <p:nvPr/>
          </p:nvSpPr>
          <p:spPr bwMode="auto">
            <a:xfrm>
              <a:off x="3888" y="1584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21511" name="Oval 7"/>
            <p:cNvSpPr>
              <a:spLocks noChangeArrowheads="1"/>
            </p:cNvSpPr>
            <p:nvPr/>
          </p:nvSpPr>
          <p:spPr bwMode="auto">
            <a:xfrm>
              <a:off x="912" y="1872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21512" name="Oval 8"/>
            <p:cNvSpPr>
              <a:spLocks noChangeArrowheads="1"/>
            </p:cNvSpPr>
            <p:nvPr/>
          </p:nvSpPr>
          <p:spPr bwMode="auto">
            <a:xfrm>
              <a:off x="2208" y="1872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21513" name="Oval 9"/>
            <p:cNvSpPr>
              <a:spLocks noChangeArrowheads="1"/>
            </p:cNvSpPr>
            <p:nvPr/>
          </p:nvSpPr>
          <p:spPr bwMode="auto">
            <a:xfrm>
              <a:off x="3312" y="1872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5</a:t>
              </a:r>
            </a:p>
          </p:txBody>
        </p:sp>
        <p:sp>
          <p:nvSpPr>
            <p:cNvPr id="21514" name="Oval 10"/>
            <p:cNvSpPr>
              <a:spLocks noChangeArrowheads="1"/>
            </p:cNvSpPr>
            <p:nvPr/>
          </p:nvSpPr>
          <p:spPr bwMode="auto">
            <a:xfrm>
              <a:off x="4704" y="1968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6</a:t>
              </a:r>
            </a:p>
          </p:txBody>
        </p:sp>
        <p:sp>
          <p:nvSpPr>
            <p:cNvPr id="21515" name="Oval 11"/>
            <p:cNvSpPr>
              <a:spLocks noChangeArrowheads="1"/>
            </p:cNvSpPr>
            <p:nvPr/>
          </p:nvSpPr>
          <p:spPr bwMode="auto">
            <a:xfrm>
              <a:off x="480" y="2208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7</a:t>
              </a:r>
            </a:p>
          </p:txBody>
        </p:sp>
        <p:sp>
          <p:nvSpPr>
            <p:cNvPr id="21516" name="Oval 12"/>
            <p:cNvSpPr>
              <a:spLocks noChangeArrowheads="1"/>
            </p:cNvSpPr>
            <p:nvPr/>
          </p:nvSpPr>
          <p:spPr bwMode="auto">
            <a:xfrm>
              <a:off x="1296" y="2208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8</a:t>
              </a:r>
            </a:p>
          </p:txBody>
        </p:sp>
        <p:sp>
          <p:nvSpPr>
            <p:cNvPr id="21517" name="Oval 13"/>
            <p:cNvSpPr>
              <a:spLocks noChangeArrowheads="1"/>
            </p:cNvSpPr>
            <p:nvPr/>
          </p:nvSpPr>
          <p:spPr bwMode="auto">
            <a:xfrm>
              <a:off x="1920" y="2208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9</a:t>
              </a:r>
            </a:p>
          </p:txBody>
        </p:sp>
        <p:sp>
          <p:nvSpPr>
            <p:cNvPr id="21518" name="Oval 14"/>
            <p:cNvSpPr>
              <a:spLocks noChangeArrowheads="1"/>
            </p:cNvSpPr>
            <p:nvPr/>
          </p:nvSpPr>
          <p:spPr bwMode="auto">
            <a:xfrm>
              <a:off x="2592" y="2208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10</a:t>
              </a:r>
            </a:p>
          </p:txBody>
        </p:sp>
        <p:sp>
          <p:nvSpPr>
            <p:cNvPr id="21519" name="Oval 15"/>
            <p:cNvSpPr>
              <a:spLocks noChangeArrowheads="1"/>
            </p:cNvSpPr>
            <p:nvPr/>
          </p:nvSpPr>
          <p:spPr bwMode="auto">
            <a:xfrm>
              <a:off x="3072" y="2208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11</a:t>
              </a:r>
            </a:p>
          </p:txBody>
        </p:sp>
        <p:sp>
          <p:nvSpPr>
            <p:cNvPr id="21520" name="Line 16"/>
            <p:cNvSpPr>
              <a:spLocks noChangeShapeType="1"/>
            </p:cNvSpPr>
            <p:nvPr/>
          </p:nvSpPr>
          <p:spPr bwMode="auto">
            <a:xfrm flipH="1">
              <a:off x="1680" y="1392"/>
              <a:ext cx="115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1" name="Line 17"/>
            <p:cNvSpPr>
              <a:spLocks noChangeShapeType="1"/>
            </p:cNvSpPr>
            <p:nvPr/>
          </p:nvSpPr>
          <p:spPr bwMode="auto">
            <a:xfrm>
              <a:off x="2976" y="1392"/>
              <a:ext cx="91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2" name="Line 18"/>
            <p:cNvSpPr>
              <a:spLocks noChangeShapeType="1"/>
            </p:cNvSpPr>
            <p:nvPr/>
          </p:nvSpPr>
          <p:spPr bwMode="auto">
            <a:xfrm flipH="1">
              <a:off x="1056" y="1680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3" name="Line 19"/>
            <p:cNvSpPr>
              <a:spLocks noChangeShapeType="1"/>
            </p:cNvSpPr>
            <p:nvPr/>
          </p:nvSpPr>
          <p:spPr bwMode="auto">
            <a:xfrm>
              <a:off x="1680" y="1680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4" name="Line 20"/>
            <p:cNvSpPr>
              <a:spLocks noChangeShapeType="1"/>
            </p:cNvSpPr>
            <p:nvPr/>
          </p:nvSpPr>
          <p:spPr bwMode="auto">
            <a:xfrm flipH="1">
              <a:off x="3456" y="1728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5" name="Line 21"/>
            <p:cNvSpPr>
              <a:spLocks noChangeShapeType="1"/>
            </p:cNvSpPr>
            <p:nvPr/>
          </p:nvSpPr>
          <p:spPr bwMode="auto">
            <a:xfrm>
              <a:off x="4032" y="1680"/>
              <a:ext cx="67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6" name="Line 22"/>
            <p:cNvSpPr>
              <a:spLocks noChangeShapeType="1"/>
            </p:cNvSpPr>
            <p:nvPr/>
          </p:nvSpPr>
          <p:spPr bwMode="auto">
            <a:xfrm flipH="1">
              <a:off x="576" y="1968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7" name="Line 23"/>
            <p:cNvSpPr>
              <a:spLocks noChangeShapeType="1"/>
            </p:cNvSpPr>
            <p:nvPr/>
          </p:nvSpPr>
          <p:spPr bwMode="auto">
            <a:xfrm>
              <a:off x="1056" y="1968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8" name="Line 24"/>
            <p:cNvSpPr>
              <a:spLocks noChangeShapeType="1"/>
            </p:cNvSpPr>
            <p:nvPr/>
          </p:nvSpPr>
          <p:spPr bwMode="auto">
            <a:xfrm flipH="1">
              <a:off x="2064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9" name="Line 25"/>
            <p:cNvSpPr>
              <a:spLocks noChangeShapeType="1"/>
            </p:cNvSpPr>
            <p:nvPr/>
          </p:nvSpPr>
          <p:spPr bwMode="auto">
            <a:xfrm>
              <a:off x="2304" y="201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0" name="Line 26"/>
            <p:cNvSpPr>
              <a:spLocks noChangeShapeType="1"/>
            </p:cNvSpPr>
            <p:nvPr/>
          </p:nvSpPr>
          <p:spPr bwMode="auto">
            <a:xfrm flipH="1">
              <a:off x="3168" y="196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575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808383" y="990"/>
            <a:ext cx="10694643" cy="9144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Calibri Light" panose="020F0302020204030204" pitchFamily="34" charset="0"/>
              </a:rPr>
              <a:t>Cost of BST Operations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614" y="1600200"/>
            <a:ext cx="8226425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Helvetica" panose="020B0604020202020204" pitchFamily="34" charset="0"/>
              </a:rPr>
              <a:t>Find: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mtClean="0">
              <a:latin typeface="Helvetica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Helvetica" panose="020B0604020202020204" pitchFamily="34" charset="0"/>
              </a:rPr>
              <a:t>Insert: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mtClean="0">
              <a:latin typeface="Helvetica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Helvetica" panose="020B0604020202020204" pitchFamily="34" charset="0"/>
              </a:rPr>
              <a:t>Delete:</a:t>
            </a:r>
          </a:p>
        </p:txBody>
      </p:sp>
      <p:sp>
        <p:nvSpPr>
          <p:cNvPr id="2" name="Rectangle 1"/>
          <p:cNvSpPr/>
          <p:nvPr/>
        </p:nvSpPr>
        <p:spPr>
          <a:xfrm>
            <a:off x="4038599" y="1752600"/>
            <a:ext cx="3170583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500" b="1" dirty="0">
                <a:solidFill>
                  <a:schemeClr val="accent5">
                    <a:lumMod val="75000"/>
                  </a:schemeClr>
                </a:solidFill>
              </a:rPr>
              <a:t>O(</a:t>
            </a:r>
            <a:r>
              <a:rPr lang="en-US" sz="11500" b="1" i="1" dirty="0">
                <a:solidFill>
                  <a:schemeClr val="accent5">
                    <a:lumMod val="75000"/>
                  </a:schemeClr>
                </a:solidFill>
              </a:rPr>
              <a:t>n</a:t>
            </a:r>
            <a:r>
              <a:rPr lang="en-US" sz="11500" b="1" dirty="0">
                <a:solidFill>
                  <a:schemeClr val="accent5">
                    <a:lumMod val="75000"/>
                  </a:schemeClr>
                </a:solidFill>
              </a:rPr>
              <a:t>) 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328760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0" y="1015093"/>
            <a:ext cx="5435600" cy="3785507"/>
          </a:xfrm>
          <a:prstGeom prst="rect">
            <a:avLst/>
          </a:prstGeom>
        </p:spPr>
      </p:pic>
      <p:sp>
        <p:nvSpPr>
          <p:cNvPr id="3" name="Cloud Callout 2"/>
          <p:cNvSpPr/>
          <p:nvPr/>
        </p:nvSpPr>
        <p:spPr>
          <a:xfrm>
            <a:off x="8203096" y="1346200"/>
            <a:ext cx="3722204" cy="3199296"/>
          </a:xfrm>
          <a:prstGeom prst="cloudCallout">
            <a:avLst>
              <a:gd name="adj1" fmla="val -70980"/>
              <a:gd name="adj2" fmla="val 129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I’m split down the middle whether or not I like the Binary Tree.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285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>
      <p:transition spd="slow" advClick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1638300" y="990601"/>
            <a:ext cx="8915400" cy="634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ts val="600"/>
              </a:spcBef>
              <a:buClr>
                <a:schemeClr val="accent1"/>
              </a:buClr>
              <a:defRPr sz="20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 marL="742950" indent="-285750" algn="ctr">
              <a:spcBef>
                <a:spcPts val="1200"/>
              </a:spcBef>
              <a:buClr>
                <a:schemeClr val="accent1"/>
              </a:buClr>
              <a:defRPr>
                <a:solidFill>
                  <a:schemeClr val="tx2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 marL="1143000" indent="-228600" algn="ctr">
              <a:spcBef>
                <a:spcPts val="1200"/>
              </a:spcBef>
              <a:buClr>
                <a:schemeClr val="accent1"/>
              </a:buClr>
              <a:defRPr sz="16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 marL="1600200" indent="-228600" algn="ctr">
              <a:spcBef>
                <a:spcPts val="1200"/>
              </a:spcBef>
              <a:buClr>
                <a:schemeClr val="accent1"/>
              </a:buClr>
              <a:defRPr sz="1400">
                <a:solidFill>
                  <a:schemeClr val="tx2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 marL="2057400" indent="-228600" algn="ctr">
              <a:spcBef>
                <a:spcPts val="1200"/>
              </a:spcBef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Slide contributions include:</a:t>
            </a: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Walter </a:t>
            </a:r>
            <a:r>
              <a:rPr lang="en-US" altLang="en-US" sz="1600" dirty="0" err="1">
                <a:latin typeface="Aharoni" panose="02010803020104030203" pitchFamily="2" charset="-79"/>
                <a:cs typeface="Aharoni" panose="02010803020104030203" pitchFamily="2" charset="-79"/>
              </a:rPr>
              <a:t>Savitch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n-US" altLang="en-US" sz="1600" i="1" dirty="0">
                <a:latin typeface="Aharoni" panose="02010803020104030203" pitchFamily="2" charset="-79"/>
                <a:cs typeface="Aharoni" panose="02010803020104030203" pitchFamily="2" charset="-79"/>
              </a:rPr>
              <a:t>Problem solving with C++ 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(9th Edition)</a:t>
            </a:r>
            <a:r>
              <a:rPr lang="en-US" altLang="en-US" sz="1600" i="1" dirty="0">
                <a:latin typeface="Aharoni" panose="02010803020104030203" pitchFamily="2" charset="-79"/>
                <a:cs typeface="Aharoni" panose="02010803020104030203" pitchFamily="2" charset="-79"/>
              </a:rPr>
              <a:t>. 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Addison-Wesley Longman Publishing Co., Inc. Boston, MA, USA ©2015</a:t>
            </a:r>
          </a:p>
          <a:p>
            <a:pPr algn="l" eaLnBrk="1" hangingPunct="1">
              <a:spcBef>
                <a:spcPct val="0"/>
              </a:spcBef>
              <a:buClrTx/>
            </a:pP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Gaddis, </a:t>
            </a:r>
            <a:r>
              <a:rPr lang="en-US" altLang="en-US" sz="1600" i="1" dirty="0">
                <a:latin typeface="Aharoni" panose="02010803020104030203" pitchFamily="2" charset="-79"/>
                <a:cs typeface="Aharoni" panose="02010803020104030203" pitchFamily="2" charset="-79"/>
              </a:rPr>
              <a:t>Starting Out with C++: From Control Structures through Objects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, (8th Ed.) , Addison-Wesley Longman Publishing Co., Inc. Boston, MA, USA ©2015</a:t>
            </a:r>
          </a:p>
          <a:p>
            <a:pPr algn="l" eaLnBrk="1" hangingPunct="1">
              <a:spcBef>
                <a:spcPct val="0"/>
              </a:spcBef>
              <a:buClrTx/>
            </a:pP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Bjarne </a:t>
            </a:r>
            <a:r>
              <a:rPr lang="en-US" altLang="en-US" sz="1600" dirty="0" err="1">
                <a:latin typeface="Aharoni" panose="02010803020104030203" pitchFamily="2" charset="-79"/>
                <a:cs typeface="Aharoni" panose="02010803020104030203" pitchFamily="2" charset="-79"/>
              </a:rPr>
              <a:t>Stroustrup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n-US" altLang="en-US" sz="1600" i="1" dirty="0">
                <a:latin typeface="Aharoni" panose="02010803020104030203" pitchFamily="2" charset="-79"/>
                <a:cs typeface="Aharoni" panose="02010803020104030203" pitchFamily="2" charset="-79"/>
              </a:rPr>
              <a:t>The C++ Programming Language, 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3rd Edition, Addison-Wesley Longman Publishing Co., Inc. Boston, MA, USA ©2007</a:t>
            </a:r>
          </a:p>
          <a:p>
            <a:pPr algn="l" eaLnBrk="1" hangingPunct="1">
              <a:spcBef>
                <a:spcPct val="0"/>
              </a:spcBef>
              <a:buClrTx/>
            </a:pP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Herb Sutter, Andrei </a:t>
            </a:r>
            <a:r>
              <a:rPr lang="en-US" altLang="en-US" sz="1600" dirty="0" err="1">
                <a:latin typeface="Aharoni" panose="02010803020104030203" pitchFamily="2" charset="-79"/>
                <a:cs typeface="Aharoni" panose="02010803020104030203" pitchFamily="2" charset="-79"/>
              </a:rPr>
              <a:t>Alexandrescu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n-US" altLang="en-US" sz="1600" i="1" dirty="0">
                <a:latin typeface="Aharoni" panose="02010803020104030203" pitchFamily="2" charset="-79"/>
                <a:cs typeface="Aharoni" panose="02010803020104030203" pitchFamily="2" charset="-79"/>
              </a:rPr>
              <a:t>C++ coding standards : 101 rules, guidelines, and best practices, 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Copyright © 2005 Pearson Education, Inc.</a:t>
            </a:r>
          </a:p>
          <a:p>
            <a:pPr algn="l" eaLnBrk="1" hangingPunct="1">
              <a:spcBef>
                <a:spcPct val="0"/>
              </a:spcBef>
              <a:buClrTx/>
            </a:pP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>
              <a:spcBef>
                <a:spcPct val="0"/>
              </a:spcBef>
              <a:buClrTx/>
            </a:pP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Paul </a:t>
            </a:r>
            <a:r>
              <a:rPr lang="en-US" altLang="en-US" sz="16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Deitel</a:t>
            </a: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 &amp; Harvey </a:t>
            </a:r>
            <a:r>
              <a:rPr lang="en-US" altLang="en-US" sz="16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Deitel</a:t>
            </a: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, C++ How to Program, (7th Ed.) © 2010 by Pearson Education, Inc.</a:t>
            </a:r>
          </a:p>
          <a:p>
            <a:pPr algn="l">
              <a:spcBef>
                <a:spcPct val="0"/>
              </a:spcBef>
              <a:buClrTx/>
            </a:pP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Upper Saddle River, New Jersey 07458</a:t>
            </a:r>
          </a:p>
          <a:p>
            <a:pPr algn="l">
              <a:spcBef>
                <a:spcPct val="0"/>
              </a:spcBef>
              <a:buClrTx/>
            </a:pPr>
            <a:endParaRPr lang="en-US" altLang="en-US" sz="16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>
              <a:spcBef>
                <a:spcPct val="0"/>
              </a:spcBef>
              <a:buClrTx/>
            </a:pP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Scott Meyers, </a:t>
            </a:r>
            <a:r>
              <a:rPr lang="en-US" altLang="en-US" sz="1600" b="1" i="1" dirty="0">
                <a:latin typeface="Aharoni" panose="02010803020104030203" pitchFamily="2" charset="-79"/>
                <a:cs typeface="Aharoni" panose="02010803020104030203" pitchFamily="2" charset="-79"/>
              </a:rPr>
              <a:t>Effective Modern C++</a:t>
            </a: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. Copyright 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© </a:t>
            </a: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2015 (O’Reilly) , </a:t>
            </a:r>
            <a:r>
              <a:rPr lang="en-US" alt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978-1-491-90399-5</a:t>
            </a: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. </a:t>
            </a:r>
          </a:p>
          <a:p>
            <a:pPr algn="l">
              <a:spcBef>
                <a:spcPct val="0"/>
              </a:spcBef>
              <a:buClrTx/>
            </a:pPr>
            <a:endParaRPr lang="en-US" altLang="en-US" sz="16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>
              <a:spcBef>
                <a:spcPct val="0"/>
              </a:spcBef>
              <a:buClrTx/>
            </a:pP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Andrew Koenig and Barbara E. Moo, </a:t>
            </a:r>
            <a:r>
              <a:rPr lang="en-US" altLang="en-US" sz="1600" b="1" i="1" dirty="0">
                <a:latin typeface="Aharoni" panose="02010803020104030203" pitchFamily="2" charset="-79"/>
                <a:cs typeface="Aharoni" panose="02010803020104030203" pitchFamily="2" charset="-79"/>
              </a:rPr>
              <a:t>Accelerated C++ Practical Programming by Example,</a:t>
            </a:r>
          </a:p>
          <a:p>
            <a:pPr algn="l">
              <a:spcBef>
                <a:spcPct val="0"/>
              </a:spcBef>
              <a:buClrTx/>
            </a:pP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Addison-Wesley, 2000 ISBN </a:t>
            </a:r>
            <a:r>
              <a:rPr lang="en-US" alt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0-201-70353-</a:t>
            </a:r>
            <a:r>
              <a:rPr lang="en-US" altLang="en-US" sz="1400" b="1" dirty="0">
                <a:latin typeface="Aharoni" panose="02010803020104030203" pitchFamily="2" charset="-79"/>
                <a:cs typeface="Aharoni" panose="02010803020104030203" pitchFamily="2" charset="-79"/>
              </a:rPr>
              <a:t>X</a:t>
            </a:r>
          </a:p>
          <a:p>
            <a:pPr algn="l">
              <a:spcBef>
                <a:spcPct val="0"/>
              </a:spcBef>
              <a:buClrTx/>
            </a:pPr>
            <a:endParaRPr lang="en-US" altLang="en-US" sz="14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>
              <a:spcBef>
                <a:spcPct val="0"/>
              </a:spcBef>
              <a:buClrTx/>
            </a:pP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2209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ts val="600"/>
              </a:spcBef>
              <a:buClr>
                <a:schemeClr val="accent1"/>
              </a:buClr>
              <a:defRPr sz="20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 marL="742950" indent="-285750" algn="ctr">
              <a:spcBef>
                <a:spcPts val="1200"/>
              </a:spcBef>
              <a:buClr>
                <a:schemeClr val="accent1"/>
              </a:buClr>
              <a:defRPr>
                <a:solidFill>
                  <a:schemeClr val="tx2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 marL="1143000" indent="-228600" algn="ctr">
              <a:spcBef>
                <a:spcPts val="1200"/>
              </a:spcBef>
              <a:buClr>
                <a:schemeClr val="accent1"/>
              </a:buClr>
              <a:defRPr sz="16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 marL="1600200" indent="-228600" algn="ctr">
              <a:spcBef>
                <a:spcPts val="1200"/>
              </a:spcBef>
              <a:buClr>
                <a:schemeClr val="accent1"/>
              </a:buClr>
              <a:defRPr sz="1400">
                <a:solidFill>
                  <a:schemeClr val="tx2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 marL="2057400" indent="-228600" algn="ctr">
              <a:spcBef>
                <a:spcPts val="1200"/>
              </a:spcBef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4400">
                <a:solidFill>
                  <a:schemeClr val="tx2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45303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1638300" y="1143001"/>
            <a:ext cx="89154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ts val="600"/>
              </a:spcBef>
              <a:buClr>
                <a:schemeClr val="accent1"/>
              </a:buClr>
              <a:defRPr sz="20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 marL="742950" indent="-285750" algn="ctr">
              <a:spcBef>
                <a:spcPts val="1200"/>
              </a:spcBef>
              <a:buClr>
                <a:schemeClr val="accent1"/>
              </a:buClr>
              <a:defRPr>
                <a:solidFill>
                  <a:schemeClr val="tx2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 marL="1143000" indent="-228600" algn="ctr">
              <a:spcBef>
                <a:spcPts val="1200"/>
              </a:spcBef>
              <a:buClr>
                <a:schemeClr val="accent1"/>
              </a:buClr>
              <a:defRPr sz="16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 marL="1600200" indent="-228600" algn="ctr">
              <a:spcBef>
                <a:spcPts val="1200"/>
              </a:spcBef>
              <a:buClr>
                <a:schemeClr val="accent1"/>
              </a:buClr>
              <a:defRPr sz="1400">
                <a:solidFill>
                  <a:schemeClr val="tx2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 marL="2057400" indent="-228600" algn="ctr">
              <a:spcBef>
                <a:spcPts val="1200"/>
              </a:spcBef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Slide contributions include:</a:t>
            </a: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  <a:p>
            <a:pPr algn="l" eaLnBrk="1" hangingPunct="1">
              <a:spcBef>
                <a:spcPct val="0"/>
              </a:spcBef>
              <a:buClrTx/>
            </a:pP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>
              <a:spcBef>
                <a:spcPct val="0"/>
              </a:spcBef>
              <a:buClrTx/>
            </a:pP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Frank M. </a:t>
            </a:r>
            <a:r>
              <a:rPr lang="en-US" altLang="en-US" sz="16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Carrano</a:t>
            </a: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. </a:t>
            </a:r>
            <a:r>
              <a:rPr lang="en-US" altLang="en-US" sz="1600" i="1" dirty="0">
                <a:latin typeface="Aharoni" panose="02010803020104030203" pitchFamily="2" charset="-79"/>
                <a:cs typeface="Aharoni" panose="02010803020104030203" pitchFamily="2" charset="-79"/>
              </a:rPr>
              <a:t>Data Abstraction &amp; Problem Solving with C++ 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(5th Edition)</a:t>
            </a:r>
          </a:p>
          <a:p>
            <a:pPr algn="l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Addison-Wesley Longman Publishing Co., Inc. Boston, MA, USA ©2006</a:t>
            </a:r>
          </a:p>
          <a:p>
            <a:pPr algn="l" eaLnBrk="1" hangingPunct="1">
              <a:spcBef>
                <a:spcPct val="0"/>
              </a:spcBef>
              <a:buClrTx/>
            </a:pP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dirty="0" err="1">
                <a:latin typeface="Aharoni" panose="02010803020104030203" pitchFamily="2" charset="-79"/>
                <a:cs typeface="Aharoni" panose="02010803020104030203" pitchFamily="2" charset="-79"/>
              </a:rPr>
              <a:t>TutorialsPoint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 - http://www.tutorialspoint.com/cplusplus/</a:t>
            </a:r>
          </a:p>
          <a:p>
            <a:pPr algn="l" eaLnBrk="1" hangingPunct="1">
              <a:spcBef>
                <a:spcPct val="0"/>
              </a:spcBef>
              <a:buClrTx/>
            </a:pP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Cplusplus.com - 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  <a:hlinkClick r:id="rId2"/>
              </a:rPr>
              <a:t>http://www.cplusplus.com/doc/tutorial</a:t>
            </a:r>
            <a:r>
              <a:rPr lang="en-US" altLang="en-US" sz="1600" dirty="0" smtClean="0">
                <a:latin typeface="Aharoni" panose="02010803020104030203" pitchFamily="2" charset="-79"/>
                <a:cs typeface="Aharoni" panose="02010803020104030203" pitchFamily="2" charset="-79"/>
                <a:hlinkClick r:id="rId2"/>
              </a:rPr>
              <a:t>/</a:t>
            </a:r>
            <a:endParaRPr lang="en-US" altLang="en-US" sz="16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eaLnBrk="1" hangingPunct="1">
              <a:spcBef>
                <a:spcPct val="0"/>
              </a:spcBef>
              <a:buClrTx/>
            </a:pPr>
            <a:endParaRPr lang="en-US" altLang="en-US" sz="16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http://www.keithschwarz.com/cs106l/fall2010/course-reader/Ch5_STLSequenceContainers.pdf</a:t>
            </a:r>
            <a:b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2209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ts val="600"/>
              </a:spcBef>
              <a:buClr>
                <a:schemeClr val="accent1"/>
              </a:buClr>
              <a:defRPr sz="20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 marL="742950" indent="-285750" algn="ctr">
              <a:spcBef>
                <a:spcPts val="1200"/>
              </a:spcBef>
              <a:buClr>
                <a:schemeClr val="accent1"/>
              </a:buClr>
              <a:defRPr>
                <a:solidFill>
                  <a:schemeClr val="tx2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 marL="1143000" indent="-228600" algn="ctr">
              <a:spcBef>
                <a:spcPts val="1200"/>
              </a:spcBef>
              <a:buClr>
                <a:schemeClr val="accent1"/>
              </a:buClr>
              <a:defRPr sz="16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 marL="1600200" indent="-228600" algn="ctr">
              <a:spcBef>
                <a:spcPts val="1200"/>
              </a:spcBef>
              <a:buClr>
                <a:schemeClr val="accent1"/>
              </a:buClr>
              <a:defRPr sz="1400">
                <a:solidFill>
                  <a:schemeClr val="tx2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 marL="2057400" indent="-228600" algn="ctr">
              <a:spcBef>
                <a:spcPts val="1200"/>
              </a:spcBef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4400">
                <a:solidFill>
                  <a:schemeClr val="tx2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63944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Text Box 2"/>
          <p:cNvSpPr txBox="1">
            <a:spLocks noChangeArrowheads="1"/>
          </p:cNvSpPr>
          <p:nvPr/>
        </p:nvSpPr>
        <p:spPr bwMode="auto">
          <a:xfrm>
            <a:off x="1638300" y="990600"/>
            <a:ext cx="8915400" cy="5755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haroni" pitchFamily="2" charset="-79"/>
                <a:cs typeface="Aharoni" pitchFamily="2" charset="-79"/>
              </a:rPr>
              <a:t>Slide contributions include: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latin typeface="Aharoni" pitchFamily="2" charset="-79"/>
              <a:cs typeface="Aharoni" pitchFamily="2" charset="-79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1600" dirty="0">
                <a:latin typeface="Aharoni" pitchFamily="2" charset="-79"/>
                <a:cs typeface="Aharoni" pitchFamily="2" charset="-79"/>
              </a:rPr>
              <a:t>Clifford A. Shaffer, </a:t>
            </a:r>
            <a:r>
              <a:rPr lang="en-US" altLang="en-US" sz="1600" i="1" dirty="0">
                <a:latin typeface="Aharoni" pitchFamily="2" charset="-79"/>
                <a:cs typeface="Aharoni" pitchFamily="2" charset="-79"/>
              </a:rPr>
              <a:t>Data Structures and Algorithm Analysis, </a:t>
            </a:r>
            <a:r>
              <a:rPr lang="en-US" altLang="en-US" sz="1600" dirty="0">
                <a:latin typeface="Aharoni" pitchFamily="2" charset="-79"/>
                <a:cs typeface="Aharoni" pitchFamily="2" charset="-79"/>
              </a:rPr>
              <a:t>Edition 3.2 (C++ Version) , Dover Publications, © 2009-2012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haroni" pitchFamily="2" charset="-79"/>
                <a:cs typeface="Aharoni" pitchFamily="2" charset="-79"/>
              </a:rPr>
              <a:t>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1600" dirty="0">
                <a:latin typeface="Aharoni" pitchFamily="2" charset="-79"/>
                <a:cs typeface="Aharoni" pitchFamily="2" charset="-79"/>
              </a:rPr>
              <a:t>Douglas Wilhelm Harder, </a:t>
            </a:r>
            <a:r>
              <a:rPr lang="en-US" altLang="en-US" sz="1600" dirty="0" err="1">
                <a:latin typeface="Aharoni" pitchFamily="2" charset="-79"/>
                <a:cs typeface="Aharoni" pitchFamily="2" charset="-79"/>
              </a:rPr>
              <a:t>M.Math</a:t>
            </a:r>
            <a:r>
              <a:rPr lang="en-US" altLang="en-US" sz="1600" dirty="0">
                <a:latin typeface="Aharoni" pitchFamily="2" charset="-79"/>
                <a:cs typeface="Aharoni" pitchFamily="2" charset="-79"/>
              </a:rPr>
              <a:t>. LEL. </a:t>
            </a:r>
            <a:r>
              <a:rPr lang="en-US" altLang="en-US" sz="1600" dirty="0">
                <a:latin typeface="Aharoni" pitchFamily="2" charset="-79"/>
                <a:cs typeface="Aharoni" pitchFamily="2" charset="-79"/>
                <a:hlinkClick r:id="rId3"/>
              </a:rPr>
              <a:t>https://ece.uwaterloo.ca/~dwharder/aads/Lecture_materials/</a:t>
            </a:r>
            <a:r>
              <a:rPr lang="en-US" altLang="en-US" sz="1600" dirty="0">
                <a:latin typeface="Aharoni" pitchFamily="2" charset="-79"/>
                <a:cs typeface="Aharoni" pitchFamily="2" charset="-79"/>
              </a:rPr>
              <a:t>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1600" i="1" dirty="0"/>
              <a:t>Algorithms and Data Structures, </a:t>
            </a:r>
            <a:r>
              <a:rPr lang="en-US" sz="1600" dirty="0"/>
              <a:t>Department of Electrical and Computer Engineering</a:t>
            </a:r>
            <a:br>
              <a:rPr lang="en-US" sz="1600" dirty="0"/>
            </a:br>
            <a:r>
              <a:rPr lang="en-US" sz="1600" dirty="0"/>
              <a:t>University of Waterloo, 200 University Avenue West,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1600" dirty="0"/>
              <a:t>Waterloo, Ontario, Canada N2L 3G1 </a:t>
            </a:r>
            <a:r>
              <a:rPr lang="en-US" altLang="en-US" sz="1600" dirty="0">
                <a:latin typeface="Aharoni" pitchFamily="2" charset="-79"/>
                <a:cs typeface="Aharoni" pitchFamily="2" charset="-79"/>
              </a:rPr>
              <a:t>©2006-2013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Aharoni" pitchFamily="2" charset="-79"/>
              <a:cs typeface="Aharoni" pitchFamily="2" charset="-79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haroni" pitchFamily="2" charset="-79"/>
                <a:cs typeface="Aharoni" pitchFamily="2" charset="-79"/>
              </a:rPr>
              <a:t>Michael Main, Walter </a:t>
            </a:r>
            <a:r>
              <a:rPr lang="en-US" altLang="en-US" sz="1600" dirty="0" err="1">
                <a:latin typeface="Aharoni" pitchFamily="2" charset="-79"/>
                <a:cs typeface="Aharoni" pitchFamily="2" charset="-79"/>
              </a:rPr>
              <a:t>Savitch</a:t>
            </a:r>
            <a:r>
              <a:rPr lang="en-US" altLang="en-US" sz="1600" dirty="0">
                <a:latin typeface="Aharoni" pitchFamily="2" charset="-79"/>
                <a:cs typeface="Aharoni" pitchFamily="2" charset="-79"/>
              </a:rPr>
              <a:t>. </a:t>
            </a:r>
            <a:r>
              <a:rPr lang="en-US" altLang="en-US" sz="1600" i="1" dirty="0">
                <a:latin typeface="Aharoni" pitchFamily="2" charset="-79"/>
                <a:cs typeface="Aharoni" pitchFamily="2" charset="-79"/>
              </a:rPr>
              <a:t>Data Structures and Other Objects Using C++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haroni" pitchFamily="2" charset="-79"/>
                <a:cs typeface="Aharoni" pitchFamily="2" charset="-79"/>
              </a:rPr>
              <a:t>(4th Edition)</a:t>
            </a:r>
            <a:r>
              <a:rPr lang="en-US" altLang="en-US" sz="1600" i="1" dirty="0">
                <a:latin typeface="Aharoni" pitchFamily="2" charset="-79"/>
                <a:cs typeface="Aharoni" pitchFamily="2" charset="-79"/>
              </a:rPr>
              <a:t>. </a:t>
            </a:r>
            <a:r>
              <a:rPr lang="en-US" altLang="en-US" sz="1600" dirty="0">
                <a:latin typeface="Aharoni" pitchFamily="2" charset="-79"/>
                <a:cs typeface="Aharoni" pitchFamily="2" charset="-79"/>
              </a:rPr>
              <a:t>Addison-Wesley Longman Publishing Co., Inc. Boston, MA, USA ©2010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Aharoni" pitchFamily="2" charset="-79"/>
              <a:cs typeface="Aharoni" pitchFamily="2" charset="-79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haroni" pitchFamily="2" charset="-79"/>
                <a:cs typeface="Aharoni" pitchFamily="2" charset="-79"/>
              </a:rPr>
              <a:t>Kurt </a:t>
            </a:r>
            <a:r>
              <a:rPr lang="en-US" altLang="en-US" sz="1600" b="1" dirty="0" err="1">
                <a:latin typeface="Aharoni" pitchFamily="2" charset="-79"/>
                <a:cs typeface="Aharoni" pitchFamily="2" charset="-79"/>
              </a:rPr>
              <a:t>Mehlhorn</a:t>
            </a:r>
            <a:r>
              <a:rPr lang="en-US" altLang="en-US" sz="1600" b="1" dirty="0">
                <a:latin typeface="Aharoni" pitchFamily="2" charset="-79"/>
                <a:cs typeface="Aharoni" pitchFamily="2" charset="-79"/>
              </a:rPr>
              <a:t>, Peter Sanders. </a:t>
            </a:r>
            <a:r>
              <a:rPr lang="en-US" altLang="en-US" sz="1600" i="1" dirty="0">
                <a:latin typeface="Aharoni" pitchFamily="2" charset="-79"/>
                <a:cs typeface="Aharoni" pitchFamily="2" charset="-79"/>
              </a:rPr>
              <a:t>Algorithms and Data Structures The Basic Toolbox</a:t>
            </a:r>
            <a:endParaRPr lang="en-US" altLang="en-US" sz="1600" dirty="0">
              <a:latin typeface="Aharoni" pitchFamily="2" charset="-79"/>
              <a:cs typeface="Aharoni" pitchFamily="2" charset="-79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haroni" pitchFamily="2" charset="-79"/>
                <a:cs typeface="Aharoni" pitchFamily="2" charset="-79"/>
              </a:rPr>
              <a:t>Springer-</a:t>
            </a:r>
            <a:r>
              <a:rPr lang="en-US" altLang="en-US" sz="1600" dirty="0" err="1">
                <a:latin typeface="Aharoni" pitchFamily="2" charset="-79"/>
                <a:cs typeface="Aharoni" pitchFamily="2" charset="-79"/>
              </a:rPr>
              <a:t>Verlag</a:t>
            </a:r>
            <a:r>
              <a:rPr lang="en-US" altLang="en-US" sz="1600" dirty="0">
                <a:latin typeface="Aharoni" pitchFamily="2" charset="-79"/>
                <a:cs typeface="Aharoni" pitchFamily="2" charset="-79"/>
              </a:rPr>
              <a:t> Berlin Heidelberg ©2008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Aharoni" pitchFamily="2" charset="-79"/>
              <a:cs typeface="Aharoni" pitchFamily="2" charset="-79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Edition Ian H. Witten, Alistair Moffat, and Timothy C. Bell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1600" i="1" dirty="0">
                <a:latin typeface="Aharoni" panose="02010803020104030203" pitchFamily="2" charset="-79"/>
                <a:cs typeface="Aharoni" panose="02010803020104030203" pitchFamily="2" charset="-79"/>
              </a:rPr>
              <a:t>Managing Gigabytes: Compressing and Indexing Documents and Images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, Second Edition, © 1999 by Academic Press</a:t>
            </a:r>
          </a:p>
          <a:p>
            <a:pPr eaLnBrk="1" hangingPunct="1">
              <a:spcBef>
                <a:spcPct val="0"/>
              </a:spcBef>
              <a:buNone/>
            </a:pPr>
            <a:endParaRPr lang="en-US" altLang="en-US" sz="1600" dirty="0">
              <a:latin typeface="Aharoni" pitchFamily="2" charset="-79"/>
              <a:cs typeface="Aharoni" pitchFamily="2" charset="-79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1600" u="sng" dirty="0">
                <a:latin typeface="Aharoni" pitchFamily="2" charset="-79"/>
                <a:cs typeface="Aharoni" pitchFamily="2" charset="-79"/>
              </a:rPr>
              <a:t>http://www.unf.edu/~wkloster/3540/wiki_book2.pdf</a:t>
            </a:r>
            <a:r>
              <a:rPr lang="en-US" altLang="en-US" sz="1600" dirty="0">
                <a:latin typeface="Aharoni" pitchFamily="2" charset="-79"/>
                <a:cs typeface="Aharoni" pitchFamily="2" charset="-79"/>
              </a:rPr>
              <a:t/>
            </a:r>
            <a:br>
              <a:rPr lang="en-US" altLang="en-US" sz="1600" dirty="0">
                <a:latin typeface="Aharoni" pitchFamily="2" charset="-79"/>
                <a:cs typeface="Aharoni" pitchFamily="2" charset="-79"/>
              </a:rPr>
            </a:br>
            <a:endParaRPr lang="en-US" altLang="en-US" sz="16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1444" name="Rectangle 3"/>
          <p:cNvSpPr>
            <a:spLocks noChangeArrowheads="1"/>
          </p:cNvSpPr>
          <p:nvPr/>
        </p:nvSpPr>
        <p:spPr bwMode="auto">
          <a:xfrm>
            <a:off x="2209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chemeClr val="tx2"/>
                </a:solidFill>
                <a:latin typeface="Cambria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86593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905000" y="1270001"/>
            <a:ext cx="6347714" cy="388077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CA" altLang="en-US" sz="3200" dirty="0" smtClean="0">
                <a:cs typeface="Arial" charset="0"/>
              </a:rPr>
              <a:t>	Leaf nodes</a:t>
            </a:r>
            <a:r>
              <a:rPr lang="en-CA" altLang="en-US" dirty="0" smtClean="0">
                <a:latin typeface="Arial" charset="0"/>
                <a:cs typeface="Arial" charset="0"/>
              </a:rPr>
              <a:t>:</a:t>
            </a:r>
          </a:p>
        </p:txBody>
      </p:sp>
      <p:pic>
        <p:nvPicPr>
          <p:cNvPr id="12292" name="Picture 4" descr="C:\Users\dwharder\Desktop\v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124" y="1270001"/>
            <a:ext cx="575945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Arial" charset="0"/>
              </a:rPr>
              <a:t>Terminology</a:t>
            </a:r>
          </a:p>
        </p:txBody>
      </p:sp>
    </p:spTree>
    <p:extLst>
      <p:ext uri="{BB962C8B-B14F-4D97-AF65-F5344CB8AC3E}">
        <p14:creationId xmlns:p14="http://schemas.microsoft.com/office/powerpoint/2010/main" val="276832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146464" y="1298114"/>
            <a:ext cx="6347714" cy="388077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CA" altLang="en-US" sz="3200" dirty="0" smtClean="0">
                <a:cs typeface="Arial" charset="0"/>
              </a:rPr>
              <a:t>	Internal nodes</a:t>
            </a:r>
            <a:r>
              <a:rPr lang="en-CA" altLang="en-US" dirty="0" smtClean="0">
                <a:latin typeface="Arial" charset="0"/>
                <a:cs typeface="Arial" charset="0"/>
              </a:rPr>
              <a:t>:</a:t>
            </a:r>
          </a:p>
        </p:txBody>
      </p:sp>
      <p:pic>
        <p:nvPicPr>
          <p:cNvPr id="13316" name="Picture 2" descr="C:\Users\dwharder\Desktop\v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321" y="1325563"/>
            <a:ext cx="575945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-3975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Arial" charset="0"/>
              </a:rPr>
              <a:t>Terminology</a:t>
            </a:r>
          </a:p>
        </p:txBody>
      </p:sp>
    </p:spTree>
    <p:extLst>
      <p:ext uri="{BB962C8B-B14F-4D97-AF65-F5344CB8AC3E}">
        <p14:creationId xmlns:p14="http://schemas.microsoft.com/office/powerpoint/2010/main" val="403600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2135</Words>
  <Application>Microsoft Office PowerPoint</Application>
  <PresentationFormat>Widescreen</PresentationFormat>
  <Paragraphs>777</Paragraphs>
  <Slides>76</Slides>
  <Notes>74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90" baseType="lpstr">
      <vt:lpstr>Aharoni</vt:lpstr>
      <vt:lpstr>AR ESSENCE</vt:lpstr>
      <vt:lpstr>Arial</vt:lpstr>
      <vt:lpstr>Calibri</vt:lpstr>
      <vt:lpstr>Calibri Light</vt:lpstr>
      <vt:lpstr>Cambria</vt:lpstr>
      <vt:lpstr>Courier New</vt:lpstr>
      <vt:lpstr>Helvetica</vt:lpstr>
      <vt:lpstr>Tahoma</vt:lpstr>
      <vt:lpstr>Times</vt:lpstr>
      <vt:lpstr>Times New Roman</vt:lpstr>
      <vt:lpstr>Wingdings</vt:lpstr>
      <vt:lpstr>ヒラギノ角ゴ Pro W3</vt:lpstr>
      <vt:lpstr>Office Theme</vt:lpstr>
      <vt:lpstr>PowerPoint Presentation</vt:lpstr>
      <vt:lpstr>PowerPoint Presentation</vt:lpstr>
      <vt:lpstr>Definition of a Binary Tree</vt:lpstr>
      <vt:lpstr>Trees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Full and Complete Binary Trees</vt:lpstr>
      <vt:lpstr>Definition and Application of                             Binary Trees</vt:lpstr>
      <vt:lpstr>Binary Tree Structuring</vt:lpstr>
      <vt:lpstr>Binary Tree Structuring</vt:lpstr>
      <vt:lpstr>Binary Tree Structuring</vt:lpstr>
      <vt:lpstr>Binary Tree Structuring</vt:lpstr>
      <vt:lpstr>Binary Tree Structuring</vt:lpstr>
      <vt:lpstr>Tree Structure:  A Binary Tree (1 of 2)</vt:lpstr>
      <vt:lpstr>Tree Structure:  A Binary Tree (2 of 2)</vt:lpstr>
      <vt:lpstr>Uses of Binary Trees</vt:lpstr>
      <vt:lpstr>Searching in a Binary Tree</vt:lpstr>
      <vt:lpstr>Searching in a Binary Tree</vt:lpstr>
      <vt:lpstr>Cost of BST compared </vt:lpstr>
      <vt:lpstr>Cost of BST compared </vt:lpstr>
      <vt:lpstr>Cost of BST compared </vt:lpstr>
      <vt:lpstr>Cost of BST compared </vt:lpstr>
      <vt:lpstr>Cost of BST compared </vt:lpstr>
      <vt:lpstr>Binary Search Tree Operations</vt:lpstr>
      <vt:lpstr>Binary Search Tree Node</vt:lpstr>
      <vt:lpstr>Creating a New Node</vt:lpstr>
      <vt:lpstr>Inserting a Node in a Binary Search Tree</vt:lpstr>
      <vt:lpstr>Inserting a Node in a Binary Search Tree</vt:lpstr>
      <vt:lpstr>Traversing a Binary Tree</vt:lpstr>
      <vt:lpstr>Tree Processing</vt:lpstr>
      <vt:lpstr>Traversing a Binary Tree</vt:lpstr>
      <vt:lpstr>Traversing a Binary Tree</vt:lpstr>
      <vt:lpstr>Traversing a Binary Tree</vt:lpstr>
      <vt:lpstr>Tree Storage</vt:lpstr>
      <vt:lpstr>Searching in a Binary Tree</vt:lpstr>
      <vt:lpstr>Deleting a Node from a  Binary Tree – Leaf Node</vt:lpstr>
      <vt:lpstr>Deleting a Node from a  Binary Tree – One Child</vt:lpstr>
      <vt:lpstr>Deleting a Node from a  Binary Tree – One Child</vt:lpstr>
      <vt:lpstr>Deleting a Node from a  Binary Tree – Two Children</vt:lpstr>
      <vt:lpstr>Deleting a Node from a  Binary Tree – Two Children</vt:lpstr>
      <vt:lpstr>Template Considerations for            Binary Search Trees</vt:lpstr>
      <vt:lpstr>PowerPoint Presentation</vt:lpstr>
      <vt:lpstr>PowerPoint Presentation</vt:lpstr>
      <vt:lpstr>PowerPoint Presentation</vt:lpstr>
      <vt:lpstr>PowerPoint Presentation</vt:lpstr>
      <vt:lpstr>Binary Search Trees (BST)</vt:lpstr>
      <vt:lpstr>PowerPoint Presentation</vt:lpstr>
      <vt:lpstr>PowerPoint Presentation</vt:lpstr>
      <vt:lpstr>BST Insert</vt:lpstr>
      <vt:lpstr>PowerPoint Presentation</vt:lpstr>
      <vt:lpstr>PowerPoint Presentation</vt:lpstr>
      <vt:lpstr>BST Remove</vt:lpstr>
      <vt:lpstr>PowerPoint Presentation</vt:lpstr>
      <vt:lpstr>Array Implementation</vt:lpstr>
      <vt:lpstr>Array Implementation</vt:lpstr>
      <vt:lpstr>Cost of BST Operations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2017-08-02T20:10:01Z</dcterms:created>
  <dcterms:modified xsi:type="dcterms:W3CDTF">2017-08-02T20:10:32Z</dcterms:modified>
</cp:coreProperties>
</file>