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6"/>
  </p:notesMasterIdLst>
  <p:sldIdLst>
    <p:sldId id="320" r:id="rId2"/>
    <p:sldId id="321" r:id="rId3"/>
    <p:sldId id="447" r:id="rId4"/>
    <p:sldId id="511" r:id="rId5"/>
    <p:sldId id="512" r:id="rId6"/>
    <p:sldId id="466" r:id="rId7"/>
    <p:sldId id="467" r:id="rId8"/>
    <p:sldId id="465" r:id="rId9"/>
    <p:sldId id="448" r:id="rId10"/>
    <p:sldId id="468" r:id="rId11"/>
    <p:sldId id="469" r:id="rId12"/>
    <p:sldId id="485" r:id="rId13"/>
    <p:sldId id="486" r:id="rId14"/>
    <p:sldId id="487" r:id="rId15"/>
    <p:sldId id="488" r:id="rId16"/>
    <p:sldId id="449" r:id="rId17"/>
    <p:sldId id="513" r:id="rId18"/>
    <p:sldId id="470" r:id="rId19"/>
    <p:sldId id="489" r:id="rId20"/>
    <p:sldId id="490" r:id="rId21"/>
    <p:sldId id="492" r:id="rId22"/>
    <p:sldId id="514" r:id="rId23"/>
    <p:sldId id="452" r:id="rId24"/>
    <p:sldId id="453" r:id="rId25"/>
    <p:sldId id="454" r:id="rId26"/>
    <p:sldId id="455" r:id="rId27"/>
    <p:sldId id="493" r:id="rId28"/>
    <p:sldId id="494" r:id="rId29"/>
    <p:sldId id="456" r:id="rId30"/>
    <p:sldId id="457" r:id="rId31"/>
    <p:sldId id="458" r:id="rId32"/>
    <p:sldId id="459" r:id="rId33"/>
    <p:sldId id="495" r:id="rId34"/>
    <p:sldId id="472" r:id="rId35"/>
    <p:sldId id="523" r:id="rId36"/>
    <p:sldId id="525" r:id="rId37"/>
    <p:sldId id="526" r:id="rId38"/>
    <p:sldId id="527" r:id="rId39"/>
    <p:sldId id="528" r:id="rId40"/>
    <p:sldId id="529" r:id="rId41"/>
    <p:sldId id="530" r:id="rId42"/>
    <p:sldId id="531" r:id="rId43"/>
    <p:sldId id="532" r:id="rId44"/>
    <p:sldId id="533" r:id="rId45"/>
    <p:sldId id="535" r:id="rId46"/>
    <p:sldId id="536" r:id="rId47"/>
    <p:sldId id="496" r:id="rId48"/>
    <p:sldId id="498" r:id="rId49"/>
    <p:sldId id="499" r:id="rId50"/>
    <p:sldId id="500" r:id="rId51"/>
    <p:sldId id="501" r:id="rId52"/>
    <p:sldId id="502" r:id="rId53"/>
    <p:sldId id="503" r:id="rId54"/>
    <p:sldId id="504" r:id="rId55"/>
    <p:sldId id="505" r:id="rId56"/>
    <p:sldId id="497" r:id="rId57"/>
    <p:sldId id="515" r:id="rId58"/>
    <p:sldId id="516" r:id="rId59"/>
    <p:sldId id="517" r:id="rId60"/>
    <p:sldId id="518" r:id="rId61"/>
    <p:sldId id="519" r:id="rId62"/>
    <p:sldId id="520" r:id="rId63"/>
    <p:sldId id="521" r:id="rId64"/>
    <p:sldId id="522" r:id="rId65"/>
    <p:sldId id="483" r:id="rId66"/>
    <p:sldId id="484" r:id="rId67"/>
    <p:sldId id="506" r:id="rId68"/>
    <p:sldId id="507" r:id="rId69"/>
    <p:sldId id="508" r:id="rId70"/>
    <p:sldId id="509" r:id="rId71"/>
    <p:sldId id="537" r:id="rId72"/>
    <p:sldId id="538" r:id="rId73"/>
    <p:sldId id="539" r:id="rId74"/>
    <p:sldId id="540" r:id="rId75"/>
    <p:sldId id="541" r:id="rId76"/>
    <p:sldId id="542" r:id="rId77"/>
    <p:sldId id="543" r:id="rId78"/>
    <p:sldId id="544" r:id="rId79"/>
    <p:sldId id="545" r:id="rId80"/>
    <p:sldId id="546" r:id="rId81"/>
    <p:sldId id="534" r:id="rId82"/>
    <p:sldId id="510" r:id="rId83"/>
    <p:sldId id="373" r:id="rId84"/>
    <p:sldId id="32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4" autoAdjust="0"/>
    <p:restoredTop sz="68075" autoAdjust="0"/>
  </p:normalViewPr>
  <p:slideViewPr>
    <p:cSldViewPr snapToGrid="0">
      <p:cViewPr varScale="1">
        <p:scale>
          <a:sx n="58" d="100"/>
          <a:sy n="58" d="100"/>
        </p:scale>
        <p:origin x="1339" y="67"/>
      </p:cViewPr>
      <p:guideLst/>
    </p:cSldViewPr>
  </p:slideViewPr>
  <p:outlineViewPr>
    <p:cViewPr>
      <p:scale>
        <a:sx n="33" d="100"/>
        <a:sy n="33" d="100"/>
      </p:scale>
      <p:origin x="0" y="-4008"/>
    </p:cViewPr>
  </p:outlineViewPr>
  <p:notesTextViewPr>
    <p:cViewPr>
      <p:scale>
        <a:sx n="125" d="100"/>
        <a:sy n="125" d="100"/>
      </p:scale>
      <p:origin x="0" y="0"/>
    </p:cViewPr>
  </p:notesTextViewPr>
  <p:notesViewPr>
    <p:cSldViewPr snapToGrid="0">
      <p:cViewPr varScale="1">
        <p:scale>
          <a:sx n="84" d="100"/>
          <a:sy n="84" d="100"/>
        </p:scale>
        <p:origin x="19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F84AB-FE12-447F-A126-D970C6A05C97}"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13A3A-DEA2-4B92-8ED4-4BD75CAAD263}" type="slidenum">
              <a:rPr lang="en-US" smtClean="0"/>
              <a:t>‹#›</a:t>
            </a:fld>
            <a:endParaRPr lang="en-US"/>
          </a:p>
        </p:txBody>
      </p:sp>
    </p:spTree>
    <p:extLst>
      <p:ext uri="{BB962C8B-B14F-4D97-AF65-F5344CB8AC3E}">
        <p14:creationId xmlns:p14="http://schemas.microsoft.com/office/powerpoint/2010/main" val="333525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CS209: Computer Science II</a:t>
            </a:r>
          </a:p>
        </p:txBody>
      </p:sp>
    </p:spTree>
    <p:extLst>
      <p:ext uri="{BB962C8B-B14F-4D97-AF65-F5344CB8AC3E}">
        <p14:creationId xmlns:p14="http://schemas.microsoft.com/office/powerpoint/2010/main" val="287311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9824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2629300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3917593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373540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154448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2365716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16</a:t>
            </a:fld>
            <a:endParaRPr lang="en-US" altLang="en-US">
              <a:latin typeface="Arial" panose="020B0604020202020204" pitchFamily="34" charset="0"/>
            </a:endParaRPr>
          </a:p>
        </p:txBody>
      </p:sp>
    </p:spTree>
    <p:extLst>
      <p:ext uri="{BB962C8B-B14F-4D97-AF65-F5344CB8AC3E}">
        <p14:creationId xmlns:p14="http://schemas.microsoft.com/office/powerpoint/2010/main" val="48933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17</a:t>
            </a:fld>
            <a:endParaRPr lang="en-US" altLang="en-US">
              <a:latin typeface="Arial" panose="020B0604020202020204" pitchFamily="34" charset="0"/>
            </a:endParaRPr>
          </a:p>
        </p:txBody>
      </p:sp>
    </p:spTree>
    <p:extLst>
      <p:ext uri="{BB962C8B-B14F-4D97-AF65-F5344CB8AC3E}">
        <p14:creationId xmlns:p14="http://schemas.microsoft.com/office/powerpoint/2010/main" val="3785519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821478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19</a:t>
            </a:fld>
            <a:endParaRPr lang="en-US" altLang="en-US">
              <a:latin typeface="Arial" panose="020B0604020202020204" pitchFamily="34" charset="0"/>
            </a:endParaRPr>
          </a:p>
        </p:txBody>
      </p:sp>
    </p:spTree>
    <p:extLst>
      <p:ext uri="{BB962C8B-B14F-4D97-AF65-F5344CB8AC3E}">
        <p14:creationId xmlns:p14="http://schemas.microsoft.com/office/powerpoint/2010/main" val="231483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03555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1581999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3645098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1139438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083330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202936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155133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364878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270319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798257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302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2400359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4460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2418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370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6564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34</a:t>
            </a:fld>
            <a:endParaRPr lang="en-CA" altLang="en-US">
              <a:latin typeface="Tahoma" panose="020B0604030504040204" pitchFamily="34" charset="0"/>
            </a:endParaRPr>
          </a:p>
        </p:txBody>
      </p:sp>
    </p:spTree>
    <p:extLst>
      <p:ext uri="{BB962C8B-B14F-4D97-AF65-F5344CB8AC3E}">
        <p14:creationId xmlns:p14="http://schemas.microsoft.com/office/powerpoint/2010/main" val="492243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2352734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36</a:t>
            </a:fld>
            <a:endParaRPr lang="en-US" altLang="en-US">
              <a:latin typeface="Arial" panose="020B0604020202020204" pitchFamily="34" charset="0"/>
            </a:endParaRPr>
          </a:p>
        </p:txBody>
      </p:sp>
    </p:spTree>
    <p:extLst>
      <p:ext uri="{BB962C8B-B14F-4D97-AF65-F5344CB8AC3E}">
        <p14:creationId xmlns:p14="http://schemas.microsoft.com/office/powerpoint/2010/main" val="2320614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889853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38</a:t>
            </a:fld>
            <a:endParaRPr lang="en-US" altLang="en-US">
              <a:latin typeface="Arial" panose="020B0604020202020204" pitchFamily="34" charset="0"/>
            </a:endParaRPr>
          </a:p>
        </p:txBody>
      </p:sp>
    </p:spTree>
    <p:extLst>
      <p:ext uri="{BB962C8B-B14F-4D97-AF65-F5344CB8AC3E}">
        <p14:creationId xmlns:p14="http://schemas.microsoft.com/office/powerpoint/2010/main" val="848600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39</a:t>
            </a:fld>
            <a:endParaRPr lang="en-US" altLang="en-US">
              <a:latin typeface="Arial" panose="020B0604020202020204" pitchFamily="34" charset="0"/>
            </a:endParaRPr>
          </a:p>
        </p:txBody>
      </p:sp>
    </p:spTree>
    <p:extLst>
      <p:ext uri="{BB962C8B-B14F-4D97-AF65-F5344CB8AC3E}">
        <p14:creationId xmlns:p14="http://schemas.microsoft.com/office/powerpoint/2010/main" val="181869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1692794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40</a:t>
            </a:fld>
            <a:endParaRPr lang="en-US" altLang="en-US">
              <a:latin typeface="Arial" panose="020B0604020202020204" pitchFamily="34" charset="0"/>
            </a:endParaRPr>
          </a:p>
        </p:txBody>
      </p:sp>
    </p:spTree>
    <p:extLst>
      <p:ext uri="{BB962C8B-B14F-4D97-AF65-F5344CB8AC3E}">
        <p14:creationId xmlns:p14="http://schemas.microsoft.com/office/powerpoint/2010/main" val="1132032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41</a:t>
            </a:fld>
            <a:endParaRPr lang="en-US" altLang="en-US">
              <a:latin typeface="Arial" panose="020B0604020202020204" pitchFamily="34" charset="0"/>
            </a:endParaRPr>
          </a:p>
        </p:txBody>
      </p:sp>
    </p:spTree>
    <p:extLst>
      <p:ext uri="{BB962C8B-B14F-4D97-AF65-F5344CB8AC3E}">
        <p14:creationId xmlns:p14="http://schemas.microsoft.com/office/powerpoint/2010/main" val="3218318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42</a:t>
            </a:fld>
            <a:endParaRPr lang="en-US" altLang="en-US">
              <a:latin typeface="Arial" panose="020B0604020202020204" pitchFamily="34" charset="0"/>
            </a:endParaRPr>
          </a:p>
        </p:txBody>
      </p:sp>
    </p:spTree>
    <p:extLst>
      <p:ext uri="{BB962C8B-B14F-4D97-AF65-F5344CB8AC3E}">
        <p14:creationId xmlns:p14="http://schemas.microsoft.com/office/powerpoint/2010/main" val="56735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43</a:t>
            </a:fld>
            <a:endParaRPr lang="en-US" altLang="en-US">
              <a:latin typeface="Arial" panose="020B0604020202020204" pitchFamily="34" charset="0"/>
            </a:endParaRPr>
          </a:p>
        </p:txBody>
      </p:sp>
    </p:spTree>
    <p:extLst>
      <p:ext uri="{BB962C8B-B14F-4D97-AF65-F5344CB8AC3E}">
        <p14:creationId xmlns:p14="http://schemas.microsoft.com/office/powerpoint/2010/main" val="781927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44</a:t>
            </a:fld>
            <a:endParaRPr lang="en-US" altLang="en-US">
              <a:latin typeface="Arial" panose="020B0604020202020204" pitchFamily="34" charset="0"/>
            </a:endParaRPr>
          </a:p>
        </p:txBody>
      </p:sp>
    </p:spTree>
    <p:extLst>
      <p:ext uri="{BB962C8B-B14F-4D97-AF65-F5344CB8AC3E}">
        <p14:creationId xmlns:p14="http://schemas.microsoft.com/office/powerpoint/2010/main" val="2737515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0173375-2757-45DD-9FF9-F19D688C78E6}" type="slidenum">
              <a:rPr lang="en-US" smtClean="0"/>
              <a:t>45</a:t>
            </a:fld>
            <a:endParaRPr lang="en-US"/>
          </a:p>
        </p:txBody>
      </p:sp>
    </p:spTree>
    <p:extLst>
      <p:ext uri="{BB962C8B-B14F-4D97-AF65-F5344CB8AC3E}">
        <p14:creationId xmlns:p14="http://schemas.microsoft.com/office/powerpoint/2010/main" val="3500942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0173375-2757-45DD-9FF9-F19D688C78E6}" type="slidenum">
              <a:rPr lang="en-US" smtClean="0"/>
              <a:t>46</a:t>
            </a:fld>
            <a:endParaRPr lang="en-US"/>
          </a:p>
        </p:txBody>
      </p:sp>
    </p:spTree>
    <p:extLst>
      <p:ext uri="{BB962C8B-B14F-4D97-AF65-F5344CB8AC3E}">
        <p14:creationId xmlns:p14="http://schemas.microsoft.com/office/powerpoint/2010/main" val="660847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47</a:t>
            </a:fld>
            <a:endParaRPr lang="en-CA" altLang="en-US">
              <a:latin typeface="Tahoma" panose="020B0604030504040204" pitchFamily="34" charset="0"/>
            </a:endParaRPr>
          </a:p>
        </p:txBody>
      </p:sp>
    </p:spTree>
    <p:extLst>
      <p:ext uri="{BB962C8B-B14F-4D97-AF65-F5344CB8AC3E}">
        <p14:creationId xmlns:p14="http://schemas.microsoft.com/office/powerpoint/2010/main" val="26570989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48</a:t>
            </a:fld>
            <a:endParaRPr lang="en-US" altLang="en-US"/>
          </a:p>
        </p:txBody>
      </p:sp>
    </p:spTree>
    <p:extLst>
      <p:ext uri="{BB962C8B-B14F-4D97-AF65-F5344CB8AC3E}">
        <p14:creationId xmlns:p14="http://schemas.microsoft.com/office/powerpoint/2010/main" val="18455147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49</a:t>
            </a:fld>
            <a:endParaRPr lang="en-US" altLang="en-US"/>
          </a:p>
        </p:txBody>
      </p:sp>
    </p:spTree>
    <p:extLst>
      <p:ext uri="{BB962C8B-B14F-4D97-AF65-F5344CB8AC3E}">
        <p14:creationId xmlns:p14="http://schemas.microsoft.com/office/powerpoint/2010/main" val="136616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953138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50</a:t>
            </a:fld>
            <a:endParaRPr lang="en-US" altLang="en-US"/>
          </a:p>
        </p:txBody>
      </p:sp>
    </p:spTree>
    <p:extLst>
      <p:ext uri="{BB962C8B-B14F-4D97-AF65-F5344CB8AC3E}">
        <p14:creationId xmlns:p14="http://schemas.microsoft.com/office/powerpoint/2010/main" val="27862565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51</a:t>
            </a:fld>
            <a:endParaRPr lang="en-US" altLang="en-US"/>
          </a:p>
        </p:txBody>
      </p:sp>
    </p:spTree>
    <p:extLst>
      <p:ext uri="{BB962C8B-B14F-4D97-AF65-F5344CB8AC3E}">
        <p14:creationId xmlns:p14="http://schemas.microsoft.com/office/powerpoint/2010/main" val="3624916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52</a:t>
            </a:fld>
            <a:endParaRPr lang="en-US" altLang="en-US"/>
          </a:p>
        </p:txBody>
      </p:sp>
    </p:spTree>
    <p:extLst>
      <p:ext uri="{BB962C8B-B14F-4D97-AF65-F5344CB8AC3E}">
        <p14:creationId xmlns:p14="http://schemas.microsoft.com/office/powerpoint/2010/main" val="1909992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53</a:t>
            </a:fld>
            <a:endParaRPr lang="en-US" altLang="en-US"/>
          </a:p>
        </p:txBody>
      </p:sp>
    </p:spTree>
    <p:extLst>
      <p:ext uri="{BB962C8B-B14F-4D97-AF65-F5344CB8AC3E}">
        <p14:creationId xmlns:p14="http://schemas.microsoft.com/office/powerpoint/2010/main" val="3794893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54</a:t>
            </a:fld>
            <a:endParaRPr lang="en-US" altLang="en-US"/>
          </a:p>
        </p:txBody>
      </p:sp>
    </p:spTree>
    <p:extLst>
      <p:ext uri="{BB962C8B-B14F-4D97-AF65-F5344CB8AC3E}">
        <p14:creationId xmlns:p14="http://schemas.microsoft.com/office/powerpoint/2010/main" val="28000300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55</a:t>
            </a:fld>
            <a:endParaRPr lang="en-US" altLang="en-US"/>
          </a:p>
        </p:txBody>
      </p:sp>
    </p:spTree>
    <p:extLst>
      <p:ext uri="{BB962C8B-B14F-4D97-AF65-F5344CB8AC3E}">
        <p14:creationId xmlns:p14="http://schemas.microsoft.com/office/powerpoint/2010/main" val="27415494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56</a:t>
            </a:fld>
            <a:endParaRPr lang="en-CA" altLang="en-US">
              <a:latin typeface="Tahoma" panose="020B0604030504040204" pitchFamily="34" charset="0"/>
            </a:endParaRPr>
          </a:p>
        </p:txBody>
      </p:sp>
    </p:spTree>
    <p:extLst>
      <p:ext uri="{BB962C8B-B14F-4D97-AF65-F5344CB8AC3E}">
        <p14:creationId xmlns:p14="http://schemas.microsoft.com/office/powerpoint/2010/main" val="27955536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57</a:t>
            </a:fld>
            <a:endParaRPr lang="en-CA" altLang="en-US">
              <a:latin typeface="Tahoma" panose="020B0604030504040204" pitchFamily="34" charset="0"/>
            </a:endParaRPr>
          </a:p>
        </p:txBody>
      </p:sp>
    </p:spTree>
    <p:extLst>
      <p:ext uri="{BB962C8B-B14F-4D97-AF65-F5344CB8AC3E}">
        <p14:creationId xmlns:p14="http://schemas.microsoft.com/office/powerpoint/2010/main" val="3708736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58</a:t>
            </a:fld>
            <a:endParaRPr lang="en-CA" altLang="en-US">
              <a:latin typeface="Tahoma" panose="020B0604030504040204" pitchFamily="34" charset="0"/>
            </a:endParaRPr>
          </a:p>
        </p:txBody>
      </p:sp>
    </p:spTree>
    <p:extLst>
      <p:ext uri="{BB962C8B-B14F-4D97-AF65-F5344CB8AC3E}">
        <p14:creationId xmlns:p14="http://schemas.microsoft.com/office/powerpoint/2010/main" val="41847460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59</a:t>
            </a:fld>
            <a:endParaRPr lang="en-CA" altLang="en-US">
              <a:latin typeface="Tahoma" panose="020B0604030504040204" pitchFamily="34" charset="0"/>
            </a:endParaRPr>
          </a:p>
        </p:txBody>
      </p:sp>
    </p:spTree>
    <p:extLst>
      <p:ext uri="{BB962C8B-B14F-4D97-AF65-F5344CB8AC3E}">
        <p14:creationId xmlns:p14="http://schemas.microsoft.com/office/powerpoint/2010/main" val="203578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24509372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60</a:t>
            </a:fld>
            <a:endParaRPr lang="en-CA" altLang="en-US">
              <a:latin typeface="Tahoma" panose="020B0604030504040204" pitchFamily="34" charset="0"/>
            </a:endParaRPr>
          </a:p>
        </p:txBody>
      </p:sp>
    </p:spTree>
    <p:extLst>
      <p:ext uri="{BB962C8B-B14F-4D97-AF65-F5344CB8AC3E}">
        <p14:creationId xmlns:p14="http://schemas.microsoft.com/office/powerpoint/2010/main" val="42916401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61</a:t>
            </a:fld>
            <a:endParaRPr lang="en-CA" altLang="en-US">
              <a:latin typeface="Tahoma" panose="020B0604030504040204" pitchFamily="34" charset="0"/>
            </a:endParaRPr>
          </a:p>
        </p:txBody>
      </p:sp>
    </p:spTree>
    <p:extLst>
      <p:ext uri="{BB962C8B-B14F-4D97-AF65-F5344CB8AC3E}">
        <p14:creationId xmlns:p14="http://schemas.microsoft.com/office/powerpoint/2010/main" val="15701587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62</a:t>
            </a:fld>
            <a:endParaRPr lang="en-CA" altLang="en-US">
              <a:latin typeface="Tahoma" panose="020B0604030504040204" pitchFamily="34" charset="0"/>
            </a:endParaRPr>
          </a:p>
        </p:txBody>
      </p:sp>
    </p:spTree>
    <p:extLst>
      <p:ext uri="{BB962C8B-B14F-4D97-AF65-F5344CB8AC3E}">
        <p14:creationId xmlns:p14="http://schemas.microsoft.com/office/powerpoint/2010/main" val="100466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63</a:t>
            </a:fld>
            <a:endParaRPr lang="en-CA" altLang="en-US">
              <a:latin typeface="Tahoma" panose="020B0604030504040204" pitchFamily="34" charset="0"/>
            </a:endParaRPr>
          </a:p>
        </p:txBody>
      </p:sp>
    </p:spTree>
    <p:extLst>
      <p:ext uri="{BB962C8B-B14F-4D97-AF65-F5344CB8AC3E}">
        <p14:creationId xmlns:p14="http://schemas.microsoft.com/office/powerpoint/2010/main" val="42112230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64</a:t>
            </a:fld>
            <a:endParaRPr lang="en-CA" altLang="en-US">
              <a:latin typeface="Tahoma" panose="020B0604030504040204" pitchFamily="34" charset="0"/>
            </a:endParaRPr>
          </a:p>
        </p:txBody>
      </p:sp>
    </p:spTree>
    <p:extLst>
      <p:ext uri="{BB962C8B-B14F-4D97-AF65-F5344CB8AC3E}">
        <p14:creationId xmlns:p14="http://schemas.microsoft.com/office/powerpoint/2010/main" val="4012747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65</a:t>
            </a:fld>
            <a:endParaRPr lang="en-CA" altLang="en-US">
              <a:latin typeface="Tahoma" panose="020B0604030504040204" pitchFamily="34" charset="0"/>
            </a:endParaRPr>
          </a:p>
        </p:txBody>
      </p:sp>
    </p:spTree>
    <p:extLst>
      <p:ext uri="{BB962C8B-B14F-4D97-AF65-F5344CB8AC3E}">
        <p14:creationId xmlns:p14="http://schemas.microsoft.com/office/powerpoint/2010/main" val="14379900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66</a:t>
            </a:fld>
            <a:endParaRPr lang="en-CA" altLang="en-US">
              <a:latin typeface="Tahoma" panose="020B0604030504040204" pitchFamily="34" charset="0"/>
            </a:endParaRPr>
          </a:p>
        </p:txBody>
      </p:sp>
    </p:spTree>
    <p:extLst>
      <p:ext uri="{BB962C8B-B14F-4D97-AF65-F5344CB8AC3E}">
        <p14:creationId xmlns:p14="http://schemas.microsoft.com/office/powerpoint/2010/main" val="8933289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67</a:t>
            </a:fld>
            <a:endParaRPr lang="en-CA" altLang="en-US">
              <a:latin typeface="Tahoma" panose="020B0604030504040204" pitchFamily="34" charset="0"/>
            </a:endParaRPr>
          </a:p>
        </p:txBody>
      </p:sp>
    </p:spTree>
    <p:extLst>
      <p:ext uri="{BB962C8B-B14F-4D97-AF65-F5344CB8AC3E}">
        <p14:creationId xmlns:p14="http://schemas.microsoft.com/office/powerpoint/2010/main" val="3315683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68</a:t>
            </a:fld>
            <a:endParaRPr lang="en-CA" altLang="en-US">
              <a:latin typeface="Tahoma" panose="020B0604030504040204" pitchFamily="34" charset="0"/>
            </a:endParaRPr>
          </a:p>
        </p:txBody>
      </p:sp>
    </p:spTree>
    <p:extLst>
      <p:ext uri="{BB962C8B-B14F-4D97-AF65-F5344CB8AC3E}">
        <p14:creationId xmlns:p14="http://schemas.microsoft.com/office/powerpoint/2010/main" val="35535969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69</a:t>
            </a:fld>
            <a:endParaRPr lang="en-CA" altLang="en-US">
              <a:latin typeface="Tahoma" panose="020B0604030504040204" pitchFamily="34" charset="0"/>
            </a:endParaRPr>
          </a:p>
        </p:txBody>
      </p:sp>
    </p:spTree>
    <p:extLst>
      <p:ext uri="{BB962C8B-B14F-4D97-AF65-F5344CB8AC3E}">
        <p14:creationId xmlns:p14="http://schemas.microsoft.com/office/powerpoint/2010/main" val="423733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41983384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70</a:t>
            </a:fld>
            <a:endParaRPr lang="en-CA" altLang="en-US">
              <a:latin typeface="Tahoma" panose="020B0604030504040204" pitchFamily="34" charset="0"/>
            </a:endParaRPr>
          </a:p>
        </p:txBody>
      </p:sp>
    </p:spTree>
    <p:extLst>
      <p:ext uri="{BB962C8B-B14F-4D97-AF65-F5344CB8AC3E}">
        <p14:creationId xmlns:p14="http://schemas.microsoft.com/office/powerpoint/2010/main" val="42631607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60765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03228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42284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07951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2623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60719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0641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96398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7026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17230598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81</a:t>
            </a:fld>
            <a:endParaRPr lang="en-CA" altLang="en-US">
              <a:latin typeface="Tahoma" panose="020B0604030504040204" pitchFamily="34" charset="0"/>
            </a:endParaRPr>
          </a:p>
        </p:txBody>
      </p:sp>
    </p:spTree>
    <p:extLst>
      <p:ext uri="{BB962C8B-B14F-4D97-AF65-F5344CB8AC3E}">
        <p14:creationId xmlns:p14="http://schemas.microsoft.com/office/powerpoint/2010/main" val="27275072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B325B-B510-44ED-83CE-31B4A8CC9D26}" type="slidenum">
              <a:rPr lang="en-CA" altLang="en-US" smtClean="0">
                <a:latin typeface="Tahoma" panose="020B0604030504040204" pitchFamily="34" charset="0"/>
              </a:rPr>
              <a:pPr>
                <a:spcBef>
                  <a:spcPct val="0"/>
                </a:spcBef>
              </a:pPr>
              <a:t>82</a:t>
            </a:fld>
            <a:endParaRPr lang="en-CA" altLang="en-US">
              <a:latin typeface="Tahoma" panose="020B0604030504040204" pitchFamily="34" charset="0"/>
            </a:endParaRPr>
          </a:p>
        </p:txBody>
      </p:sp>
    </p:spTree>
    <p:extLst>
      <p:ext uri="{BB962C8B-B14F-4D97-AF65-F5344CB8AC3E}">
        <p14:creationId xmlns:p14="http://schemas.microsoft.com/office/powerpoint/2010/main" val="29499058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0AF44-2064-4BA1-BAC1-37399AFFB047}" type="slidenum">
              <a:rPr lang="en-CA" altLang="en-US">
                <a:latin typeface="Tahoma" panose="020B0604030504040204" pitchFamily="34" charset="0"/>
              </a:rPr>
              <a:pPr>
                <a:spcBef>
                  <a:spcPct val="0"/>
                </a:spcBef>
              </a:pPr>
              <a:t>83</a:t>
            </a:fld>
            <a:endParaRPr lang="en-CA" altLang="en-US">
              <a:latin typeface="Tahoma" panose="020B0604030504040204" pitchFamily="34" charset="0"/>
            </a:endParaRPr>
          </a:p>
        </p:txBody>
      </p:sp>
    </p:spTree>
    <p:extLst>
      <p:ext uri="{BB962C8B-B14F-4D97-AF65-F5344CB8AC3E}">
        <p14:creationId xmlns:p14="http://schemas.microsoft.com/office/powerpoint/2010/main" val="3781032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152883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EE1FEB-EE8B-4233-A713-8A2748DC683B}"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09247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EE1FEB-EE8B-4233-A713-8A2748DC683B}"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34466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E1FEB-EE8B-4233-A713-8A2748DC683B}"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88476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E1FEB-EE8B-4233-A713-8A2748DC683B}"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87162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E1FEB-EE8B-4233-A713-8A2748DC683B}"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426860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E1FEB-EE8B-4233-A713-8A2748DC683B}"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04145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E1FEB-EE8B-4233-A713-8A2748DC683B}"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41046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E1FEB-EE8B-4233-A713-8A2748DC683B}"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3991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E1FEB-EE8B-4233-A713-8A2748DC683B}" type="datetimeFigureOut">
              <a:rPr lang="en-US" smtClean="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92116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E1FEB-EE8B-4233-A713-8A2748DC683B}"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227498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E1FEB-EE8B-4233-A713-8A2748DC683B}"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51750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EE1FEB-EE8B-4233-A713-8A2748DC683B}"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2F9F-505A-4091-A5B4-04FBBD9507EE}" type="slidenum">
              <a:rPr lang="en-US" smtClean="0"/>
              <a:t>‹#›</a:t>
            </a:fld>
            <a:endParaRPr lang="en-US"/>
          </a:p>
        </p:txBody>
      </p:sp>
    </p:spTree>
    <p:extLst>
      <p:ext uri="{BB962C8B-B14F-4D97-AF65-F5344CB8AC3E}">
        <p14:creationId xmlns:p14="http://schemas.microsoft.com/office/powerpoint/2010/main" val="311003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E1FEB-EE8B-4233-A713-8A2748DC683B}" type="datetimeFigureOut">
              <a:rPr lang="en-US" smtClean="0"/>
              <a:t>12/1/2017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E2F9F-505A-4091-A5B4-04FBBD9507EE}" type="slidenum">
              <a:rPr lang="en-US" smtClean="0"/>
              <a:t>‹#›</a:t>
            </a:fld>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32950" y="58739"/>
            <a:ext cx="3086100" cy="1147762"/>
          </a:xfrm>
          <a:prstGeom prst="rect">
            <a:avLst/>
          </a:prstGeom>
        </p:spPr>
      </p:pic>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176963"/>
            <a:ext cx="12192000" cy="681037"/>
          </a:xfrm>
          <a:prstGeom prst="rect">
            <a:avLst/>
          </a:prstGeom>
        </p:spPr>
      </p:pic>
    </p:spTree>
    <p:extLst>
      <p:ext uri="{BB962C8B-B14F-4D97-AF65-F5344CB8AC3E}">
        <p14:creationId xmlns:p14="http://schemas.microsoft.com/office/powerpoint/2010/main" val="278795514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1905000" y="1828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4400" dirty="0">
                <a:solidFill>
                  <a:schemeClr val="tx2"/>
                </a:solidFill>
                <a:latin typeface="Cambria" pitchFamily="18" charset="0"/>
              </a:rPr>
              <a:t>CS209: Computer Science II</a:t>
            </a:r>
          </a:p>
        </p:txBody>
      </p:sp>
    </p:spTree>
    <p:extLst>
      <p:ext uri="{BB962C8B-B14F-4D97-AF65-F5344CB8AC3E}">
        <p14:creationId xmlns:p14="http://schemas.microsoft.com/office/powerpoint/2010/main" val="2026044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650" y="990601"/>
            <a:ext cx="9231550" cy="4893647"/>
          </a:xfrm>
          <a:prstGeom prst="rect">
            <a:avLst/>
          </a:prstGeom>
        </p:spPr>
        <p:txBody>
          <a:bodyPr wrap="square">
            <a:spAutoFit/>
          </a:bodyPr>
          <a:lstStyle/>
          <a:p>
            <a:endParaRPr lang="en-US" sz="2400" dirty="0"/>
          </a:p>
          <a:p>
            <a:r>
              <a:rPr lang="en-US" sz="2400" dirty="0" err="1">
                <a:latin typeface="Courier New" panose="02070309020205020404" pitchFamily="49" charset="0"/>
                <a:cs typeface="Courier New" panose="02070309020205020404" pitchFamily="49" charset="0"/>
              </a:rPr>
              <a:t>std</a:t>
            </a:r>
            <a:r>
              <a:rPr lang="en-US" sz="2400" dirty="0">
                <a:latin typeface="Courier New" panose="02070309020205020404" pitchFamily="49" charset="0"/>
                <a:cs typeface="Courier New" panose="02070309020205020404" pitchFamily="49" charset="0"/>
              </a:rPr>
              <a:t>::vector&lt;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&gt; v;</a:t>
            </a:r>
          </a:p>
          <a:p>
            <a:r>
              <a:rPr lang="en-US" sz="2400"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unsigned </a:t>
            </a:r>
            <a:r>
              <a:rPr lang="en-US" sz="2400" dirty="0" err="1">
                <a:latin typeface="Courier New" panose="02070309020205020404" pitchFamily="49" charset="0"/>
                <a:cs typeface="Courier New" panose="02070309020205020404" pitchFamily="49" charset="0"/>
              </a:rPr>
              <a:t>sz</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v.size</a:t>
            </a:r>
            <a:r>
              <a:rPr lang="en-US" sz="2400" dirty="0">
                <a:latin typeface="Courier New" panose="02070309020205020404" pitchFamily="49" charset="0"/>
                <a:cs typeface="Courier New" panose="02070309020205020404" pitchFamily="49" charset="0"/>
              </a:rPr>
              <a:t>();</a:t>
            </a:r>
          </a:p>
          <a:p>
            <a:endParaRPr lang="en-US" sz="2000" dirty="0"/>
          </a:p>
          <a:p>
            <a:r>
              <a:rPr lang="en-US" sz="2800" dirty="0"/>
              <a:t>The official return type of </a:t>
            </a:r>
            <a:r>
              <a:rPr lang="en-US" sz="2800" dirty="0" err="1"/>
              <a:t>v.size</a:t>
            </a:r>
            <a:r>
              <a:rPr lang="en-US" sz="2800" dirty="0"/>
              <a:t>() is </a:t>
            </a:r>
            <a:r>
              <a:rPr lang="en-US" sz="2800" dirty="0" err="1"/>
              <a:t>std</a:t>
            </a:r>
            <a:r>
              <a:rPr lang="en-US" sz="2800" dirty="0"/>
              <a:t>::vector&lt;</a:t>
            </a:r>
            <a:r>
              <a:rPr lang="en-US" sz="2800" dirty="0" err="1"/>
              <a:t>int</a:t>
            </a:r>
            <a:r>
              <a:rPr lang="en-US" sz="2800" dirty="0"/>
              <a:t>&gt;::</a:t>
            </a:r>
            <a:r>
              <a:rPr lang="en-US" sz="2800" dirty="0" err="1"/>
              <a:t>size_type</a:t>
            </a:r>
            <a:r>
              <a:rPr lang="en-US" sz="2800" dirty="0"/>
              <a:t>, but few developers are aware of that. </a:t>
            </a:r>
          </a:p>
          <a:p>
            <a:endParaRPr lang="en-US" sz="2800" dirty="0"/>
          </a:p>
          <a:p>
            <a:r>
              <a:rPr lang="en-US" sz="2800" dirty="0" err="1"/>
              <a:t>std</a:t>
            </a:r>
            <a:r>
              <a:rPr lang="en-US" sz="2800" dirty="0"/>
              <a:t>::vector&lt;</a:t>
            </a:r>
            <a:r>
              <a:rPr lang="en-US" sz="2800" dirty="0" err="1"/>
              <a:t>int</a:t>
            </a:r>
            <a:r>
              <a:rPr lang="en-US" sz="2800" dirty="0"/>
              <a:t>&gt;::</a:t>
            </a:r>
            <a:r>
              <a:rPr lang="en-US" sz="2800" dirty="0" err="1"/>
              <a:t>size_type</a:t>
            </a:r>
            <a:r>
              <a:rPr lang="en-US" sz="2800" dirty="0"/>
              <a:t> is specified to be an unsigned integral type, so a lot of programmers figure that unsigned is good enough and write code such as the above. This can have some interesting consequences. </a:t>
            </a:r>
          </a:p>
        </p:txBody>
      </p:sp>
      <p:sp>
        <p:nvSpPr>
          <p:cNvPr id="2" name="TextBox 1"/>
          <p:cNvSpPr txBox="1"/>
          <p:nvPr/>
        </p:nvSpPr>
        <p:spPr>
          <a:xfrm>
            <a:off x="4191001" y="152401"/>
            <a:ext cx="2682529" cy="584775"/>
          </a:xfrm>
          <a:prstGeom prst="rect">
            <a:avLst/>
          </a:prstGeom>
          <a:solidFill>
            <a:srgbClr val="FFFF00"/>
          </a:solidFill>
        </p:spPr>
        <p:txBody>
          <a:bodyPr wrap="none" rtlCol="0">
            <a:spAutoFit/>
          </a:bodyPr>
          <a:lstStyle/>
          <a:p>
            <a:r>
              <a:rPr lang="en-US" sz="3200" b="1" dirty="0"/>
              <a:t>Type inference</a:t>
            </a:r>
          </a:p>
        </p:txBody>
      </p:sp>
    </p:spTree>
    <p:extLst>
      <p:ext uri="{BB962C8B-B14F-4D97-AF65-F5344CB8AC3E}">
        <p14:creationId xmlns:p14="http://schemas.microsoft.com/office/powerpoint/2010/main" val="120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650" y="990601"/>
            <a:ext cx="9460149" cy="4524315"/>
          </a:xfrm>
          <a:prstGeom prst="rect">
            <a:avLst/>
          </a:prstGeom>
        </p:spPr>
        <p:txBody>
          <a:bodyPr wrap="square">
            <a:spAutoFit/>
          </a:bodyPr>
          <a:lstStyle/>
          <a:p>
            <a:endParaRPr lang="en-US" sz="2400" dirty="0"/>
          </a:p>
          <a:p>
            <a:r>
              <a:rPr lang="en-US" sz="2400" dirty="0" err="1">
                <a:latin typeface="Courier New" panose="02070309020205020404" pitchFamily="49" charset="0"/>
                <a:cs typeface="Courier New" panose="02070309020205020404" pitchFamily="49" charset="0"/>
              </a:rPr>
              <a:t>std</a:t>
            </a:r>
            <a:r>
              <a:rPr lang="en-US" sz="2400" dirty="0">
                <a:latin typeface="Courier New" panose="02070309020205020404" pitchFamily="49" charset="0"/>
                <a:cs typeface="Courier New" panose="02070309020205020404" pitchFamily="49" charset="0"/>
              </a:rPr>
              <a:t>::vector&lt;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&gt; v;</a:t>
            </a:r>
          </a:p>
          <a:p>
            <a:r>
              <a:rPr lang="en-US" sz="2400"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unsigned </a:t>
            </a:r>
            <a:r>
              <a:rPr lang="en-US" sz="2400" dirty="0" err="1">
                <a:latin typeface="Courier New" panose="02070309020205020404" pitchFamily="49" charset="0"/>
                <a:cs typeface="Courier New" panose="02070309020205020404" pitchFamily="49" charset="0"/>
              </a:rPr>
              <a:t>sz</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v.size</a:t>
            </a:r>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800" dirty="0"/>
              <a:t>On 32-bit Windows, for example, both unsigned and </a:t>
            </a:r>
            <a:r>
              <a:rPr lang="en-US" sz="2800" dirty="0" err="1"/>
              <a:t>std</a:t>
            </a:r>
            <a:r>
              <a:rPr lang="en-US" sz="2800" dirty="0"/>
              <a:t>::vector&lt;</a:t>
            </a:r>
            <a:r>
              <a:rPr lang="en-US" sz="2800" dirty="0" err="1"/>
              <a:t>int</a:t>
            </a:r>
            <a:r>
              <a:rPr lang="en-US" sz="2800" dirty="0"/>
              <a:t>&gt;::</a:t>
            </a:r>
            <a:r>
              <a:rPr lang="en-US" sz="2800" dirty="0" err="1"/>
              <a:t>size_type</a:t>
            </a:r>
            <a:r>
              <a:rPr lang="en-US" sz="2800" dirty="0"/>
              <a:t> are the same size, </a:t>
            </a:r>
            <a:r>
              <a:rPr lang="en-US" sz="2800" b="1" i="1" dirty="0"/>
              <a:t>but</a:t>
            </a:r>
            <a:r>
              <a:rPr lang="en-US" sz="2800" dirty="0"/>
              <a:t> on 64-bit Windows, unsigned is 32 bits, while </a:t>
            </a:r>
            <a:r>
              <a:rPr lang="en-US" sz="2800" dirty="0" err="1"/>
              <a:t>std</a:t>
            </a:r>
            <a:r>
              <a:rPr lang="en-US" sz="2800" dirty="0"/>
              <a:t>::vector&lt;</a:t>
            </a:r>
            <a:r>
              <a:rPr lang="en-US" sz="2800" dirty="0" err="1"/>
              <a:t>int</a:t>
            </a:r>
            <a:r>
              <a:rPr lang="en-US" sz="2800" dirty="0"/>
              <a:t>&gt;::</a:t>
            </a:r>
            <a:r>
              <a:rPr lang="en-US" sz="2800" dirty="0" err="1"/>
              <a:t>size_type</a:t>
            </a:r>
            <a:r>
              <a:rPr lang="en-US" sz="2800" dirty="0"/>
              <a:t> is 64 bits. This means that code that works under 32-bit Windows may behave incorrectly under 64-bit Windows, and when porting </a:t>
            </a:r>
            <a:r>
              <a:rPr lang="en-US" sz="2800" dirty="0">
                <a:sym typeface="Wingdings" panose="05000000000000000000" pitchFamily="2" charset="2"/>
              </a:rPr>
              <a:t></a:t>
            </a:r>
            <a:endParaRPr lang="en-US" sz="2800" dirty="0"/>
          </a:p>
        </p:txBody>
      </p:sp>
      <p:sp>
        <p:nvSpPr>
          <p:cNvPr id="2" name="TextBox 1"/>
          <p:cNvSpPr txBox="1"/>
          <p:nvPr/>
        </p:nvSpPr>
        <p:spPr>
          <a:xfrm>
            <a:off x="4191001" y="152401"/>
            <a:ext cx="2682529" cy="584775"/>
          </a:xfrm>
          <a:prstGeom prst="rect">
            <a:avLst/>
          </a:prstGeom>
          <a:solidFill>
            <a:srgbClr val="FFFF00"/>
          </a:solidFill>
        </p:spPr>
        <p:txBody>
          <a:bodyPr wrap="none" rtlCol="0">
            <a:spAutoFit/>
          </a:bodyPr>
          <a:lstStyle/>
          <a:p>
            <a:r>
              <a:rPr lang="en-US" sz="3200" b="1" dirty="0"/>
              <a:t>Type inference</a:t>
            </a:r>
          </a:p>
        </p:txBody>
      </p:sp>
    </p:spTree>
    <p:extLst>
      <p:ext uri="{BB962C8B-B14F-4D97-AF65-F5344CB8AC3E}">
        <p14:creationId xmlns:p14="http://schemas.microsoft.com/office/powerpoint/2010/main" val="116941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650" y="990601"/>
            <a:ext cx="9460149" cy="4093428"/>
          </a:xfrm>
          <a:prstGeom prst="rect">
            <a:avLst/>
          </a:prstGeom>
        </p:spPr>
        <p:txBody>
          <a:bodyPr wrap="square">
            <a:spAutoFit/>
          </a:bodyPr>
          <a:lstStyle/>
          <a:p>
            <a:endParaRPr lang="en-US" sz="2400" dirty="0"/>
          </a:p>
          <a:p>
            <a:r>
              <a:rPr lang="en-US" sz="2400" dirty="0">
                <a:latin typeface="Courier New" panose="02070309020205020404" pitchFamily="49" charset="0"/>
                <a:cs typeface="Courier New" panose="02070309020205020404" pitchFamily="49" charset="0"/>
              </a:rPr>
              <a:t>auto </a:t>
            </a:r>
            <a:r>
              <a:rPr lang="en-US" sz="2400" dirty="0" err="1">
                <a:latin typeface="Courier New" panose="02070309020205020404" pitchFamily="49" charset="0"/>
                <a:cs typeface="Courier New" panose="02070309020205020404" pitchFamily="49" charset="0"/>
              </a:rPr>
              <a:t>sz</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v.size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sz's</a:t>
            </a:r>
            <a:r>
              <a:rPr lang="en-US" sz="2400" dirty="0">
                <a:latin typeface="Courier New" panose="02070309020205020404" pitchFamily="49" charset="0"/>
                <a:cs typeface="Courier New" panose="02070309020205020404" pitchFamily="49" charset="0"/>
              </a:rPr>
              <a:t> type is </a:t>
            </a:r>
            <a:r>
              <a:rPr lang="en-US" sz="2400" dirty="0" err="1">
                <a:latin typeface="Courier New" panose="02070309020205020404" pitchFamily="49" charset="0"/>
                <a:cs typeface="Courier New" panose="02070309020205020404" pitchFamily="49" charset="0"/>
              </a:rPr>
              <a:t>std</a:t>
            </a:r>
            <a:r>
              <a:rPr lang="en-US" sz="2400" dirty="0">
                <a:latin typeface="Courier New" panose="02070309020205020404" pitchFamily="49" charset="0"/>
                <a:cs typeface="Courier New" panose="02070309020205020404" pitchFamily="49" charset="0"/>
              </a:rPr>
              <a:t>::vector&lt;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&gt;::</a:t>
            </a:r>
            <a:r>
              <a:rPr lang="en-US" sz="2400" dirty="0" err="1">
                <a:latin typeface="Courier New" panose="02070309020205020404" pitchFamily="49" charset="0"/>
                <a:cs typeface="Courier New" panose="02070309020205020404" pitchFamily="49" charset="0"/>
              </a:rPr>
              <a:t>size_type</a:t>
            </a:r>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800" dirty="0"/>
              <a:t>And so what can we do?</a:t>
            </a:r>
          </a:p>
          <a:p>
            <a:endParaRPr lang="en-US" sz="2800" dirty="0"/>
          </a:p>
          <a:p>
            <a:r>
              <a:rPr lang="en-US" sz="2800" dirty="0"/>
              <a:t>Using auto ensures we can porting our application from 32 to 64 bits without worrying about something that’s frankly a waste of our time.</a:t>
            </a:r>
          </a:p>
        </p:txBody>
      </p:sp>
      <p:sp>
        <p:nvSpPr>
          <p:cNvPr id="2" name="TextBox 1"/>
          <p:cNvSpPr txBox="1"/>
          <p:nvPr/>
        </p:nvSpPr>
        <p:spPr>
          <a:xfrm>
            <a:off x="4191001" y="152401"/>
            <a:ext cx="2682529" cy="584775"/>
          </a:xfrm>
          <a:prstGeom prst="rect">
            <a:avLst/>
          </a:prstGeom>
          <a:solidFill>
            <a:srgbClr val="FFFF00"/>
          </a:solidFill>
        </p:spPr>
        <p:txBody>
          <a:bodyPr wrap="none" rtlCol="0">
            <a:spAutoFit/>
          </a:bodyPr>
          <a:lstStyle/>
          <a:p>
            <a:r>
              <a:rPr lang="en-US" sz="3200" b="1" dirty="0"/>
              <a:t>Type inference</a:t>
            </a:r>
          </a:p>
        </p:txBody>
      </p:sp>
    </p:spTree>
    <p:extLst>
      <p:ext uri="{BB962C8B-B14F-4D97-AF65-F5344CB8AC3E}">
        <p14:creationId xmlns:p14="http://schemas.microsoft.com/office/powerpoint/2010/main" val="87960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650" y="990601"/>
            <a:ext cx="9460149" cy="4832092"/>
          </a:xfrm>
          <a:prstGeom prst="rect">
            <a:avLst/>
          </a:prstGeom>
        </p:spPr>
        <p:txBody>
          <a:bodyPr wrap="square">
            <a:spAutoFit/>
          </a:bodyPr>
          <a:lstStyle/>
          <a:p>
            <a:r>
              <a:rPr lang="en-US" sz="2800" dirty="0"/>
              <a:t>The .NET framework and the Java virtual machine are frameworks that typically take much more resources than the programs they are running. Such frameworks are frequent sources of resource problems and compatibility problems and they waste a lot of time both during installation of the framework itself, during installation of the program that runs under the framework, during start of the program, and while the program is running. </a:t>
            </a:r>
          </a:p>
          <a:p>
            <a:endParaRPr lang="en-US" sz="2800" dirty="0"/>
          </a:p>
          <a:p>
            <a:r>
              <a:rPr lang="en-US" sz="2800" dirty="0"/>
              <a:t>The main reason why such runtime frameworks are used at all is for the sake of cross-platform portability.</a:t>
            </a:r>
          </a:p>
        </p:txBody>
      </p:sp>
      <p:sp>
        <p:nvSpPr>
          <p:cNvPr id="2" name="TextBox 1"/>
          <p:cNvSpPr txBox="1"/>
          <p:nvPr/>
        </p:nvSpPr>
        <p:spPr>
          <a:xfrm>
            <a:off x="3607906" y="192157"/>
            <a:ext cx="4282519" cy="584775"/>
          </a:xfrm>
          <a:prstGeom prst="rect">
            <a:avLst/>
          </a:prstGeom>
          <a:solidFill>
            <a:srgbClr val="FFFF00"/>
          </a:solidFill>
        </p:spPr>
        <p:txBody>
          <a:bodyPr wrap="none" rtlCol="0">
            <a:spAutoFit/>
          </a:bodyPr>
          <a:lstStyle/>
          <a:p>
            <a:r>
              <a:rPr lang="en-US" sz="3200" b="1" dirty="0"/>
              <a:t>Portability and Usability</a:t>
            </a:r>
          </a:p>
        </p:txBody>
      </p:sp>
    </p:spTree>
    <p:extLst>
      <p:ext uri="{BB962C8B-B14F-4D97-AF65-F5344CB8AC3E}">
        <p14:creationId xmlns:p14="http://schemas.microsoft.com/office/powerpoint/2010/main" val="208067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6145" y="1176131"/>
            <a:ext cx="9460149" cy="3970318"/>
          </a:xfrm>
          <a:prstGeom prst="rect">
            <a:avLst/>
          </a:prstGeom>
        </p:spPr>
        <p:txBody>
          <a:bodyPr wrap="square">
            <a:spAutoFit/>
          </a:bodyPr>
          <a:lstStyle/>
          <a:p>
            <a:r>
              <a:rPr lang="en-US" sz="2800" dirty="0"/>
              <a:t>All software should be tested on different platforms, different screen resolutions, different system color settings and different user access rights. Software should use standard API calls rather than self-styled hacks and direct hardware access. </a:t>
            </a:r>
          </a:p>
          <a:p>
            <a:endParaRPr lang="en-US" sz="2800" dirty="0"/>
          </a:p>
          <a:p>
            <a:r>
              <a:rPr lang="en-US" sz="2800" dirty="0"/>
              <a:t>Available protocols and standardized file formats should be used. Web systems should be tested in different browsers, different platforms, different screen resolutions, etc. Accessibility guidelines should be obeyed.</a:t>
            </a:r>
          </a:p>
        </p:txBody>
      </p:sp>
      <p:sp>
        <p:nvSpPr>
          <p:cNvPr id="2" name="TextBox 1"/>
          <p:cNvSpPr txBox="1"/>
          <p:nvPr/>
        </p:nvSpPr>
        <p:spPr>
          <a:xfrm>
            <a:off x="3859698" y="231913"/>
            <a:ext cx="2477986" cy="584775"/>
          </a:xfrm>
          <a:prstGeom prst="rect">
            <a:avLst/>
          </a:prstGeom>
          <a:solidFill>
            <a:srgbClr val="FFFF00"/>
          </a:solidFill>
        </p:spPr>
        <p:txBody>
          <a:bodyPr wrap="none" rtlCol="0">
            <a:spAutoFit/>
          </a:bodyPr>
          <a:lstStyle/>
          <a:p>
            <a:r>
              <a:rPr lang="en-US" sz="3200" b="1" dirty="0"/>
              <a:t>Compatibility</a:t>
            </a:r>
          </a:p>
        </p:txBody>
      </p:sp>
    </p:spTree>
    <p:extLst>
      <p:ext uri="{BB962C8B-B14F-4D97-AF65-F5344CB8AC3E}">
        <p14:creationId xmlns:p14="http://schemas.microsoft.com/office/powerpoint/2010/main" val="363870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650" y="990601"/>
            <a:ext cx="9460149" cy="4401205"/>
          </a:xfrm>
          <a:prstGeom prst="rect">
            <a:avLst/>
          </a:prstGeom>
        </p:spPr>
        <p:txBody>
          <a:bodyPr wrap="square">
            <a:spAutoFit/>
          </a:bodyPr>
          <a:lstStyle/>
          <a:p>
            <a:endParaRPr lang="en-US" sz="2800" dirty="0"/>
          </a:p>
          <a:p>
            <a:r>
              <a:rPr lang="en-US" sz="2800" dirty="0"/>
              <a:t>The vulnerability of software with network access to virus attacks and other abuse is extremely costly to many users. Firewalls, virus scanners and other protection means are among the most frequent causes of compatibility problems and system crash. Furthermore, it is not uncommon for virus scanners to consume more time than anything else on a computer. </a:t>
            </a:r>
          </a:p>
          <a:p>
            <a:endParaRPr lang="en-US" sz="2800" dirty="0"/>
          </a:p>
          <a:p>
            <a:r>
              <a:rPr lang="en-US" sz="2800" dirty="0"/>
              <a:t>Security software that is part of the operating system is often more reliable than third party security software. </a:t>
            </a:r>
          </a:p>
        </p:txBody>
      </p:sp>
      <p:sp>
        <p:nvSpPr>
          <p:cNvPr id="2" name="TextBox 1"/>
          <p:cNvSpPr txBox="1"/>
          <p:nvPr/>
        </p:nvSpPr>
        <p:spPr>
          <a:xfrm>
            <a:off x="4204254" y="258418"/>
            <a:ext cx="1560042" cy="584775"/>
          </a:xfrm>
          <a:prstGeom prst="rect">
            <a:avLst/>
          </a:prstGeom>
          <a:solidFill>
            <a:srgbClr val="FFFF00"/>
          </a:solidFill>
        </p:spPr>
        <p:txBody>
          <a:bodyPr wrap="none" rtlCol="0">
            <a:spAutoFit/>
          </a:bodyPr>
          <a:lstStyle/>
          <a:p>
            <a:r>
              <a:rPr lang="en-US" sz="3200" b="1" dirty="0"/>
              <a:t>Security</a:t>
            </a:r>
          </a:p>
        </p:txBody>
      </p:sp>
    </p:spTree>
    <p:extLst>
      <p:ext uri="{BB962C8B-B14F-4D97-AF65-F5344CB8AC3E}">
        <p14:creationId xmlns:p14="http://schemas.microsoft.com/office/powerpoint/2010/main" val="1960820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6939" y="1673088"/>
            <a:ext cx="5168348" cy="2585323"/>
          </a:xfrm>
          <a:prstGeom prst="rect">
            <a:avLst/>
          </a:prstGeom>
          <a:solidFill>
            <a:srgbClr val="FFFF00"/>
          </a:solidFill>
          <a:ln>
            <a:solidFill>
              <a:schemeClr val="accent1"/>
            </a:solidFill>
          </a:ln>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5400" b="1" i="1" dirty="0">
                <a:solidFill>
                  <a:schemeClr val="accent1">
                    <a:lumMod val="75000"/>
                  </a:schemeClr>
                </a:solidFill>
              </a:rPr>
              <a:t>THE OPTIMIZATION DISCUSSION</a:t>
            </a:r>
          </a:p>
        </p:txBody>
      </p:sp>
      <p:sp>
        <p:nvSpPr>
          <p:cNvPr id="2" name="TextBox 1"/>
          <p:cNvSpPr txBox="1"/>
          <p:nvPr/>
        </p:nvSpPr>
        <p:spPr>
          <a:xfrm>
            <a:off x="4191001" y="152401"/>
            <a:ext cx="1719510" cy="584775"/>
          </a:xfrm>
          <a:prstGeom prst="rect">
            <a:avLst/>
          </a:prstGeom>
          <a:solidFill>
            <a:srgbClr val="FFFF00"/>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3200" dirty="0">
                <a:solidFill>
                  <a:schemeClr val="accent1">
                    <a:lumMod val="75000"/>
                  </a:schemeClr>
                </a:solidFill>
              </a:rPr>
              <a:t>Back to…</a:t>
            </a:r>
            <a:endParaRPr lang="en-US" sz="3200" b="1" dirty="0">
              <a:solidFill>
                <a:schemeClr val="accent1">
                  <a:lumMod val="75000"/>
                </a:schemeClr>
              </a:solidFill>
            </a:endParaRPr>
          </a:p>
        </p:txBody>
      </p:sp>
    </p:spTree>
    <p:extLst>
      <p:ext uri="{BB962C8B-B14F-4D97-AF65-F5344CB8AC3E}">
        <p14:creationId xmlns:p14="http://schemas.microsoft.com/office/powerpoint/2010/main" val="384581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1160" y="1143001"/>
            <a:ext cx="8991600" cy="4708981"/>
          </a:xfrm>
          <a:prstGeom prst="rect">
            <a:avLst/>
          </a:prstGeom>
        </p:spPr>
        <p:txBody>
          <a:bodyPr wrap="square">
            <a:spAutoFit/>
          </a:bodyPr>
          <a:lstStyle/>
          <a:p>
            <a:r>
              <a:rPr lang="en-US" sz="2800" dirty="0"/>
              <a:t>A limited number of variables can be stored in registers instead of main memory. A register is a small piece of memory inside the CPU used for temporary storage. </a:t>
            </a:r>
          </a:p>
          <a:p>
            <a:endParaRPr lang="en-US" sz="2800" b="1" dirty="0"/>
          </a:p>
          <a:p>
            <a:r>
              <a:rPr lang="en-US" sz="2800" b="1" dirty="0"/>
              <a:t>Variables that are stored in registers are accessed very fast.</a:t>
            </a:r>
          </a:p>
          <a:p>
            <a:endParaRPr lang="en-US" sz="2800" b="1" dirty="0"/>
          </a:p>
          <a:p>
            <a:r>
              <a:rPr lang="en-US" sz="2800" b="1" dirty="0"/>
              <a:t>All optimizing compilers will automatically choose the most often used variables in a function for register storage. </a:t>
            </a:r>
            <a:r>
              <a:rPr lang="en-US" sz="2800" dirty="0"/>
              <a:t>The same register can be used for multiple variables as long as their uses (live ranges) do not overlap.…</a:t>
            </a:r>
          </a:p>
          <a:p>
            <a:endParaRPr lang="en-US" sz="2000" dirty="0"/>
          </a:p>
        </p:txBody>
      </p:sp>
      <p:sp>
        <p:nvSpPr>
          <p:cNvPr id="2" name="TextBox 1"/>
          <p:cNvSpPr txBox="1"/>
          <p:nvPr/>
        </p:nvSpPr>
        <p:spPr>
          <a:xfrm>
            <a:off x="4191001" y="152401"/>
            <a:ext cx="2945165" cy="584775"/>
          </a:xfrm>
          <a:prstGeom prst="rect">
            <a:avLst/>
          </a:prstGeom>
          <a:solidFill>
            <a:srgbClr val="FFFF00"/>
          </a:solidFill>
        </p:spPr>
        <p:txBody>
          <a:bodyPr wrap="none" rtlCol="0">
            <a:spAutoFit/>
          </a:bodyPr>
          <a:lstStyle/>
          <a:p>
            <a:r>
              <a:rPr lang="en-US" sz="3200" dirty="0"/>
              <a:t>Register storage </a:t>
            </a:r>
            <a:endParaRPr lang="en-US" sz="3200" b="1" dirty="0"/>
          </a:p>
        </p:txBody>
      </p:sp>
    </p:spTree>
    <p:extLst>
      <p:ext uri="{BB962C8B-B14F-4D97-AF65-F5344CB8AC3E}">
        <p14:creationId xmlns:p14="http://schemas.microsoft.com/office/powerpoint/2010/main" val="32711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1160" y="1143001"/>
            <a:ext cx="8991600" cy="4401205"/>
          </a:xfrm>
          <a:prstGeom prst="rect">
            <a:avLst/>
          </a:prstGeom>
        </p:spPr>
        <p:txBody>
          <a:bodyPr wrap="square">
            <a:spAutoFit/>
          </a:bodyPr>
          <a:lstStyle/>
          <a:p>
            <a:r>
              <a:rPr lang="en-US" sz="2800" dirty="0"/>
              <a:t>The number of registers is very limited. There are approximately six integer registers available for general purposes in 32-bit operating systems and fourteen integer registers in 64-bit systems.</a:t>
            </a:r>
          </a:p>
          <a:p>
            <a:endParaRPr lang="en-US" sz="2800" dirty="0"/>
          </a:p>
          <a:p>
            <a:r>
              <a:rPr lang="en-US" sz="2800" dirty="0"/>
              <a:t>Floating point variables use a different kind of register. There are eight floating point registers available in 32-bit operating systems and sixteen in 64-bit operating systems. Some compilers have difficulties making floating point register variables in 32-bit mode.</a:t>
            </a:r>
          </a:p>
        </p:txBody>
      </p:sp>
      <p:sp>
        <p:nvSpPr>
          <p:cNvPr id="2" name="TextBox 1"/>
          <p:cNvSpPr txBox="1"/>
          <p:nvPr/>
        </p:nvSpPr>
        <p:spPr>
          <a:xfrm>
            <a:off x="4191001" y="152401"/>
            <a:ext cx="2945165" cy="584775"/>
          </a:xfrm>
          <a:prstGeom prst="rect">
            <a:avLst/>
          </a:prstGeom>
          <a:solidFill>
            <a:srgbClr val="FFFF00"/>
          </a:solidFill>
        </p:spPr>
        <p:txBody>
          <a:bodyPr wrap="none" rtlCol="0">
            <a:spAutoFit/>
          </a:bodyPr>
          <a:lstStyle/>
          <a:p>
            <a:r>
              <a:rPr lang="en-US" sz="3200" dirty="0"/>
              <a:t>Register storage </a:t>
            </a:r>
            <a:endParaRPr lang="en-US" sz="3200" b="1" dirty="0"/>
          </a:p>
        </p:txBody>
      </p:sp>
    </p:spTree>
    <p:extLst>
      <p:ext uri="{BB962C8B-B14F-4D97-AF65-F5344CB8AC3E}">
        <p14:creationId xmlns:p14="http://schemas.microsoft.com/office/powerpoint/2010/main" val="425651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1160" y="1143001"/>
            <a:ext cx="8991600" cy="4401205"/>
          </a:xfrm>
          <a:prstGeom prst="rect">
            <a:avLst/>
          </a:prstGeom>
        </p:spPr>
        <p:txBody>
          <a:bodyPr wrap="square">
            <a:spAutoFit/>
          </a:bodyPr>
          <a:lstStyle/>
          <a:p>
            <a:r>
              <a:rPr lang="en-US" sz="2800" dirty="0"/>
              <a:t>A software developer may choose to make memory-hungry software in two versions. A 32-bit version for the sake of compatibility with existing systems and a 64-bit version for best performance.</a:t>
            </a:r>
          </a:p>
          <a:p>
            <a:endParaRPr lang="en-US" sz="2800" dirty="0"/>
          </a:p>
          <a:p>
            <a:r>
              <a:rPr lang="en-US" sz="2800" dirty="0"/>
              <a:t>With 64-bit: Function parameters are transferred in registers rather than on the stack. This makes function calls more efficient. </a:t>
            </a:r>
          </a:p>
          <a:p>
            <a:endParaRPr lang="en-US" sz="2800" dirty="0"/>
          </a:p>
          <a:p>
            <a:r>
              <a:rPr lang="en-US" sz="2800" dirty="0"/>
              <a:t>The size of the integer registers is extended to 64 bits. </a:t>
            </a:r>
          </a:p>
        </p:txBody>
      </p:sp>
      <p:sp>
        <p:nvSpPr>
          <p:cNvPr id="2" name="TextBox 1"/>
          <p:cNvSpPr txBox="1"/>
          <p:nvPr/>
        </p:nvSpPr>
        <p:spPr>
          <a:xfrm>
            <a:off x="4191001" y="152401"/>
            <a:ext cx="1914691" cy="584775"/>
          </a:xfrm>
          <a:prstGeom prst="rect">
            <a:avLst/>
          </a:prstGeom>
          <a:solidFill>
            <a:srgbClr val="FFFF00"/>
          </a:solidFill>
        </p:spPr>
        <p:txBody>
          <a:bodyPr wrap="none" rtlCol="0">
            <a:spAutoFit/>
          </a:bodyPr>
          <a:lstStyle/>
          <a:p>
            <a:r>
              <a:rPr lang="en-US" sz="3200" dirty="0"/>
              <a:t>64 better?</a:t>
            </a:r>
            <a:endParaRPr lang="en-US" sz="3200" b="1" dirty="0"/>
          </a:p>
        </p:txBody>
      </p:sp>
    </p:spTree>
    <p:extLst>
      <p:ext uri="{BB962C8B-B14F-4D97-AF65-F5344CB8AC3E}">
        <p14:creationId xmlns:p14="http://schemas.microsoft.com/office/powerpoint/2010/main" val="178563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subTitle" idx="1"/>
          </p:nvPr>
        </p:nvSpPr>
        <p:spPr>
          <a:xfrm>
            <a:off x="2057401" y="228600"/>
            <a:ext cx="7010399" cy="5715000"/>
          </a:xfrm>
        </p:spPr>
        <p:txBody>
          <a:bodyPr>
            <a:normAutofit/>
          </a:bodyPr>
          <a:lstStyle/>
          <a:p>
            <a:pPr algn="ctr"/>
            <a:r>
              <a:rPr lang="en-US" altLang="en-US" sz="3600" b="1" dirty="0"/>
              <a:t>Unit 3 Module 6: </a:t>
            </a:r>
          </a:p>
          <a:p>
            <a:pPr algn="ctr"/>
            <a:r>
              <a:rPr lang="en-US" sz="3600" b="1" dirty="0"/>
              <a:t>Optimization</a:t>
            </a:r>
          </a:p>
          <a:p>
            <a:pPr>
              <a:defRPr/>
            </a:pPr>
            <a:endParaRPr lang="en-US" sz="2800" dirty="0"/>
          </a:p>
          <a:p>
            <a:r>
              <a:rPr lang="en-US" sz="2800" dirty="0"/>
              <a:t>Introducing Optimization</a:t>
            </a:r>
          </a:p>
          <a:p>
            <a:pPr>
              <a:defRPr/>
            </a:pPr>
            <a:r>
              <a:rPr lang="en-US" sz="2800" dirty="0"/>
              <a:t>Features</a:t>
            </a:r>
          </a:p>
          <a:p>
            <a:pPr>
              <a:defRPr/>
            </a:pPr>
            <a:r>
              <a:rPr lang="en-US" sz="2800" dirty="0"/>
              <a:t>Type Inference</a:t>
            </a:r>
          </a:p>
          <a:p>
            <a:pPr>
              <a:defRPr/>
            </a:pPr>
            <a:r>
              <a:rPr lang="en-US" sz="2800" dirty="0"/>
              <a:t>Registers</a:t>
            </a:r>
          </a:p>
          <a:p>
            <a:pPr>
              <a:defRPr/>
            </a:pPr>
            <a:r>
              <a:rPr lang="en-US" sz="2800" dirty="0"/>
              <a:t>Coding for Efficiency</a:t>
            </a:r>
          </a:p>
          <a:p>
            <a:endParaRPr lang="en-US" sz="2800" dirty="0"/>
          </a:p>
          <a:p>
            <a:endParaRPr lang="en-US" sz="2800" dirty="0"/>
          </a:p>
        </p:txBody>
      </p:sp>
    </p:spTree>
    <p:extLst>
      <p:ext uri="{BB962C8B-B14F-4D97-AF65-F5344CB8AC3E}">
        <p14:creationId xmlns:p14="http://schemas.microsoft.com/office/powerpoint/2010/main" val="38580436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1160" y="1143001"/>
            <a:ext cx="8991600" cy="3539430"/>
          </a:xfrm>
          <a:prstGeom prst="rect">
            <a:avLst/>
          </a:prstGeom>
        </p:spPr>
        <p:txBody>
          <a:bodyPr wrap="square">
            <a:spAutoFit/>
          </a:bodyPr>
          <a:lstStyle/>
          <a:p>
            <a:r>
              <a:rPr lang="en-US" sz="2800" dirty="0"/>
              <a:t>Pointers, references, and stack entries use 64 bits rather than 32 bits. This makes data caching less efficient.</a:t>
            </a:r>
          </a:p>
          <a:p>
            <a:endParaRPr lang="en-US" sz="2800" dirty="0"/>
          </a:p>
          <a:p>
            <a:r>
              <a:rPr lang="en-US" sz="2800" dirty="0"/>
              <a:t>Some instructions are one byte longer in 64 bit mode than in 32 bit mode.</a:t>
            </a:r>
          </a:p>
          <a:p>
            <a:endParaRPr lang="en-US" sz="2800" dirty="0"/>
          </a:p>
          <a:p>
            <a:r>
              <a:rPr lang="en-US" sz="2800" dirty="0"/>
              <a:t>Some 64-bit compilers are inferior to their 32-bit counterparts.</a:t>
            </a:r>
          </a:p>
        </p:txBody>
      </p:sp>
      <p:sp>
        <p:nvSpPr>
          <p:cNvPr id="2" name="TextBox 1"/>
          <p:cNvSpPr txBox="1"/>
          <p:nvPr/>
        </p:nvSpPr>
        <p:spPr>
          <a:xfrm>
            <a:off x="4191001" y="152401"/>
            <a:ext cx="1890710" cy="584775"/>
          </a:xfrm>
          <a:prstGeom prst="rect">
            <a:avLst/>
          </a:prstGeom>
          <a:solidFill>
            <a:srgbClr val="FFFF00"/>
          </a:solidFill>
        </p:spPr>
        <p:txBody>
          <a:bodyPr wrap="none" rtlCol="0">
            <a:spAutoFit/>
          </a:bodyPr>
          <a:lstStyle/>
          <a:p>
            <a:r>
              <a:rPr lang="en-US" sz="3200" dirty="0"/>
              <a:t>64 worse?</a:t>
            </a:r>
            <a:endParaRPr lang="en-US" sz="3200" b="1" dirty="0"/>
          </a:p>
        </p:txBody>
      </p:sp>
    </p:spTree>
    <p:extLst>
      <p:ext uri="{BB962C8B-B14F-4D97-AF65-F5344CB8AC3E}">
        <p14:creationId xmlns:p14="http://schemas.microsoft.com/office/powerpoint/2010/main" val="861957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1160" y="1143001"/>
            <a:ext cx="8991600" cy="2677656"/>
          </a:xfrm>
          <a:prstGeom prst="rect">
            <a:avLst/>
          </a:prstGeom>
        </p:spPr>
        <p:txBody>
          <a:bodyPr wrap="square">
            <a:spAutoFit/>
          </a:bodyPr>
          <a:lstStyle/>
          <a:p>
            <a:r>
              <a:rPr lang="en-US" sz="2800" dirty="0"/>
              <a:t>What is it?</a:t>
            </a:r>
          </a:p>
          <a:p>
            <a:endParaRPr lang="en-US" sz="2800" dirty="0"/>
          </a:p>
          <a:p>
            <a:r>
              <a:rPr lang="en-US" sz="2800" dirty="0"/>
              <a:t>Cache (“Cash”) is to store data locally in order to speed up subsequent retrievals. </a:t>
            </a:r>
            <a:r>
              <a:rPr lang="en-US" sz="2800" i="1" dirty="0"/>
              <a:t>And</a:t>
            </a:r>
            <a:r>
              <a:rPr lang="en-US" sz="2800" dirty="0"/>
              <a:t>, it also refers to the reserved areas of memory in every computer that are used to speed up instruction execution, data retrieval and data updating.</a:t>
            </a:r>
          </a:p>
        </p:txBody>
      </p:sp>
      <p:sp>
        <p:nvSpPr>
          <p:cNvPr id="2" name="TextBox 1"/>
          <p:cNvSpPr txBox="1"/>
          <p:nvPr/>
        </p:nvSpPr>
        <p:spPr>
          <a:xfrm>
            <a:off x="4191001" y="152401"/>
            <a:ext cx="3271858" cy="584775"/>
          </a:xfrm>
          <a:prstGeom prst="rect">
            <a:avLst/>
          </a:prstGeom>
          <a:solidFill>
            <a:srgbClr val="FFFF00"/>
          </a:solidFill>
        </p:spPr>
        <p:txBody>
          <a:bodyPr wrap="none" rtlCol="0">
            <a:spAutoFit/>
          </a:bodyPr>
          <a:lstStyle/>
          <a:p>
            <a:r>
              <a:rPr lang="en-US" sz="3200" dirty="0"/>
              <a:t>Cache and caching</a:t>
            </a:r>
            <a:endParaRPr lang="en-US" sz="3200" b="1" dirty="0"/>
          </a:p>
        </p:txBody>
      </p:sp>
    </p:spTree>
    <p:extLst>
      <p:ext uri="{BB962C8B-B14F-4D97-AF65-F5344CB8AC3E}">
        <p14:creationId xmlns:p14="http://schemas.microsoft.com/office/powerpoint/2010/main" val="395989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4380" y="1898375"/>
            <a:ext cx="9391098" cy="523220"/>
          </a:xfrm>
          <a:prstGeom prst="rect">
            <a:avLst/>
          </a:prstGeom>
        </p:spPr>
        <p:txBody>
          <a:bodyPr wrap="square">
            <a:spAutoFit/>
          </a:bodyPr>
          <a:lstStyle/>
          <a:p>
            <a:r>
              <a:rPr lang="en-US" sz="2800" dirty="0"/>
              <a:t>Before we hit variable storage, let’s review functions (</a:t>
            </a:r>
            <a:r>
              <a:rPr lang="en-US" sz="2800" i="1" dirty="0"/>
              <a:t>again?).</a:t>
            </a:r>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3211943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3493644" y="114300"/>
            <a:ext cx="5878957" cy="723900"/>
          </a:xfrm>
          <a:solidFill>
            <a:srgbClr val="FFFF00"/>
          </a:solidFill>
        </p:spPr>
        <p:txBody>
          <a:bodyPr/>
          <a:lstStyle/>
          <a:p>
            <a:pPr eaLnBrk="1" hangingPunct="1"/>
            <a:r>
              <a:rPr lang="en-US" altLang="en-US" dirty="0"/>
              <a:t>Function efficiency notes</a:t>
            </a:r>
          </a:p>
        </p:txBody>
      </p:sp>
      <p:sp>
        <p:nvSpPr>
          <p:cNvPr id="5" name="TextBox 4"/>
          <p:cNvSpPr txBox="1"/>
          <p:nvPr/>
        </p:nvSpPr>
        <p:spPr>
          <a:xfrm>
            <a:off x="1898594" y="1459587"/>
            <a:ext cx="8356601" cy="2369880"/>
          </a:xfrm>
          <a:prstGeom prst="rect">
            <a:avLst/>
          </a:prstGeom>
          <a:noFill/>
        </p:spPr>
        <p:txBody>
          <a:bodyPr wrap="square" rtlCol="0">
            <a:spAutoFit/>
          </a:bodyPr>
          <a:lstStyle/>
          <a:p>
            <a:pPr marL="285750" indent="-285750">
              <a:buFont typeface="Wingdings" panose="05000000000000000000" pitchFamily="2" charset="2"/>
              <a:buChar char="q"/>
            </a:pPr>
            <a:r>
              <a:rPr lang="en-US" sz="2800" i="1" dirty="0"/>
              <a:t>Choose leaf: </a:t>
            </a:r>
            <a:r>
              <a:rPr lang="en-US" sz="2800" dirty="0"/>
              <a:t>A function that calls other functions is called a </a:t>
            </a:r>
            <a:r>
              <a:rPr lang="en-US" sz="2800" b="1" dirty="0"/>
              <a:t>frame function</a:t>
            </a:r>
            <a:r>
              <a:rPr lang="en-US" sz="2800" dirty="0"/>
              <a:t>, while a function that doesn't call any other function is called a </a:t>
            </a:r>
            <a:r>
              <a:rPr lang="en-US" sz="2800" b="1" dirty="0"/>
              <a:t>leaf function</a:t>
            </a:r>
            <a:r>
              <a:rPr lang="en-US" sz="2800" dirty="0"/>
              <a:t>. Leaf functions are more efficient than frame functions</a:t>
            </a:r>
          </a:p>
          <a:p>
            <a:endParaRPr lang="en-US" dirty="0"/>
          </a:p>
          <a:p>
            <a:pPr marL="285750" indent="-285750">
              <a:buFont typeface="Wingdings" panose="05000000000000000000" pitchFamily="2" charset="2"/>
              <a:buChar char="q"/>
            </a:pPr>
            <a:endParaRPr lang="en-US" dirty="0"/>
          </a:p>
        </p:txBody>
      </p:sp>
      <p:pic>
        <p:nvPicPr>
          <p:cNvPr id="3" name="Picture 2"/>
          <p:cNvPicPr>
            <a:picLocks noChangeAspect="1"/>
          </p:cNvPicPr>
          <p:nvPr/>
        </p:nvPicPr>
        <p:blipFill>
          <a:blip r:embed="rId3"/>
          <a:stretch>
            <a:fillRect/>
          </a:stretch>
        </p:blipFill>
        <p:spPr>
          <a:xfrm>
            <a:off x="5433392" y="3590928"/>
            <a:ext cx="2362200" cy="2362200"/>
          </a:xfrm>
          <a:prstGeom prst="rect">
            <a:avLst/>
          </a:prstGeom>
        </p:spPr>
      </p:pic>
    </p:spTree>
    <p:extLst>
      <p:ext uri="{BB962C8B-B14F-4D97-AF65-F5344CB8AC3E}">
        <p14:creationId xmlns:p14="http://schemas.microsoft.com/office/powerpoint/2010/main" val="56044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81201" y="1371600"/>
            <a:ext cx="7848599" cy="4343400"/>
          </a:xfrm>
          <a:prstGeom prst="rect">
            <a:avLst/>
          </a:prstGeom>
        </p:spPr>
      </p:pic>
      <p:sp>
        <p:nvSpPr>
          <p:cNvPr id="4" name="Rectangle 3"/>
          <p:cNvSpPr/>
          <p:nvPr/>
        </p:nvSpPr>
        <p:spPr>
          <a:xfrm>
            <a:off x="7150234" y="6581002"/>
            <a:ext cx="3492366" cy="276999"/>
          </a:xfrm>
          <a:prstGeom prst="rect">
            <a:avLst/>
          </a:prstGeom>
        </p:spPr>
        <p:txBody>
          <a:bodyPr wrap="none">
            <a:spAutoFit/>
          </a:bodyPr>
          <a:lstStyle/>
          <a:p>
            <a:r>
              <a:rPr lang="en-US" sz="1200" dirty="0">
                <a:solidFill>
                  <a:prstClr val="black"/>
                </a:solidFill>
                <a:latin typeface="Calibri" panose="020F0502020204030204"/>
              </a:rPr>
              <a:t>http://www.tantalon.com/pete/cppopt/asyougo.htm</a:t>
            </a:r>
            <a:endParaRPr lang="en-US" dirty="0"/>
          </a:p>
        </p:txBody>
      </p:sp>
      <p:sp>
        <p:nvSpPr>
          <p:cNvPr id="6" name="TextBox 5"/>
          <p:cNvSpPr txBox="1"/>
          <p:nvPr/>
        </p:nvSpPr>
        <p:spPr>
          <a:xfrm>
            <a:off x="3618939" y="152400"/>
            <a:ext cx="3845348"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Relative performance</a:t>
            </a:r>
          </a:p>
          <a:p>
            <a:endParaRPr lang="en-US" dirty="0"/>
          </a:p>
        </p:txBody>
      </p:sp>
    </p:spTree>
    <p:extLst>
      <p:ext uri="{BB962C8B-B14F-4D97-AF65-F5344CB8AC3E}">
        <p14:creationId xmlns:p14="http://schemas.microsoft.com/office/powerpoint/2010/main" val="270397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91360" y="1752601"/>
            <a:ext cx="8356601" cy="3108543"/>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Function parameters are transferred by value in most cases. This means that the value of the parameter is copied to a local variable. This is efficient for simple types such as </a:t>
            </a:r>
            <a:r>
              <a:rPr lang="en-US" sz="2800" dirty="0" err="1"/>
              <a:t>int</a:t>
            </a:r>
            <a:r>
              <a:rPr lang="en-US" sz="2800" dirty="0"/>
              <a:t>, float, double, bool, </a:t>
            </a:r>
            <a:r>
              <a:rPr lang="en-US" sz="2800" dirty="0" err="1"/>
              <a:t>enum</a:t>
            </a:r>
            <a:r>
              <a:rPr lang="en-US" sz="2800" dirty="0"/>
              <a:t> as well as pointers and references.</a:t>
            </a:r>
          </a:p>
          <a:p>
            <a:pPr marL="457200" indent="-457200">
              <a:buFont typeface="Wingdings" panose="05000000000000000000" pitchFamily="2" charset="2"/>
              <a:buChar char="q"/>
            </a:pPr>
            <a:r>
              <a:rPr lang="en-US" sz="2800" dirty="0"/>
              <a:t>Arrays are always transferred as pointers unless they are wrapped into a class or structure.</a:t>
            </a:r>
            <a:endParaRPr lang="en-US" dirty="0"/>
          </a:p>
        </p:txBody>
      </p:sp>
      <p:sp>
        <p:nvSpPr>
          <p:cNvPr id="6" name="Rectangle 3"/>
          <p:cNvSpPr>
            <a:spLocks noGrp="1" noChangeArrowheads="1"/>
          </p:cNvSpPr>
          <p:nvPr>
            <p:ph type="title"/>
          </p:nvPr>
        </p:nvSpPr>
        <p:spPr>
          <a:xfrm>
            <a:off x="3493644" y="114300"/>
            <a:ext cx="5878957" cy="723900"/>
          </a:xfrm>
          <a:solidFill>
            <a:srgbClr val="FFFF00"/>
          </a:solidFill>
        </p:spPr>
        <p:txBody>
          <a:bodyPr/>
          <a:lstStyle/>
          <a:p>
            <a:pPr eaLnBrk="1" hangingPunct="1"/>
            <a:r>
              <a:rPr lang="en-US" altLang="en-US" dirty="0"/>
              <a:t>Function efficiency notes</a:t>
            </a:r>
          </a:p>
        </p:txBody>
      </p:sp>
    </p:spTree>
    <p:extLst>
      <p:ext uri="{BB962C8B-B14F-4D97-AF65-F5344CB8AC3E}">
        <p14:creationId xmlns:p14="http://schemas.microsoft.com/office/powerpoint/2010/main" val="30814309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401" y="1219200"/>
            <a:ext cx="8356601" cy="4339650"/>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If the parameter has a composite type such as a structure (like vector) or class (like string) then transferring is most efficient if:</a:t>
            </a:r>
          </a:p>
          <a:p>
            <a:pPr marL="800100" lvl="1" indent="-342900">
              <a:buFont typeface="Arial" panose="020B0604020202020204" pitchFamily="34" charset="0"/>
              <a:buChar char="•"/>
            </a:pPr>
            <a:r>
              <a:rPr lang="en-US" sz="2000" dirty="0"/>
              <a:t>the object is so small that it fits into a single register</a:t>
            </a:r>
          </a:p>
          <a:p>
            <a:pPr marL="800100" lvl="1" indent="-342900">
              <a:buFont typeface="Arial" panose="020B0604020202020204" pitchFamily="34" charset="0"/>
              <a:buChar char="•"/>
            </a:pPr>
            <a:r>
              <a:rPr lang="en-US" sz="2000" dirty="0"/>
              <a:t>the object has no copy constructor and no destructor</a:t>
            </a:r>
          </a:p>
          <a:p>
            <a:pPr marL="800100" lvl="1" indent="-342900">
              <a:buFont typeface="Arial" panose="020B0604020202020204" pitchFamily="34" charset="0"/>
              <a:buChar char="•"/>
            </a:pPr>
            <a:r>
              <a:rPr lang="en-US" sz="2000" dirty="0"/>
              <a:t>the object has no virtual member</a:t>
            </a:r>
          </a:p>
          <a:p>
            <a:pPr marL="800100" lvl="1" indent="-342900">
              <a:buFont typeface="Arial" panose="020B0604020202020204" pitchFamily="34" charset="0"/>
              <a:buChar char="•"/>
            </a:pPr>
            <a:r>
              <a:rPr lang="en-US" sz="2000" dirty="0"/>
              <a:t>the object does not use runtime type identification (RTTI)</a:t>
            </a:r>
          </a:p>
          <a:p>
            <a:pPr marL="457200" indent="-457200">
              <a:buFont typeface="Wingdings" panose="05000000000000000000" pitchFamily="2" charset="2"/>
              <a:buChar char="q"/>
            </a:pPr>
            <a:r>
              <a:rPr lang="en-US" sz="2800" dirty="0"/>
              <a:t>If any of these conditions is not met then it is usually faster to transfer a pointer or reference to the object. If the object is large then it obviously takes time to copy the entire object.</a:t>
            </a:r>
            <a:endParaRPr lang="en-US" dirty="0"/>
          </a:p>
        </p:txBody>
      </p:sp>
      <p:sp>
        <p:nvSpPr>
          <p:cNvPr id="6" name="Rectangle 3"/>
          <p:cNvSpPr>
            <a:spLocks noGrp="1" noChangeArrowheads="1"/>
          </p:cNvSpPr>
          <p:nvPr>
            <p:ph type="title"/>
          </p:nvPr>
        </p:nvSpPr>
        <p:spPr>
          <a:xfrm>
            <a:off x="3493644" y="114300"/>
            <a:ext cx="5878957" cy="723900"/>
          </a:xfrm>
          <a:solidFill>
            <a:srgbClr val="FFFF00"/>
          </a:solidFill>
        </p:spPr>
        <p:txBody>
          <a:bodyPr/>
          <a:lstStyle/>
          <a:p>
            <a:pPr eaLnBrk="1" hangingPunct="1"/>
            <a:r>
              <a:rPr lang="en-US" altLang="en-US" dirty="0"/>
              <a:t>Function efficiency notes</a:t>
            </a:r>
          </a:p>
        </p:txBody>
      </p:sp>
    </p:spTree>
    <p:extLst>
      <p:ext uri="{BB962C8B-B14F-4D97-AF65-F5344CB8AC3E}">
        <p14:creationId xmlns:p14="http://schemas.microsoft.com/office/powerpoint/2010/main" val="21978076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9106" y="1273792"/>
            <a:ext cx="8356601"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Some applications spend most of their execution time on executing library functions. Time-consuming library functions often belong to one of these categories:</a:t>
            </a:r>
          </a:p>
          <a:p>
            <a:pPr marL="914400" lvl="1" indent="-457200">
              <a:buFont typeface="Wingdings" panose="05000000000000000000" pitchFamily="2" charset="2"/>
              <a:buChar char="q"/>
            </a:pPr>
            <a:r>
              <a:rPr lang="en-US" sz="2800" dirty="0"/>
              <a:t>File input/output</a:t>
            </a:r>
          </a:p>
          <a:p>
            <a:pPr marL="914400" lvl="1" indent="-457200">
              <a:buFont typeface="Wingdings" panose="05000000000000000000" pitchFamily="2" charset="2"/>
              <a:buChar char="q"/>
            </a:pPr>
            <a:r>
              <a:rPr lang="en-US" sz="2800" dirty="0"/>
              <a:t>Graphics and sound processing</a:t>
            </a:r>
          </a:p>
          <a:p>
            <a:pPr marL="914400" lvl="1" indent="-457200">
              <a:buFont typeface="Wingdings" panose="05000000000000000000" pitchFamily="2" charset="2"/>
              <a:buChar char="q"/>
            </a:pPr>
            <a:r>
              <a:rPr lang="en-US" sz="2800" dirty="0"/>
              <a:t>Memory and string manipulation</a:t>
            </a:r>
          </a:p>
          <a:p>
            <a:pPr marL="914400" lvl="1" indent="-457200">
              <a:buFont typeface="Wingdings" panose="05000000000000000000" pitchFamily="2" charset="2"/>
              <a:buChar char="q"/>
            </a:pPr>
            <a:r>
              <a:rPr lang="en-US" sz="2800" dirty="0"/>
              <a:t>Mathematical functions</a:t>
            </a:r>
          </a:p>
          <a:p>
            <a:pPr marL="914400" lvl="1" indent="-457200">
              <a:buFont typeface="Wingdings" panose="05000000000000000000" pitchFamily="2" charset="2"/>
              <a:buChar char="q"/>
            </a:pPr>
            <a:r>
              <a:rPr lang="en-US" sz="2800" dirty="0"/>
              <a:t>Encryption, decryption, data compression</a:t>
            </a:r>
          </a:p>
        </p:txBody>
      </p:sp>
      <p:sp>
        <p:nvSpPr>
          <p:cNvPr id="6" name="Rectangle 3"/>
          <p:cNvSpPr>
            <a:spLocks noGrp="1" noChangeArrowheads="1"/>
          </p:cNvSpPr>
          <p:nvPr>
            <p:ph type="title"/>
          </p:nvPr>
        </p:nvSpPr>
        <p:spPr>
          <a:xfrm>
            <a:off x="2934086" y="127947"/>
            <a:ext cx="4340171" cy="723900"/>
          </a:xfrm>
          <a:solidFill>
            <a:srgbClr val="FFFF00"/>
          </a:solidFill>
        </p:spPr>
        <p:txBody>
          <a:bodyPr>
            <a:normAutofit/>
          </a:bodyPr>
          <a:lstStyle/>
          <a:p>
            <a:r>
              <a:rPr lang="en-US" altLang="en-US" dirty="0"/>
              <a:t>Function libraries</a:t>
            </a:r>
          </a:p>
        </p:txBody>
      </p:sp>
    </p:spTree>
    <p:extLst>
      <p:ext uri="{BB962C8B-B14F-4D97-AF65-F5344CB8AC3E}">
        <p14:creationId xmlns:p14="http://schemas.microsoft.com/office/powerpoint/2010/main" val="13346650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2753" y="1000836"/>
            <a:ext cx="8356601" cy="3539430"/>
          </a:xfrm>
          <a:prstGeom prst="rect">
            <a:avLst/>
          </a:prstGeom>
          <a:noFill/>
        </p:spPr>
        <p:txBody>
          <a:bodyPr wrap="square" rtlCol="0">
            <a:spAutoFit/>
          </a:bodyPr>
          <a:lstStyle/>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Most compilers include standard libraries for many of these purposes. Unfortunately, the standard libraries are not always fully optimized </a:t>
            </a:r>
            <a:r>
              <a:rPr lang="en-US" sz="2800" dirty="0">
                <a:sym typeface="Wingdings" panose="05000000000000000000" pitchFamily="2" charset="2"/>
              </a:rPr>
              <a:t></a:t>
            </a:r>
            <a:r>
              <a:rPr lang="en-US" sz="2800" dirty="0"/>
              <a:t>.</a:t>
            </a:r>
          </a:p>
          <a:p>
            <a:endParaRPr lang="en-US" sz="2800" dirty="0"/>
          </a:p>
          <a:p>
            <a:pPr marL="457200" indent="-457200">
              <a:buFont typeface="Wingdings" panose="05000000000000000000" pitchFamily="2" charset="2"/>
              <a:buChar char="q"/>
            </a:pPr>
            <a:r>
              <a:rPr lang="en-US" sz="2800" dirty="0"/>
              <a:t>May be possible to improve the performance significantly simply by using a different function library </a:t>
            </a:r>
            <a:endParaRPr lang="en-US" dirty="0"/>
          </a:p>
        </p:txBody>
      </p:sp>
      <p:sp>
        <p:nvSpPr>
          <p:cNvPr id="6" name="Rectangle 3"/>
          <p:cNvSpPr>
            <a:spLocks noGrp="1" noChangeArrowheads="1"/>
          </p:cNvSpPr>
          <p:nvPr>
            <p:ph type="title"/>
          </p:nvPr>
        </p:nvSpPr>
        <p:spPr>
          <a:xfrm>
            <a:off x="2934086" y="127947"/>
            <a:ext cx="4340171" cy="723900"/>
          </a:xfrm>
          <a:solidFill>
            <a:srgbClr val="FFFF00"/>
          </a:solidFill>
        </p:spPr>
        <p:txBody>
          <a:bodyPr>
            <a:normAutofit/>
          </a:bodyPr>
          <a:lstStyle/>
          <a:p>
            <a:r>
              <a:rPr lang="en-US" altLang="en-US" dirty="0"/>
              <a:t>Function libraries</a:t>
            </a:r>
          </a:p>
        </p:txBody>
      </p:sp>
    </p:spTree>
    <p:extLst>
      <p:ext uri="{BB962C8B-B14F-4D97-AF65-F5344CB8AC3E}">
        <p14:creationId xmlns:p14="http://schemas.microsoft.com/office/powerpoint/2010/main" val="3904204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0" y="-9832"/>
            <a:ext cx="3845348"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Relative performance</a:t>
            </a:r>
          </a:p>
          <a:p>
            <a:endParaRPr lang="en-US" dirty="0"/>
          </a:p>
        </p:txBody>
      </p:sp>
      <p:pic>
        <p:nvPicPr>
          <p:cNvPr id="4" name="Picture 3"/>
          <p:cNvPicPr>
            <a:picLocks noChangeAspect="1"/>
          </p:cNvPicPr>
          <p:nvPr/>
        </p:nvPicPr>
        <p:blipFill>
          <a:blip r:embed="rId3"/>
          <a:stretch>
            <a:fillRect/>
          </a:stretch>
        </p:blipFill>
        <p:spPr>
          <a:xfrm>
            <a:off x="1600201" y="533401"/>
            <a:ext cx="9067799" cy="6338887"/>
          </a:xfrm>
          <a:prstGeom prst="rect">
            <a:avLst/>
          </a:prstGeom>
        </p:spPr>
      </p:pic>
    </p:spTree>
    <p:extLst>
      <p:ext uri="{BB962C8B-B14F-4D97-AF65-F5344CB8AC3E}">
        <p14:creationId xmlns:p14="http://schemas.microsoft.com/office/powerpoint/2010/main" val="39283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9844" y="1421296"/>
            <a:ext cx="11052313" cy="4832092"/>
          </a:xfrm>
          <a:prstGeom prst="rect">
            <a:avLst/>
          </a:prstGeom>
        </p:spPr>
        <p:txBody>
          <a:bodyPr wrap="square">
            <a:spAutoFit/>
          </a:bodyPr>
          <a:lstStyle/>
          <a:p>
            <a:r>
              <a:rPr lang="en-US" sz="2800" dirty="0"/>
              <a:t>The high priority of structured software development and the low priority of program efficiency is reflected, first and foremost, in the choice of programming language and interface frameworks. </a:t>
            </a:r>
          </a:p>
          <a:p>
            <a:endParaRPr lang="en-US" sz="2800" dirty="0"/>
          </a:p>
          <a:p>
            <a:r>
              <a:rPr lang="en-US" sz="2800" dirty="0"/>
              <a:t>Sometimes it is necessary to compromise on the advanced principles of software development in order to make software packages faster and smaller. </a:t>
            </a:r>
          </a:p>
          <a:p>
            <a:endParaRPr lang="en-US" sz="2800" dirty="0"/>
          </a:p>
          <a:p>
            <a:r>
              <a:rPr lang="en-US" sz="2800" dirty="0"/>
              <a:t>We note the trend of ever more powerful computers to keep up with the ever bigger software packages . </a:t>
            </a:r>
          </a:p>
          <a:p>
            <a:endParaRPr lang="en-US" sz="2800" dirty="0"/>
          </a:p>
        </p:txBody>
      </p:sp>
      <p:sp>
        <p:nvSpPr>
          <p:cNvPr id="3" name="TextBox 2"/>
          <p:cNvSpPr txBox="1"/>
          <p:nvPr/>
        </p:nvSpPr>
        <p:spPr>
          <a:xfrm>
            <a:off x="4191001" y="152401"/>
            <a:ext cx="2399055" cy="584775"/>
          </a:xfrm>
          <a:prstGeom prst="rect">
            <a:avLst/>
          </a:prstGeom>
          <a:solidFill>
            <a:srgbClr val="FFFF00"/>
          </a:solidFill>
        </p:spPr>
        <p:txBody>
          <a:bodyPr wrap="none" rtlCol="0">
            <a:spAutoFit/>
          </a:bodyPr>
          <a:lstStyle/>
          <a:p>
            <a:r>
              <a:rPr lang="en-US" sz="3200" b="1" dirty="0"/>
              <a:t>Optimization</a:t>
            </a:r>
          </a:p>
        </p:txBody>
      </p:sp>
    </p:spTree>
    <p:extLst>
      <p:ext uri="{BB962C8B-B14F-4D97-AF65-F5344CB8AC3E}">
        <p14:creationId xmlns:p14="http://schemas.microsoft.com/office/powerpoint/2010/main" val="4046012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0" y="-9832"/>
            <a:ext cx="3845348"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Relative performance</a:t>
            </a:r>
          </a:p>
          <a:p>
            <a:endParaRPr lang="en-US" dirty="0"/>
          </a:p>
        </p:txBody>
      </p:sp>
      <p:pic>
        <p:nvPicPr>
          <p:cNvPr id="4" name="Picture 3"/>
          <p:cNvPicPr>
            <a:picLocks noChangeAspect="1"/>
          </p:cNvPicPr>
          <p:nvPr/>
        </p:nvPicPr>
        <p:blipFill>
          <a:blip r:embed="rId3"/>
          <a:stretch>
            <a:fillRect/>
          </a:stretch>
        </p:blipFill>
        <p:spPr>
          <a:xfrm>
            <a:off x="1600201" y="533401"/>
            <a:ext cx="9067799" cy="6338887"/>
          </a:xfrm>
          <a:prstGeom prst="rect">
            <a:avLst/>
          </a:prstGeom>
        </p:spPr>
      </p:pic>
      <p:sp>
        <p:nvSpPr>
          <p:cNvPr id="2" name="Rectangle 1"/>
          <p:cNvSpPr/>
          <p:nvPr/>
        </p:nvSpPr>
        <p:spPr>
          <a:xfrm>
            <a:off x="5410200" y="1219200"/>
            <a:ext cx="1447800" cy="5562600"/>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0200" y="2971801"/>
            <a:ext cx="990600" cy="442913"/>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1" y="1156519"/>
            <a:ext cx="1447801" cy="5676900"/>
          </a:xfrm>
          <a:prstGeom prst="rect">
            <a:avLst/>
          </a:prstGeom>
          <a:solidFill>
            <a:srgbClr val="FFC0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20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8939" y="152400"/>
            <a:ext cx="3845348"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Relative performance</a:t>
            </a:r>
          </a:p>
          <a:p>
            <a:endParaRPr lang="en-US" dirty="0"/>
          </a:p>
        </p:txBody>
      </p:sp>
      <p:pic>
        <p:nvPicPr>
          <p:cNvPr id="1026" name="Picture 1" descr="http://www.tantalon.com/pete/cppopt/prefpref.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69925"/>
            <a:ext cx="6858000" cy="419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057400" y="5717627"/>
            <a:ext cx="6477000" cy="369332"/>
          </a:xfrm>
          <a:prstGeom prst="rect">
            <a:avLst/>
          </a:prstGeom>
        </p:spPr>
        <p:txBody>
          <a:bodyPr wrap="square">
            <a:spAutoFit/>
          </a:bodyPr>
          <a:lstStyle/>
          <a:p>
            <a:r>
              <a:rPr lang="en-US" i="1" dirty="0">
                <a:solidFill>
                  <a:srgbClr val="000000"/>
                </a:solidFill>
                <a:latin typeface="Arial" panose="020B0604020202020204" pitchFamily="34" charset="0"/>
              </a:rPr>
              <a:t>The prefix operator is almost 50% faster for complex objects.</a:t>
            </a:r>
            <a:endParaRPr lang="en-US" i="1" dirty="0"/>
          </a:p>
        </p:txBody>
      </p:sp>
    </p:spTree>
    <p:extLst>
      <p:ext uri="{BB962C8B-B14F-4D97-AF65-F5344CB8AC3E}">
        <p14:creationId xmlns:p14="http://schemas.microsoft.com/office/powerpoint/2010/main" val="3700309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8939" y="152400"/>
            <a:ext cx="3845348"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Relative performance</a:t>
            </a:r>
          </a:p>
          <a:p>
            <a:endParaRPr lang="en-US" dirty="0"/>
          </a:p>
        </p:txBody>
      </p:sp>
      <p:sp>
        <p:nvSpPr>
          <p:cNvPr id="7" name="Rectangle 6"/>
          <p:cNvSpPr/>
          <p:nvPr/>
        </p:nvSpPr>
        <p:spPr>
          <a:xfrm>
            <a:off x="2024271" y="5669740"/>
            <a:ext cx="6477000" cy="646331"/>
          </a:xfrm>
          <a:prstGeom prst="rect">
            <a:avLst/>
          </a:prstGeom>
        </p:spPr>
        <p:txBody>
          <a:bodyPr wrap="square">
            <a:spAutoFit/>
          </a:bodyPr>
          <a:lstStyle/>
          <a:p>
            <a:r>
              <a:rPr lang="en-US" i="1" dirty="0">
                <a:solidFill>
                  <a:srgbClr val="000000"/>
                </a:solidFill>
                <a:latin typeface="Arial" panose="020B0604020202020204" pitchFamily="34" charset="0"/>
              </a:rPr>
              <a:t>Combine with </a:t>
            </a:r>
            <a:r>
              <a:rPr lang="en-US" i="1" dirty="0"/>
              <a:t>postponing your declaration until you can do an initialization</a:t>
            </a:r>
            <a:r>
              <a:rPr lang="en-US" i="1" dirty="0">
                <a:solidFill>
                  <a:srgbClr val="000000"/>
                </a:solidFill>
                <a:latin typeface="Arial" panose="020B0604020202020204" pitchFamily="34" charset="0"/>
              </a:rPr>
              <a:t>.</a:t>
            </a:r>
            <a:endParaRPr lang="en-US" i="1" dirty="0"/>
          </a:p>
        </p:txBody>
      </p:sp>
      <p:pic>
        <p:nvPicPr>
          <p:cNvPr id="2050" name="Picture 2" descr="http://www.tantalon.com/pete/cppopt/prefini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791" y="1371601"/>
            <a:ext cx="6645645" cy="413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08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8939" y="152400"/>
            <a:ext cx="3845348"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Relative performance</a:t>
            </a:r>
          </a:p>
          <a:p>
            <a:endParaRPr lang="en-US" dirty="0"/>
          </a:p>
        </p:txBody>
      </p:sp>
      <p:sp>
        <p:nvSpPr>
          <p:cNvPr id="5" name="TextBox 4"/>
          <p:cNvSpPr txBox="1"/>
          <p:nvPr/>
        </p:nvSpPr>
        <p:spPr>
          <a:xfrm>
            <a:off x="1662753" y="1000836"/>
            <a:ext cx="9978787" cy="4093428"/>
          </a:xfrm>
          <a:prstGeom prst="rect">
            <a:avLst/>
          </a:prstGeom>
          <a:noFill/>
        </p:spPr>
        <p:txBody>
          <a:bodyPr wrap="square" rtlCol="0">
            <a:spAutoFit/>
          </a:bodyPr>
          <a:lstStyle/>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Static variables in functions, used wisely and sparingly, can reduce the overhead of transferring the variable as function parameter </a:t>
            </a:r>
          </a:p>
          <a:p>
            <a:endParaRPr lang="en-US" sz="2800" dirty="0"/>
          </a:p>
          <a:p>
            <a:r>
              <a:rPr lang="en-US" sz="2400" b="1" dirty="0">
                <a:latin typeface="Courier New" panose="02070309020205020404" pitchFamily="49" charset="0"/>
                <a:cs typeface="Courier New" panose="02070309020205020404" pitchFamily="49" charset="0"/>
              </a:rPr>
              <a:t>float </a:t>
            </a:r>
            <a:r>
              <a:rPr lang="en-US" sz="2400" b="1" dirty="0" err="1">
                <a:latin typeface="Courier New" panose="02070309020205020404" pitchFamily="49" charset="0"/>
                <a:cs typeface="Courier New" panose="02070309020205020404" pitchFamily="49" charset="0"/>
              </a:rPr>
              <a:t>SomeFunction</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x) </a:t>
            </a:r>
          </a:p>
          <a:p>
            <a:r>
              <a:rPr lang="en-US" sz="2400" b="1" dirty="0">
                <a:latin typeface="Courier New" panose="02070309020205020404" pitchFamily="49" charset="0"/>
                <a:cs typeface="Courier New" panose="02070309020205020404" pitchFamily="49" charset="0"/>
              </a:rPr>
              <a:t>{ </a:t>
            </a:r>
          </a:p>
          <a:p>
            <a:pPr lvl="1"/>
            <a:r>
              <a:rPr lang="en-US" sz="2400" b="1" dirty="0">
                <a:latin typeface="Courier New" panose="02070309020205020404" pitchFamily="49" charset="0"/>
                <a:cs typeface="Courier New" panose="02070309020205020404" pitchFamily="49" charset="0"/>
              </a:rPr>
              <a:t>static float list[] = {1.1, 0.3, -2.0, 4.4, 2.5}; </a:t>
            </a:r>
          </a:p>
          <a:p>
            <a:pPr lvl="1"/>
            <a:r>
              <a:rPr lang="en-US" sz="2400" b="1" dirty="0">
                <a:latin typeface="Courier New" panose="02070309020205020404" pitchFamily="49" charset="0"/>
                <a:cs typeface="Courier New" panose="02070309020205020404" pitchFamily="49" charset="0"/>
              </a:rPr>
              <a:t>return list[x]; </a:t>
            </a: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246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altLang="en-US" dirty="0"/>
              <a:t>Security</a:t>
            </a:r>
          </a:p>
        </p:txBody>
      </p:sp>
      <p:sp>
        <p:nvSpPr>
          <p:cNvPr id="8" name="Rectangle 7"/>
          <p:cNvSpPr/>
          <p:nvPr/>
        </p:nvSpPr>
        <p:spPr>
          <a:xfrm>
            <a:off x="490329" y="1524001"/>
            <a:ext cx="10535479" cy="3539430"/>
          </a:xfrm>
          <a:prstGeom prst="rect">
            <a:avLst/>
          </a:prstGeom>
        </p:spPr>
        <p:txBody>
          <a:bodyPr wrap="square">
            <a:spAutoFit/>
          </a:bodyPr>
          <a:lstStyle/>
          <a:p>
            <a:r>
              <a:rPr lang="en-US" sz="2800" dirty="0"/>
              <a:t>The most serious problem with the C++ language relates to security. Standard C++ implementations have no checking for array bounds violations and invalid pointers. </a:t>
            </a:r>
          </a:p>
          <a:p>
            <a:endParaRPr lang="en-US" sz="2800" dirty="0"/>
          </a:p>
          <a:p>
            <a:r>
              <a:rPr lang="en-US" sz="2800" dirty="0"/>
              <a:t>This is a frequent source of errors in C++ programs and also a possible point of attack for hackers. It is necessary to adhere to certain programming principles in order to prevent such errors in programs where security matters.</a:t>
            </a:r>
            <a:endParaRPr lang="en-US" sz="2000" b="1" dirty="0">
              <a:latin typeface="Courier New" panose="02070309020205020404" pitchFamily="49" charset="0"/>
            </a:endParaRPr>
          </a:p>
        </p:txBody>
      </p:sp>
    </p:spTree>
    <p:extLst>
      <p:ext uri="{BB962C8B-B14F-4D97-AF65-F5344CB8AC3E}">
        <p14:creationId xmlns:p14="http://schemas.microsoft.com/office/powerpoint/2010/main" val="275818876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4867" y="1447801"/>
            <a:ext cx="9391098" cy="3108543"/>
          </a:xfrm>
          <a:prstGeom prst="rect">
            <a:avLst/>
          </a:prstGeom>
        </p:spPr>
        <p:txBody>
          <a:bodyPr wrap="square">
            <a:spAutoFit/>
          </a:bodyPr>
          <a:lstStyle/>
          <a:p>
            <a:pPr marL="457200" indent="-457200">
              <a:buFont typeface="Arial" panose="020B0604020202020204" pitchFamily="34" charset="0"/>
              <a:buChar char="•"/>
            </a:pPr>
            <a:r>
              <a:rPr lang="en-US" sz="2800" dirty="0"/>
              <a:t>Different kinds of variable storage.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What is the relative efficiency of different C++ language elements?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Can help us, the programmer, when choosing the most efficient alternatives.</a:t>
            </a:r>
            <a:endParaRPr lang="en-US" sz="2800" i="1" dirty="0"/>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2638560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1" y="152401"/>
            <a:ext cx="2752485" cy="584775"/>
          </a:xfrm>
          <a:prstGeom prst="rect">
            <a:avLst/>
          </a:prstGeom>
          <a:solidFill>
            <a:srgbClr val="FFFF00"/>
          </a:solidFill>
        </p:spPr>
        <p:txBody>
          <a:bodyPr wrap="none" rtlCol="0">
            <a:spAutoFit/>
          </a:bodyPr>
          <a:lstStyle/>
          <a:p>
            <a:r>
              <a:rPr lang="en-US" sz="3200" dirty="0"/>
              <a:t>Stack and Heap</a:t>
            </a:r>
            <a:endParaRPr lang="en-US" sz="3200" b="1" dirty="0"/>
          </a:p>
        </p:txBody>
      </p:sp>
      <p:sp>
        <p:nvSpPr>
          <p:cNvPr id="3" name="TextBox 2"/>
          <p:cNvSpPr txBox="1"/>
          <p:nvPr/>
        </p:nvSpPr>
        <p:spPr>
          <a:xfrm>
            <a:off x="0" y="718978"/>
            <a:ext cx="9223513"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a:solidFill>
                  <a:schemeClr val="accent1">
                    <a:lumMod val="75000"/>
                  </a:schemeClr>
                </a:solidFill>
              </a:rPr>
              <a:t>Stack</a:t>
            </a:r>
          </a:p>
          <a:p>
            <a:endParaRPr lang="en-US" sz="2400" dirty="0">
              <a:solidFill>
                <a:schemeClr val="accent1">
                  <a:lumMod val="75000"/>
                </a:schemeClr>
              </a:solidFill>
            </a:endParaRPr>
          </a:p>
          <a:p>
            <a:r>
              <a:rPr lang="en-US" sz="2400" dirty="0">
                <a:solidFill>
                  <a:schemeClr val="accent1">
                    <a:lumMod val="75000"/>
                  </a:schemeClr>
                </a:solidFill>
              </a:rPr>
              <a:t>very fast access</a:t>
            </a:r>
          </a:p>
          <a:p>
            <a:r>
              <a:rPr lang="en-US" sz="2400" dirty="0">
                <a:solidFill>
                  <a:schemeClr val="accent1">
                    <a:lumMod val="75000"/>
                  </a:schemeClr>
                </a:solidFill>
              </a:rPr>
              <a:t>don't have to explicitly de-allocate variables</a:t>
            </a:r>
          </a:p>
          <a:p>
            <a:r>
              <a:rPr lang="en-US" sz="2400" dirty="0">
                <a:solidFill>
                  <a:schemeClr val="accent1">
                    <a:lumMod val="75000"/>
                  </a:schemeClr>
                </a:solidFill>
              </a:rPr>
              <a:t>space is managed efficiently by CPU, memory will </a:t>
            </a:r>
            <a:r>
              <a:rPr lang="en-US" sz="2400" i="1" dirty="0">
                <a:solidFill>
                  <a:schemeClr val="accent1">
                    <a:lumMod val="75000"/>
                  </a:schemeClr>
                </a:solidFill>
              </a:rPr>
              <a:t>not</a:t>
            </a:r>
            <a:r>
              <a:rPr lang="en-US" sz="2400" dirty="0">
                <a:solidFill>
                  <a:schemeClr val="accent1">
                    <a:lumMod val="75000"/>
                  </a:schemeClr>
                </a:solidFill>
              </a:rPr>
              <a:t> become fragmented</a:t>
            </a:r>
          </a:p>
          <a:p>
            <a:r>
              <a:rPr lang="en-US" sz="2400" dirty="0">
                <a:solidFill>
                  <a:schemeClr val="accent1">
                    <a:lumMod val="75000"/>
                  </a:schemeClr>
                </a:solidFill>
              </a:rPr>
              <a:t>local variables only</a:t>
            </a:r>
          </a:p>
          <a:p>
            <a:r>
              <a:rPr lang="en-US" sz="2400" dirty="0">
                <a:solidFill>
                  <a:schemeClr val="accent1">
                    <a:lumMod val="75000"/>
                  </a:schemeClr>
                </a:solidFill>
              </a:rPr>
              <a:t>limit on stack size (OS-dependent)</a:t>
            </a:r>
          </a:p>
          <a:p>
            <a:r>
              <a:rPr lang="en-US" sz="2400" dirty="0">
                <a:solidFill>
                  <a:schemeClr val="accent1">
                    <a:lumMod val="75000"/>
                  </a:schemeClr>
                </a:solidFill>
              </a:rPr>
              <a:t>variables cannot be resized</a:t>
            </a:r>
          </a:p>
        </p:txBody>
      </p:sp>
      <p:sp>
        <p:nvSpPr>
          <p:cNvPr id="4" name="TextBox 3"/>
          <p:cNvSpPr txBox="1"/>
          <p:nvPr/>
        </p:nvSpPr>
        <p:spPr>
          <a:xfrm>
            <a:off x="4438945" y="2855215"/>
            <a:ext cx="7753055"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u="sng" dirty="0">
                <a:solidFill>
                  <a:schemeClr val="accent2">
                    <a:lumMod val="75000"/>
                  </a:schemeClr>
                </a:solidFill>
              </a:rPr>
              <a:t>Heap</a:t>
            </a:r>
          </a:p>
          <a:p>
            <a:endParaRPr lang="en-US" sz="2400" dirty="0">
              <a:solidFill>
                <a:schemeClr val="accent2">
                  <a:lumMod val="75000"/>
                </a:schemeClr>
              </a:solidFill>
            </a:endParaRPr>
          </a:p>
          <a:p>
            <a:r>
              <a:rPr lang="en-US" sz="2400" dirty="0">
                <a:solidFill>
                  <a:schemeClr val="accent2">
                    <a:lumMod val="75000"/>
                  </a:schemeClr>
                </a:solidFill>
              </a:rPr>
              <a:t>variables can be accessed globally</a:t>
            </a:r>
          </a:p>
          <a:p>
            <a:r>
              <a:rPr lang="en-US" sz="2400" dirty="0">
                <a:solidFill>
                  <a:schemeClr val="accent2">
                    <a:lumMod val="75000"/>
                  </a:schemeClr>
                </a:solidFill>
              </a:rPr>
              <a:t>no limit on memory size</a:t>
            </a:r>
          </a:p>
          <a:p>
            <a:r>
              <a:rPr lang="en-US" sz="2400" dirty="0">
                <a:solidFill>
                  <a:schemeClr val="accent2">
                    <a:lumMod val="75000"/>
                  </a:schemeClr>
                </a:solidFill>
              </a:rPr>
              <a:t>(relatively) slower access</a:t>
            </a:r>
          </a:p>
          <a:p>
            <a:r>
              <a:rPr lang="en-US" sz="2400" dirty="0">
                <a:solidFill>
                  <a:schemeClr val="accent2">
                    <a:lumMod val="75000"/>
                  </a:schemeClr>
                </a:solidFill>
              </a:rPr>
              <a:t>no guaranteed efficient use of space, memory may become </a:t>
            </a:r>
          </a:p>
          <a:p>
            <a:r>
              <a:rPr lang="en-US" sz="2400" dirty="0">
                <a:solidFill>
                  <a:schemeClr val="accent2">
                    <a:lumMod val="75000"/>
                  </a:schemeClr>
                </a:solidFill>
              </a:rPr>
              <a:t>fragmented </a:t>
            </a:r>
          </a:p>
          <a:p>
            <a:r>
              <a:rPr lang="en-US" sz="2400" dirty="0">
                <a:solidFill>
                  <a:schemeClr val="accent2">
                    <a:lumMod val="75000"/>
                  </a:schemeClr>
                </a:solidFill>
              </a:rPr>
              <a:t>we must manage memory (in charge of allocating and freeing  variables) variables can be resized</a:t>
            </a:r>
          </a:p>
          <a:p>
            <a:endParaRPr lang="en-US" dirty="0"/>
          </a:p>
        </p:txBody>
      </p:sp>
    </p:spTree>
    <p:extLst>
      <p:ext uri="{BB962C8B-B14F-4D97-AF65-F5344CB8AC3E}">
        <p14:creationId xmlns:p14="http://schemas.microsoft.com/office/powerpoint/2010/main" val="384810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3352801" y="128726"/>
            <a:ext cx="6347713" cy="861874"/>
          </a:xfrm>
          <a:solidFill>
            <a:srgbClr val="FFFF00"/>
          </a:solidFill>
        </p:spPr>
        <p:txBody>
          <a:bodyPr/>
          <a:lstStyle/>
          <a:p>
            <a:pPr eaLnBrk="1" hangingPunct="1"/>
            <a:r>
              <a:rPr lang="en-US" altLang="en-US" dirty="0"/>
              <a:t>The stack and functions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459300"/>
            <a:ext cx="3705474" cy="5093901"/>
          </a:xfrm>
          <a:prstGeom prst="rect">
            <a:avLst/>
          </a:prstGeom>
        </p:spPr>
      </p:pic>
      <p:sp>
        <p:nvSpPr>
          <p:cNvPr id="5" name="TextBox 4"/>
          <p:cNvSpPr txBox="1"/>
          <p:nvPr/>
        </p:nvSpPr>
        <p:spPr>
          <a:xfrm>
            <a:off x="7982614" y="1374760"/>
            <a:ext cx="2898527" cy="5262979"/>
          </a:xfrm>
          <a:prstGeom prst="rect">
            <a:avLst/>
          </a:prstGeom>
          <a:noFill/>
        </p:spPr>
        <p:txBody>
          <a:bodyPr wrap="square" rtlCol="0">
            <a:spAutoFit/>
          </a:bodyPr>
          <a:lstStyle/>
          <a:p>
            <a:r>
              <a:rPr lang="en-US" sz="2400" dirty="0"/>
              <a:t>Every time a function is called, it allocates the required amount of space on the stack for all these purposes. This memory space is freed when the function returns. The next time a function is called, it can use the same space for the parameters of the new function. </a:t>
            </a:r>
          </a:p>
        </p:txBody>
      </p:sp>
      <p:sp>
        <p:nvSpPr>
          <p:cNvPr id="6" name="TextBox 5"/>
          <p:cNvSpPr txBox="1"/>
          <p:nvPr/>
        </p:nvSpPr>
        <p:spPr>
          <a:xfrm>
            <a:off x="1295400" y="1747863"/>
            <a:ext cx="2743200" cy="3046988"/>
          </a:xfrm>
          <a:prstGeom prst="rect">
            <a:avLst/>
          </a:prstGeom>
          <a:noFill/>
        </p:spPr>
        <p:txBody>
          <a:bodyPr wrap="square" rtlCol="0">
            <a:spAutoFit/>
          </a:bodyPr>
          <a:lstStyle/>
          <a:p>
            <a:r>
              <a:rPr lang="en-US" sz="2400" dirty="0"/>
              <a:t>The stack is the most efficient memory space to store data because the same range of memory addresses is reused again and again. </a:t>
            </a:r>
          </a:p>
        </p:txBody>
      </p:sp>
      <p:sp>
        <p:nvSpPr>
          <p:cNvPr id="7" name="TextBox 6"/>
          <p:cNvSpPr txBox="1"/>
          <p:nvPr/>
        </p:nvSpPr>
        <p:spPr>
          <a:xfrm>
            <a:off x="1676400" y="5029201"/>
            <a:ext cx="1802738"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600" i="1" dirty="0"/>
              <a:t>FP – frame pointers</a:t>
            </a:r>
          </a:p>
          <a:p>
            <a:r>
              <a:rPr lang="en-US" sz="1600" i="1" dirty="0"/>
              <a:t>SP – stack pointer</a:t>
            </a:r>
          </a:p>
        </p:txBody>
      </p:sp>
    </p:spTree>
    <p:extLst>
      <p:ext uri="{BB962C8B-B14F-4D97-AF65-F5344CB8AC3E}">
        <p14:creationId xmlns:p14="http://schemas.microsoft.com/office/powerpoint/2010/main" val="4165468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4867" y="1447801"/>
            <a:ext cx="9391098" cy="3970318"/>
          </a:xfrm>
          <a:prstGeom prst="rect">
            <a:avLst/>
          </a:prstGeom>
        </p:spPr>
        <p:txBody>
          <a:bodyPr wrap="square">
            <a:spAutoFit/>
          </a:bodyPr>
          <a:lstStyle/>
          <a:p>
            <a:pPr marL="457200" indent="-457200">
              <a:buFont typeface="Arial" panose="020B0604020202020204" pitchFamily="34" charset="0"/>
              <a:buChar char="•"/>
            </a:pPr>
            <a:r>
              <a:rPr lang="en-US" sz="2800" dirty="0"/>
              <a:t>The stack is the most efficient memory space to store data because the same range of memory addresses is reused again and again.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there are no big arrays, then it is almost certain that this part of the memory is mirrored in the level-1 data cache, where it is accessed quite fast.</a:t>
            </a:r>
          </a:p>
          <a:p>
            <a:pPr marL="457200" indent="-457200">
              <a:buFont typeface="Arial" panose="020B0604020202020204" pitchFamily="34" charset="0"/>
              <a:buChar char="•"/>
            </a:pPr>
            <a:endParaRPr lang="en-US" sz="2800" i="1" dirty="0"/>
          </a:p>
          <a:p>
            <a:pPr marL="457200" indent="-457200">
              <a:buFont typeface="Arial" panose="020B0604020202020204" pitchFamily="34" charset="0"/>
              <a:buChar char="•"/>
            </a:pPr>
            <a:r>
              <a:rPr lang="en-US" sz="2800" dirty="0"/>
              <a:t>Variables… try to declare local whenever possible.</a:t>
            </a:r>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1952972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4867" y="1447801"/>
            <a:ext cx="9391098" cy="4401205"/>
          </a:xfrm>
          <a:prstGeom prst="rect">
            <a:avLst/>
          </a:prstGeom>
        </p:spPr>
        <p:txBody>
          <a:bodyPr wrap="square">
            <a:spAutoFit/>
          </a:bodyPr>
          <a:lstStyle/>
          <a:p>
            <a:pPr marL="457200" indent="-457200">
              <a:buFont typeface="Arial" panose="020B0604020202020204" pitchFamily="34" charset="0"/>
              <a:buChar char="•"/>
            </a:pPr>
            <a:r>
              <a:rPr lang="en-US" sz="2800" dirty="0"/>
              <a:t>Integer operations are fast in most cases, regardless of the size. However, it is inefficient to use an integer size that is larger than the largest available register size.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compiler will always select the most efficient integer size if you declare an </a:t>
            </a:r>
            <a:r>
              <a:rPr lang="en-US" sz="2800" dirty="0" err="1"/>
              <a:t>int</a:t>
            </a:r>
            <a:r>
              <a:rPr lang="en-US" sz="2800" dirty="0"/>
              <a:t>, without specifying the size.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Integers of smaller sizes (char, short </a:t>
            </a:r>
            <a:r>
              <a:rPr lang="en-US" sz="2800" dirty="0" err="1"/>
              <a:t>int</a:t>
            </a:r>
            <a:r>
              <a:rPr lang="en-US" sz="2800" dirty="0"/>
              <a:t>) are only slightly less efficient..</a:t>
            </a:r>
          </a:p>
          <a:p>
            <a:pPr marL="457200" indent="-457200">
              <a:buFont typeface="Arial" panose="020B0604020202020204" pitchFamily="34" charset="0"/>
              <a:buChar char="•"/>
            </a:pPr>
            <a:endParaRPr lang="en-US" sz="2800" i="1" dirty="0"/>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300981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91001" y="152401"/>
            <a:ext cx="2399055" cy="584775"/>
          </a:xfrm>
          <a:prstGeom prst="rect">
            <a:avLst/>
          </a:prstGeom>
          <a:solidFill>
            <a:srgbClr val="FFFF00"/>
          </a:solidFill>
        </p:spPr>
        <p:txBody>
          <a:bodyPr wrap="none" rtlCol="0">
            <a:spAutoFit/>
          </a:bodyPr>
          <a:lstStyle/>
          <a:p>
            <a:r>
              <a:rPr lang="en-US" sz="3200" b="1" dirty="0"/>
              <a:t>Optimization</a:t>
            </a:r>
          </a:p>
        </p:txBody>
      </p:sp>
      <p:sp>
        <p:nvSpPr>
          <p:cNvPr id="6" name="TextBox 5"/>
          <p:cNvSpPr txBox="1"/>
          <p:nvPr/>
        </p:nvSpPr>
        <p:spPr>
          <a:xfrm>
            <a:off x="1351722" y="1961322"/>
            <a:ext cx="8728672" cy="830997"/>
          </a:xfrm>
          <a:prstGeom prst="rect">
            <a:avLst/>
          </a:prstGeom>
          <a:noFill/>
        </p:spPr>
        <p:txBody>
          <a:bodyPr wrap="none" rtlCol="0">
            <a:spAutoFit/>
          </a:bodyPr>
          <a:lstStyle/>
          <a:p>
            <a:r>
              <a:rPr lang="en-US" sz="4800" dirty="0"/>
              <a:t>structured software development </a:t>
            </a:r>
          </a:p>
        </p:txBody>
      </p:sp>
      <p:sp>
        <p:nvSpPr>
          <p:cNvPr id="7" name="Down Arrow 6"/>
          <p:cNvSpPr/>
          <p:nvPr/>
        </p:nvSpPr>
        <p:spPr>
          <a:xfrm rot="10800000">
            <a:off x="9918657" y="1773845"/>
            <a:ext cx="1139687" cy="1205949"/>
          </a:xfrm>
          <a:prstGeom prst="downArrow">
            <a:avLst>
              <a:gd name="adj1" fmla="val 5546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Down Arrow 7"/>
          <p:cNvSpPr/>
          <p:nvPr/>
        </p:nvSpPr>
        <p:spPr>
          <a:xfrm>
            <a:off x="7586274" y="3693298"/>
            <a:ext cx="1139687" cy="1205949"/>
          </a:xfrm>
          <a:prstGeom prst="downArrow">
            <a:avLst>
              <a:gd name="adj1" fmla="val 5546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1351722" y="3465276"/>
            <a:ext cx="6453808" cy="830997"/>
          </a:xfrm>
          <a:prstGeom prst="rect">
            <a:avLst/>
          </a:prstGeom>
          <a:noFill/>
        </p:spPr>
        <p:txBody>
          <a:bodyPr wrap="square" rtlCol="0">
            <a:spAutoFit/>
          </a:bodyPr>
          <a:lstStyle/>
          <a:p>
            <a:r>
              <a:rPr lang="en-US" sz="4800" spc="600" dirty="0"/>
              <a:t>program efficiency </a:t>
            </a:r>
          </a:p>
        </p:txBody>
      </p:sp>
    </p:spTree>
    <p:extLst>
      <p:ext uri="{BB962C8B-B14F-4D97-AF65-F5344CB8AC3E}">
        <p14:creationId xmlns:p14="http://schemas.microsoft.com/office/powerpoint/2010/main" val="768511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4867" y="1222514"/>
            <a:ext cx="9391098" cy="4401205"/>
          </a:xfrm>
          <a:prstGeom prst="rect">
            <a:avLst/>
          </a:prstGeom>
        </p:spPr>
        <p:txBody>
          <a:bodyPr wrap="square">
            <a:spAutoFit/>
          </a:bodyPr>
          <a:lstStyle/>
          <a:p>
            <a:pPr marL="457200" indent="-457200">
              <a:buFont typeface="Arial" panose="020B0604020202020204" pitchFamily="34" charset="0"/>
              <a:buChar char="•"/>
            </a:pPr>
            <a:r>
              <a:rPr lang="en-US" sz="2800" dirty="0"/>
              <a:t>Generally it is the case that there is no difference in speed between using signed and unsigned integers .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Integer operations are generally very fast. Simple integer operations such as addition, subtraction, comparison, bit operations and shift operations take only one clock cycle on most microprocessors.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pre-increment operator ++</a:t>
            </a:r>
            <a:r>
              <a:rPr lang="en-US" sz="2800" dirty="0" err="1"/>
              <a:t>i</a:t>
            </a:r>
            <a:r>
              <a:rPr lang="en-US" sz="2800" dirty="0"/>
              <a:t> and the post-increment operator </a:t>
            </a:r>
            <a:r>
              <a:rPr lang="en-US" sz="2800" dirty="0" err="1"/>
              <a:t>i</a:t>
            </a:r>
            <a:r>
              <a:rPr lang="en-US" sz="2800" dirty="0"/>
              <a:t>++ are as fast as additions.</a:t>
            </a:r>
            <a:endParaRPr lang="en-US" sz="2800" i="1" dirty="0"/>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799154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4866" y="1089992"/>
            <a:ext cx="9881429" cy="5262979"/>
          </a:xfrm>
          <a:prstGeom prst="rect">
            <a:avLst/>
          </a:prstGeom>
        </p:spPr>
        <p:txBody>
          <a:bodyPr wrap="square">
            <a:spAutoFit/>
          </a:bodyPr>
          <a:lstStyle/>
          <a:p>
            <a:pPr marL="457200" indent="-457200">
              <a:buFont typeface="Arial" panose="020B0604020202020204" pitchFamily="34" charset="0"/>
              <a:buChar char="•"/>
            </a:pPr>
            <a:r>
              <a:rPr lang="en-US" sz="2800" dirty="0"/>
              <a:t>Generally it is the case that there is no difference in speed between double and float.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Modern microprocessors in the x86 family have two different types of floating point registers and correspondingly two different types of floating point instructions.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Use double precision without worrying too much about the costs if it is good for the application. Use single precision if you have big arrays to get as much data as possible into the data cache</a:t>
            </a:r>
          </a:p>
          <a:p>
            <a:pPr marL="457200" indent="-457200">
              <a:buFont typeface="Arial" panose="020B0604020202020204" pitchFamily="34" charset="0"/>
              <a:buChar char="•"/>
            </a:pPr>
            <a:endParaRPr lang="en-US" sz="2800" dirty="0"/>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2403060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4866" y="1089992"/>
            <a:ext cx="9881429" cy="4401205"/>
          </a:xfrm>
          <a:prstGeom prst="rect">
            <a:avLst/>
          </a:prstGeom>
        </p:spPr>
        <p:txBody>
          <a:bodyPr wrap="square">
            <a:spAutoFit/>
          </a:bodyPr>
          <a:lstStyle/>
          <a:p>
            <a:pPr marL="457200" indent="-457200">
              <a:buFont typeface="Arial" panose="020B0604020202020204" pitchFamily="34" charset="0"/>
              <a:buChar char="•"/>
            </a:pPr>
            <a:r>
              <a:rPr lang="en-US" sz="2800" dirty="0"/>
              <a:t>The operands of the Boolean operators &amp;&amp; , if the first operand of &amp;&amp; is false, then the second operand is not evaluated at all. Likewise, if the first operand of || is true, then the second operand is not evaluated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one operand is more predictable than the other, then put the most predictable operand first.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one operand is faster to calculate than the other then put the operand that is calculated the fastest first.</a:t>
            </a:r>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3213402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4866" y="1089992"/>
            <a:ext cx="9881429" cy="3539430"/>
          </a:xfrm>
          <a:prstGeom prst="rect">
            <a:avLst/>
          </a:prstGeom>
        </p:spPr>
        <p:txBody>
          <a:bodyPr wrap="square">
            <a:spAutoFit/>
          </a:bodyPr>
          <a:lstStyle/>
          <a:p>
            <a:pPr marL="457200" indent="-457200">
              <a:buFont typeface="Arial" panose="020B0604020202020204" pitchFamily="34" charset="0"/>
              <a:buChar char="•"/>
            </a:pPr>
            <a:r>
              <a:rPr lang="en-US" sz="2800" dirty="0"/>
              <a:t>Pointers and references are equally efficient because they are in fact doing the same thing.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References are useful for copy constructors and overloaded operators.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Accessing a variable or object through a pointer or reference may be just as fast as accessing it directly.</a:t>
            </a:r>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1134008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4866" y="1089992"/>
            <a:ext cx="9881429" cy="3539430"/>
          </a:xfrm>
          <a:prstGeom prst="rect">
            <a:avLst/>
          </a:prstGeom>
        </p:spPr>
        <p:txBody>
          <a:bodyPr wrap="square">
            <a:spAutoFit/>
          </a:bodyPr>
          <a:lstStyle/>
          <a:p>
            <a:pPr marL="457200" indent="-457200">
              <a:buFont typeface="Arial" panose="020B0604020202020204" pitchFamily="34" charset="0"/>
              <a:buChar char="•"/>
            </a:pPr>
            <a:r>
              <a:rPr lang="en-US" sz="2800" dirty="0"/>
              <a:t>A smart pointer is an object that behaves like a pointer.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Smart pointers are used only for objects stored in dynamically allocated memory, using new.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purpose of using smart pointers is to make sure the object is deleted properly and the memory released when the object is no longer used.</a:t>
            </a:r>
          </a:p>
        </p:txBody>
      </p:sp>
      <p:sp>
        <p:nvSpPr>
          <p:cNvPr id="2" name="TextBox 1"/>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3848473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635" y="292387"/>
            <a:ext cx="9746973"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000" i="1" u="sng" dirty="0"/>
          </a:p>
          <a:p>
            <a:r>
              <a:rPr lang="en-US" sz="2400" b="1" i="1" u="sng" dirty="0">
                <a:solidFill>
                  <a:schemeClr val="accent1">
                    <a:lumMod val="50000"/>
                  </a:schemeClr>
                </a:solidFill>
              </a:rPr>
              <a:t>Char[] is faster than string</a:t>
            </a:r>
          </a:p>
          <a:p>
            <a:endParaRPr lang="en-US" sz="2400" b="1" i="1" u="sng" dirty="0">
              <a:solidFill>
                <a:schemeClr val="accent1">
                  <a:lumMod val="50000"/>
                </a:schemeClr>
              </a:solidFill>
            </a:endParaRPr>
          </a:p>
          <a:p>
            <a:r>
              <a:rPr lang="en-US" sz="2400" b="1" dirty="0">
                <a:solidFill>
                  <a:schemeClr val="accent1">
                    <a:lumMod val="50000"/>
                  </a:schemeClr>
                </a:solidFill>
              </a:rPr>
              <a:t>String is a data structure, the compiler has to do </a:t>
            </a:r>
            <a:r>
              <a:rPr lang="en-US" sz="2400" b="1" i="1" dirty="0">
                <a:solidFill>
                  <a:schemeClr val="accent1">
                    <a:lumMod val="50000"/>
                  </a:schemeClr>
                </a:solidFill>
              </a:rPr>
              <a:t>branch and bound </a:t>
            </a:r>
            <a:r>
              <a:rPr lang="en-US" sz="2400" b="1" dirty="0">
                <a:solidFill>
                  <a:schemeClr val="accent1">
                    <a:lumMod val="50000"/>
                  </a:schemeClr>
                </a:solidFill>
              </a:rPr>
              <a:t>techniques to maintain it.</a:t>
            </a:r>
          </a:p>
          <a:p>
            <a:r>
              <a:rPr lang="en-US" sz="2400" b="1" dirty="0">
                <a:solidFill>
                  <a:schemeClr val="accent1">
                    <a:lumMod val="50000"/>
                  </a:schemeClr>
                </a:solidFill>
              </a:rPr>
              <a:t>What’s that?</a:t>
            </a:r>
          </a:p>
          <a:p>
            <a:pPr marL="342900" indent="-342900">
              <a:buFont typeface="Arial" panose="020B0604020202020204" pitchFamily="34" charset="0"/>
              <a:buChar char="•"/>
            </a:pPr>
            <a:r>
              <a:rPr lang="en-US" sz="2400" b="1" dirty="0">
                <a:solidFill>
                  <a:schemeClr val="accent1">
                    <a:lumMod val="50000"/>
                  </a:schemeClr>
                </a:solidFill>
              </a:rPr>
              <a:t>Enumerating all solutions is too slow for most problems.</a:t>
            </a:r>
          </a:p>
          <a:p>
            <a:pPr marL="342900" indent="-342900">
              <a:buFont typeface="Arial" panose="020B0604020202020204" pitchFamily="34" charset="0"/>
              <a:buChar char="•"/>
            </a:pPr>
            <a:r>
              <a:rPr lang="en-US" sz="2400" b="1" dirty="0">
                <a:solidFill>
                  <a:schemeClr val="accent1">
                    <a:lumMod val="50000"/>
                  </a:schemeClr>
                </a:solidFill>
              </a:rPr>
              <a:t>Branch and bound (B &amp; B) starts the same as enumerating, but it cuts out a lot of the enumeration whenever possible.</a:t>
            </a:r>
          </a:p>
          <a:p>
            <a:pPr marL="342900" indent="-342900">
              <a:buFont typeface="Arial" panose="020B0604020202020204" pitchFamily="34" charset="0"/>
              <a:buChar char="•"/>
            </a:pPr>
            <a:r>
              <a:rPr lang="en-US" sz="2400" b="1" dirty="0">
                <a:solidFill>
                  <a:schemeClr val="accent1">
                    <a:lumMod val="50000"/>
                  </a:schemeClr>
                </a:solidFill>
              </a:rPr>
              <a:t>B &amp; B is the starting point for all solution techniques for integer programming.</a:t>
            </a:r>
          </a:p>
          <a:p>
            <a:pPr marL="342900" indent="-342900">
              <a:buFont typeface="Arial" panose="020B0604020202020204" pitchFamily="34" charset="0"/>
              <a:buChar char="•"/>
            </a:pPr>
            <a:endParaRPr lang="en-US" sz="2400" b="1" dirty="0">
              <a:solidFill>
                <a:schemeClr val="accent1">
                  <a:lumMod val="50000"/>
                </a:schemeClr>
              </a:solidFill>
            </a:endParaRPr>
          </a:p>
          <a:p>
            <a:r>
              <a:rPr lang="en-US" sz="2400" b="1" dirty="0">
                <a:solidFill>
                  <a:schemeClr val="accent1">
                    <a:lumMod val="50000"/>
                  </a:schemeClr>
                </a:solidFill>
              </a:rPr>
              <a:t>If we display the call stack, we can compare the memory foot print of a char[] vs String. If you are storing password or want to keep password more secure certainly do not use string because we can view your plain text in the dump. </a:t>
            </a:r>
          </a:p>
        </p:txBody>
      </p:sp>
      <p:sp>
        <p:nvSpPr>
          <p:cNvPr id="3" name="TextBox 2"/>
          <p:cNvSpPr txBox="1"/>
          <p:nvPr/>
        </p:nvSpPr>
        <p:spPr>
          <a:xfrm>
            <a:off x="4191001" y="0"/>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3035018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5617" y="152401"/>
            <a:ext cx="8918713"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000" i="1" u="sng" dirty="0"/>
          </a:p>
          <a:p>
            <a:r>
              <a:rPr lang="en-US" sz="2400" b="1" i="1" u="sng" dirty="0">
                <a:solidFill>
                  <a:schemeClr val="accent1">
                    <a:lumMod val="50000"/>
                  </a:schemeClr>
                </a:solidFill>
              </a:rPr>
              <a:t>Stings are immutable</a:t>
            </a:r>
          </a:p>
          <a:p>
            <a:endParaRPr lang="en-US" sz="2400" b="1" i="1" u="sng" dirty="0">
              <a:solidFill>
                <a:schemeClr val="accent1">
                  <a:lumMod val="50000"/>
                </a:schemeClr>
              </a:solidFill>
            </a:endParaRPr>
          </a:p>
          <a:p>
            <a:r>
              <a:rPr lang="en-US" sz="2400" b="1" i="1" u="sng" dirty="0">
                <a:solidFill>
                  <a:schemeClr val="accent1">
                    <a:lumMod val="50000"/>
                  </a:schemeClr>
                </a:solidFill>
              </a:rPr>
              <a:t>Say what?</a:t>
            </a:r>
          </a:p>
          <a:p>
            <a:endParaRPr lang="en-US" sz="2400" b="1" i="1" u="sng" dirty="0">
              <a:solidFill>
                <a:schemeClr val="accent1">
                  <a:lumMod val="50000"/>
                </a:schemeClr>
              </a:solidFill>
            </a:endParaRPr>
          </a:p>
          <a:p>
            <a:r>
              <a:rPr lang="en-US" sz="2400" b="1" dirty="0">
                <a:solidFill>
                  <a:schemeClr val="accent1">
                    <a:lumMod val="50000"/>
                  </a:schemeClr>
                </a:solidFill>
              </a:rPr>
              <a:t>string </a:t>
            </a:r>
            <a:r>
              <a:rPr lang="en-US" sz="2400" b="1" dirty="0" err="1">
                <a:solidFill>
                  <a:schemeClr val="accent1">
                    <a:lumMod val="50000"/>
                  </a:schemeClr>
                </a:solidFill>
              </a:rPr>
              <a:t>myStr</a:t>
            </a:r>
            <a:r>
              <a:rPr lang="en-US" sz="2400" b="1" dirty="0">
                <a:solidFill>
                  <a:schemeClr val="accent1">
                    <a:lumMod val="50000"/>
                  </a:schemeClr>
                </a:solidFill>
              </a:rPr>
              <a:t> = “Holy cow”;</a:t>
            </a:r>
          </a:p>
          <a:p>
            <a:r>
              <a:rPr lang="en-US" sz="2400" b="1" dirty="0" err="1">
                <a:solidFill>
                  <a:schemeClr val="accent1">
                    <a:lumMod val="50000"/>
                  </a:schemeClr>
                </a:solidFill>
              </a:rPr>
              <a:t>myStr</a:t>
            </a:r>
            <a:r>
              <a:rPr lang="en-US" sz="2400" b="1" dirty="0">
                <a:solidFill>
                  <a:schemeClr val="accent1">
                    <a:lumMod val="50000"/>
                  </a:schemeClr>
                </a:solidFill>
              </a:rPr>
              <a:t> = </a:t>
            </a:r>
            <a:r>
              <a:rPr lang="en-US" sz="2400" b="1" dirty="0" err="1">
                <a:solidFill>
                  <a:schemeClr val="accent1">
                    <a:lumMod val="50000"/>
                  </a:schemeClr>
                </a:solidFill>
              </a:rPr>
              <a:t>myStr</a:t>
            </a:r>
            <a:r>
              <a:rPr lang="en-US" sz="2400" b="1" dirty="0">
                <a:solidFill>
                  <a:schemeClr val="accent1">
                    <a:lumMod val="50000"/>
                  </a:schemeClr>
                </a:solidFill>
              </a:rPr>
              <a:t> + “ batman”;</a:t>
            </a:r>
          </a:p>
          <a:p>
            <a:endParaRPr lang="en-US" sz="2400" b="1" dirty="0">
              <a:solidFill>
                <a:schemeClr val="accent1">
                  <a:lumMod val="50000"/>
                </a:schemeClr>
              </a:solidFill>
            </a:endParaRPr>
          </a:p>
          <a:p>
            <a:r>
              <a:rPr lang="en-US" sz="2400" b="1" dirty="0">
                <a:solidFill>
                  <a:schemeClr val="accent1">
                    <a:lumMod val="50000"/>
                  </a:schemeClr>
                </a:solidFill>
              </a:rPr>
              <a:t>The result is </a:t>
            </a:r>
            <a:r>
              <a:rPr lang="en-US" sz="2400" b="1" dirty="0" err="1">
                <a:solidFill>
                  <a:schemeClr val="accent1">
                    <a:lumMod val="50000"/>
                  </a:schemeClr>
                </a:solidFill>
              </a:rPr>
              <a:t>myStr</a:t>
            </a:r>
            <a:r>
              <a:rPr lang="en-US" sz="2400" b="1" dirty="0">
                <a:solidFill>
                  <a:schemeClr val="accent1">
                    <a:lumMod val="50000"/>
                  </a:schemeClr>
                </a:solidFill>
              </a:rPr>
              <a:t> holds “Holy cow batman”</a:t>
            </a:r>
          </a:p>
          <a:p>
            <a:endParaRPr lang="en-US" sz="2400" b="1" dirty="0">
              <a:solidFill>
                <a:schemeClr val="accent1">
                  <a:lumMod val="50000"/>
                </a:schemeClr>
              </a:solidFill>
            </a:endParaRPr>
          </a:p>
          <a:p>
            <a:r>
              <a:rPr lang="en-US" sz="2400" b="1" dirty="0">
                <a:solidFill>
                  <a:schemeClr val="accent1">
                    <a:lumMod val="50000"/>
                  </a:schemeClr>
                </a:solidFill>
              </a:rPr>
              <a:t>So the string is changeable!!!</a:t>
            </a:r>
          </a:p>
          <a:p>
            <a:endParaRPr lang="en-US" sz="2400" b="1" dirty="0">
              <a:solidFill>
                <a:schemeClr val="accent1">
                  <a:lumMod val="50000"/>
                </a:schemeClr>
              </a:solidFill>
            </a:endParaRPr>
          </a:p>
          <a:p>
            <a:r>
              <a:rPr lang="en-US" sz="2400" b="1" dirty="0">
                <a:solidFill>
                  <a:schemeClr val="accent1">
                    <a:lumMod val="50000"/>
                  </a:schemeClr>
                </a:solidFill>
              </a:rPr>
              <a:t>Not really. Because it is immutable, a new string object is created.</a:t>
            </a:r>
          </a:p>
          <a:p>
            <a:endParaRPr lang="en-US" sz="2400" b="1" dirty="0">
              <a:solidFill>
                <a:schemeClr val="accent1">
                  <a:lumMod val="50000"/>
                </a:schemeClr>
              </a:solidFill>
            </a:endParaRPr>
          </a:p>
          <a:p>
            <a:r>
              <a:rPr lang="en-US" sz="2400" b="1" dirty="0">
                <a:solidFill>
                  <a:schemeClr val="accent1">
                    <a:lumMod val="50000"/>
                  </a:schemeClr>
                </a:solidFill>
              </a:rPr>
              <a:t>Then, it changes the reference (address) to point to the new string – that’s now </a:t>
            </a:r>
            <a:r>
              <a:rPr lang="en-US" sz="2400" b="1" dirty="0" err="1">
                <a:solidFill>
                  <a:schemeClr val="accent1">
                    <a:lumMod val="50000"/>
                  </a:schemeClr>
                </a:solidFill>
              </a:rPr>
              <a:t>myStr</a:t>
            </a:r>
            <a:r>
              <a:rPr lang="en-US" sz="2400" b="1" dirty="0">
                <a:solidFill>
                  <a:schemeClr val="accent1">
                    <a:lumMod val="50000"/>
                  </a:schemeClr>
                </a:solidFill>
              </a:rPr>
              <a:t>!</a:t>
            </a:r>
          </a:p>
        </p:txBody>
      </p:sp>
      <p:sp>
        <p:nvSpPr>
          <p:cNvPr id="3" name="TextBox 2"/>
          <p:cNvSpPr txBox="1"/>
          <p:nvPr/>
        </p:nvSpPr>
        <p:spPr>
          <a:xfrm>
            <a:off x="4191001" y="152401"/>
            <a:ext cx="2898358" cy="584775"/>
          </a:xfrm>
          <a:prstGeom prst="rect">
            <a:avLst/>
          </a:prstGeom>
          <a:solidFill>
            <a:srgbClr val="FFFF00"/>
          </a:solidFill>
        </p:spPr>
        <p:txBody>
          <a:bodyPr wrap="none" rtlCol="0">
            <a:spAutoFit/>
          </a:bodyPr>
          <a:lstStyle/>
          <a:p>
            <a:r>
              <a:rPr lang="en-US" sz="3200" dirty="0"/>
              <a:t>Variable Storage</a:t>
            </a:r>
            <a:endParaRPr lang="en-US" sz="3200" b="1" dirty="0"/>
          </a:p>
        </p:txBody>
      </p:sp>
    </p:spTree>
    <p:extLst>
      <p:ext uri="{BB962C8B-B14F-4D97-AF65-F5344CB8AC3E}">
        <p14:creationId xmlns:p14="http://schemas.microsoft.com/office/powerpoint/2010/main" val="1609950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Dynamic memory allocation </a:t>
            </a:r>
            <a:endParaRPr lang="en-US" altLang="en-US" dirty="0"/>
          </a:p>
        </p:txBody>
      </p:sp>
      <p:sp>
        <p:nvSpPr>
          <p:cNvPr id="8" name="Rectangle 7"/>
          <p:cNvSpPr/>
          <p:nvPr/>
        </p:nvSpPr>
        <p:spPr>
          <a:xfrm>
            <a:off x="490329" y="1524001"/>
            <a:ext cx="10535479" cy="5139869"/>
          </a:xfrm>
          <a:prstGeom prst="rect">
            <a:avLst/>
          </a:prstGeom>
        </p:spPr>
        <p:txBody>
          <a:bodyPr wrap="square">
            <a:spAutoFit/>
          </a:bodyPr>
          <a:lstStyle/>
          <a:p>
            <a:r>
              <a:rPr lang="en-US" sz="2800" dirty="0"/>
              <a:t>The cost of dynamic memory allocation is negligible when the number of allocations is limited. Dynamic memory allocation can therefore be advantageous when a program has one or a few arrays of variable size. The alternative solution of making the arrays very big to cover the worst case situation is a waste of cache space. </a:t>
            </a:r>
          </a:p>
          <a:p>
            <a:endParaRPr lang="en-US" sz="2800" dirty="0"/>
          </a:p>
          <a:p>
            <a:r>
              <a:rPr lang="en-US" sz="2800" dirty="0"/>
              <a:t>Dynamic memory allocation also tends to make the code more complicated and error-prone.</a:t>
            </a:r>
          </a:p>
          <a:p>
            <a:endParaRPr lang="en-US" sz="2800" dirty="0"/>
          </a:p>
          <a:p>
            <a:r>
              <a:rPr lang="en-US" sz="2800" dirty="0"/>
              <a:t>Memory leaks – allocating something that’s been deleted.</a:t>
            </a:r>
          </a:p>
          <a:p>
            <a:endParaRPr lang="en-US" sz="2800" b="1" dirty="0">
              <a:latin typeface="Courier New" panose="02070309020205020404" pitchFamily="49" charset="0"/>
            </a:endParaRPr>
          </a:p>
          <a:p>
            <a:endParaRPr lang="en-US" sz="2000" b="1" dirty="0">
              <a:latin typeface="Courier New" panose="02070309020205020404" pitchFamily="49" charset="0"/>
            </a:endParaRPr>
          </a:p>
        </p:txBody>
      </p:sp>
    </p:spTree>
    <p:extLst>
      <p:ext uri="{BB962C8B-B14F-4D97-AF65-F5344CB8AC3E}">
        <p14:creationId xmlns:p14="http://schemas.microsoft.com/office/powerpoint/2010/main" val="395488584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8743" y="794802"/>
            <a:ext cx="8515065" cy="5201424"/>
          </a:xfrm>
          <a:prstGeom prst="rect">
            <a:avLst/>
          </a:prstGeom>
          <a:noFill/>
        </p:spPr>
        <p:txBody>
          <a:bodyPr wrap="square" rtlCol="0">
            <a:spAutoFit/>
          </a:bodyPr>
          <a:lstStyle/>
          <a:p>
            <a:r>
              <a:rPr lang="en-US" sz="2800" b="1" dirty="0"/>
              <a:t>Class data members (properties) </a:t>
            </a:r>
          </a:p>
          <a:p>
            <a:endParaRPr lang="en-US" sz="2800" b="1" dirty="0"/>
          </a:p>
          <a:p>
            <a:r>
              <a:rPr lang="en-US" sz="2800" dirty="0"/>
              <a:t>Recall the data members of a class or structure are stored consecutively in the order in which they are declared whenever an instance of the class or structure is created. </a:t>
            </a:r>
          </a:p>
          <a:p>
            <a:endParaRPr lang="en-US" sz="2800" dirty="0"/>
          </a:p>
          <a:p>
            <a:r>
              <a:rPr lang="en-US" sz="2800" dirty="0"/>
              <a:t>There is no performance penalty for organizing data into classes or structures. </a:t>
            </a:r>
          </a:p>
          <a:p>
            <a:endParaRPr lang="en-US" sz="2800" dirty="0"/>
          </a:p>
          <a:p>
            <a:r>
              <a:rPr lang="en-US" sz="2800" dirty="0"/>
              <a:t>Accessing a data member of a class or structure object takes no more time than accessing a simple variable.</a:t>
            </a:r>
          </a:p>
          <a:p>
            <a:endParaRPr lang="en-US" sz="2400" dirty="0"/>
          </a:p>
        </p:txBody>
      </p:sp>
      <p:sp>
        <p:nvSpPr>
          <p:cNvPr id="4" name="Rectangle 2"/>
          <p:cNvSpPr txBox="1">
            <a:spLocks noChangeArrowheads="1"/>
          </p:cNvSpPr>
          <p:nvPr/>
        </p:nvSpPr>
        <p:spPr>
          <a:xfrm>
            <a:off x="1488744" y="-13647"/>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000" b="1" dirty="0">
                <a:solidFill>
                  <a:schemeClr val="tx1"/>
                </a:solidFill>
              </a:rPr>
              <a:t>Efficiency notes regarding Classes</a:t>
            </a:r>
          </a:p>
        </p:txBody>
      </p:sp>
    </p:spTree>
    <p:extLst>
      <p:ext uri="{BB962C8B-B14F-4D97-AF65-F5344CB8AC3E}">
        <p14:creationId xmlns:p14="http://schemas.microsoft.com/office/powerpoint/2010/main" val="407319307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70631" y="21537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000" b="1" dirty="0">
                <a:solidFill>
                  <a:schemeClr val="tx1"/>
                </a:solidFill>
              </a:rPr>
              <a:t>Efficiency notes regarding Classes</a:t>
            </a:r>
          </a:p>
        </p:txBody>
      </p:sp>
      <p:sp>
        <p:nvSpPr>
          <p:cNvPr id="2" name="Rectangle 1"/>
          <p:cNvSpPr/>
          <p:nvPr/>
        </p:nvSpPr>
        <p:spPr>
          <a:xfrm>
            <a:off x="1676399" y="1295400"/>
            <a:ext cx="8839200" cy="286232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000" b="1" dirty="0">
                <a:solidFill>
                  <a:srgbClr val="000000"/>
                </a:solidFill>
                <a:latin typeface="Courier New" panose="02070309020205020404" pitchFamily="49" charset="0"/>
              </a:rPr>
              <a:t>class S2 </a:t>
            </a:r>
          </a:p>
          <a:p>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public:</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a[100]; </a:t>
            </a:r>
            <a:r>
              <a:rPr lang="en-US" sz="2000" b="1" dirty="0">
                <a:solidFill>
                  <a:schemeClr val="accent4">
                    <a:lumMod val="50000"/>
                  </a:schemeClr>
                </a:solidFill>
                <a:latin typeface="Courier New" panose="02070309020205020404" pitchFamily="49" charset="0"/>
              </a:rPr>
              <a:t>// 400 bytes. </a:t>
            </a:r>
          </a:p>
          <a:p>
            <a:r>
              <a:rPr lang="en-US" sz="2000" b="1" dirty="0">
                <a:solidFill>
                  <a:schemeClr val="accent4">
                    <a:lumMod val="50000"/>
                  </a:schemeClr>
                </a:solidFill>
                <a:latin typeface="Courier New" panose="02070309020205020404" pitchFamily="49" charset="0"/>
              </a:rPr>
              <a:t>              // first byte at 0, last byte at 399</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b;      </a:t>
            </a:r>
            <a:r>
              <a:rPr lang="en-US" sz="2000" b="1" dirty="0">
                <a:solidFill>
                  <a:schemeClr val="accent4">
                    <a:lumMod val="50000"/>
                  </a:schemeClr>
                </a:solidFill>
                <a:latin typeface="Courier New" panose="02070309020205020404" pitchFamily="49" charset="0"/>
              </a:rPr>
              <a:t>// 4 bytes. </a:t>
            </a:r>
          </a:p>
          <a:p>
            <a:r>
              <a:rPr lang="en-US" sz="2000" b="1" dirty="0">
                <a:solidFill>
                  <a:schemeClr val="accent4">
                    <a:lumMod val="50000"/>
                  </a:schemeClr>
                </a:solidFill>
                <a:latin typeface="Courier New" panose="02070309020205020404" pitchFamily="49" charset="0"/>
              </a:rPr>
              <a:t>              // first byte at 400, last byte at 403</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ReadB</a:t>
            </a:r>
            <a:r>
              <a:rPr lang="en-US" sz="2000" b="1" dirty="0">
                <a:solidFill>
                  <a:srgbClr val="000000"/>
                </a:solidFill>
                <a:latin typeface="Courier New" panose="02070309020205020404" pitchFamily="49" charset="0"/>
              </a:rPr>
              <a:t>() {return b;}</a:t>
            </a:r>
          </a:p>
          <a:p>
            <a:r>
              <a:rPr lang="en-US" sz="2000" b="1" dirty="0">
                <a:solidFill>
                  <a:srgbClr val="000000"/>
                </a:solidFill>
                <a:latin typeface="Courier New" panose="02070309020205020404" pitchFamily="49" charset="0"/>
              </a:rPr>
              <a:t>};</a:t>
            </a:r>
          </a:p>
        </p:txBody>
      </p:sp>
      <p:sp>
        <p:nvSpPr>
          <p:cNvPr id="3" name="TextBox 2"/>
          <p:cNvSpPr txBox="1"/>
          <p:nvPr/>
        </p:nvSpPr>
        <p:spPr>
          <a:xfrm>
            <a:off x="1676399" y="4419600"/>
            <a:ext cx="8839199"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t>If the offset relative to the beginning of the structure or class is 128 bytes or more then the offset has to be expressed as a 32-bit number (the instruction set has nothing between 8 bit and 32 bit offsets).</a:t>
            </a:r>
          </a:p>
        </p:txBody>
      </p:sp>
    </p:spTree>
    <p:extLst>
      <p:ext uri="{BB962C8B-B14F-4D97-AF65-F5344CB8AC3E}">
        <p14:creationId xmlns:p14="http://schemas.microsoft.com/office/powerpoint/2010/main" val="38964410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9844" y="1421296"/>
            <a:ext cx="11052313" cy="4401205"/>
          </a:xfrm>
          <a:prstGeom prst="rect">
            <a:avLst/>
          </a:prstGeom>
        </p:spPr>
        <p:txBody>
          <a:bodyPr wrap="square">
            <a:spAutoFit/>
          </a:bodyPr>
          <a:lstStyle/>
          <a:p>
            <a:r>
              <a:rPr lang="en-US" sz="2800" dirty="0"/>
              <a:t>We can still be efficiency-minded and meet the demands. </a:t>
            </a:r>
          </a:p>
          <a:p>
            <a:endParaRPr lang="en-US" sz="2800" dirty="0"/>
          </a:p>
          <a:p>
            <a:r>
              <a:rPr lang="en-US" sz="2800" dirty="0"/>
              <a:t>We look at ways to identify and isolate the most critical part of a program and concentrate the optimization effort on that particular part. </a:t>
            </a:r>
          </a:p>
          <a:p>
            <a:endParaRPr lang="en-US" sz="2800" dirty="0"/>
          </a:p>
          <a:p>
            <a:r>
              <a:rPr lang="en-US" sz="2800" dirty="0"/>
              <a:t>Also, look at programming constructs are costly and which are cheap, in relation to execution time </a:t>
            </a:r>
          </a:p>
          <a:p>
            <a:endParaRPr lang="en-US" sz="2800" dirty="0"/>
          </a:p>
          <a:p>
            <a:r>
              <a:rPr lang="en-US" sz="2800" dirty="0"/>
              <a:t>We discuss how to make a sensible balance between these considerations. </a:t>
            </a:r>
          </a:p>
          <a:p>
            <a:endParaRPr lang="en-US" sz="2800" dirty="0"/>
          </a:p>
        </p:txBody>
      </p:sp>
      <p:sp>
        <p:nvSpPr>
          <p:cNvPr id="3" name="TextBox 2"/>
          <p:cNvSpPr txBox="1"/>
          <p:nvPr/>
        </p:nvSpPr>
        <p:spPr>
          <a:xfrm>
            <a:off x="4191001" y="152401"/>
            <a:ext cx="2399055" cy="584775"/>
          </a:xfrm>
          <a:prstGeom prst="rect">
            <a:avLst/>
          </a:prstGeom>
          <a:solidFill>
            <a:srgbClr val="FFFF00"/>
          </a:solidFill>
        </p:spPr>
        <p:txBody>
          <a:bodyPr wrap="none" rtlCol="0">
            <a:spAutoFit/>
          </a:bodyPr>
          <a:lstStyle/>
          <a:p>
            <a:r>
              <a:rPr lang="en-US" sz="3200" b="1" dirty="0"/>
              <a:t>Optimization</a:t>
            </a:r>
          </a:p>
        </p:txBody>
      </p:sp>
    </p:spTree>
    <p:extLst>
      <p:ext uri="{BB962C8B-B14F-4D97-AF65-F5344CB8AC3E}">
        <p14:creationId xmlns:p14="http://schemas.microsoft.com/office/powerpoint/2010/main" val="727129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676399" y="242665"/>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000" b="1" dirty="0">
                <a:solidFill>
                  <a:schemeClr val="tx1"/>
                </a:solidFill>
              </a:rPr>
              <a:t>Efficiency notes regarding Classes</a:t>
            </a:r>
          </a:p>
        </p:txBody>
      </p:sp>
      <p:sp>
        <p:nvSpPr>
          <p:cNvPr id="2" name="Rectangle 1"/>
          <p:cNvSpPr/>
          <p:nvPr/>
        </p:nvSpPr>
        <p:spPr>
          <a:xfrm>
            <a:off x="1676399" y="1295400"/>
            <a:ext cx="8839200" cy="286232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000" b="1" dirty="0">
                <a:solidFill>
                  <a:srgbClr val="000000"/>
                </a:solidFill>
                <a:latin typeface="Courier New" panose="02070309020205020404" pitchFamily="49" charset="0"/>
              </a:rPr>
              <a:t>class S2 </a:t>
            </a:r>
          </a:p>
          <a:p>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public:</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b;      </a:t>
            </a:r>
            <a:r>
              <a:rPr lang="en-US" sz="2000" b="1" dirty="0">
                <a:solidFill>
                  <a:schemeClr val="accent4">
                    <a:lumMod val="50000"/>
                  </a:schemeClr>
                </a:solidFill>
                <a:latin typeface="Courier New" panose="02070309020205020404" pitchFamily="49" charset="0"/>
              </a:rPr>
              <a:t>// 4 bytes. </a:t>
            </a:r>
          </a:p>
          <a:p>
            <a:r>
              <a:rPr lang="en-US" sz="2000" b="1" dirty="0">
                <a:solidFill>
                  <a:schemeClr val="accent4">
                    <a:lumMod val="50000"/>
                  </a:schemeClr>
                </a:solidFill>
                <a:latin typeface="Courier New" panose="02070309020205020404" pitchFamily="49" charset="0"/>
              </a:rPr>
              <a:t>              // first byte at 0, last byte at 3</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a[100]; </a:t>
            </a:r>
            <a:r>
              <a:rPr lang="en-US" sz="2000" b="1" dirty="0">
                <a:solidFill>
                  <a:schemeClr val="accent4">
                    <a:lumMod val="50000"/>
                  </a:schemeClr>
                </a:solidFill>
                <a:latin typeface="Courier New" panose="02070309020205020404" pitchFamily="49" charset="0"/>
              </a:rPr>
              <a:t>// 400 bytes. </a:t>
            </a:r>
          </a:p>
          <a:p>
            <a:r>
              <a:rPr lang="en-US" sz="2000" b="1" dirty="0">
                <a:solidFill>
                  <a:schemeClr val="accent4">
                    <a:lumMod val="50000"/>
                  </a:schemeClr>
                </a:solidFill>
                <a:latin typeface="Courier New" panose="02070309020205020404" pitchFamily="49" charset="0"/>
              </a:rPr>
              <a:t>              // first byte at 4, last byte at 403</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ReadB</a:t>
            </a:r>
            <a:r>
              <a:rPr lang="en-US" sz="2000" b="1" dirty="0">
                <a:solidFill>
                  <a:srgbClr val="000000"/>
                </a:solidFill>
                <a:latin typeface="Courier New" panose="02070309020205020404" pitchFamily="49" charset="0"/>
              </a:rPr>
              <a:t>() {return b;}</a:t>
            </a:r>
          </a:p>
          <a:p>
            <a:r>
              <a:rPr lang="en-US" sz="2000" b="1" dirty="0">
                <a:solidFill>
                  <a:srgbClr val="000000"/>
                </a:solidFill>
                <a:latin typeface="Courier New" panose="02070309020205020404" pitchFamily="49" charset="0"/>
              </a:rPr>
              <a:t>};</a:t>
            </a:r>
          </a:p>
        </p:txBody>
      </p:sp>
      <p:sp>
        <p:nvSpPr>
          <p:cNvPr id="3" name="TextBox 2"/>
          <p:cNvSpPr txBox="1"/>
          <p:nvPr/>
        </p:nvSpPr>
        <p:spPr>
          <a:xfrm>
            <a:off x="1676399" y="4419601"/>
            <a:ext cx="8723195"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dirty="0"/>
              <a:t>This makes the code more compact so that the code cache is used more efficiently.</a:t>
            </a:r>
          </a:p>
        </p:txBody>
      </p:sp>
      <p:cxnSp>
        <p:nvCxnSpPr>
          <p:cNvPr id="6" name="Curved Connector 5"/>
          <p:cNvCxnSpPr/>
          <p:nvPr/>
        </p:nvCxnSpPr>
        <p:spPr>
          <a:xfrm rot="16200000" flipH="1">
            <a:off x="2552701" y="2650362"/>
            <a:ext cx="380999" cy="152398"/>
          </a:xfrm>
          <a:prstGeom prst="curvedConnector3">
            <a:avLst>
              <a:gd name="adj1" fmla="val 44893"/>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656232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600200"/>
            <a:ext cx="7848600" cy="4031873"/>
          </a:xfrm>
          <a:prstGeom prst="rect">
            <a:avLst/>
          </a:prstGeom>
          <a:noFill/>
        </p:spPr>
        <p:txBody>
          <a:bodyPr wrap="square" rtlCol="0">
            <a:spAutoFit/>
          </a:bodyPr>
          <a:lstStyle/>
          <a:p>
            <a:r>
              <a:rPr lang="en-US" sz="3200" b="1" dirty="0"/>
              <a:t>Rule: big arrays and other big objects come last in a structure or class declaration and the most often used data members come first.</a:t>
            </a:r>
          </a:p>
          <a:p>
            <a:endParaRPr lang="en-US" sz="3200" b="1" dirty="0"/>
          </a:p>
          <a:p>
            <a:r>
              <a:rPr lang="en-US" sz="3200" dirty="0"/>
              <a:t>If it is not possible to contain all data members within the first 128 bytes then put the most often used members in the first 128 bytes.</a:t>
            </a:r>
          </a:p>
        </p:txBody>
      </p:sp>
      <p:sp>
        <p:nvSpPr>
          <p:cNvPr id="4" name="Rectangle 2"/>
          <p:cNvSpPr txBox="1">
            <a:spLocks noChangeArrowheads="1"/>
          </p:cNvSpPr>
          <p:nvPr/>
        </p:nvSpPr>
        <p:spPr>
          <a:xfrm>
            <a:off x="1905000" y="324135"/>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000" b="1" dirty="0">
                <a:solidFill>
                  <a:schemeClr val="tx1"/>
                </a:solidFill>
              </a:rPr>
              <a:t>Efficiency notes regarding </a:t>
            </a:r>
            <a:r>
              <a:rPr lang="en-US" altLang="en-US" sz="4000" b="1" dirty="0" err="1">
                <a:solidFill>
                  <a:schemeClr val="tx1"/>
                </a:solidFill>
              </a:rPr>
              <a:t>Structs</a:t>
            </a:r>
            <a:endParaRPr lang="en-US" altLang="en-US" sz="4000" b="1" dirty="0">
              <a:solidFill>
                <a:schemeClr val="tx1"/>
              </a:solidFill>
            </a:endParaRPr>
          </a:p>
        </p:txBody>
      </p:sp>
    </p:spTree>
    <p:extLst>
      <p:ext uri="{BB962C8B-B14F-4D97-AF65-F5344CB8AC3E}">
        <p14:creationId xmlns:p14="http://schemas.microsoft.com/office/powerpoint/2010/main" val="202404878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275" y="1143000"/>
            <a:ext cx="9141726" cy="5016758"/>
          </a:xfrm>
          <a:prstGeom prst="rect">
            <a:avLst/>
          </a:prstGeom>
          <a:noFill/>
        </p:spPr>
        <p:txBody>
          <a:bodyPr wrap="square" rtlCol="0">
            <a:spAutoFit/>
          </a:bodyPr>
          <a:lstStyle/>
          <a:p>
            <a:r>
              <a:rPr lang="en-US" sz="3200" b="1" dirty="0"/>
              <a:t>Class member functions (methods)</a:t>
            </a:r>
          </a:p>
          <a:p>
            <a:endParaRPr lang="en-US" sz="3200" b="1" dirty="0"/>
          </a:p>
          <a:p>
            <a:r>
              <a:rPr lang="en-US" sz="3200" dirty="0"/>
              <a:t>Each time a new object of a class is declared or created it will generate a new instance of the data members. But each member function has only one instance. The function code is not copied because the same code can be applied to all instances of the class.</a:t>
            </a:r>
          </a:p>
          <a:p>
            <a:endParaRPr lang="en-US" sz="3200" dirty="0"/>
          </a:p>
          <a:p>
            <a:r>
              <a:rPr lang="en-US" sz="3200" dirty="0"/>
              <a:t>Calling a member function is as fast as calling a simple function with a pointer or reference to a structure. </a:t>
            </a:r>
          </a:p>
        </p:txBody>
      </p:sp>
      <p:sp>
        <p:nvSpPr>
          <p:cNvPr id="4" name="Rectangle 2"/>
          <p:cNvSpPr txBox="1">
            <a:spLocks noChangeArrowheads="1"/>
          </p:cNvSpPr>
          <p:nvPr/>
        </p:nvSpPr>
        <p:spPr>
          <a:xfrm>
            <a:off x="883694" y="255894"/>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000" b="1" dirty="0">
                <a:solidFill>
                  <a:schemeClr val="tx1"/>
                </a:solidFill>
              </a:rPr>
              <a:t>Efficiency notes regarding Classes</a:t>
            </a:r>
          </a:p>
        </p:txBody>
      </p:sp>
    </p:spTree>
    <p:extLst>
      <p:ext uri="{BB962C8B-B14F-4D97-AF65-F5344CB8AC3E}">
        <p14:creationId xmlns:p14="http://schemas.microsoft.com/office/powerpoint/2010/main" val="1675679306"/>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676399" y="201722"/>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000" b="1" dirty="0">
                <a:solidFill>
                  <a:schemeClr val="tx1"/>
                </a:solidFill>
              </a:rPr>
              <a:t>Efficiency notes regarding Classes</a:t>
            </a:r>
          </a:p>
        </p:txBody>
      </p:sp>
      <p:sp>
        <p:nvSpPr>
          <p:cNvPr id="2" name="Rectangle 1"/>
          <p:cNvSpPr/>
          <p:nvPr/>
        </p:nvSpPr>
        <p:spPr>
          <a:xfrm>
            <a:off x="1676399" y="967853"/>
            <a:ext cx="8839200" cy="286232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000" b="1" dirty="0">
                <a:solidFill>
                  <a:srgbClr val="000000"/>
                </a:solidFill>
                <a:latin typeface="Courier New" panose="02070309020205020404" pitchFamily="49" charset="0"/>
              </a:rPr>
              <a:t>class S3 </a:t>
            </a:r>
          </a:p>
          <a:p>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public:</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a;</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b;</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Sum1() {return a + b;}</a:t>
            </a:r>
          </a:p>
          <a:p>
            <a:r>
              <a:rPr lang="en-US" sz="2000" b="1" dirty="0">
                <a:solidFill>
                  <a:srgbClr val="000000"/>
                </a:solidFill>
                <a:latin typeface="Courier New" panose="02070309020205020404" pitchFamily="49" charset="0"/>
              </a:rPr>
              <a:t>};</a:t>
            </a:r>
          </a:p>
          <a:p>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Sum2(S3 * p) {return p-&gt;a + p-&gt;b;}</a:t>
            </a:r>
          </a:p>
          <a:p>
            <a:r>
              <a:rPr lang="en-US" sz="2000" b="1" dirty="0" err="1">
                <a:solidFill>
                  <a:srgbClr val="000000"/>
                </a:solidFill>
                <a:latin typeface="Courier New" panose="02070309020205020404" pitchFamily="49" charset="0"/>
              </a:rPr>
              <a:t>int</a:t>
            </a:r>
            <a:r>
              <a:rPr lang="en-US" sz="2000" b="1" dirty="0">
                <a:solidFill>
                  <a:srgbClr val="000000"/>
                </a:solidFill>
                <a:latin typeface="Courier New" panose="02070309020205020404" pitchFamily="49" charset="0"/>
              </a:rPr>
              <a:t> Sum3(S3 &amp; r) {return </a:t>
            </a:r>
            <a:r>
              <a:rPr lang="en-US" sz="2000" b="1" dirty="0" err="1">
                <a:solidFill>
                  <a:srgbClr val="000000"/>
                </a:solidFill>
                <a:latin typeface="Courier New" panose="02070309020205020404" pitchFamily="49" charset="0"/>
              </a:rPr>
              <a:t>r.a</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r.b</a:t>
            </a:r>
            <a:r>
              <a:rPr lang="en-US" sz="2000" b="1" dirty="0">
                <a:solidFill>
                  <a:srgbClr val="000000"/>
                </a:solidFill>
                <a:latin typeface="Courier New" panose="02070309020205020404" pitchFamily="49" charset="0"/>
              </a:rPr>
              <a:t>;}</a:t>
            </a:r>
          </a:p>
        </p:txBody>
      </p:sp>
      <p:sp>
        <p:nvSpPr>
          <p:cNvPr id="3" name="TextBox 2"/>
          <p:cNvSpPr txBox="1"/>
          <p:nvPr/>
        </p:nvSpPr>
        <p:spPr>
          <a:xfrm>
            <a:off x="1676400" y="3830175"/>
            <a:ext cx="8839199" cy="2677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dirty="0"/>
              <a:t>The three functions Sum1, Sum2 and Sum3 are doing exactly the same thing and they are equally efficient. If you look at the code generated by the compiler, you will notice that some compilers will make exactly identical code for the three functions. Sum1 has an implicit 'this' pointer which does the same thing as p and r in Sum2 and Sum3.</a:t>
            </a:r>
          </a:p>
        </p:txBody>
      </p:sp>
    </p:spTree>
    <p:extLst>
      <p:ext uri="{BB962C8B-B14F-4D97-AF65-F5344CB8AC3E}">
        <p14:creationId xmlns:p14="http://schemas.microsoft.com/office/powerpoint/2010/main" val="6482934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600200"/>
            <a:ext cx="7848600" cy="3539430"/>
          </a:xfrm>
          <a:prstGeom prst="rect">
            <a:avLst/>
          </a:prstGeom>
          <a:noFill/>
        </p:spPr>
        <p:txBody>
          <a:bodyPr wrap="square" rtlCol="0">
            <a:spAutoFit/>
          </a:bodyPr>
          <a:lstStyle/>
          <a:p>
            <a:r>
              <a:rPr lang="en-US" sz="2800" b="1" dirty="0"/>
              <a:t>Rule: make member functions faster by making them static if they don't need any non-static access.</a:t>
            </a:r>
          </a:p>
          <a:p>
            <a:endParaRPr lang="en-US" sz="2800" b="1" dirty="0"/>
          </a:p>
          <a:p>
            <a:r>
              <a:rPr lang="en-US" sz="2800" dirty="0"/>
              <a:t>A static member function cannot access any non-static data members or non-static member functions. A static member function is faster than a non-static member function because it doesn't need the </a:t>
            </a:r>
            <a:r>
              <a:rPr lang="en-US" sz="2800" b="1" dirty="0">
                <a:cs typeface="Courier New" panose="02070309020205020404" pitchFamily="49" charset="0"/>
              </a:rPr>
              <a:t>this</a:t>
            </a:r>
            <a:r>
              <a:rPr lang="en-US" sz="2800" b="1" dirty="0"/>
              <a:t> </a:t>
            </a:r>
            <a:r>
              <a:rPr lang="en-US" sz="2800" dirty="0"/>
              <a:t>pointer.</a:t>
            </a:r>
          </a:p>
        </p:txBody>
      </p:sp>
      <p:sp>
        <p:nvSpPr>
          <p:cNvPr id="4" name="Rectangle 2"/>
          <p:cNvSpPr txBox="1">
            <a:spLocks noChangeArrowheads="1"/>
          </p:cNvSpPr>
          <p:nvPr/>
        </p:nvSpPr>
        <p:spPr>
          <a:xfrm>
            <a:off x="1905000" y="201305"/>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000" b="1" dirty="0">
                <a:solidFill>
                  <a:schemeClr val="tx1"/>
                </a:solidFill>
              </a:rPr>
              <a:t>Efficiency notes regarding Classes</a:t>
            </a:r>
          </a:p>
        </p:txBody>
      </p:sp>
    </p:spTree>
    <p:extLst>
      <p:ext uri="{BB962C8B-B14F-4D97-AF65-F5344CB8AC3E}">
        <p14:creationId xmlns:p14="http://schemas.microsoft.com/office/powerpoint/2010/main" val="98631113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4999" y="1600200"/>
            <a:ext cx="8794845" cy="4031873"/>
          </a:xfrm>
          <a:prstGeom prst="rect">
            <a:avLst/>
          </a:prstGeom>
          <a:noFill/>
        </p:spPr>
        <p:txBody>
          <a:bodyPr wrap="square" rtlCol="0">
            <a:spAutoFit/>
          </a:bodyPr>
          <a:lstStyle/>
          <a:p>
            <a:r>
              <a:rPr lang="en-US" sz="3200" b="1" dirty="0"/>
              <a:t>Rule: turn RTTI off and use alternative implementations.</a:t>
            </a:r>
          </a:p>
          <a:p>
            <a:endParaRPr lang="en-US" sz="3200" b="1" dirty="0"/>
          </a:p>
          <a:p>
            <a:r>
              <a:rPr lang="en-US" sz="3200" dirty="0"/>
              <a:t>Runtime type identification (RTTI). Runtime type identification adds extra information to all class objects and is not efficient. If the compiler has an option for RTTI then turn it off and use alternative implementations.</a:t>
            </a:r>
          </a:p>
        </p:txBody>
      </p:sp>
      <p:sp>
        <p:nvSpPr>
          <p:cNvPr id="4" name="Rectangle 2"/>
          <p:cNvSpPr txBox="1">
            <a:spLocks noChangeArrowheads="1"/>
          </p:cNvSpPr>
          <p:nvPr/>
        </p:nvSpPr>
        <p:spPr>
          <a:xfrm>
            <a:off x="1905000" y="283191"/>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4000" b="1" dirty="0">
                <a:solidFill>
                  <a:schemeClr val="tx1"/>
                </a:solidFill>
              </a:rPr>
              <a:t>Efficiency notes regarding Classes</a:t>
            </a:r>
          </a:p>
        </p:txBody>
      </p:sp>
    </p:spTree>
    <p:extLst>
      <p:ext uri="{BB962C8B-B14F-4D97-AF65-F5344CB8AC3E}">
        <p14:creationId xmlns:p14="http://schemas.microsoft.com/office/powerpoint/2010/main" val="3863791188"/>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Dynamic memory allocation </a:t>
            </a:r>
            <a:endParaRPr lang="en-US" altLang="en-US" dirty="0"/>
          </a:p>
        </p:txBody>
      </p:sp>
      <p:sp>
        <p:nvSpPr>
          <p:cNvPr id="8" name="Rectangle 7"/>
          <p:cNvSpPr/>
          <p:nvPr/>
        </p:nvSpPr>
        <p:spPr>
          <a:xfrm>
            <a:off x="490330" y="1287244"/>
            <a:ext cx="10535479" cy="5570756"/>
          </a:xfrm>
          <a:prstGeom prst="rect">
            <a:avLst/>
          </a:prstGeom>
        </p:spPr>
        <p:txBody>
          <a:bodyPr wrap="square">
            <a:spAutoFit/>
          </a:bodyPr>
          <a:lstStyle/>
          <a:p>
            <a:r>
              <a:rPr lang="en-US" sz="2800" dirty="0"/>
              <a:t>It is often more efficient to allocate one big block of memory for all the objects (memory pooling) than to allocate a small block for each object.</a:t>
            </a:r>
          </a:p>
          <a:p>
            <a:endParaRPr lang="en-US" sz="2800" dirty="0"/>
          </a:p>
          <a:p>
            <a:r>
              <a:rPr lang="en-US" sz="2800" dirty="0"/>
              <a:t>It is recommended to wrap the allocated memory into a container class. The container class must have a destructor to make sure everything that is allocated is also de-allocated. This is the best way to prevent memory leaks and other common programming errors associated with dynamic memory allocation </a:t>
            </a:r>
          </a:p>
          <a:p>
            <a:endParaRPr lang="en-US" sz="2800" dirty="0"/>
          </a:p>
          <a:p>
            <a:r>
              <a:rPr lang="en-US" sz="2800" dirty="0"/>
              <a:t>A little-known alternative to using new and delete is to allocate variable-size arrays with </a:t>
            </a:r>
            <a:r>
              <a:rPr lang="en-US" sz="2800" dirty="0" err="1"/>
              <a:t>alloca</a:t>
            </a:r>
            <a:r>
              <a:rPr lang="en-US" sz="2800" dirty="0"/>
              <a:t>.</a:t>
            </a:r>
          </a:p>
          <a:p>
            <a:endParaRPr lang="en-US" sz="2800" b="1" dirty="0">
              <a:latin typeface="Courier New" panose="02070309020205020404" pitchFamily="49" charset="0"/>
            </a:endParaRPr>
          </a:p>
          <a:p>
            <a:endParaRPr lang="en-US" sz="2000" b="1" dirty="0">
              <a:latin typeface="Courier New" panose="02070309020205020404" pitchFamily="49" charset="0"/>
            </a:endParaRPr>
          </a:p>
        </p:txBody>
      </p:sp>
    </p:spTree>
    <p:extLst>
      <p:ext uri="{BB962C8B-B14F-4D97-AF65-F5344CB8AC3E}">
        <p14:creationId xmlns:p14="http://schemas.microsoft.com/office/powerpoint/2010/main" val="2845134387"/>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Container classes</a:t>
            </a:r>
            <a:endParaRPr lang="en-US" altLang="en-US" dirty="0"/>
          </a:p>
        </p:txBody>
      </p:sp>
      <p:sp>
        <p:nvSpPr>
          <p:cNvPr id="8" name="Rectangle 7"/>
          <p:cNvSpPr/>
          <p:nvPr/>
        </p:nvSpPr>
        <p:spPr>
          <a:xfrm>
            <a:off x="490330" y="1338470"/>
            <a:ext cx="10535479" cy="4832092"/>
          </a:xfrm>
          <a:prstGeom prst="rect">
            <a:avLst/>
          </a:prstGeom>
        </p:spPr>
        <p:txBody>
          <a:bodyPr wrap="square">
            <a:spAutoFit/>
          </a:bodyPr>
          <a:lstStyle/>
          <a:p>
            <a:r>
              <a:rPr lang="en-US" sz="2800" dirty="0"/>
              <a:t>Whenever dynamic memory allocation is used, it is recommended to wrap the allocated memory into a container class. The container class must have a destructor to make sure everything that is allocated is also de-allocated. </a:t>
            </a:r>
          </a:p>
          <a:p>
            <a:endParaRPr lang="en-US" sz="2800" dirty="0"/>
          </a:p>
          <a:p>
            <a:r>
              <a:rPr lang="en-US" sz="2800" dirty="0"/>
              <a:t>This is the best way to prevent memory leaks and other common programming errors associated with dynamic memory allocation.</a:t>
            </a:r>
            <a:r>
              <a:rPr lang="en-US" sz="2800" b="1" dirty="0">
                <a:latin typeface="Courier New" panose="02070309020205020404" pitchFamily="49" charset="0"/>
              </a:rPr>
              <a:t> </a:t>
            </a:r>
          </a:p>
          <a:p>
            <a:endParaRPr lang="en-US" sz="2800" b="1" dirty="0">
              <a:latin typeface="Courier New" panose="02070309020205020404" pitchFamily="49" charset="0"/>
            </a:endParaRPr>
          </a:p>
          <a:p>
            <a:r>
              <a:rPr lang="en-US" sz="2800" dirty="0">
                <a:latin typeface="Calibri" panose="020F0502020204030204" pitchFamily="34" charset="0"/>
              </a:rPr>
              <a:t>STL is designed for generality and flexibility, while execution speed, memory economy, cache efficiency and code size have got low priority. Especially the memory allocation is unnecessarily wasteful in the STL.</a:t>
            </a:r>
          </a:p>
        </p:txBody>
      </p:sp>
    </p:spTree>
    <p:extLst>
      <p:ext uri="{BB962C8B-B14F-4D97-AF65-F5344CB8AC3E}">
        <p14:creationId xmlns:p14="http://schemas.microsoft.com/office/powerpoint/2010/main" val="3596490657"/>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Container classes</a:t>
            </a:r>
            <a:endParaRPr lang="en-US" altLang="en-US" dirty="0"/>
          </a:p>
        </p:txBody>
      </p:sp>
      <p:sp>
        <p:nvSpPr>
          <p:cNvPr id="8" name="Rectangle 7"/>
          <p:cNvSpPr/>
          <p:nvPr/>
        </p:nvSpPr>
        <p:spPr>
          <a:xfrm>
            <a:off x="490330" y="1338470"/>
            <a:ext cx="10535479" cy="3970318"/>
          </a:xfrm>
          <a:prstGeom prst="rect">
            <a:avLst/>
          </a:prstGeom>
        </p:spPr>
        <p:txBody>
          <a:bodyPr wrap="square">
            <a:spAutoFit/>
          </a:bodyPr>
          <a:lstStyle/>
          <a:p>
            <a:r>
              <a:rPr lang="en-US" sz="2800" dirty="0"/>
              <a:t>Many containers use linked lists. A linked list is a convenient way of making the container expandable, but it is very inefficient. Linear arrays are faster than linked lists in most cases.</a:t>
            </a:r>
          </a:p>
          <a:p>
            <a:endParaRPr lang="en-US" sz="2800" dirty="0"/>
          </a:p>
          <a:p>
            <a:r>
              <a:rPr lang="en-US" sz="2800" dirty="0"/>
              <a:t>The so-called iterators that are used in STL for accessing container elements are cumbersome to use for many programmers and they are not necessary if you can use a linear list with a simple index. A good compiler can optimize away the extra overhead of the iterator in some cases, but not all.</a:t>
            </a:r>
            <a:r>
              <a:rPr lang="en-US" sz="2800" dirty="0">
                <a:latin typeface="Calibri" panose="020F0502020204030204" pitchFamily="34" charset="0"/>
              </a:rPr>
              <a:t>.</a:t>
            </a:r>
          </a:p>
        </p:txBody>
      </p:sp>
    </p:spTree>
    <p:extLst>
      <p:ext uri="{BB962C8B-B14F-4D97-AF65-F5344CB8AC3E}">
        <p14:creationId xmlns:p14="http://schemas.microsoft.com/office/powerpoint/2010/main" val="3291696872"/>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Container classes</a:t>
            </a:r>
            <a:endParaRPr lang="en-US" altLang="en-US" dirty="0"/>
          </a:p>
        </p:txBody>
      </p:sp>
      <p:sp>
        <p:nvSpPr>
          <p:cNvPr id="8" name="Rectangle 7"/>
          <p:cNvSpPr/>
          <p:nvPr/>
        </p:nvSpPr>
        <p:spPr>
          <a:xfrm>
            <a:off x="397565" y="1164134"/>
            <a:ext cx="10535479" cy="5262979"/>
          </a:xfrm>
          <a:prstGeom prst="rect">
            <a:avLst/>
          </a:prstGeom>
        </p:spPr>
        <p:txBody>
          <a:bodyPr wrap="square">
            <a:spAutoFit/>
          </a:bodyPr>
          <a:lstStyle/>
          <a:p>
            <a:pPr marL="457200" indent="-457200">
              <a:buFont typeface="Arial" panose="020B0604020202020204" pitchFamily="34" charset="0"/>
              <a:buChar char="•"/>
            </a:pPr>
            <a:r>
              <a:rPr lang="en-US" sz="2800" dirty="0"/>
              <a:t>Contain one or multiple elements? If the container is to hold only one element then use a smart pointer </a:t>
            </a:r>
          </a:p>
          <a:p>
            <a:pPr marL="457200" indent="-457200">
              <a:buFont typeface="Arial" panose="020B0604020202020204" pitchFamily="34" charset="0"/>
              <a:buChar char="•"/>
            </a:pPr>
            <a:r>
              <a:rPr lang="en-US" sz="2800" dirty="0"/>
              <a:t>Is the size known at compile time? If the number of elements is known at compile time or a not-too-big upper limit can be set then the optimal solution is a fixed size array or container without dynamic memory allocation. </a:t>
            </a:r>
          </a:p>
          <a:p>
            <a:pPr marL="457200" indent="-457200">
              <a:buFont typeface="Arial" panose="020B0604020202020204" pitchFamily="34" charset="0"/>
              <a:buChar char="•"/>
            </a:pPr>
            <a:r>
              <a:rPr lang="en-US" sz="2800" dirty="0"/>
              <a:t>Is the size known before the first element is stored? If the total number of elements to store is known before the 1st element is stored then it is preferred to use a container that allows you to reserve the amount of memory needed in advance rather than allocating piecewise or re-allocating when a memory block turns out to be too small.</a:t>
            </a:r>
          </a:p>
        </p:txBody>
      </p:sp>
    </p:spTree>
    <p:extLst>
      <p:ext uri="{BB962C8B-B14F-4D97-AF65-F5344CB8AC3E}">
        <p14:creationId xmlns:p14="http://schemas.microsoft.com/office/powerpoint/2010/main" val="119111852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9844" y="1421296"/>
            <a:ext cx="11052313" cy="3970318"/>
          </a:xfrm>
          <a:prstGeom prst="rect">
            <a:avLst/>
          </a:prstGeom>
        </p:spPr>
        <p:txBody>
          <a:bodyPr wrap="square">
            <a:spAutoFit/>
          </a:bodyPr>
          <a:lstStyle/>
          <a:p>
            <a:r>
              <a:rPr lang="en-US" sz="2800" dirty="0"/>
              <a:t>As you learn more about C++11, you will be surprised by the scope of the changes. For example auto declarations, range-based for loops, lambda expressions, and </a:t>
            </a:r>
            <a:r>
              <a:rPr lang="en-US" sz="2800" dirty="0" err="1"/>
              <a:t>rvalue</a:t>
            </a:r>
            <a:r>
              <a:rPr lang="en-US" sz="2800" dirty="0"/>
              <a:t> references change the face of C++, to say nothing of the new concurrency features.</a:t>
            </a:r>
          </a:p>
          <a:p>
            <a:endParaRPr lang="en-US" sz="2800" dirty="0"/>
          </a:p>
          <a:p>
            <a:r>
              <a:rPr lang="en-US" sz="2800" dirty="0"/>
              <a:t>And then there are the idiomatic changes. </a:t>
            </a:r>
            <a:r>
              <a:rPr lang="en-US" sz="2800" dirty="0" err="1"/>
              <a:t>typedefs</a:t>
            </a:r>
            <a:r>
              <a:rPr lang="en-US" sz="2800" dirty="0"/>
              <a:t> are out, </a:t>
            </a:r>
            <a:r>
              <a:rPr lang="en-US" sz="2800" dirty="0" err="1"/>
              <a:t>nullptr</a:t>
            </a:r>
            <a:r>
              <a:rPr lang="en-US" sz="2800" dirty="0"/>
              <a:t> and alias declarations are in. </a:t>
            </a:r>
            <a:r>
              <a:rPr lang="en-US" sz="2800" dirty="0" err="1"/>
              <a:t>Enums</a:t>
            </a:r>
            <a:r>
              <a:rPr lang="en-US" sz="2800" dirty="0"/>
              <a:t> should now be scoped. Smart pointers are now preferable to built-in ones. Moving objects is normally better than copying them.</a:t>
            </a:r>
          </a:p>
        </p:txBody>
      </p:sp>
      <p:sp>
        <p:nvSpPr>
          <p:cNvPr id="3" name="TextBox 2"/>
          <p:cNvSpPr txBox="1"/>
          <p:nvPr/>
        </p:nvSpPr>
        <p:spPr>
          <a:xfrm>
            <a:off x="4191001" y="152401"/>
            <a:ext cx="2372957" cy="584775"/>
          </a:xfrm>
          <a:prstGeom prst="rect">
            <a:avLst/>
          </a:prstGeom>
          <a:solidFill>
            <a:srgbClr val="FFFF00"/>
          </a:solidFill>
        </p:spPr>
        <p:txBody>
          <a:bodyPr wrap="none" rtlCol="0">
            <a:spAutoFit/>
          </a:bodyPr>
          <a:lstStyle/>
          <a:p>
            <a:r>
              <a:rPr lang="en-US" sz="3200" b="1" dirty="0"/>
              <a:t>C++ Features</a:t>
            </a:r>
          </a:p>
        </p:txBody>
      </p:sp>
    </p:spTree>
    <p:extLst>
      <p:ext uri="{BB962C8B-B14F-4D97-AF65-F5344CB8AC3E}">
        <p14:creationId xmlns:p14="http://schemas.microsoft.com/office/powerpoint/2010/main" val="1244276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Container classes</a:t>
            </a:r>
            <a:endParaRPr lang="en-US" altLang="en-US" dirty="0"/>
          </a:p>
        </p:txBody>
      </p:sp>
      <p:sp>
        <p:nvSpPr>
          <p:cNvPr id="8" name="Rectangle 7"/>
          <p:cNvSpPr/>
          <p:nvPr/>
        </p:nvSpPr>
        <p:spPr>
          <a:xfrm>
            <a:off x="490330" y="1391479"/>
            <a:ext cx="10866783" cy="4401205"/>
          </a:xfrm>
          <a:prstGeom prst="rect">
            <a:avLst/>
          </a:prstGeom>
        </p:spPr>
        <p:txBody>
          <a:bodyPr wrap="square">
            <a:spAutoFit/>
          </a:bodyPr>
          <a:lstStyle/>
          <a:p>
            <a:pPr marL="457200" indent="-457200">
              <a:buFont typeface="Arial" panose="020B0604020202020204" pitchFamily="34" charset="0"/>
              <a:buChar char="•"/>
            </a:pPr>
            <a:r>
              <a:rPr lang="en-US" sz="2800" dirty="0"/>
              <a:t>Is a </a:t>
            </a:r>
            <a:r>
              <a:rPr lang="en-US" sz="2800" dirty="0" err="1"/>
              <a:t>multidimentional</a:t>
            </a:r>
            <a:r>
              <a:rPr lang="en-US" sz="2800" dirty="0"/>
              <a:t> structure needed? A matrix or multidimensional array should be stored in one contiguous memory block. Do not use one container for each row or column. </a:t>
            </a:r>
          </a:p>
          <a:p>
            <a:pPr marL="457200" indent="-457200">
              <a:buFont typeface="Arial" panose="020B0604020202020204" pitchFamily="34" charset="0"/>
              <a:buChar char="•"/>
            </a:pPr>
            <a:r>
              <a:rPr lang="en-US" sz="2800" dirty="0"/>
              <a:t>Are objects accessed in a FIFO manner? If objects are accessed on a First-In-First-Out (FIFO) basis then use a queue. It is more efficient to implement a queue as a circular buffer than as a linked list.</a:t>
            </a:r>
          </a:p>
          <a:p>
            <a:pPr marL="457200" indent="-457200">
              <a:buFont typeface="Arial" panose="020B0604020202020204" pitchFamily="34" charset="0"/>
              <a:buChar char="•"/>
            </a:pPr>
            <a:r>
              <a:rPr lang="en-US" sz="2800" dirty="0"/>
              <a:t>Are objects accessed in a FILO manner? If objects are accessed on a First-In-Last-Out (FILO) basis then use a linear array with a top-of-stack index.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898099847"/>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Container classes</a:t>
            </a:r>
            <a:endParaRPr lang="en-US" altLang="en-US" dirty="0"/>
          </a:p>
        </p:txBody>
      </p:sp>
      <p:sp>
        <p:nvSpPr>
          <p:cNvPr id="8" name="Rectangle 7"/>
          <p:cNvSpPr/>
          <p:nvPr/>
        </p:nvSpPr>
        <p:spPr>
          <a:xfrm>
            <a:off x="490330" y="1391479"/>
            <a:ext cx="11105322" cy="3539430"/>
          </a:xfrm>
          <a:prstGeom prst="rect">
            <a:avLst/>
          </a:prstGeom>
        </p:spPr>
        <p:txBody>
          <a:bodyPr wrap="square">
            <a:spAutoFit/>
          </a:bodyPr>
          <a:lstStyle/>
          <a:p>
            <a:pPr marL="457200" indent="-457200">
              <a:buFont typeface="Arial" panose="020B0604020202020204" pitchFamily="34" charset="0"/>
              <a:buChar char="•"/>
            </a:pPr>
            <a:r>
              <a:rPr lang="en-US" sz="2800" dirty="0"/>
              <a:t>Are objects identified by a key? If the key values are confined to a narrow range then a simple array can be used. If the number of objects is high then the most efficient solution may be a binary tree or a hash map.</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Do objects have a natural ordering? If you need to do searches of the kind: "what is the nearest element to x?" or "how many elements are there between x and y?" then you may use a sorted list or a binary tree.</a:t>
            </a:r>
          </a:p>
        </p:txBody>
      </p:sp>
    </p:spTree>
    <p:extLst>
      <p:ext uri="{BB962C8B-B14F-4D97-AF65-F5344CB8AC3E}">
        <p14:creationId xmlns:p14="http://schemas.microsoft.com/office/powerpoint/2010/main" val="1178189244"/>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Container classes</a:t>
            </a:r>
            <a:endParaRPr lang="en-US" altLang="en-US" dirty="0"/>
          </a:p>
        </p:txBody>
      </p:sp>
      <p:sp>
        <p:nvSpPr>
          <p:cNvPr id="8" name="Rectangle 7"/>
          <p:cNvSpPr/>
          <p:nvPr/>
        </p:nvSpPr>
        <p:spPr>
          <a:xfrm>
            <a:off x="384312" y="1285461"/>
            <a:ext cx="11661914" cy="4832092"/>
          </a:xfrm>
          <a:prstGeom prst="rect">
            <a:avLst/>
          </a:prstGeom>
        </p:spPr>
        <p:txBody>
          <a:bodyPr wrap="square">
            <a:spAutoFit/>
          </a:bodyPr>
          <a:lstStyle/>
          <a:p>
            <a:pPr marL="457200" indent="-457200">
              <a:buFont typeface="Arial" panose="020B0604020202020204" pitchFamily="34" charset="0"/>
              <a:buChar char="•"/>
            </a:pPr>
            <a:r>
              <a:rPr lang="en-US" sz="2800" dirty="0"/>
              <a:t>Is searching needed after all objects have been added? If search facilities are needed, but only after all objects have been stored in the container, then a linear array will be an efficient solution. Sort the array after all elements have been added and then use binary search for finding elements. </a:t>
            </a:r>
          </a:p>
          <a:p>
            <a:pPr marL="457200" indent="-457200">
              <a:buFont typeface="Arial" panose="020B0604020202020204" pitchFamily="34" charset="0"/>
              <a:buChar char="•"/>
            </a:pPr>
            <a:r>
              <a:rPr lang="en-US" sz="2800" dirty="0"/>
              <a:t>Is searching needed before all objects have been added? If search facilities are needed, and new objects can be added at any time, then the solution is more complicated. If the total # of elements is small then a sorted list is the most efficient solution because of its simplicity. But a sorted list can be very inefficient if the list is large because the insertion of a new element in the list causes all subsequent elements in the sequence to be moved. A binary tree or a hash map is needed in this case.</a:t>
            </a:r>
          </a:p>
        </p:txBody>
      </p:sp>
    </p:spTree>
    <p:extLst>
      <p:ext uri="{BB962C8B-B14F-4D97-AF65-F5344CB8AC3E}">
        <p14:creationId xmlns:p14="http://schemas.microsoft.com/office/powerpoint/2010/main" val="788462611"/>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Container classes</a:t>
            </a:r>
            <a:endParaRPr lang="en-US" altLang="en-US" dirty="0"/>
          </a:p>
        </p:txBody>
      </p:sp>
      <p:sp>
        <p:nvSpPr>
          <p:cNvPr id="8" name="Rectangle 7"/>
          <p:cNvSpPr/>
          <p:nvPr/>
        </p:nvSpPr>
        <p:spPr>
          <a:xfrm>
            <a:off x="384312" y="1285461"/>
            <a:ext cx="11661914" cy="4401205"/>
          </a:xfrm>
          <a:prstGeom prst="rect">
            <a:avLst/>
          </a:prstGeom>
        </p:spPr>
        <p:txBody>
          <a:bodyPr wrap="square">
            <a:spAutoFit/>
          </a:bodyPr>
          <a:lstStyle/>
          <a:p>
            <a:pPr marL="457200" indent="-457200">
              <a:buFont typeface="Arial" panose="020B0604020202020204" pitchFamily="34" charset="0"/>
              <a:buChar char="•"/>
            </a:pPr>
            <a:r>
              <a:rPr lang="en-US" sz="2800" dirty="0"/>
              <a:t>Do objects have mixed types or sizes? It is possible to store objects of different types or strings of different lengths in the same memory pool. If the number and types of elements is known at compile time then there is no need to use a container or memory pool.</a:t>
            </a:r>
          </a:p>
          <a:p>
            <a:pPr marL="457200" indent="-457200">
              <a:buFont typeface="Arial" panose="020B0604020202020204" pitchFamily="34" charset="0"/>
              <a:buChar char="•"/>
            </a:pPr>
            <a:r>
              <a:rPr lang="en-US" sz="2800" dirty="0"/>
              <a:t>Alignment? Some applications require that data are aligned at round addresses. Especially the use of intrinsic vectors requires alignment to addresses divisible by 16. Alignment of data structures to addresses divisible by the cache line size (typically 64) can improve performance in some cases.</a:t>
            </a:r>
          </a:p>
          <a:p>
            <a:pPr marL="457200" indent="-457200">
              <a:buFont typeface="Arial" panose="020B0604020202020204" pitchFamily="34" charset="0"/>
              <a:buChar char="•"/>
            </a:pPr>
            <a:r>
              <a:rPr lang="en-US" sz="2800" dirty="0"/>
              <a:t>Multiple threads? Container classes are generally not thread safe if multiple threads can add, remove or modify objects simultaneously. </a:t>
            </a:r>
          </a:p>
        </p:txBody>
      </p:sp>
    </p:spTree>
    <p:extLst>
      <p:ext uri="{BB962C8B-B14F-4D97-AF65-F5344CB8AC3E}">
        <p14:creationId xmlns:p14="http://schemas.microsoft.com/office/powerpoint/2010/main" val="2336859657"/>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90330" y="152400"/>
            <a:ext cx="8348870" cy="1199322"/>
          </a:xfrm>
          <a:solidFill>
            <a:srgbClr val="FFFF00"/>
          </a:solidFill>
        </p:spPr>
        <p:txBody>
          <a:bodyPr>
            <a:normAutofit/>
          </a:bodyPr>
          <a:lstStyle/>
          <a:p>
            <a:pPr algn="ctr"/>
            <a:r>
              <a:rPr lang="en-US" b="1" dirty="0"/>
              <a:t>Container classes</a:t>
            </a:r>
            <a:endParaRPr lang="en-US" altLang="en-US" dirty="0"/>
          </a:p>
        </p:txBody>
      </p:sp>
      <p:sp>
        <p:nvSpPr>
          <p:cNvPr id="8" name="Rectangle 7"/>
          <p:cNvSpPr/>
          <p:nvPr/>
        </p:nvSpPr>
        <p:spPr>
          <a:xfrm>
            <a:off x="384312" y="1417983"/>
            <a:ext cx="11661914" cy="3970318"/>
          </a:xfrm>
          <a:prstGeom prst="rect">
            <a:avLst/>
          </a:prstGeom>
        </p:spPr>
        <p:txBody>
          <a:bodyPr wrap="square">
            <a:spAutoFit/>
          </a:bodyPr>
          <a:lstStyle/>
          <a:p>
            <a:pPr marL="457200" indent="-457200">
              <a:buFont typeface="Arial" panose="020B0604020202020204" pitchFamily="34" charset="0"/>
              <a:buChar char="•"/>
            </a:pPr>
            <a:r>
              <a:rPr lang="en-US" sz="2800" dirty="0"/>
              <a:t>Pointers to contained objects? It may not be safe to make a pointer to a contained object because the container may move the object in case memory re-allocation is needed. Objects inside containers should be identified by their index or key in the container rather than by pointers or references.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Can the container be recycled? There is a large cost to creating and deleting containers. If the program logic allows it, it may be more efficient to re-use a container than to delete it and create a new one.</a:t>
            </a:r>
          </a:p>
        </p:txBody>
      </p:sp>
    </p:spTree>
    <p:extLst>
      <p:ext uri="{BB962C8B-B14F-4D97-AF65-F5344CB8AC3E}">
        <p14:creationId xmlns:p14="http://schemas.microsoft.com/office/powerpoint/2010/main" val="3455309971"/>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22852" y="370196"/>
            <a:ext cx="8749748" cy="1305340"/>
          </a:xfrm>
          <a:solidFill>
            <a:srgbClr val="FFFF00"/>
          </a:solidFill>
        </p:spPr>
        <p:txBody>
          <a:bodyPr>
            <a:noAutofit/>
          </a:bodyPr>
          <a:lstStyle/>
          <a:p>
            <a:pPr algn="ctr"/>
            <a:r>
              <a:rPr lang="en-US" b="1" dirty="0"/>
              <a:t>Use lookup tables </a:t>
            </a:r>
            <a:endParaRPr lang="en-US" sz="7200" b="1" dirty="0"/>
          </a:p>
        </p:txBody>
      </p:sp>
      <p:sp>
        <p:nvSpPr>
          <p:cNvPr id="5" name="TextBox 4"/>
          <p:cNvSpPr txBox="1"/>
          <p:nvPr/>
        </p:nvSpPr>
        <p:spPr>
          <a:xfrm>
            <a:off x="1752601" y="838200"/>
            <a:ext cx="7772399" cy="369332"/>
          </a:xfrm>
          <a:prstGeom prst="rect">
            <a:avLst/>
          </a:prstGeom>
          <a:noFill/>
        </p:spPr>
        <p:txBody>
          <a:bodyPr wrap="square" rtlCol="0">
            <a:spAutoFit/>
          </a:bodyPr>
          <a:lstStyle/>
          <a:p>
            <a:endParaRPr lang="en-US" dirty="0"/>
          </a:p>
        </p:txBody>
      </p:sp>
      <p:sp>
        <p:nvSpPr>
          <p:cNvPr id="3" name="TextBox 2"/>
          <p:cNvSpPr txBox="1"/>
          <p:nvPr/>
        </p:nvSpPr>
        <p:spPr>
          <a:xfrm>
            <a:off x="622852" y="1828800"/>
            <a:ext cx="9448800" cy="3046988"/>
          </a:xfrm>
          <a:prstGeom prst="rect">
            <a:avLst/>
          </a:prstGeom>
          <a:noFill/>
        </p:spPr>
        <p:txBody>
          <a:bodyPr wrap="square" rtlCol="0">
            <a:spAutoFit/>
          </a:bodyPr>
          <a:lstStyle/>
          <a:p>
            <a:r>
              <a:rPr lang="en-US" sz="3200" dirty="0"/>
              <a:t>Reading a value from a table of constants is very fast if the table is cached. Usually it takes only a few clock cycles to read from a table in the level-1 cache. We can take advantage of this fact by replacing a function call with a table lookup if the function has only a limited number of possible inputs. </a:t>
            </a:r>
          </a:p>
        </p:txBody>
      </p:sp>
    </p:spTree>
    <p:extLst>
      <p:ext uri="{BB962C8B-B14F-4D97-AF65-F5344CB8AC3E}">
        <p14:creationId xmlns:p14="http://schemas.microsoft.com/office/powerpoint/2010/main" val="3937671569"/>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22852" y="370196"/>
            <a:ext cx="8749748" cy="1305340"/>
          </a:xfrm>
          <a:solidFill>
            <a:srgbClr val="FFFF00"/>
          </a:solidFill>
        </p:spPr>
        <p:txBody>
          <a:bodyPr>
            <a:noAutofit/>
          </a:bodyPr>
          <a:lstStyle/>
          <a:p>
            <a:pPr algn="ctr"/>
            <a:r>
              <a:rPr lang="en-US" b="1" dirty="0"/>
              <a:t>Use lookup tables - example</a:t>
            </a:r>
            <a:endParaRPr lang="en-US" sz="7200" b="1" dirty="0"/>
          </a:p>
        </p:txBody>
      </p:sp>
      <p:sp>
        <p:nvSpPr>
          <p:cNvPr id="5" name="TextBox 4"/>
          <p:cNvSpPr txBox="1"/>
          <p:nvPr/>
        </p:nvSpPr>
        <p:spPr>
          <a:xfrm>
            <a:off x="1752601" y="838200"/>
            <a:ext cx="7772399" cy="369332"/>
          </a:xfrm>
          <a:prstGeom prst="rect">
            <a:avLst/>
          </a:prstGeom>
          <a:noFill/>
        </p:spPr>
        <p:txBody>
          <a:bodyPr wrap="square" rtlCol="0">
            <a:spAutoFit/>
          </a:bodyPr>
          <a:lstStyle/>
          <a:p>
            <a:endParaRPr lang="en-US" dirty="0"/>
          </a:p>
        </p:txBody>
      </p:sp>
      <p:sp>
        <p:nvSpPr>
          <p:cNvPr id="3" name="TextBox 2"/>
          <p:cNvSpPr txBox="1"/>
          <p:nvPr/>
        </p:nvSpPr>
        <p:spPr>
          <a:xfrm>
            <a:off x="622851" y="1828800"/>
            <a:ext cx="10759381" cy="4093428"/>
          </a:xfrm>
          <a:prstGeom prst="rect">
            <a:avLst/>
          </a:prstGeom>
          <a:noFill/>
        </p:spPr>
        <p:txBody>
          <a:bodyPr wrap="square" rtlCol="0">
            <a:spAutoFit/>
          </a:bodyPr>
          <a:lstStyle/>
          <a:p>
            <a:r>
              <a:rPr lang="pt-BR" sz="2800" b="1" dirty="0">
                <a:latin typeface="Courier New" panose="02070309020205020404" pitchFamily="49" charset="0"/>
                <a:cs typeface="Courier New" panose="02070309020205020404" pitchFamily="49" charset="0"/>
              </a:rPr>
              <a:t>int factorial (int n) </a:t>
            </a:r>
          </a:p>
          <a:p>
            <a:r>
              <a:rPr lang="pt-BR" sz="2800" b="1" dirty="0">
                <a:latin typeface="Courier New" panose="02070309020205020404" pitchFamily="49" charset="0"/>
                <a:cs typeface="Courier New" panose="02070309020205020404" pitchFamily="49" charset="0"/>
              </a:rPr>
              <a:t>{ // n! </a:t>
            </a:r>
          </a:p>
          <a:p>
            <a:pPr lvl="1"/>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i</a:t>
            </a:r>
            <a:r>
              <a:rPr lang="en-US" sz="2800" b="1" dirty="0">
                <a:latin typeface="Courier New" panose="02070309020205020404" pitchFamily="49" charset="0"/>
                <a:cs typeface="Courier New" panose="02070309020205020404" pitchFamily="49" charset="0"/>
              </a:rPr>
              <a:t>, f = 1; </a:t>
            </a:r>
          </a:p>
          <a:p>
            <a:pPr lvl="1"/>
            <a:r>
              <a:rPr lang="nn-NO" sz="2800" b="1" dirty="0">
                <a:latin typeface="Courier New" panose="02070309020205020404" pitchFamily="49" charset="0"/>
                <a:cs typeface="Courier New" panose="02070309020205020404" pitchFamily="49" charset="0"/>
              </a:rPr>
              <a:t>for (i = 2; i &lt;= n; i++) </a:t>
            </a:r>
          </a:p>
          <a:p>
            <a:pPr lvl="1"/>
            <a:r>
              <a:rPr lang="nn-NO" sz="2800" b="1" dirty="0">
                <a:latin typeface="Courier New" panose="02070309020205020404" pitchFamily="49" charset="0"/>
                <a:cs typeface="Courier New" panose="02070309020205020404" pitchFamily="49" charset="0"/>
              </a:rPr>
              <a:t>f *= i; </a:t>
            </a:r>
          </a:p>
          <a:p>
            <a:pPr lvl="1"/>
            <a:r>
              <a:rPr lang="en-US" sz="2800" b="1" dirty="0">
                <a:latin typeface="Courier New" panose="02070309020205020404" pitchFamily="49" charset="0"/>
                <a:cs typeface="Courier New" panose="02070309020205020404" pitchFamily="49" charset="0"/>
              </a:rPr>
              <a:t>return f; </a:t>
            </a:r>
          </a:p>
          <a:p>
            <a:r>
              <a:rPr lang="en-US" sz="2800" b="1" dirty="0">
                <a:latin typeface="Courier New" panose="02070309020205020404" pitchFamily="49" charset="0"/>
                <a:cs typeface="Courier New" panose="02070309020205020404" pitchFamily="49" charset="0"/>
              </a:rPr>
              <a:t>} </a:t>
            </a:r>
          </a:p>
          <a:p>
            <a:r>
              <a:rPr lang="en-US" sz="3200" dirty="0"/>
              <a:t>This calculation requires n-1 multiplications, which can take quite a long time. </a:t>
            </a:r>
          </a:p>
        </p:txBody>
      </p:sp>
    </p:spTree>
    <p:extLst>
      <p:ext uri="{BB962C8B-B14F-4D97-AF65-F5344CB8AC3E}">
        <p14:creationId xmlns:p14="http://schemas.microsoft.com/office/powerpoint/2010/main" val="804069751"/>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2601" y="838200"/>
            <a:ext cx="7772399" cy="369332"/>
          </a:xfrm>
          <a:prstGeom prst="rect">
            <a:avLst/>
          </a:prstGeom>
          <a:noFill/>
        </p:spPr>
        <p:txBody>
          <a:bodyPr wrap="square" rtlCol="0">
            <a:spAutoFit/>
          </a:bodyPr>
          <a:lstStyle/>
          <a:p>
            <a:endParaRPr lang="en-US" dirty="0"/>
          </a:p>
        </p:txBody>
      </p:sp>
      <p:sp>
        <p:nvSpPr>
          <p:cNvPr id="3" name="TextBox 2"/>
          <p:cNvSpPr txBox="1"/>
          <p:nvPr/>
        </p:nvSpPr>
        <p:spPr>
          <a:xfrm>
            <a:off x="0" y="187930"/>
            <a:ext cx="12210988" cy="6124754"/>
          </a:xfrm>
          <a:prstGeom prst="rect">
            <a:avLst/>
          </a:prstGeom>
          <a:noFill/>
        </p:spPr>
        <p:txBody>
          <a:bodyPr wrap="square" rtlCol="0">
            <a:spAutoFit/>
          </a:bodyPr>
          <a:lstStyle/>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factorial (</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n) </a:t>
            </a:r>
          </a:p>
          <a:p>
            <a:r>
              <a:rPr lang="en-US" sz="2800" b="1" dirty="0">
                <a:latin typeface="Courier New" panose="02070309020205020404" pitchFamily="49" charset="0"/>
                <a:cs typeface="Courier New" panose="02070309020205020404" pitchFamily="49" charset="0"/>
              </a:rPr>
              <a:t>{ // n! with table of factorials:</a:t>
            </a:r>
          </a:p>
          <a:p>
            <a:pPr lvl="1"/>
            <a:r>
              <a:rPr lang="en-US" sz="2800" b="1" dirty="0">
                <a:latin typeface="Courier New" panose="02070309020205020404" pitchFamily="49" charset="0"/>
                <a:cs typeface="Courier New" panose="02070309020205020404" pitchFamily="49" charset="0"/>
              </a:rPr>
              <a:t>static </a:t>
            </a:r>
            <a:r>
              <a:rPr lang="en-US" sz="2800" b="1" dirty="0" err="1">
                <a:latin typeface="Courier New" panose="02070309020205020404" pitchFamily="49" charset="0"/>
                <a:cs typeface="Courier New" panose="02070309020205020404" pitchFamily="49" charset="0"/>
              </a:rPr>
              <a:t>const</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factorialTable</a:t>
            </a:r>
            <a:r>
              <a:rPr lang="en-US" sz="2800" b="1" dirty="0">
                <a:latin typeface="Courier New" panose="02070309020205020404" pitchFamily="49" charset="0"/>
                <a:cs typeface="Courier New" panose="02070309020205020404" pitchFamily="49" charset="0"/>
              </a:rPr>
              <a:t>[13] = {1, 1, 2, 6, 24,     	120, 720, 5040, 40320, 362880, 3628800, 39916800, 	479001600};</a:t>
            </a:r>
          </a:p>
          <a:p>
            <a:pPr lvl="1"/>
            <a:r>
              <a:rPr lang="en-US" sz="2800" b="1" dirty="0">
                <a:latin typeface="Courier New" panose="02070309020205020404" pitchFamily="49" charset="0"/>
                <a:cs typeface="Courier New" panose="02070309020205020404" pitchFamily="49" charset="0"/>
              </a:rPr>
              <a:t>if ((unsigned </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)n &lt; 13) </a:t>
            </a:r>
          </a:p>
          <a:p>
            <a:pPr lvl="1"/>
            <a:r>
              <a:rPr lang="en-US" sz="2800" b="1" dirty="0">
                <a:latin typeface="Courier New" panose="02070309020205020404" pitchFamily="49" charset="0"/>
                <a:cs typeface="Courier New" panose="02070309020205020404" pitchFamily="49" charset="0"/>
              </a:rPr>
              <a:t>{ // Bounds checking </a:t>
            </a:r>
          </a:p>
          <a:p>
            <a:pPr lvl="1"/>
            <a:r>
              <a:rPr lang="en-US" sz="2800" b="1" dirty="0">
                <a:latin typeface="Courier New" panose="02070309020205020404" pitchFamily="49" charset="0"/>
                <a:cs typeface="Courier New" panose="02070309020205020404" pitchFamily="49" charset="0"/>
              </a:rPr>
              <a:t>	return </a:t>
            </a:r>
            <a:r>
              <a:rPr lang="en-US" sz="2800" b="1" dirty="0" err="1">
                <a:latin typeface="Courier New" panose="02070309020205020404" pitchFamily="49" charset="0"/>
                <a:cs typeface="Courier New" panose="02070309020205020404" pitchFamily="49" charset="0"/>
              </a:rPr>
              <a:t>factorialTable</a:t>
            </a:r>
            <a:r>
              <a:rPr lang="en-US" sz="2800" b="1" dirty="0">
                <a:latin typeface="Courier New" panose="02070309020205020404" pitchFamily="49" charset="0"/>
                <a:cs typeface="Courier New" panose="02070309020205020404" pitchFamily="49" charset="0"/>
              </a:rPr>
              <a:t>[n]; // Table lookup</a:t>
            </a:r>
          </a:p>
          <a:p>
            <a:pPr lvl="1"/>
            <a:r>
              <a:rPr lang="en-US" sz="2800" b="1" dirty="0">
                <a:latin typeface="Courier New" panose="02070309020205020404" pitchFamily="49" charset="0"/>
                <a:cs typeface="Courier New" panose="02070309020205020404" pitchFamily="49" charset="0"/>
              </a:rPr>
              <a:t>}</a:t>
            </a:r>
          </a:p>
          <a:p>
            <a:pPr lvl="1"/>
            <a:r>
              <a:rPr lang="en-US" sz="2800" b="1" dirty="0">
                <a:latin typeface="Courier New" panose="02070309020205020404" pitchFamily="49" charset="0"/>
                <a:cs typeface="Courier New" panose="02070309020205020404" pitchFamily="49" charset="0"/>
              </a:rPr>
              <a:t>else </a:t>
            </a:r>
          </a:p>
          <a:p>
            <a:pPr lvl="1"/>
            <a:r>
              <a:rPr lang="en-US" sz="2800" b="1" dirty="0">
                <a:latin typeface="Courier New" panose="02070309020205020404" pitchFamily="49" charset="0"/>
                <a:cs typeface="Courier New" panose="02070309020205020404" pitchFamily="49" charset="0"/>
              </a:rPr>
              <a:t>{</a:t>
            </a:r>
          </a:p>
          <a:p>
            <a:pPr lvl="1"/>
            <a:r>
              <a:rPr lang="en-US" sz="2800" b="1" dirty="0">
                <a:latin typeface="Courier New" panose="02070309020205020404" pitchFamily="49" charset="0"/>
                <a:cs typeface="Courier New" panose="02070309020205020404" pitchFamily="49" charset="0"/>
              </a:rPr>
              <a:t>	return 0; // return 0 if out of range</a:t>
            </a:r>
          </a:p>
          <a:p>
            <a:pPr lvl="1"/>
            <a:r>
              <a:rPr lang="en-US" sz="2800" b="1" dirty="0">
                <a:latin typeface="Courier New" panose="02070309020205020404" pitchFamily="49" charset="0"/>
                <a:cs typeface="Courier New" panose="02070309020205020404" pitchFamily="49" charset="0"/>
              </a:rPr>
              <a:t>}</a:t>
            </a:r>
          </a:p>
          <a:p>
            <a:r>
              <a:rPr lang="en-US" sz="2800" b="1" dirty="0">
                <a:latin typeface="Courier New" panose="02070309020205020404" pitchFamily="49" charset="0"/>
                <a:cs typeface="Courier New" panose="02070309020205020404" pitchFamily="49" charset="0"/>
              </a:rPr>
              <a:t>}</a:t>
            </a:r>
            <a:endParaRPr lang="en-US" sz="3200" dirty="0"/>
          </a:p>
        </p:txBody>
      </p:sp>
    </p:spTree>
    <p:extLst>
      <p:ext uri="{BB962C8B-B14F-4D97-AF65-F5344CB8AC3E}">
        <p14:creationId xmlns:p14="http://schemas.microsoft.com/office/powerpoint/2010/main" val="3967891096"/>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22852" y="370196"/>
            <a:ext cx="8749748" cy="1305340"/>
          </a:xfrm>
          <a:solidFill>
            <a:srgbClr val="FFFF00"/>
          </a:solidFill>
        </p:spPr>
        <p:txBody>
          <a:bodyPr>
            <a:noAutofit/>
          </a:bodyPr>
          <a:lstStyle/>
          <a:p>
            <a:pPr algn="ctr"/>
            <a:r>
              <a:rPr lang="en-US" b="1" dirty="0"/>
              <a:t>Use lookup tables </a:t>
            </a:r>
            <a:endParaRPr lang="en-US" sz="7200" b="1" dirty="0"/>
          </a:p>
        </p:txBody>
      </p:sp>
      <p:sp>
        <p:nvSpPr>
          <p:cNvPr id="5" name="TextBox 4"/>
          <p:cNvSpPr txBox="1"/>
          <p:nvPr/>
        </p:nvSpPr>
        <p:spPr>
          <a:xfrm>
            <a:off x="1752601" y="838200"/>
            <a:ext cx="7772399" cy="369332"/>
          </a:xfrm>
          <a:prstGeom prst="rect">
            <a:avLst/>
          </a:prstGeom>
          <a:noFill/>
        </p:spPr>
        <p:txBody>
          <a:bodyPr wrap="square" rtlCol="0">
            <a:spAutoFit/>
          </a:bodyPr>
          <a:lstStyle/>
          <a:p>
            <a:endParaRPr lang="en-US" dirty="0"/>
          </a:p>
        </p:txBody>
      </p:sp>
      <p:sp>
        <p:nvSpPr>
          <p:cNvPr id="3" name="TextBox 2"/>
          <p:cNvSpPr txBox="1"/>
          <p:nvPr/>
        </p:nvSpPr>
        <p:spPr>
          <a:xfrm>
            <a:off x="622851" y="1828800"/>
            <a:ext cx="10759381" cy="4031873"/>
          </a:xfrm>
          <a:prstGeom prst="rect">
            <a:avLst/>
          </a:prstGeom>
          <a:noFill/>
        </p:spPr>
        <p:txBody>
          <a:bodyPr wrap="square" rtlCol="0">
            <a:spAutoFit/>
          </a:bodyPr>
          <a:lstStyle/>
          <a:p>
            <a:r>
              <a:rPr lang="en-US" sz="3200" dirty="0"/>
              <a:t>The table should be declared </a:t>
            </a:r>
            <a:r>
              <a:rPr lang="en-US" sz="3200" dirty="0" err="1"/>
              <a:t>const</a:t>
            </a:r>
            <a:r>
              <a:rPr lang="en-US" sz="3200" dirty="0"/>
              <a:t> in order to enable constant propagation and other optimizations. </a:t>
            </a:r>
          </a:p>
          <a:p>
            <a:endParaRPr lang="en-US" sz="3200" dirty="0"/>
          </a:p>
          <a:p>
            <a:r>
              <a:rPr lang="en-US" sz="3200" dirty="0"/>
              <a:t>In most cases it is also recommended to declare the table static. This makes sure that the table is initialized when the program is loaded rather than each time the function is called. </a:t>
            </a:r>
          </a:p>
          <a:p>
            <a:endParaRPr lang="en-US" sz="3200" dirty="0"/>
          </a:p>
          <a:p>
            <a:r>
              <a:rPr lang="en-US" sz="3200" dirty="0"/>
              <a:t>You may declare the function inline.</a:t>
            </a:r>
          </a:p>
        </p:txBody>
      </p:sp>
      <p:sp>
        <p:nvSpPr>
          <p:cNvPr id="2" name="TextBox 1"/>
          <p:cNvSpPr txBox="1"/>
          <p:nvPr/>
        </p:nvSpPr>
        <p:spPr>
          <a:xfrm>
            <a:off x="4329956" y="1428690"/>
            <a:ext cx="5570756"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000" b="1" dirty="0">
                <a:solidFill>
                  <a:srgbClr val="FFFF00"/>
                </a:solidFill>
                <a:latin typeface="Courier New" panose="02070309020205020404" pitchFamily="49" charset="0"/>
                <a:cs typeface="Courier New" panose="02070309020205020404" pitchFamily="49" charset="0"/>
              </a:rPr>
              <a:t>static </a:t>
            </a:r>
            <a:r>
              <a:rPr lang="en-US" sz="2000" b="1" dirty="0" err="1">
                <a:solidFill>
                  <a:srgbClr val="FFFF00"/>
                </a:solidFill>
                <a:latin typeface="Courier New" panose="02070309020205020404" pitchFamily="49" charset="0"/>
                <a:cs typeface="Courier New" panose="02070309020205020404" pitchFamily="49" charset="0"/>
              </a:rPr>
              <a:t>const</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factorialTable</a:t>
            </a:r>
            <a:r>
              <a:rPr lang="en-US" sz="2000" b="1" dirty="0">
                <a:latin typeface="Courier New" panose="02070309020205020404" pitchFamily="49" charset="0"/>
                <a:cs typeface="Courier New" panose="02070309020205020404" pitchFamily="49" charset="0"/>
              </a:rPr>
              <a:t>[13]</a:t>
            </a:r>
            <a:endParaRPr lang="en-US" sz="2000" dirty="0"/>
          </a:p>
        </p:txBody>
      </p:sp>
    </p:spTree>
    <p:extLst>
      <p:ext uri="{BB962C8B-B14F-4D97-AF65-F5344CB8AC3E}">
        <p14:creationId xmlns:p14="http://schemas.microsoft.com/office/powerpoint/2010/main" val="2624655694"/>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22852" y="370196"/>
            <a:ext cx="8749748" cy="1305340"/>
          </a:xfrm>
          <a:solidFill>
            <a:srgbClr val="FFFF00"/>
          </a:solidFill>
        </p:spPr>
        <p:txBody>
          <a:bodyPr>
            <a:noAutofit/>
          </a:bodyPr>
          <a:lstStyle/>
          <a:p>
            <a:pPr algn="ctr"/>
            <a:r>
              <a:rPr lang="en-US" b="1" dirty="0"/>
              <a:t>Use lookup tables </a:t>
            </a:r>
            <a:endParaRPr lang="en-US" sz="7200" b="1" dirty="0"/>
          </a:p>
        </p:txBody>
      </p:sp>
      <p:sp>
        <p:nvSpPr>
          <p:cNvPr id="5" name="TextBox 4"/>
          <p:cNvSpPr txBox="1"/>
          <p:nvPr/>
        </p:nvSpPr>
        <p:spPr>
          <a:xfrm>
            <a:off x="1752601" y="838200"/>
            <a:ext cx="7772399" cy="369332"/>
          </a:xfrm>
          <a:prstGeom prst="rect">
            <a:avLst/>
          </a:prstGeom>
          <a:noFill/>
        </p:spPr>
        <p:txBody>
          <a:bodyPr wrap="square" rtlCol="0">
            <a:spAutoFit/>
          </a:bodyPr>
          <a:lstStyle/>
          <a:p>
            <a:endParaRPr lang="en-US" dirty="0"/>
          </a:p>
        </p:txBody>
      </p:sp>
      <p:sp>
        <p:nvSpPr>
          <p:cNvPr id="3" name="TextBox 2"/>
          <p:cNvSpPr txBox="1"/>
          <p:nvPr/>
        </p:nvSpPr>
        <p:spPr>
          <a:xfrm>
            <a:off x="622851" y="1828800"/>
            <a:ext cx="10759381" cy="4031873"/>
          </a:xfrm>
          <a:prstGeom prst="rect">
            <a:avLst/>
          </a:prstGeom>
          <a:noFill/>
        </p:spPr>
        <p:txBody>
          <a:bodyPr wrap="square" rtlCol="0">
            <a:spAutoFit/>
          </a:bodyPr>
          <a:lstStyle/>
          <a:p>
            <a:r>
              <a:rPr lang="en-US" sz="3200" dirty="0"/>
              <a:t>Example:</a:t>
            </a:r>
          </a:p>
          <a:p>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x = 14;</a:t>
            </a:r>
          </a:p>
          <a:p>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y = 7 - x / 2;</a:t>
            </a:r>
          </a:p>
          <a:p>
            <a:r>
              <a:rPr lang="en-US" sz="3200" dirty="0">
                <a:latin typeface="Courier New" panose="02070309020205020404" pitchFamily="49" charset="0"/>
                <a:cs typeface="Courier New" panose="02070309020205020404" pitchFamily="49" charset="0"/>
              </a:rPr>
              <a:t>  return y * (28 / x + 2);</a:t>
            </a:r>
          </a:p>
          <a:p>
            <a:r>
              <a:rPr lang="en-US" sz="3200" dirty="0"/>
              <a:t>… constant propagation  </a:t>
            </a:r>
          </a:p>
          <a:p>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x = 14;</a:t>
            </a:r>
          </a:p>
          <a:p>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int</a:t>
            </a:r>
            <a:r>
              <a:rPr lang="en-US" sz="3200" dirty="0">
                <a:latin typeface="Courier New" panose="02070309020205020404" pitchFamily="49" charset="0"/>
                <a:cs typeface="Courier New" panose="02070309020205020404" pitchFamily="49" charset="0"/>
              </a:rPr>
              <a:t> y = 7 - </a:t>
            </a:r>
            <a:r>
              <a:rPr lang="en-US" sz="3200" dirty="0">
                <a:solidFill>
                  <a:srgbClr val="FF0000"/>
                </a:solidFill>
                <a:latin typeface="Courier New" panose="02070309020205020404" pitchFamily="49" charset="0"/>
                <a:cs typeface="Courier New" panose="02070309020205020404" pitchFamily="49" charset="0"/>
              </a:rPr>
              <a:t>14</a:t>
            </a:r>
            <a:r>
              <a:rPr lang="en-US" sz="3200" dirty="0">
                <a:latin typeface="Courier New" panose="02070309020205020404" pitchFamily="49" charset="0"/>
                <a:cs typeface="Courier New" panose="02070309020205020404" pitchFamily="49" charset="0"/>
              </a:rPr>
              <a:t> / 2;</a:t>
            </a:r>
          </a:p>
          <a:p>
            <a:r>
              <a:rPr lang="en-US" sz="3200" dirty="0">
                <a:latin typeface="Courier New" panose="02070309020205020404" pitchFamily="49" charset="0"/>
                <a:cs typeface="Courier New" panose="02070309020205020404" pitchFamily="49" charset="0"/>
              </a:rPr>
              <a:t>  return y * (28 / </a:t>
            </a:r>
            <a:r>
              <a:rPr lang="en-US" sz="3200" dirty="0">
                <a:solidFill>
                  <a:srgbClr val="FF0000"/>
                </a:solidFill>
                <a:latin typeface="Courier New" panose="02070309020205020404" pitchFamily="49" charset="0"/>
                <a:cs typeface="Courier New" panose="02070309020205020404" pitchFamily="49" charset="0"/>
              </a:rPr>
              <a:t>14</a:t>
            </a:r>
            <a:r>
              <a:rPr lang="en-US" sz="3200" dirty="0">
                <a:latin typeface="Courier New" panose="02070309020205020404" pitchFamily="49" charset="0"/>
                <a:cs typeface="Courier New" panose="02070309020205020404" pitchFamily="49" charset="0"/>
              </a:rPr>
              <a:t> + 2);</a:t>
            </a:r>
            <a:endParaRPr lang="en-US" sz="3200" dirty="0"/>
          </a:p>
        </p:txBody>
      </p:sp>
    </p:spTree>
    <p:extLst>
      <p:ext uri="{BB962C8B-B14F-4D97-AF65-F5344CB8AC3E}">
        <p14:creationId xmlns:p14="http://schemas.microsoft.com/office/powerpoint/2010/main" val="31923357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9844" y="1421296"/>
            <a:ext cx="11052313" cy="3970318"/>
          </a:xfrm>
          <a:prstGeom prst="rect">
            <a:avLst/>
          </a:prstGeom>
        </p:spPr>
        <p:txBody>
          <a:bodyPr wrap="square">
            <a:spAutoFit/>
          </a:bodyPr>
          <a:lstStyle/>
          <a:p>
            <a:endParaRPr lang="en-US" sz="2800" dirty="0"/>
          </a:p>
          <a:p>
            <a:r>
              <a:rPr lang="en-US" sz="2800" dirty="0"/>
              <a:t>We (CS people) look to create software that’s correct, efficient, maintainable, and portable. </a:t>
            </a:r>
          </a:p>
          <a:p>
            <a:endParaRPr lang="en-US" sz="2800" dirty="0"/>
          </a:p>
          <a:p>
            <a:r>
              <a:rPr lang="en-US" sz="2800" dirty="0"/>
              <a:t>We also will discuss how to make </a:t>
            </a:r>
            <a:r>
              <a:rPr lang="en-US" sz="2800" i="1" dirty="0"/>
              <a:t>effective </a:t>
            </a:r>
            <a:r>
              <a:rPr lang="en-US" sz="2800" dirty="0"/>
              <a:t>use of some of the new capabilities of 11 and 14. </a:t>
            </a:r>
          </a:p>
          <a:p>
            <a:endParaRPr lang="en-US" sz="2800" dirty="0"/>
          </a:p>
          <a:p>
            <a:r>
              <a:rPr lang="en-US" sz="2800" dirty="0"/>
              <a:t>Good reading - Scott Meyers’ Effective Modern C++ </a:t>
            </a:r>
          </a:p>
          <a:p>
            <a:endParaRPr lang="en-US" sz="2800" dirty="0"/>
          </a:p>
        </p:txBody>
      </p:sp>
      <p:sp>
        <p:nvSpPr>
          <p:cNvPr id="3" name="TextBox 2"/>
          <p:cNvSpPr txBox="1"/>
          <p:nvPr/>
        </p:nvSpPr>
        <p:spPr>
          <a:xfrm>
            <a:off x="4191001" y="152401"/>
            <a:ext cx="2372957" cy="584775"/>
          </a:xfrm>
          <a:prstGeom prst="rect">
            <a:avLst/>
          </a:prstGeom>
          <a:solidFill>
            <a:srgbClr val="FFFF00"/>
          </a:solidFill>
        </p:spPr>
        <p:txBody>
          <a:bodyPr wrap="none" rtlCol="0">
            <a:spAutoFit/>
          </a:bodyPr>
          <a:lstStyle/>
          <a:p>
            <a:r>
              <a:rPr lang="en-US" sz="3200" b="1" dirty="0"/>
              <a:t>C++ Features</a:t>
            </a:r>
          </a:p>
        </p:txBody>
      </p:sp>
    </p:spTree>
    <p:extLst>
      <p:ext uri="{BB962C8B-B14F-4D97-AF65-F5344CB8AC3E}">
        <p14:creationId xmlns:p14="http://schemas.microsoft.com/office/powerpoint/2010/main" val="3664006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22852" y="370196"/>
            <a:ext cx="8749748" cy="1305340"/>
          </a:xfrm>
          <a:solidFill>
            <a:srgbClr val="FFFF00"/>
          </a:solidFill>
        </p:spPr>
        <p:txBody>
          <a:bodyPr>
            <a:noAutofit/>
          </a:bodyPr>
          <a:lstStyle/>
          <a:p>
            <a:pPr algn="ctr"/>
            <a:r>
              <a:rPr lang="en-US" sz="7200" b="1" dirty="0"/>
              <a:t>Code construction</a:t>
            </a:r>
          </a:p>
        </p:txBody>
      </p:sp>
      <p:sp>
        <p:nvSpPr>
          <p:cNvPr id="5" name="TextBox 4"/>
          <p:cNvSpPr txBox="1"/>
          <p:nvPr/>
        </p:nvSpPr>
        <p:spPr>
          <a:xfrm>
            <a:off x="5754757" y="653534"/>
            <a:ext cx="7772399" cy="369332"/>
          </a:xfrm>
          <a:prstGeom prst="rect">
            <a:avLst/>
          </a:prstGeom>
          <a:noFill/>
        </p:spPr>
        <p:txBody>
          <a:bodyPr wrap="square" rtlCol="0">
            <a:spAutoFit/>
          </a:bodyPr>
          <a:lstStyle/>
          <a:p>
            <a:endParaRPr lang="en-US" dirty="0"/>
          </a:p>
        </p:txBody>
      </p:sp>
      <p:sp>
        <p:nvSpPr>
          <p:cNvPr id="3" name="TextBox 2"/>
          <p:cNvSpPr txBox="1"/>
          <p:nvPr/>
        </p:nvSpPr>
        <p:spPr>
          <a:xfrm>
            <a:off x="622852" y="2637183"/>
            <a:ext cx="10759381" cy="584775"/>
          </a:xfrm>
          <a:prstGeom prst="rect">
            <a:avLst/>
          </a:prstGeom>
          <a:noFill/>
        </p:spPr>
        <p:txBody>
          <a:bodyPr wrap="square" rtlCol="0">
            <a:spAutoFit/>
          </a:bodyPr>
          <a:lstStyle/>
          <a:p>
            <a:r>
              <a:rPr lang="en-US" sz="3200" dirty="0"/>
              <a:t>Let’s take a look at some of the coding constructs (</a:t>
            </a:r>
            <a:r>
              <a:rPr lang="en-US" sz="3200" i="1" dirty="0"/>
              <a:t>again?</a:t>
            </a:r>
            <a:r>
              <a:rPr lang="en-US" sz="3200" dirty="0"/>
              <a:t>)</a:t>
            </a:r>
          </a:p>
        </p:txBody>
      </p:sp>
    </p:spTree>
    <p:extLst>
      <p:ext uri="{BB962C8B-B14F-4D97-AF65-F5344CB8AC3E}">
        <p14:creationId xmlns:p14="http://schemas.microsoft.com/office/powerpoint/2010/main" val="3348146568"/>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582" y="861774"/>
            <a:ext cx="10018643" cy="5170646"/>
          </a:xfrm>
          <a:prstGeom prst="rect">
            <a:avLst/>
          </a:prstGeom>
        </p:spPr>
        <p:txBody>
          <a:bodyPr wrap="square">
            <a:spAutoFit/>
          </a:bodyPr>
          <a:lstStyle/>
          <a:p>
            <a:r>
              <a:rPr lang="en-US" sz="2000" b="1" dirty="0">
                <a:solidFill>
                  <a:schemeClr val="accent1">
                    <a:lumMod val="50000"/>
                  </a:schemeClr>
                </a:solidFill>
                <a:latin typeface="Calibri" panose="020F0502020204030204" pitchFamily="34" charset="0"/>
              </a:rPr>
              <a:t>Code Motion Out of Loops. </a:t>
            </a:r>
            <a:r>
              <a:rPr lang="en-US" sz="2000" dirty="0">
                <a:solidFill>
                  <a:schemeClr val="accent1">
                    <a:lumMod val="50000"/>
                  </a:schemeClr>
                </a:solidFill>
                <a:latin typeface="Calibri" panose="020F0502020204030204" pitchFamily="34" charset="0"/>
              </a:rPr>
              <a:t>Instead of performing a certain computation in each iteration of a loop, it is better to perform it only once, outside the loop.</a:t>
            </a: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Such as move an assignment to a variable or the calculation of a constant factor </a:t>
            </a:r>
            <a:r>
              <a:rPr lang="en-US" sz="2000" i="1" dirty="0">
                <a:solidFill>
                  <a:schemeClr val="accent1">
                    <a:lumMod val="50000"/>
                  </a:schemeClr>
                </a:solidFill>
                <a:latin typeface="Calibri" panose="020F0502020204030204" pitchFamily="34" charset="0"/>
              </a:rPr>
              <a:t>outside</a:t>
            </a:r>
            <a:r>
              <a:rPr lang="en-US" sz="2000" dirty="0">
                <a:solidFill>
                  <a:schemeClr val="accent1">
                    <a:lumMod val="50000"/>
                  </a:schemeClr>
                </a:solidFill>
                <a:latin typeface="Calibri" panose="020F0502020204030204" pitchFamily="34" charset="0"/>
              </a:rPr>
              <a:t> of the main loop.</a:t>
            </a:r>
          </a:p>
          <a:p>
            <a:endParaRPr lang="en-US" sz="2000"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Combining Tests. </a:t>
            </a:r>
            <a:r>
              <a:rPr lang="en-US" sz="2000" dirty="0">
                <a:solidFill>
                  <a:schemeClr val="accent1">
                    <a:lumMod val="50000"/>
                  </a:schemeClr>
                </a:solidFill>
                <a:latin typeface="Calibri" panose="020F0502020204030204" pitchFamily="34" charset="0"/>
              </a:rPr>
              <a:t>An efficient inner loop should contain as few tests as possible, and preferably only one. The programmer should therefore try to simulate some of the exit conditions of the loop by other exit conditions. </a:t>
            </a:r>
          </a:p>
          <a:p>
            <a:r>
              <a:rPr lang="en-US" sz="2000" i="1" dirty="0">
                <a:solidFill>
                  <a:schemeClr val="accent1">
                    <a:lumMod val="50000"/>
                  </a:schemeClr>
                </a:solidFill>
                <a:latin typeface="Calibri" panose="020F0502020204030204" pitchFamily="34" charset="0"/>
              </a:rPr>
              <a:t>Sentinels </a:t>
            </a:r>
            <a:r>
              <a:rPr lang="en-US" sz="2000" dirty="0">
                <a:solidFill>
                  <a:schemeClr val="accent1">
                    <a:lumMod val="50000"/>
                  </a:schemeClr>
                </a:solidFill>
                <a:latin typeface="Calibri" panose="020F0502020204030204" pitchFamily="34" charset="0"/>
              </a:rPr>
              <a:t>are a common application of this rule: we place a sentinel </a:t>
            </a:r>
            <a:r>
              <a:rPr lang="en-US" sz="2000" u="sng" dirty="0">
                <a:solidFill>
                  <a:schemeClr val="accent1">
                    <a:lumMod val="50000"/>
                  </a:schemeClr>
                </a:solidFill>
                <a:latin typeface="Calibri" panose="020F0502020204030204" pitchFamily="34" charset="0"/>
              </a:rPr>
              <a:t>at the boundary of a data structure </a:t>
            </a:r>
            <a:r>
              <a:rPr lang="en-US" sz="2000" dirty="0">
                <a:solidFill>
                  <a:schemeClr val="accent1">
                    <a:lumMod val="50000"/>
                  </a:schemeClr>
                </a:solidFill>
                <a:latin typeface="Calibri" panose="020F0502020204030204" pitchFamily="34" charset="0"/>
              </a:rPr>
              <a:t>to reduce the cost of testing whether our search has exhausted the structure. </a:t>
            </a:r>
          </a:p>
          <a:p>
            <a:endParaRPr lang="en-US" sz="2000" dirty="0">
              <a:solidFill>
                <a:schemeClr val="accent1">
                  <a:lumMod val="50000"/>
                </a:schemeClr>
              </a:solidFill>
              <a:latin typeface="Calibri" panose="020F0502020204030204" pitchFamily="34" charset="0"/>
            </a:endParaRPr>
          </a:p>
          <a:p>
            <a:r>
              <a:rPr lang="en-US" sz="2000" dirty="0">
                <a:solidFill>
                  <a:schemeClr val="accent1">
                    <a:lumMod val="50000"/>
                  </a:schemeClr>
                </a:solidFill>
                <a:latin typeface="Calibri" panose="020F0502020204030204" pitchFamily="34" charset="0"/>
              </a:rPr>
              <a:t>Don’t reiterate through an entire data structure unnecessarily. Ask both questions in 1 loop.</a:t>
            </a:r>
            <a:endParaRPr lang="en-US" sz="2000" b="1" spc="300" dirty="0">
              <a:solidFill>
                <a:schemeClr val="accent1">
                  <a:lumMod val="50000"/>
                </a:schemeClr>
              </a:solidFill>
              <a:latin typeface="Calibri" panose="020F0502020204030204" pitchFamily="34" charset="0"/>
            </a:endParaRPr>
          </a:p>
          <a:p>
            <a:pPr marL="914400" lvl="4"/>
            <a:r>
              <a:rPr lang="en-US" spc="300" dirty="0">
                <a:latin typeface="Calibri" panose="020F0502020204030204" pitchFamily="34" charset="0"/>
              </a:rPr>
              <a:t>    for (</a:t>
            </a:r>
            <a:r>
              <a:rPr lang="en-US" spc="300" dirty="0" err="1">
                <a:latin typeface="Calibri" panose="020F0502020204030204" pitchFamily="34" charset="0"/>
              </a:rPr>
              <a:t>int</a:t>
            </a:r>
            <a:r>
              <a:rPr lang="en-US" spc="300" dirty="0">
                <a:latin typeface="Calibri" panose="020F0502020204030204" pitchFamily="34" charset="0"/>
              </a:rPr>
              <a:t> </a:t>
            </a:r>
            <a:r>
              <a:rPr lang="en-US" spc="300" dirty="0" err="1">
                <a:latin typeface="Calibri" panose="020F0502020204030204" pitchFamily="34" charset="0"/>
              </a:rPr>
              <a:t>i</a:t>
            </a:r>
            <a:r>
              <a:rPr lang="en-US" spc="300" dirty="0">
                <a:latin typeface="Calibri" panose="020F0502020204030204" pitchFamily="34" charset="0"/>
              </a:rPr>
              <a:t> = 0; </a:t>
            </a:r>
            <a:r>
              <a:rPr lang="en-US" spc="300" dirty="0" err="1">
                <a:latin typeface="Calibri" panose="020F0502020204030204" pitchFamily="34" charset="0"/>
              </a:rPr>
              <a:t>i</a:t>
            </a:r>
            <a:r>
              <a:rPr lang="en-US" spc="300" dirty="0">
                <a:latin typeface="Calibri" panose="020F0502020204030204" pitchFamily="34" charset="0"/>
              </a:rPr>
              <a:t> &lt; ALL; ++</a:t>
            </a:r>
            <a:r>
              <a:rPr lang="en-US" spc="300" dirty="0" err="1">
                <a:latin typeface="Calibri" panose="020F0502020204030204" pitchFamily="34" charset="0"/>
              </a:rPr>
              <a:t>i</a:t>
            </a:r>
            <a:r>
              <a:rPr lang="en-US" spc="300" dirty="0">
                <a:latin typeface="Calibri" panose="020F0502020204030204" pitchFamily="34" charset="0"/>
              </a:rPr>
              <a:t>) </a:t>
            </a:r>
          </a:p>
          <a:p>
            <a:pPr marL="914400" lvl="4"/>
            <a:r>
              <a:rPr lang="en-US" spc="300" dirty="0">
                <a:latin typeface="Calibri" panose="020F0502020204030204" pitchFamily="34" charset="0"/>
              </a:rPr>
              <a:t>        if (array[</a:t>
            </a:r>
            <a:r>
              <a:rPr lang="en-US" spc="300" dirty="0" err="1">
                <a:latin typeface="Calibri" panose="020F0502020204030204" pitchFamily="34" charset="0"/>
              </a:rPr>
              <a:t>i</a:t>
            </a:r>
            <a:r>
              <a:rPr lang="en-US" spc="300" dirty="0">
                <a:latin typeface="Calibri" panose="020F0502020204030204" pitchFamily="34" charset="0"/>
              </a:rPr>
              <a:t>] == “</a:t>
            </a:r>
            <a:r>
              <a:rPr lang="en-US" spc="300" dirty="0" err="1">
                <a:latin typeface="Calibri" panose="020F0502020204030204" pitchFamily="34" charset="0"/>
              </a:rPr>
              <a:t>Rebublican</a:t>
            </a:r>
            <a:r>
              <a:rPr lang="en-US" spc="300" dirty="0">
                <a:latin typeface="Calibri" panose="020F0502020204030204" pitchFamily="34" charset="0"/>
              </a:rPr>
              <a:t>") ++</a:t>
            </a:r>
            <a:r>
              <a:rPr lang="en-US" spc="300" dirty="0" err="1">
                <a:latin typeface="Calibri" panose="020F0502020204030204" pitchFamily="34" charset="0"/>
              </a:rPr>
              <a:t>repVotes</a:t>
            </a:r>
            <a:r>
              <a:rPr lang="en-US" spc="300" dirty="0">
                <a:latin typeface="Calibri" panose="020F0502020204030204" pitchFamily="34" charset="0"/>
              </a:rPr>
              <a:t>;</a:t>
            </a:r>
          </a:p>
          <a:p>
            <a:pPr marL="914400" lvl="4"/>
            <a:r>
              <a:rPr lang="en-US" spc="300" dirty="0">
                <a:latin typeface="Calibri" panose="020F0502020204030204" pitchFamily="34" charset="0"/>
              </a:rPr>
              <a:t>    </a:t>
            </a:r>
          </a:p>
          <a:p>
            <a:pPr marL="914400" lvl="4"/>
            <a:r>
              <a:rPr lang="en-US" spc="300" dirty="0">
                <a:latin typeface="Calibri" panose="020F0502020204030204" pitchFamily="34" charset="0"/>
              </a:rPr>
              <a:t>    for (</a:t>
            </a:r>
            <a:r>
              <a:rPr lang="en-US" spc="300" dirty="0" err="1">
                <a:latin typeface="Calibri" panose="020F0502020204030204" pitchFamily="34" charset="0"/>
              </a:rPr>
              <a:t>int</a:t>
            </a:r>
            <a:r>
              <a:rPr lang="en-US" spc="300" dirty="0">
                <a:latin typeface="Calibri" panose="020F0502020204030204" pitchFamily="34" charset="0"/>
              </a:rPr>
              <a:t> </a:t>
            </a:r>
            <a:r>
              <a:rPr lang="en-US" spc="300" dirty="0" err="1">
                <a:latin typeface="Calibri" panose="020F0502020204030204" pitchFamily="34" charset="0"/>
              </a:rPr>
              <a:t>i</a:t>
            </a:r>
            <a:r>
              <a:rPr lang="en-US" spc="300" dirty="0">
                <a:latin typeface="Calibri" panose="020F0502020204030204" pitchFamily="34" charset="0"/>
              </a:rPr>
              <a:t> = 0; </a:t>
            </a:r>
            <a:r>
              <a:rPr lang="en-US" spc="300" dirty="0" err="1">
                <a:latin typeface="Calibri" panose="020F0502020204030204" pitchFamily="34" charset="0"/>
              </a:rPr>
              <a:t>i</a:t>
            </a:r>
            <a:r>
              <a:rPr lang="en-US" spc="300" dirty="0">
                <a:latin typeface="Calibri" panose="020F0502020204030204" pitchFamily="34" charset="0"/>
              </a:rPr>
              <a:t> &lt; ALL; ++</a:t>
            </a:r>
            <a:r>
              <a:rPr lang="en-US" spc="300" dirty="0" err="1">
                <a:latin typeface="Calibri" panose="020F0502020204030204" pitchFamily="34" charset="0"/>
              </a:rPr>
              <a:t>i</a:t>
            </a:r>
            <a:r>
              <a:rPr lang="en-US" spc="300" dirty="0">
                <a:latin typeface="Calibri" panose="020F0502020204030204" pitchFamily="34" charset="0"/>
              </a:rPr>
              <a:t>) </a:t>
            </a:r>
          </a:p>
          <a:p>
            <a:pPr marL="914400" lvl="4"/>
            <a:r>
              <a:rPr lang="en-US" spc="300" dirty="0">
                <a:latin typeface="Calibri" panose="020F0502020204030204" pitchFamily="34" charset="0"/>
              </a:rPr>
              <a:t>        if (array[</a:t>
            </a:r>
            <a:r>
              <a:rPr lang="en-US" spc="300" dirty="0" err="1">
                <a:latin typeface="Calibri" panose="020F0502020204030204" pitchFamily="34" charset="0"/>
              </a:rPr>
              <a:t>i</a:t>
            </a:r>
            <a:r>
              <a:rPr lang="en-US" spc="300" dirty="0">
                <a:latin typeface="Calibri" panose="020F0502020204030204" pitchFamily="34" charset="0"/>
              </a:rPr>
              <a:t>] == “Democratic") ++</a:t>
            </a:r>
            <a:r>
              <a:rPr lang="en-US" spc="300" dirty="0" err="1">
                <a:latin typeface="Calibri" panose="020F0502020204030204" pitchFamily="34" charset="0"/>
              </a:rPr>
              <a:t>demVotes</a:t>
            </a:r>
            <a:r>
              <a:rPr lang="en-US" spc="300" dirty="0">
                <a:latin typeface="Calibri" panose="020F0502020204030204" pitchFamily="34" charset="0"/>
              </a:rPr>
              <a:t>;</a:t>
            </a:r>
          </a:p>
        </p:txBody>
      </p:sp>
      <p:sp>
        <p:nvSpPr>
          <p:cNvPr id="3" name="TextBox 2"/>
          <p:cNvSpPr txBox="1"/>
          <p:nvPr/>
        </p:nvSpPr>
        <p:spPr>
          <a:xfrm>
            <a:off x="3200401" y="0"/>
            <a:ext cx="2034531"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Loop Rules</a:t>
            </a:r>
          </a:p>
          <a:p>
            <a:endParaRPr lang="en-US" dirty="0"/>
          </a:p>
        </p:txBody>
      </p:sp>
    </p:spTree>
    <p:extLst>
      <p:ext uri="{BB962C8B-B14F-4D97-AF65-F5344CB8AC3E}">
        <p14:creationId xmlns:p14="http://schemas.microsoft.com/office/powerpoint/2010/main" val="9647743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851" y="861775"/>
            <a:ext cx="10296939" cy="5539978"/>
          </a:xfrm>
          <a:prstGeom prst="rect">
            <a:avLst/>
          </a:prstGeom>
        </p:spPr>
        <p:txBody>
          <a:bodyPr wrap="square">
            <a:spAutoFit/>
          </a:bodyPr>
          <a:lstStyle/>
          <a:p>
            <a:endParaRPr lang="en-US" sz="2000"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Loop Unrolling. </a:t>
            </a:r>
            <a:r>
              <a:rPr lang="en-US" sz="2000" dirty="0">
                <a:solidFill>
                  <a:schemeClr val="accent1">
                    <a:lumMod val="50000"/>
                  </a:schemeClr>
                </a:solidFill>
                <a:latin typeface="Calibri" panose="020F0502020204030204" pitchFamily="34" charset="0"/>
              </a:rPr>
              <a:t>Unrolling a loop can remove the cost of modifying loop indices, and also help to avoid pipeline stalls, to reduce branches, and to increase instruction-level parallelism.</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Unrolling a loop to sum an array of ten real numbers reduced the run time from 63.4 microseconds to 22.1 microseconds.</a:t>
            </a:r>
          </a:p>
          <a:p>
            <a:pPr marL="285750" indent="-285750">
              <a:buFont typeface="Arial" panose="020B0604020202020204" pitchFamily="34" charset="0"/>
              <a:buChar char="•"/>
            </a:pPr>
            <a:endParaRPr lang="en-US" dirty="0">
              <a:solidFill>
                <a:schemeClr val="accent1">
                  <a:lumMod val="50000"/>
                </a:schemeClr>
              </a:solidFill>
              <a:latin typeface="Calibri" panose="020F0502020204030204" pitchFamily="34" charset="0"/>
            </a:endParaRPr>
          </a:p>
          <a:p>
            <a:r>
              <a:rPr lang="en-US" sz="1600" b="1" dirty="0">
                <a:latin typeface="Calibri" panose="020F0502020204030204" pitchFamily="34" charset="0"/>
              </a:rPr>
              <a:t>for (</a:t>
            </a:r>
            <a:r>
              <a:rPr lang="en-US" sz="1600" b="1" dirty="0" err="1">
                <a:latin typeface="Calibri" panose="020F0502020204030204" pitchFamily="34" charset="0"/>
              </a:rPr>
              <a:t>int</a:t>
            </a:r>
            <a:r>
              <a:rPr lang="en-US" sz="1600" b="1" dirty="0">
                <a:latin typeface="Calibri" panose="020F0502020204030204" pitchFamily="34" charset="0"/>
              </a:rPr>
              <a:t> </a:t>
            </a:r>
            <a:r>
              <a:rPr lang="en-US" sz="1600" b="1" dirty="0" err="1">
                <a:latin typeface="Calibri" panose="020F0502020204030204" pitchFamily="34" charset="0"/>
              </a:rPr>
              <a:t>i</a:t>
            </a:r>
            <a:r>
              <a:rPr lang="en-US" sz="1600" b="1" dirty="0">
                <a:latin typeface="Calibri" panose="020F0502020204030204" pitchFamily="34" charset="0"/>
              </a:rPr>
              <a:t> = 0; </a:t>
            </a:r>
            <a:r>
              <a:rPr lang="en-US" sz="1600" b="1" dirty="0" err="1">
                <a:latin typeface="Calibri" panose="020F0502020204030204" pitchFamily="34" charset="0"/>
              </a:rPr>
              <a:t>i</a:t>
            </a:r>
            <a:r>
              <a:rPr lang="en-US" sz="1600" b="1" dirty="0">
                <a:latin typeface="Calibri" panose="020F0502020204030204" pitchFamily="34" charset="0"/>
              </a:rPr>
              <a:t> &lt; 400; ++</a:t>
            </a:r>
            <a:r>
              <a:rPr lang="en-US" sz="1600" b="1" dirty="0" err="1">
                <a:latin typeface="Calibri" panose="020F0502020204030204" pitchFamily="34" charset="0"/>
              </a:rPr>
              <a:t>i</a:t>
            </a:r>
            <a:r>
              <a:rPr lang="en-US" sz="1600" b="1" dirty="0">
                <a:latin typeface="Calibri" panose="020F0502020204030204" pitchFamily="34" charset="0"/>
              </a:rPr>
              <a:t>)</a:t>
            </a:r>
          </a:p>
          <a:p>
            <a:r>
              <a:rPr lang="en-US" sz="1600" b="1" dirty="0">
                <a:latin typeface="Calibri" panose="020F0502020204030204" pitchFamily="34" charset="0"/>
              </a:rPr>
              <a:t>{</a:t>
            </a:r>
          </a:p>
          <a:p>
            <a:r>
              <a:rPr lang="en-US" sz="1600" b="1" dirty="0">
                <a:latin typeface="Calibri" panose="020F0502020204030204" pitchFamily="34" charset="0"/>
              </a:rPr>
              <a:t>  </a:t>
            </a:r>
            <a:r>
              <a:rPr lang="en-US" sz="1600" b="1" dirty="0" err="1">
                <a:latin typeface="Calibri" panose="020F0502020204030204" pitchFamily="34" charset="0"/>
              </a:rPr>
              <a:t>varA</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 = </a:t>
            </a:r>
            <a:r>
              <a:rPr lang="en-US" sz="1600" b="1" dirty="0" err="1">
                <a:latin typeface="Calibri" panose="020F0502020204030204" pitchFamily="34" charset="0"/>
              </a:rPr>
              <a:t>varB</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 + </a:t>
            </a:r>
            <a:r>
              <a:rPr lang="en-US" sz="1600" b="1" dirty="0" err="1">
                <a:latin typeface="Calibri" panose="020F0502020204030204" pitchFamily="34" charset="0"/>
              </a:rPr>
              <a:t>varC</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a:t>
            </a:r>
          </a:p>
          <a:p>
            <a:r>
              <a:rPr lang="en-US" sz="1600" b="1" dirty="0">
                <a:latin typeface="Calibri" panose="020F0502020204030204" pitchFamily="34" charset="0"/>
              </a:rPr>
              <a:t>}</a:t>
            </a:r>
          </a:p>
          <a:p>
            <a:endParaRPr lang="en-US" dirty="0">
              <a:solidFill>
                <a:schemeClr val="accent1">
                  <a:lumMod val="50000"/>
                </a:schemeClr>
              </a:solidFill>
              <a:latin typeface="Calibri" panose="020F0502020204030204" pitchFamily="34" charset="0"/>
            </a:endParaRPr>
          </a:p>
          <a:p>
            <a:r>
              <a:rPr lang="en-US" sz="2000" dirty="0">
                <a:solidFill>
                  <a:schemeClr val="accent1">
                    <a:lumMod val="50000"/>
                  </a:schemeClr>
                </a:solidFill>
                <a:latin typeface="Calibri" panose="020F0502020204030204" pitchFamily="34" charset="0"/>
              </a:rPr>
              <a:t>Unrolling as … does 200 instead of 400 compares …</a:t>
            </a:r>
          </a:p>
          <a:p>
            <a:endParaRPr lang="en-US" b="1" dirty="0">
              <a:solidFill>
                <a:schemeClr val="accent1">
                  <a:lumMod val="50000"/>
                </a:schemeClr>
              </a:solidFill>
              <a:latin typeface="Calibri" panose="020F0502020204030204" pitchFamily="34" charset="0"/>
            </a:endParaRPr>
          </a:p>
          <a:p>
            <a:r>
              <a:rPr lang="en-US" sz="1600" b="1" dirty="0">
                <a:latin typeface="Calibri" panose="020F0502020204030204" pitchFamily="34" charset="0"/>
              </a:rPr>
              <a:t>for (inti= 0; </a:t>
            </a:r>
            <a:r>
              <a:rPr lang="en-US" sz="1600" b="1" dirty="0" err="1">
                <a:latin typeface="Calibri" panose="020F0502020204030204" pitchFamily="34" charset="0"/>
              </a:rPr>
              <a:t>i</a:t>
            </a:r>
            <a:r>
              <a:rPr lang="en-US" sz="1600" b="1" dirty="0">
                <a:latin typeface="Calibri" panose="020F0502020204030204" pitchFamily="34" charset="0"/>
              </a:rPr>
              <a:t> &lt; 400; </a:t>
            </a:r>
            <a:r>
              <a:rPr lang="en-US" sz="1600" b="1" dirty="0" err="1">
                <a:latin typeface="Calibri" panose="020F0502020204030204" pitchFamily="34" charset="0"/>
              </a:rPr>
              <a:t>i</a:t>
            </a:r>
            <a:r>
              <a:rPr lang="en-US" sz="1600" b="1" dirty="0">
                <a:latin typeface="Calibri" panose="020F0502020204030204" pitchFamily="34" charset="0"/>
              </a:rPr>
              <a:t> += 2) </a:t>
            </a:r>
          </a:p>
          <a:p>
            <a:r>
              <a:rPr lang="en-US" sz="1600" b="1" dirty="0">
                <a:latin typeface="Calibri" panose="020F0502020204030204" pitchFamily="34" charset="0"/>
              </a:rPr>
              <a:t>{</a:t>
            </a:r>
          </a:p>
          <a:p>
            <a:r>
              <a:rPr lang="en-US" sz="1600" b="1" dirty="0">
                <a:latin typeface="Calibri" panose="020F0502020204030204" pitchFamily="34" charset="0"/>
              </a:rPr>
              <a:t>    </a:t>
            </a:r>
            <a:r>
              <a:rPr lang="en-US" sz="1600" b="1" dirty="0" err="1">
                <a:latin typeface="Calibri" panose="020F0502020204030204" pitchFamily="34" charset="0"/>
              </a:rPr>
              <a:t>varA</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 = </a:t>
            </a:r>
            <a:r>
              <a:rPr lang="en-US" sz="1600" b="1" dirty="0" err="1">
                <a:latin typeface="Calibri" panose="020F0502020204030204" pitchFamily="34" charset="0"/>
              </a:rPr>
              <a:t>varB</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 + </a:t>
            </a:r>
            <a:r>
              <a:rPr lang="en-US" sz="1600" b="1" dirty="0" err="1">
                <a:latin typeface="Calibri" panose="020F0502020204030204" pitchFamily="34" charset="0"/>
              </a:rPr>
              <a:t>varC</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a:t>
            </a:r>
          </a:p>
          <a:p>
            <a:r>
              <a:rPr lang="en-US" sz="1600" b="1" dirty="0">
                <a:latin typeface="Calibri" panose="020F0502020204030204" pitchFamily="34" charset="0"/>
              </a:rPr>
              <a:t>    </a:t>
            </a:r>
            <a:r>
              <a:rPr lang="en-US" sz="1600" b="1" dirty="0" err="1">
                <a:latin typeface="Calibri" panose="020F0502020204030204" pitchFamily="34" charset="0"/>
              </a:rPr>
              <a:t>varA</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 + 1] = </a:t>
            </a:r>
            <a:r>
              <a:rPr lang="en-US" sz="1600" b="1" dirty="0" err="1">
                <a:latin typeface="Calibri" panose="020F0502020204030204" pitchFamily="34" charset="0"/>
              </a:rPr>
              <a:t>varB</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 + 1] + </a:t>
            </a:r>
            <a:r>
              <a:rPr lang="en-US" sz="1600" b="1" dirty="0" err="1">
                <a:latin typeface="Calibri" panose="020F0502020204030204" pitchFamily="34" charset="0"/>
              </a:rPr>
              <a:t>varC</a:t>
            </a:r>
            <a:r>
              <a:rPr lang="en-US" sz="1600" b="1" dirty="0">
                <a:latin typeface="Calibri" panose="020F0502020204030204" pitchFamily="34" charset="0"/>
              </a:rPr>
              <a:t>[</a:t>
            </a:r>
            <a:r>
              <a:rPr lang="en-US" sz="1600" b="1" dirty="0" err="1">
                <a:latin typeface="Calibri" panose="020F0502020204030204" pitchFamily="34" charset="0"/>
              </a:rPr>
              <a:t>i</a:t>
            </a:r>
            <a:r>
              <a:rPr lang="en-US" sz="1600" b="1" dirty="0">
                <a:latin typeface="Calibri" panose="020F0502020204030204" pitchFamily="34" charset="0"/>
              </a:rPr>
              <a:t> + 1];    </a:t>
            </a:r>
          </a:p>
          <a:p>
            <a:r>
              <a:rPr lang="en-US" sz="1600" b="1" dirty="0">
                <a:latin typeface="Calibri" panose="020F0502020204030204" pitchFamily="34" charset="0"/>
              </a:rPr>
              <a:t>}</a:t>
            </a:r>
          </a:p>
          <a:p>
            <a:endParaRPr lang="en-US" dirty="0">
              <a:solidFill>
                <a:schemeClr val="accent1">
                  <a:lumMod val="50000"/>
                </a:schemeClr>
              </a:solidFill>
              <a:latin typeface="Calibri" panose="020F0502020204030204" pitchFamily="34" charset="0"/>
            </a:endParaRPr>
          </a:p>
        </p:txBody>
      </p:sp>
      <p:sp>
        <p:nvSpPr>
          <p:cNvPr id="3" name="TextBox 2"/>
          <p:cNvSpPr txBox="1"/>
          <p:nvPr/>
        </p:nvSpPr>
        <p:spPr>
          <a:xfrm>
            <a:off x="3200401" y="0"/>
            <a:ext cx="2034531"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Loop Rules</a:t>
            </a:r>
          </a:p>
          <a:p>
            <a:endParaRPr lang="en-US" dirty="0"/>
          </a:p>
        </p:txBody>
      </p:sp>
      <p:sp>
        <p:nvSpPr>
          <p:cNvPr id="4" name="Rectangle 3"/>
          <p:cNvSpPr/>
          <p:nvPr/>
        </p:nvSpPr>
        <p:spPr>
          <a:xfrm>
            <a:off x="6804990" y="4485861"/>
            <a:ext cx="4114800" cy="1676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i="1" dirty="0">
                <a:solidFill>
                  <a:schemeClr val="accent1">
                    <a:lumMod val="50000"/>
                  </a:schemeClr>
                </a:solidFill>
              </a:rPr>
              <a:t>Loop unrolling - Increases the number of instructions between branches </a:t>
            </a:r>
          </a:p>
          <a:p>
            <a:pPr algn="ctr"/>
            <a:endParaRPr lang="en-US" sz="1600" b="1" i="1" dirty="0">
              <a:solidFill>
                <a:schemeClr val="accent1">
                  <a:lumMod val="50000"/>
                </a:schemeClr>
              </a:solidFill>
            </a:endParaRPr>
          </a:p>
          <a:p>
            <a:pPr algn="ctr"/>
            <a:r>
              <a:rPr lang="en-US" sz="1600" b="1" i="1" dirty="0">
                <a:solidFill>
                  <a:schemeClr val="accent1">
                    <a:lumMod val="50000"/>
                  </a:schemeClr>
                </a:solidFill>
              </a:rPr>
              <a:t> The compiler and the hardware get more opportunities now to find instruction-level parallelism. </a:t>
            </a:r>
            <a:endParaRPr lang="en-US" b="1" i="1" dirty="0">
              <a:solidFill>
                <a:schemeClr val="accent1">
                  <a:lumMod val="50000"/>
                </a:schemeClr>
              </a:solidFill>
            </a:endParaRPr>
          </a:p>
        </p:txBody>
      </p:sp>
    </p:spTree>
    <p:extLst>
      <p:ext uri="{BB962C8B-B14F-4D97-AF65-F5344CB8AC3E}">
        <p14:creationId xmlns:p14="http://schemas.microsoft.com/office/powerpoint/2010/main" val="15283648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626" y="671691"/>
            <a:ext cx="9213574" cy="6186309"/>
          </a:xfrm>
          <a:prstGeom prst="rect">
            <a:avLst/>
          </a:prstGeom>
        </p:spPr>
        <p:txBody>
          <a:bodyPr wrap="square">
            <a:spAutoFit/>
          </a:bodyPr>
          <a:lstStyle/>
          <a:p>
            <a:r>
              <a:rPr lang="en-US" sz="2000" b="1" dirty="0">
                <a:solidFill>
                  <a:schemeClr val="accent1">
                    <a:lumMod val="50000"/>
                  </a:schemeClr>
                </a:solidFill>
                <a:latin typeface="Calibri" panose="020F0502020204030204" pitchFamily="34" charset="0"/>
              </a:rPr>
              <a:t>Transfer-Driven Loop Unrolling. </a:t>
            </a:r>
            <a:r>
              <a:rPr lang="en-US" sz="2000" dirty="0">
                <a:solidFill>
                  <a:schemeClr val="accent1">
                    <a:lumMod val="50000"/>
                  </a:schemeClr>
                </a:solidFill>
                <a:latin typeface="Calibri" panose="020F0502020204030204" pitchFamily="34" charset="0"/>
              </a:rPr>
              <a:t>If a large cost of an inner loop is devoted to trivial assignments, then those assignments can often be removed by repeating the code and changing the use of variables. Specifically, to remove the assignment </a:t>
            </a:r>
            <a:r>
              <a:rPr lang="en-US" sz="2000" i="1" dirty="0" err="1">
                <a:solidFill>
                  <a:schemeClr val="accent1">
                    <a:lumMod val="50000"/>
                  </a:schemeClr>
                </a:solidFill>
                <a:latin typeface="Calibri" panose="020F0502020204030204" pitchFamily="34" charset="0"/>
              </a:rPr>
              <a:t>i</a:t>
            </a:r>
            <a:r>
              <a:rPr lang="en-US" sz="2000" i="1" dirty="0">
                <a:solidFill>
                  <a:schemeClr val="accent1">
                    <a:lumMod val="50000"/>
                  </a:schemeClr>
                </a:solidFill>
                <a:latin typeface="Calibri" panose="020F0502020204030204" pitchFamily="34" charset="0"/>
              </a:rPr>
              <a:t> = j</a:t>
            </a:r>
            <a:r>
              <a:rPr lang="en-US" sz="2000" dirty="0">
                <a:solidFill>
                  <a:schemeClr val="accent1">
                    <a:lumMod val="50000"/>
                  </a:schemeClr>
                </a:solidFill>
                <a:latin typeface="Calibri" panose="020F0502020204030204" pitchFamily="34" charset="0"/>
              </a:rPr>
              <a:t>, the subsequent code must treat </a:t>
            </a:r>
            <a:r>
              <a:rPr lang="en-US" sz="2000" i="1" dirty="0">
                <a:solidFill>
                  <a:schemeClr val="accent1">
                    <a:lumMod val="50000"/>
                  </a:schemeClr>
                </a:solidFill>
                <a:latin typeface="Calibri" panose="020F0502020204030204" pitchFamily="34" charset="0"/>
              </a:rPr>
              <a:t>j </a:t>
            </a:r>
            <a:r>
              <a:rPr lang="en-US" sz="2000" dirty="0">
                <a:solidFill>
                  <a:schemeClr val="accent1">
                    <a:lumMod val="50000"/>
                  </a:schemeClr>
                </a:solidFill>
                <a:latin typeface="Calibri" panose="020F0502020204030204" pitchFamily="34" charset="0"/>
              </a:rPr>
              <a:t>as though it were </a:t>
            </a:r>
            <a:r>
              <a:rPr lang="en-US" sz="2000" i="1" dirty="0" err="1">
                <a:solidFill>
                  <a:schemeClr val="accent1">
                    <a:lumMod val="50000"/>
                  </a:schemeClr>
                </a:solidFill>
                <a:latin typeface="Calibri" panose="020F0502020204030204" pitchFamily="34" charset="0"/>
              </a:rPr>
              <a:t>i</a:t>
            </a:r>
            <a:r>
              <a:rPr lang="en-US" sz="2000" dirty="0">
                <a:solidFill>
                  <a:schemeClr val="accent1">
                    <a:lumMod val="50000"/>
                  </a:schemeClr>
                </a:solidFill>
                <a:latin typeface="Calibri" panose="020F0502020204030204" pitchFamily="34" charset="0"/>
              </a:rPr>
              <a:t>.</a:t>
            </a:r>
          </a:p>
          <a:p>
            <a:endParaRPr lang="en-US" sz="2000" dirty="0">
              <a:solidFill>
                <a:schemeClr val="accent1">
                  <a:lumMod val="50000"/>
                </a:schemeClr>
              </a:solidFill>
              <a:latin typeface="Calibri" panose="020F0502020204030204" pitchFamily="34" charset="0"/>
            </a:endParaRPr>
          </a:p>
          <a:p>
            <a:endParaRPr lang="en-US" sz="2000"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Unconditional Branch Removal. </a:t>
            </a:r>
            <a:r>
              <a:rPr lang="en-US" sz="2000" dirty="0">
                <a:solidFill>
                  <a:schemeClr val="accent1">
                    <a:lumMod val="50000"/>
                  </a:schemeClr>
                </a:solidFill>
                <a:latin typeface="Calibri" panose="020F0502020204030204" pitchFamily="34" charset="0"/>
              </a:rPr>
              <a:t>A fast loop should contain no unconditional branches. An unconditional branch at the end of a loop can be removed by ``rotating'' the loop to have a conditional branch at the bottom.</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This operation is usually done by optimizing compilers. This technique is also applicable </a:t>
            </a:r>
            <a:r>
              <a:rPr lang="en-US" sz="2000" i="1" dirty="0">
                <a:solidFill>
                  <a:schemeClr val="accent1">
                    <a:lumMod val="50000"/>
                  </a:schemeClr>
                </a:solidFill>
                <a:latin typeface="Calibri" panose="020F0502020204030204" pitchFamily="34" charset="0"/>
              </a:rPr>
              <a:t>only</a:t>
            </a:r>
            <a:r>
              <a:rPr lang="en-US" sz="2000" dirty="0">
                <a:solidFill>
                  <a:schemeClr val="accent1">
                    <a:lumMod val="50000"/>
                  </a:schemeClr>
                </a:solidFill>
                <a:latin typeface="Calibri" panose="020F0502020204030204" pitchFamily="34" charset="0"/>
              </a:rPr>
              <a:t> in low-level languages.</a:t>
            </a:r>
          </a:p>
          <a:p>
            <a:endParaRPr lang="en-US" sz="2000"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Loop Fusion. </a:t>
            </a:r>
            <a:r>
              <a:rPr lang="en-US" sz="2000" dirty="0">
                <a:solidFill>
                  <a:schemeClr val="accent1">
                    <a:lumMod val="50000"/>
                  </a:schemeClr>
                </a:solidFill>
                <a:latin typeface="Calibri" panose="020F0502020204030204" pitchFamily="34" charset="0"/>
              </a:rPr>
              <a:t>If two nearby loops operate on the same set of elements, then combine their operational parts and use only one set of loop control operations.</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To find the maximum and minimum elements in an array, we make only one iterative pass through an array.</a:t>
            </a:r>
          </a:p>
          <a:p>
            <a:endParaRPr lang="en-US" dirty="0">
              <a:solidFill>
                <a:schemeClr val="accent1">
                  <a:lumMod val="50000"/>
                </a:schemeClr>
              </a:solidFill>
              <a:latin typeface="Calibri" panose="020F0502020204030204" pitchFamily="34" charset="0"/>
            </a:endParaRPr>
          </a:p>
          <a:p>
            <a:endParaRPr lang="en-US" dirty="0">
              <a:solidFill>
                <a:schemeClr val="accent1">
                  <a:lumMod val="50000"/>
                </a:schemeClr>
              </a:solidFill>
              <a:latin typeface="Calibri" panose="020F0502020204030204" pitchFamily="34" charset="0"/>
            </a:endParaRPr>
          </a:p>
        </p:txBody>
      </p:sp>
      <p:sp>
        <p:nvSpPr>
          <p:cNvPr id="3" name="TextBox 2"/>
          <p:cNvSpPr txBox="1"/>
          <p:nvPr/>
        </p:nvSpPr>
        <p:spPr>
          <a:xfrm>
            <a:off x="3200401" y="0"/>
            <a:ext cx="2034531"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Loop Rules</a:t>
            </a:r>
          </a:p>
          <a:p>
            <a:endParaRPr lang="en-US" dirty="0"/>
          </a:p>
        </p:txBody>
      </p:sp>
    </p:spTree>
    <p:extLst>
      <p:ext uri="{BB962C8B-B14F-4D97-AF65-F5344CB8AC3E}">
        <p14:creationId xmlns:p14="http://schemas.microsoft.com/office/powerpoint/2010/main" val="3451191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669" y="725556"/>
            <a:ext cx="8666922" cy="5293757"/>
          </a:xfrm>
          <a:prstGeom prst="rect">
            <a:avLst/>
          </a:prstGeom>
        </p:spPr>
        <p:txBody>
          <a:bodyPr wrap="square">
            <a:spAutoFit/>
          </a:bodyPr>
          <a:lstStyle/>
          <a:p>
            <a:r>
              <a:rPr lang="en-US" sz="2000" b="1" dirty="0">
                <a:solidFill>
                  <a:schemeClr val="accent1">
                    <a:lumMod val="50000"/>
                  </a:schemeClr>
                </a:solidFill>
                <a:latin typeface="Calibri" panose="020F0502020204030204" pitchFamily="34" charset="0"/>
              </a:rPr>
              <a:t>Exploit Algebraic Identities. </a:t>
            </a:r>
            <a:r>
              <a:rPr lang="en-US" sz="2000" dirty="0">
                <a:solidFill>
                  <a:schemeClr val="accent1">
                    <a:lumMod val="50000"/>
                  </a:schemeClr>
                </a:solidFill>
                <a:latin typeface="Calibri" panose="020F0502020204030204" pitchFamily="34" charset="0"/>
              </a:rPr>
              <a:t>If the evaluation of a logical expression is costly, replace it by an algebraically equivalent expression that is cheaper to evaluate.</a:t>
            </a:r>
          </a:p>
          <a:p>
            <a:endParaRPr lang="en-US" sz="2000"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Short-Circuiting Monotone Functions. </a:t>
            </a:r>
            <a:r>
              <a:rPr lang="en-US" sz="2000" dirty="0">
                <a:solidFill>
                  <a:schemeClr val="accent1">
                    <a:lumMod val="50000"/>
                  </a:schemeClr>
                </a:solidFill>
                <a:latin typeface="Calibri" panose="020F0502020204030204" pitchFamily="34" charset="0"/>
              </a:rPr>
              <a:t>If we wish to test whether some monotone non-decreasing function of several variables is over a certain threshold, then we need not evaluate any of the variables once the threshold has been reached.</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A more sophisticated application of this rule exits from a loop as soon as the purpose of the loop has been accomplished. </a:t>
            </a: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A search loops that terminates once it finds the desired element.</a:t>
            </a:r>
          </a:p>
          <a:p>
            <a:endParaRPr lang="en-US" sz="2000"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Reordering Tests. </a:t>
            </a:r>
            <a:r>
              <a:rPr lang="en-US" sz="2000" dirty="0">
                <a:solidFill>
                  <a:schemeClr val="accent1">
                    <a:lumMod val="50000"/>
                  </a:schemeClr>
                </a:solidFill>
                <a:latin typeface="Calibri" panose="020F0502020204030204" pitchFamily="34" charset="0"/>
              </a:rPr>
              <a:t>Logical tests should be arranged such that inexpensive and often successful tests precede expensive and rarely successful tests.</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Push an expensive test inside a cheaper test, such as testing the character types in a lexical analyzer</a:t>
            </a:r>
          </a:p>
          <a:p>
            <a:endParaRPr lang="en-US" dirty="0">
              <a:solidFill>
                <a:schemeClr val="accent1">
                  <a:lumMod val="50000"/>
                </a:schemeClr>
              </a:solidFill>
              <a:latin typeface="Calibri" panose="020F0502020204030204" pitchFamily="34" charset="0"/>
            </a:endParaRPr>
          </a:p>
        </p:txBody>
      </p:sp>
      <p:sp>
        <p:nvSpPr>
          <p:cNvPr id="4" name="TextBox 3"/>
          <p:cNvSpPr txBox="1"/>
          <p:nvPr/>
        </p:nvSpPr>
        <p:spPr>
          <a:xfrm>
            <a:off x="3200401" y="0"/>
            <a:ext cx="2060179"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Logic Rules</a:t>
            </a:r>
          </a:p>
          <a:p>
            <a:endParaRPr lang="en-US" dirty="0"/>
          </a:p>
        </p:txBody>
      </p:sp>
    </p:spTree>
    <p:extLst>
      <p:ext uri="{BB962C8B-B14F-4D97-AF65-F5344CB8AC3E}">
        <p14:creationId xmlns:p14="http://schemas.microsoft.com/office/powerpoint/2010/main" val="5707004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4780" y="861774"/>
            <a:ext cx="9203635" cy="5016758"/>
          </a:xfrm>
          <a:prstGeom prst="rect">
            <a:avLst/>
          </a:prstGeom>
        </p:spPr>
        <p:txBody>
          <a:bodyPr wrap="square">
            <a:spAutoFit/>
          </a:bodyPr>
          <a:lstStyle/>
          <a:p>
            <a:r>
              <a:rPr lang="en-US" sz="2000" b="1" dirty="0">
                <a:solidFill>
                  <a:schemeClr val="accent1">
                    <a:lumMod val="50000"/>
                  </a:schemeClr>
                </a:solidFill>
                <a:latin typeface="Calibri" panose="020F0502020204030204" pitchFamily="34" charset="0"/>
              </a:rPr>
              <a:t>Precompute Logical Functions. </a:t>
            </a:r>
            <a:r>
              <a:rPr lang="en-US" sz="2000" dirty="0">
                <a:solidFill>
                  <a:schemeClr val="accent1">
                    <a:lumMod val="50000"/>
                  </a:schemeClr>
                </a:solidFill>
                <a:latin typeface="Calibri" panose="020F0502020204030204" pitchFamily="34" charset="0"/>
              </a:rPr>
              <a:t>A logical function over a small finite domain can be replaced by a lookup in a table that represents the domain.</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The Standard C++ library character classification functions can be implemented by table lookup.</a:t>
            </a: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Developing a fast interpreter for an emulator that has one table entry for each of the 4096 possible instructions.</a:t>
            </a:r>
          </a:p>
          <a:p>
            <a:endParaRPr lang="en-US" sz="2000" dirty="0">
              <a:solidFill>
                <a:schemeClr val="accent1">
                  <a:lumMod val="50000"/>
                </a:schemeClr>
              </a:solidFill>
              <a:latin typeface="Calibri" panose="020F0502020204030204" pitchFamily="34" charset="0"/>
            </a:endParaRPr>
          </a:p>
          <a:p>
            <a:endParaRPr lang="en-US" sz="2000"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Boolean Variable Elimination. </a:t>
            </a:r>
            <a:r>
              <a:rPr lang="en-US" sz="2000" dirty="0">
                <a:solidFill>
                  <a:schemeClr val="accent1">
                    <a:lumMod val="50000"/>
                  </a:schemeClr>
                </a:solidFill>
                <a:latin typeface="Calibri" panose="020F0502020204030204" pitchFamily="34" charset="0"/>
              </a:rPr>
              <a:t>We can remove </a:t>
            </a:r>
            <a:r>
              <a:rPr lang="en-US" sz="2000" dirty="0" err="1">
                <a:solidFill>
                  <a:schemeClr val="accent1">
                    <a:lumMod val="50000"/>
                  </a:schemeClr>
                </a:solidFill>
                <a:latin typeface="Calibri" panose="020F0502020204030204" pitchFamily="34" charset="0"/>
              </a:rPr>
              <a:t>boolean</a:t>
            </a:r>
            <a:r>
              <a:rPr lang="en-US" sz="2000" dirty="0">
                <a:solidFill>
                  <a:schemeClr val="accent1">
                    <a:lumMod val="50000"/>
                  </a:schemeClr>
                </a:solidFill>
                <a:latin typeface="Calibri" panose="020F0502020204030204" pitchFamily="34" charset="0"/>
              </a:rPr>
              <a:t> variables from a program by replacing the assignment to a </a:t>
            </a:r>
            <a:r>
              <a:rPr lang="en-US" sz="2000" dirty="0" err="1">
                <a:solidFill>
                  <a:schemeClr val="accent1">
                    <a:lumMod val="50000"/>
                  </a:schemeClr>
                </a:solidFill>
                <a:latin typeface="Calibri" panose="020F0502020204030204" pitchFamily="34" charset="0"/>
              </a:rPr>
              <a:t>boolean</a:t>
            </a:r>
            <a:r>
              <a:rPr lang="en-US" sz="2000" dirty="0">
                <a:solidFill>
                  <a:schemeClr val="accent1">
                    <a:lumMod val="50000"/>
                  </a:schemeClr>
                </a:solidFill>
                <a:latin typeface="Calibri" panose="020F0502020204030204" pitchFamily="34" charset="0"/>
              </a:rPr>
              <a:t> variable </a:t>
            </a:r>
            <a:r>
              <a:rPr lang="en-US" sz="2000" i="1" dirty="0">
                <a:solidFill>
                  <a:schemeClr val="accent1">
                    <a:lumMod val="50000"/>
                  </a:schemeClr>
                </a:solidFill>
                <a:latin typeface="Calibri" panose="020F0502020204030204" pitchFamily="34" charset="0"/>
              </a:rPr>
              <a:t>v </a:t>
            </a:r>
            <a:r>
              <a:rPr lang="en-US" sz="2000" dirty="0">
                <a:solidFill>
                  <a:schemeClr val="accent1">
                    <a:lumMod val="50000"/>
                  </a:schemeClr>
                </a:solidFill>
                <a:latin typeface="Calibri" panose="020F0502020204030204" pitchFamily="34" charset="0"/>
              </a:rPr>
              <a:t>by an </a:t>
            </a:r>
            <a:r>
              <a:rPr lang="en-US" sz="2000" i="1" dirty="0">
                <a:solidFill>
                  <a:schemeClr val="accent1">
                    <a:lumMod val="50000"/>
                  </a:schemeClr>
                </a:solidFill>
                <a:latin typeface="Calibri" panose="020F0502020204030204" pitchFamily="34" charset="0"/>
              </a:rPr>
              <a:t>if-else </a:t>
            </a:r>
            <a:r>
              <a:rPr lang="en-US" sz="2000" dirty="0">
                <a:solidFill>
                  <a:schemeClr val="accent1">
                    <a:lumMod val="50000"/>
                  </a:schemeClr>
                </a:solidFill>
                <a:latin typeface="Calibri" panose="020F0502020204030204" pitchFamily="34" charset="0"/>
              </a:rPr>
              <a:t>statement in which one branch represents the case that </a:t>
            </a:r>
            <a:r>
              <a:rPr lang="en-US" sz="2000" i="1" dirty="0">
                <a:solidFill>
                  <a:schemeClr val="accent1">
                    <a:lumMod val="50000"/>
                  </a:schemeClr>
                </a:solidFill>
                <a:latin typeface="Calibri" panose="020F0502020204030204" pitchFamily="34" charset="0"/>
              </a:rPr>
              <a:t>v </a:t>
            </a:r>
            <a:r>
              <a:rPr lang="en-US" sz="2000" dirty="0">
                <a:solidFill>
                  <a:schemeClr val="accent1">
                    <a:lumMod val="50000"/>
                  </a:schemeClr>
                </a:solidFill>
                <a:latin typeface="Calibri" panose="020F0502020204030204" pitchFamily="34" charset="0"/>
              </a:rPr>
              <a:t>is true and the other represents the case that </a:t>
            </a:r>
            <a:r>
              <a:rPr lang="en-US" sz="2000" i="1" dirty="0">
                <a:solidFill>
                  <a:schemeClr val="accent1">
                    <a:lumMod val="50000"/>
                  </a:schemeClr>
                </a:solidFill>
                <a:latin typeface="Calibri" panose="020F0502020204030204" pitchFamily="34" charset="0"/>
              </a:rPr>
              <a:t>v </a:t>
            </a:r>
            <a:r>
              <a:rPr lang="en-US" sz="2000" dirty="0">
                <a:solidFill>
                  <a:schemeClr val="accent1">
                    <a:lumMod val="50000"/>
                  </a:schemeClr>
                </a:solidFill>
                <a:latin typeface="Calibri" panose="020F0502020204030204" pitchFamily="34" charset="0"/>
              </a:rPr>
              <a:t>is false.</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More complex applications of this rule remove </a:t>
            </a:r>
            <a:r>
              <a:rPr lang="en-US" sz="2000" dirty="0" err="1">
                <a:solidFill>
                  <a:schemeClr val="accent1">
                    <a:lumMod val="50000"/>
                  </a:schemeClr>
                </a:solidFill>
                <a:latin typeface="Calibri" panose="020F0502020204030204" pitchFamily="34" charset="0"/>
              </a:rPr>
              <a:t>boolean</a:t>
            </a:r>
            <a:r>
              <a:rPr lang="en-US" sz="2000" dirty="0">
                <a:solidFill>
                  <a:schemeClr val="accent1">
                    <a:lumMod val="50000"/>
                  </a:schemeClr>
                </a:solidFill>
                <a:latin typeface="Calibri" panose="020F0502020204030204" pitchFamily="34" charset="0"/>
              </a:rPr>
              <a:t> variables from data structures by keeping separate structures for the true and false records.</a:t>
            </a:r>
          </a:p>
        </p:txBody>
      </p:sp>
      <p:sp>
        <p:nvSpPr>
          <p:cNvPr id="4" name="TextBox 3"/>
          <p:cNvSpPr txBox="1"/>
          <p:nvPr/>
        </p:nvSpPr>
        <p:spPr>
          <a:xfrm>
            <a:off x="3200401" y="0"/>
            <a:ext cx="2060179"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Logic Rules</a:t>
            </a:r>
          </a:p>
          <a:p>
            <a:endParaRPr lang="en-US" dirty="0"/>
          </a:p>
        </p:txBody>
      </p:sp>
    </p:spTree>
    <p:extLst>
      <p:ext uri="{BB962C8B-B14F-4D97-AF65-F5344CB8AC3E}">
        <p14:creationId xmlns:p14="http://schemas.microsoft.com/office/powerpoint/2010/main" val="9529102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826" y="861774"/>
            <a:ext cx="10827026" cy="5016758"/>
          </a:xfrm>
          <a:prstGeom prst="rect">
            <a:avLst/>
          </a:prstGeom>
        </p:spPr>
        <p:txBody>
          <a:bodyPr wrap="square">
            <a:spAutoFit/>
          </a:bodyPr>
          <a:lstStyle/>
          <a:p>
            <a:r>
              <a:rPr lang="en-US" sz="2000" b="1" dirty="0">
                <a:solidFill>
                  <a:schemeClr val="accent1">
                    <a:lumMod val="50000"/>
                  </a:schemeClr>
                </a:solidFill>
                <a:latin typeface="Calibri" panose="020F0502020204030204" pitchFamily="34" charset="0"/>
              </a:rPr>
              <a:t>Collapsing Function Hierarchies. </a:t>
            </a:r>
            <a:r>
              <a:rPr lang="en-US" sz="2000" dirty="0">
                <a:solidFill>
                  <a:schemeClr val="accent1">
                    <a:lumMod val="50000"/>
                  </a:schemeClr>
                </a:solidFill>
                <a:latin typeface="Calibri" panose="020F0502020204030204" pitchFamily="34" charset="0"/>
              </a:rPr>
              <a:t>The run times of the elements of a set of functions that (non-recursively) call themselves can often be reduced by rewriting functions in line and binding the passed variables.</a:t>
            </a: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Dennis Ritchie increased the speed of a macro processor by a factor of four by writing procedures inline.</a:t>
            </a:r>
          </a:p>
          <a:p>
            <a:pPr marL="285750" indent="-285750">
              <a:buFont typeface="Arial" panose="020B0604020202020204" pitchFamily="34" charset="0"/>
              <a:buChar char="•"/>
            </a:pPr>
            <a:endParaRPr lang="en-US" sz="2000" b="1"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Exploit Common Cases. </a:t>
            </a:r>
            <a:r>
              <a:rPr lang="en-US" sz="2000" dirty="0">
                <a:solidFill>
                  <a:schemeClr val="accent1">
                    <a:lumMod val="50000"/>
                  </a:schemeClr>
                </a:solidFill>
                <a:latin typeface="Calibri" panose="020F0502020204030204" pitchFamily="34" charset="0"/>
              </a:rPr>
              <a:t>Functions should be organized to handle all cases correctly and common cases efficiently.</a:t>
            </a: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A storage allocator handles all node sizes correctly, but handles the most common node size particularly efficiently by caching them.</a:t>
            </a:r>
          </a:p>
          <a:p>
            <a:endParaRPr lang="en-US" sz="2000" b="1"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Co-routines. </a:t>
            </a:r>
            <a:r>
              <a:rPr lang="en-US" sz="2000" dirty="0">
                <a:solidFill>
                  <a:schemeClr val="accent1">
                    <a:lumMod val="50000"/>
                  </a:schemeClr>
                </a:solidFill>
                <a:latin typeface="Calibri" panose="020F0502020204030204" pitchFamily="34" charset="0"/>
              </a:rPr>
              <a:t>A multiple-pass algorithm can often be turned into a single-pass algorithm by use of co-routines.</a:t>
            </a: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An intermediate file that is written sequentially and then read sequentially can often be removed by linking together the two programs as co-routines; this increases space requirements but reduces costly input/output operations.</a:t>
            </a:r>
            <a:endParaRPr lang="en-US" sz="2000" b="1" dirty="0">
              <a:solidFill>
                <a:schemeClr val="accent1">
                  <a:lumMod val="50000"/>
                </a:schemeClr>
              </a:solidFill>
              <a:latin typeface="Calibri" panose="020F0502020204030204" pitchFamily="34" charset="0"/>
            </a:endParaRPr>
          </a:p>
        </p:txBody>
      </p:sp>
      <p:sp>
        <p:nvSpPr>
          <p:cNvPr id="3" name="TextBox 2"/>
          <p:cNvSpPr txBox="1"/>
          <p:nvPr/>
        </p:nvSpPr>
        <p:spPr>
          <a:xfrm>
            <a:off x="3200401" y="0"/>
            <a:ext cx="2945037"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Procedure Rules</a:t>
            </a:r>
          </a:p>
          <a:p>
            <a:endParaRPr lang="en-US" dirty="0"/>
          </a:p>
        </p:txBody>
      </p:sp>
    </p:spTree>
    <p:extLst>
      <p:ext uri="{BB962C8B-B14F-4D97-AF65-F5344CB8AC3E}">
        <p14:creationId xmlns:p14="http://schemas.microsoft.com/office/powerpoint/2010/main" val="3903199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583" y="586399"/>
            <a:ext cx="8971722" cy="5940088"/>
          </a:xfrm>
          <a:prstGeom prst="rect">
            <a:avLst/>
          </a:prstGeom>
        </p:spPr>
        <p:txBody>
          <a:bodyPr wrap="square">
            <a:spAutoFit/>
          </a:bodyPr>
          <a:lstStyle/>
          <a:p>
            <a:r>
              <a:rPr lang="en-US" sz="2000" b="1" dirty="0">
                <a:solidFill>
                  <a:schemeClr val="accent1">
                    <a:lumMod val="50000"/>
                  </a:schemeClr>
                </a:solidFill>
                <a:latin typeface="Calibri" panose="020F0502020204030204" pitchFamily="34" charset="0"/>
              </a:rPr>
              <a:t>Transformations on Recursive Functions. </a:t>
            </a:r>
            <a:r>
              <a:rPr lang="en-US" sz="2000" dirty="0">
                <a:solidFill>
                  <a:schemeClr val="accent1">
                    <a:lumMod val="50000"/>
                  </a:schemeClr>
                </a:solidFill>
                <a:latin typeface="Calibri" panose="020F0502020204030204" pitchFamily="34" charset="0"/>
              </a:rPr>
              <a:t>The run time of recursive functions can often be reduced by applying the following transformations:</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Rewrite recursion to iteration, as in the lists and binary search trees.</a:t>
            </a: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Convert the recursion to iteration by using an explicit program stack. (If a function contains only one recursive call to itself, then it is not necessary to store the return address on the stack.) If the final action of a function is to call itself recursively, replace that call by a branch to its first statement; this is usually known as removing tail recursion. </a:t>
            </a:r>
          </a:p>
          <a:p>
            <a:endParaRPr lang="en-US" sz="20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000" dirty="0">
                <a:solidFill>
                  <a:schemeClr val="accent1">
                    <a:lumMod val="50000"/>
                  </a:schemeClr>
                </a:solidFill>
                <a:latin typeface="Calibri" panose="020F0502020204030204" pitchFamily="34" charset="0"/>
              </a:rPr>
              <a:t>A branch can often be transformed into a loop. </a:t>
            </a:r>
          </a:p>
          <a:p>
            <a:endParaRPr lang="en-US" sz="2000" i="1" dirty="0">
              <a:solidFill>
                <a:schemeClr val="accent1">
                  <a:lumMod val="50000"/>
                </a:schemeClr>
              </a:solidFill>
              <a:latin typeface="Calibri" panose="020F0502020204030204" pitchFamily="34" charset="0"/>
            </a:endParaRPr>
          </a:p>
          <a:p>
            <a:r>
              <a:rPr lang="en-US" sz="2000" i="1" dirty="0">
                <a:solidFill>
                  <a:schemeClr val="accent1">
                    <a:lumMod val="50000"/>
                  </a:schemeClr>
                </a:solidFill>
                <a:latin typeface="Calibri" panose="020F0502020204030204" pitchFamily="34" charset="0"/>
              </a:rPr>
              <a:t>Compilers often perform this optimization. It is often more efficient to solve small sub-problems by use of an auxiliary procedure, rather than by recurring down to problems of size zero or one.</a:t>
            </a:r>
          </a:p>
          <a:p>
            <a:endParaRPr lang="en-US" sz="2000" dirty="0">
              <a:solidFill>
                <a:schemeClr val="accent1">
                  <a:lumMod val="50000"/>
                </a:schemeClr>
              </a:solidFill>
              <a:latin typeface="Calibri" panose="020F0502020204030204" pitchFamily="34" charset="0"/>
            </a:endParaRPr>
          </a:p>
          <a:p>
            <a:r>
              <a:rPr lang="en-US" sz="2000" b="1" dirty="0">
                <a:solidFill>
                  <a:schemeClr val="accent1">
                    <a:lumMod val="50000"/>
                  </a:schemeClr>
                </a:solidFill>
                <a:latin typeface="Calibri" panose="020F0502020204030204" pitchFamily="34" charset="0"/>
              </a:rPr>
              <a:t>Parallelism. </a:t>
            </a:r>
            <a:r>
              <a:rPr lang="en-US" sz="2000" dirty="0">
                <a:solidFill>
                  <a:schemeClr val="accent1">
                    <a:lumMod val="50000"/>
                  </a:schemeClr>
                </a:solidFill>
                <a:latin typeface="Calibri" panose="020F0502020204030204" pitchFamily="34" charset="0"/>
              </a:rPr>
              <a:t>A program should be structured to exploit as much of the parallelism as possible in the underlying hardware.</a:t>
            </a:r>
          </a:p>
          <a:p>
            <a:endParaRPr lang="en-US" sz="2000" dirty="0">
              <a:solidFill>
                <a:schemeClr val="accent1">
                  <a:lumMod val="50000"/>
                </a:schemeClr>
              </a:solidFill>
              <a:latin typeface="Calibri" panose="020F0502020204030204" pitchFamily="34" charset="0"/>
            </a:endParaRPr>
          </a:p>
        </p:txBody>
      </p:sp>
      <p:sp>
        <p:nvSpPr>
          <p:cNvPr id="3" name="TextBox 2"/>
          <p:cNvSpPr txBox="1"/>
          <p:nvPr/>
        </p:nvSpPr>
        <p:spPr>
          <a:xfrm>
            <a:off x="3200401" y="0"/>
            <a:ext cx="3028121" cy="584775"/>
          </a:xfrm>
          <a:prstGeom prst="rect">
            <a:avLst/>
          </a:prstGeom>
          <a:solidFill>
            <a:srgbClr val="FFFF00"/>
          </a:solidFill>
        </p:spPr>
        <p:txBody>
          <a:bodyPr wrap="square" rtlCol="0">
            <a:spAutoFit/>
          </a:bodyPr>
          <a:lstStyle/>
          <a:p>
            <a:r>
              <a:rPr lang="en-US" sz="3200" b="1" dirty="0">
                <a:solidFill>
                  <a:schemeClr val="accent1">
                    <a:lumMod val="50000"/>
                  </a:schemeClr>
                </a:solidFill>
                <a:latin typeface="Calibri" panose="020F0502020204030204" pitchFamily="34" charset="0"/>
              </a:rPr>
              <a:t>Procedure Rules</a:t>
            </a:r>
            <a:endParaRPr lang="en-US" dirty="0"/>
          </a:p>
        </p:txBody>
      </p:sp>
    </p:spTree>
    <p:extLst>
      <p:ext uri="{BB962C8B-B14F-4D97-AF65-F5344CB8AC3E}">
        <p14:creationId xmlns:p14="http://schemas.microsoft.com/office/powerpoint/2010/main" val="13191413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851443"/>
            <a:ext cx="7696200" cy="5478423"/>
          </a:xfrm>
          <a:prstGeom prst="rect">
            <a:avLst/>
          </a:prstGeom>
        </p:spPr>
        <p:txBody>
          <a:bodyPr wrap="square">
            <a:spAutoFit/>
          </a:bodyPr>
          <a:lstStyle/>
          <a:p>
            <a:r>
              <a:rPr lang="en-US" sz="2400" b="1" dirty="0">
                <a:solidFill>
                  <a:schemeClr val="accent1">
                    <a:lumMod val="50000"/>
                  </a:schemeClr>
                </a:solidFill>
                <a:latin typeface="Calibri" panose="020F0502020204030204" pitchFamily="34" charset="0"/>
              </a:rPr>
              <a:t>Compile-Time Initialization. </a:t>
            </a:r>
            <a:r>
              <a:rPr lang="en-US" sz="2400" dirty="0">
                <a:solidFill>
                  <a:schemeClr val="accent1">
                    <a:lumMod val="50000"/>
                  </a:schemeClr>
                </a:solidFill>
                <a:latin typeface="Calibri" panose="020F0502020204030204" pitchFamily="34" charset="0"/>
              </a:rPr>
              <a:t>As many variables as possible should be initialized before program execution.</a:t>
            </a:r>
          </a:p>
          <a:p>
            <a:endParaRPr lang="en-US" sz="2400" dirty="0">
              <a:solidFill>
                <a:schemeClr val="accent1">
                  <a:lumMod val="50000"/>
                </a:schemeClr>
              </a:solidFill>
              <a:latin typeface="Calibri" panose="020F0502020204030204" pitchFamily="34" charset="0"/>
            </a:endParaRPr>
          </a:p>
          <a:p>
            <a:r>
              <a:rPr lang="en-US" sz="2400" b="1" dirty="0">
                <a:solidFill>
                  <a:schemeClr val="accent1">
                    <a:lumMod val="50000"/>
                  </a:schemeClr>
                </a:solidFill>
                <a:latin typeface="Calibri" panose="020F0502020204030204" pitchFamily="34" charset="0"/>
              </a:rPr>
              <a:t>Exploit Algebraic Identities. </a:t>
            </a:r>
            <a:r>
              <a:rPr lang="en-US" sz="2400" dirty="0">
                <a:solidFill>
                  <a:schemeClr val="accent1">
                    <a:lumMod val="50000"/>
                  </a:schemeClr>
                </a:solidFill>
                <a:latin typeface="Calibri" panose="020F0502020204030204" pitchFamily="34" charset="0"/>
              </a:rPr>
              <a:t>If the evaluation of an expression is costly, replace it by an algebraically equivalent expression that is cheaper to evaluate.</a:t>
            </a:r>
          </a:p>
          <a:p>
            <a:endParaRPr lang="en-US" sz="24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400" dirty="0">
                <a:solidFill>
                  <a:schemeClr val="accent1">
                    <a:lumMod val="50000"/>
                  </a:schemeClr>
                </a:solidFill>
                <a:latin typeface="Calibri" panose="020F0502020204030204" pitchFamily="34" charset="0"/>
              </a:rPr>
              <a:t>Replace an expensive C++ remainder operator % in an inner loop with a cheaper </a:t>
            </a:r>
            <a:r>
              <a:rPr lang="en-US" sz="2400" i="1" dirty="0">
                <a:solidFill>
                  <a:schemeClr val="accent1">
                    <a:lumMod val="50000"/>
                  </a:schemeClr>
                </a:solidFill>
                <a:latin typeface="Calibri" panose="020F0502020204030204" pitchFamily="34" charset="0"/>
              </a:rPr>
              <a:t>if </a:t>
            </a:r>
            <a:r>
              <a:rPr lang="en-US" sz="2400" dirty="0">
                <a:solidFill>
                  <a:schemeClr val="accent1">
                    <a:lumMod val="50000"/>
                  </a:schemeClr>
                </a:solidFill>
                <a:latin typeface="Calibri" panose="020F0502020204030204" pitchFamily="34" charset="0"/>
              </a:rPr>
              <a:t>statement. </a:t>
            </a:r>
          </a:p>
          <a:p>
            <a:pPr marL="285750" indent="-285750">
              <a:buFont typeface="Arial" panose="020B0604020202020204" pitchFamily="34" charset="0"/>
              <a:buChar char="•"/>
            </a:pPr>
            <a:endParaRPr lang="en-US" sz="24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400" dirty="0">
                <a:solidFill>
                  <a:schemeClr val="accent1">
                    <a:lumMod val="50000"/>
                  </a:schemeClr>
                </a:solidFill>
                <a:latin typeface="Calibri" panose="020F0502020204030204" pitchFamily="34" charset="0"/>
              </a:rPr>
              <a:t>We can often multiply or divide by powers of two by shifting left or right. Replace an arbitrary division, such as a division by 10 with a shift by 4.</a:t>
            </a:r>
          </a:p>
          <a:p>
            <a:pPr marL="285750" indent="-285750">
              <a:buFont typeface="Arial" panose="020B0604020202020204" pitchFamily="34" charset="0"/>
              <a:buChar char="•"/>
            </a:pPr>
            <a:endParaRPr lang="en-US"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endParaRPr lang="en-US" sz="2000" dirty="0">
              <a:solidFill>
                <a:schemeClr val="accent1">
                  <a:lumMod val="50000"/>
                </a:schemeClr>
              </a:solidFill>
              <a:latin typeface="Calibri" panose="020F0502020204030204" pitchFamily="34" charset="0"/>
            </a:endParaRPr>
          </a:p>
        </p:txBody>
      </p:sp>
      <p:sp>
        <p:nvSpPr>
          <p:cNvPr id="3" name="TextBox 2"/>
          <p:cNvSpPr txBox="1"/>
          <p:nvPr/>
        </p:nvSpPr>
        <p:spPr>
          <a:xfrm>
            <a:off x="3200400" y="0"/>
            <a:ext cx="3025380"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Expression Rules</a:t>
            </a:r>
          </a:p>
          <a:p>
            <a:endParaRPr lang="en-US" dirty="0"/>
          </a:p>
        </p:txBody>
      </p:sp>
    </p:spTree>
    <p:extLst>
      <p:ext uri="{BB962C8B-B14F-4D97-AF65-F5344CB8AC3E}">
        <p14:creationId xmlns:p14="http://schemas.microsoft.com/office/powerpoint/2010/main" val="34849260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321" y="861774"/>
            <a:ext cx="9859618" cy="5262979"/>
          </a:xfrm>
          <a:prstGeom prst="rect">
            <a:avLst/>
          </a:prstGeom>
        </p:spPr>
        <p:txBody>
          <a:bodyPr wrap="square">
            <a:spAutoFit/>
          </a:bodyPr>
          <a:lstStyle/>
          <a:p>
            <a:r>
              <a:rPr lang="en-US" sz="2400" b="1" dirty="0">
                <a:solidFill>
                  <a:schemeClr val="accent1">
                    <a:lumMod val="50000"/>
                  </a:schemeClr>
                </a:solidFill>
                <a:latin typeface="Calibri" panose="020F0502020204030204" pitchFamily="34" charset="0"/>
              </a:rPr>
              <a:t>Compile-Time Initialization. </a:t>
            </a:r>
            <a:r>
              <a:rPr lang="en-US" sz="2400" dirty="0">
                <a:solidFill>
                  <a:schemeClr val="accent1">
                    <a:lumMod val="50000"/>
                  </a:schemeClr>
                </a:solidFill>
                <a:latin typeface="Calibri" panose="020F0502020204030204" pitchFamily="34" charset="0"/>
              </a:rPr>
              <a:t>As many variables as possible should be initialized before program execution.</a:t>
            </a:r>
          </a:p>
          <a:p>
            <a:endParaRPr lang="en-US" sz="2400" dirty="0">
              <a:solidFill>
                <a:schemeClr val="accent1">
                  <a:lumMod val="50000"/>
                </a:schemeClr>
              </a:solidFill>
              <a:latin typeface="Calibri" panose="020F0502020204030204" pitchFamily="34" charset="0"/>
            </a:endParaRPr>
          </a:p>
          <a:p>
            <a:r>
              <a:rPr lang="en-US" sz="2400" b="1" dirty="0">
                <a:solidFill>
                  <a:schemeClr val="accent1">
                    <a:lumMod val="50000"/>
                  </a:schemeClr>
                </a:solidFill>
                <a:latin typeface="Calibri" panose="020F0502020204030204" pitchFamily="34" charset="0"/>
              </a:rPr>
              <a:t>Exploit Algebraic Identities. </a:t>
            </a:r>
            <a:r>
              <a:rPr lang="en-US" sz="2400" dirty="0">
                <a:solidFill>
                  <a:schemeClr val="accent1">
                    <a:lumMod val="50000"/>
                  </a:schemeClr>
                </a:solidFill>
                <a:latin typeface="Calibri" panose="020F0502020204030204" pitchFamily="34" charset="0"/>
              </a:rPr>
              <a:t>If the evaluation of an expression is costly, replace it by an algebraically equivalent expression that is cheaper to evaluate.</a:t>
            </a:r>
          </a:p>
          <a:p>
            <a:endParaRPr lang="en-US" sz="24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400" dirty="0">
                <a:solidFill>
                  <a:schemeClr val="accent1">
                    <a:lumMod val="50000"/>
                  </a:schemeClr>
                </a:solidFill>
                <a:latin typeface="Calibri" panose="020F0502020204030204" pitchFamily="34" charset="0"/>
              </a:rPr>
              <a:t>Gain additional numeric accuracy in a data structure to replace 64-bit floating point numbers with faster 32-bit numbers.</a:t>
            </a:r>
          </a:p>
          <a:p>
            <a:pPr marL="285750" indent="-285750">
              <a:buFont typeface="Arial" panose="020B0604020202020204" pitchFamily="34" charset="0"/>
              <a:buChar char="•"/>
            </a:pPr>
            <a:endParaRPr lang="en-US" sz="24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400" dirty="0">
                <a:solidFill>
                  <a:schemeClr val="accent1">
                    <a:lumMod val="50000"/>
                  </a:schemeClr>
                </a:solidFill>
                <a:latin typeface="Calibri" panose="020F0502020204030204" pitchFamily="34" charset="0"/>
              </a:rPr>
              <a:t>Strength reduction on a loop that iterates through the elements of an array replaces a multiplication by an addition. Many compilers perform this optimization. This technique generalizes to a large class of incremental algorithms.</a:t>
            </a:r>
            <a:endParaRPr lang="en-US" sz="2800" dirty="0">
              <a:solidFill>
                <a:schemeClr val="accent1">
                  <a:lumMod val="50000"/>
                </a:schemeClr>
              </a:solidFill>
              <a:latin typeface="Calibri" panose="020F0502020204030204" pitchFamily="34" charset="0"/>
            </a:endParaRPr>
          </a:p>
        </p:txBody>
      </p:sp>
      <p:sp>
        <p:nvSpPr>
          <p:cNvPr id="3" name="TextBox 2"/>
          <p:cNvSpPr txBox="1"/>
          <p:nvPr/>
        </p:nvSpPr>
        <p:spPr>
          <a:xfrm>
            <a:off x="3200400" y="0"/>
            <a:ext cx="3025380"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Expression Rules</a:t>
            </a:r>
          </a:p>
          <a:p>
            <a:endParaRPr lang="en-US" dirty="0"/>
          </a:p>
        </p:txBody>
      </p:sp>
    </p:spTree>
    <p:extLst>
      <p:ext uri="{BB962C8B-B14F-4D97-AF65-F5344CB8AC3E}">
        <p14:creationId xmlns:p14="http://schemas.microsoft.com/office/powerpoint/2010/main" val="190382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9443" y="1447800"/>
            <a:ext cx="8786192" cy="4401205"/>
          </a:xfrm>
          <a:prstGeom prst="rect">
            <a:avLst/>
          </a:prstGeom>
        </p:spPr>
        <p:txBody>
          <a:bodyPr wrap="square">
            <a:spAutoFit/>
          </a:bodyPr>
          <a:lstStyle/>
          <a:p>
            <a:r>
              <a:rPr lang="en-US" sz="2800" dirty="0"/>
              <a:t>• </a:t>
            </a:r>
            <a:r>
              <a:rPr lang="en-US" sz="2800" b="1" dirty="0"/>
              <a:t>auto variables </a:t>
            </a:r>
            <a:r>
              <a:rPr lang="en-US" sz="2800" dirty="0"/>
              <a:t>must be initialized, are generally immune to type mismatches that can lead to portability or efficiency problems, can ease the process of refactoring, and typically require less typing than variables with explicitly specified types.</a:t>
            </a:r>
          </a:p>
          <a:p>
            <a:endParaRPr lang="en-US" sz="2800" dirty="0"/>
          </a:p>
          <a:p>
            <a:pPr marL="457200" indent="-457200">
              <a:buFont typeface="Arial" panose="020B0604020202020204" pitchFamily="34" charset="0"/>
              <a:buChar char="•"/>
            </a:pPr>
            <a:r>
              <a:rPr lang="en-US" sz="2800" dirty="0"/>
              <a:t>The key is to know how to guide auto to the right answer</a:t>
            </a:r>
          </a:p>
          <a:p>
            <a:endParaRPr lang="en-US" sz="2800" dirty="0"/>
          </a:p>
          <a:p>
            <a:endParaRPr lang="en-US" sz="2800" dirty="0"/>
          </a:p>
        </p:txBody>
      </p:sp>
      <p:sp>
        <p:nvSpPr>
          <p:cNvPr id="3" name="TextBox 2"/>
          <p:cNvSpPr txBox="1"/>
          <p:nvPr/>
        </p:nvSpPr>
        <p:spPr>
          <a:xfrm>
            <a:off x="4191001" y="152401"/>
            <a:ext cx="2682529" cy="584775"/>
          </a:xfrm>
          <a:prstGeom prst="rect">
            <a:avLst/>
          </a:prstGeom>
          <a:solidFill>
            <a:srgbClr val="FFFF00"/>
          </a:solidFill>
        </p:spPr>
        <p:txBody>
          <a:bodyPr wrap="none" rtlCol="0">
            <a:spAutoFit/>
          </a:bodyPr>
          <a:lstStyle/>
          <a:p>
            <a:r>
              <a:rPr lang="en-US" sz="3200" b="1" dirty="0"/>
              <a:t>Type inference</a:t>
            </a:r>
          </a:p>
        </p:txBody>
      </p:sp>
    </p:spTree>
    <p:extLst>
      <p:ext uri="{BB962C8B-B14F-4D97-AF65-F5344CB8AC3E}">
        <p14:creationId xmlns:p14="http://schemas.microsoft.com/office/powerpoint/2010/main" val="35912461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69" y="1129738"/>
            <a:ext cx="10575235" cy="4801314"/>
          </a:xfrm>
          <a:prstGeom prst="rect">
            <a:avLst/>
          </a:prstGeom>
        </p:spPr>
        <p:txBody>
          <a:bodyPr wrap="square">
            <a:spAutoFit/>
          </a:bodyPr>
          <a:lstStyle/>
          <a:p>
            <a:r>
              <a:rPr lang="en-US" sz="2400" b="1" dirty="0">
                <a:solidFill>
                  <a:schemeClr val="accent1">
                    <a:lumMod val="50000"/>
                  </a:schemeClr>
                </a:solidFill>
                <a:latin typeface="Calibri" panose="020F0502020204030204" pitchFamily="34" charset="0"/>
              </a:rPr>
              <a:t>Common Subexpression Elimination. </a:t>
            </a:r>
            <a:r>
              <a:rPr lang="en-US" sz="2400" dirty="0">
                <a:solidFill>
                  <a:schemeClr val="accent1">
                    <a:lumMod val="50000"/>
                  </a:schemeClr>
                </a:solidFill>
                <a:latin typeface="Calibri" panose="020F0502020204030204" pitchFamily="34" charset="0"/>
              </a:rPr>
              <a:t>If the same expression is evaluated twice with none of its variables altered between evaluations, then the second evaluation can be avoided by storing the result of the first and using that in place of the second.</a:t>
            </a:r>
          </a:p>
          <a:p>
            <a:endParaRPr lang="en-US" sz="24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400" dirty="0">
                <a:solidFill>
                  <a:schemeClr val="accent1">
                    <a:lumMod val="50000"/>
                  </a:schemeClr>
                </a:solidFill>
                <a:latin typeface="Calibri" panose="020F0502020204030204" pitchFamily="34" charset="0"/>
              </a:rPr>
              <a:t>Modern compilers are usually good at eliminating common subexpressions that do not contain function calls.</a:t>
            </a:r>
          </a:p>
          <a:p>
            <a:endParaRPr lang="en-US" sz="2400" b="1" dirty="0">
              <a:solidFill>
                <a:schemeClr val="accent1">
                  <a:lumMod val="50000"/>
                </a:schemeClr>
              </a:solidFill>
              <a:latin typeface="Calibri" panose="020F0502020204030204" pitchFamily="34" charset="0"/>
            </a:endParaRPr>
          </a:p>
          <a:p>
            <a:r>
              <a:rPr lang="en-US" sz="2400" b="1" dirty="0">
                <a:solidFill>
                  <a:schemeClr val="accent1">
                    <a:lumMod val="50000"/>
                  </a:schemeClr>
                </a:solidFill>
                <a:latin typeface="Calibri" panose="020F0502020204030204" pitchFamily="34" charset="0"/>
              </a:rPr>
              <a:t>Pairing Computation. </a:t>
            </a:r>
            <a:r>
              <a:rPr lang="en-US" sz="2400" dirty="0">
                <a:solidFill>
                  <a:schemeClr val="accent1">
                    <a:lumMod val="50000"/>
                  </a:schemeClr>
                </a:solidFill>
                <a:latin typeface="Calibri" panose="020F0502020204030204" pitchFamily="34" charset="0"/>
              </a:rPr>
              <a:t>If two similar expressions are frequently evaluated together, then we should make a new procedure that evaluates them as a pair.</a:t>
            </a:r>
          </a:p>
          <a:p>
            <a:endParaRPr lang="en-US" sz="2400" dirty="0">
              <a:solidFill>
                <a:schemeClr val="accent1">
                  <a:lumMod val="50000"/>
                </a:schemeClr>
              </a:solidFill>
              <a:latin typeface="Calibri" panose="020F0502020204030204" pitchFamily="34" charset="0"/>
            </a:endParaRPr>
          </a:p>
          <a:p>
            <a:pPr marL="285750" indent="-285750">
              <a:buFont typeface="Arial" panose="020B0604020202020204" pitchFamily="34" charset="0"/>
              <a:buChar char="•"/>
            </a:pPr>
            <a:r>
              <a:rPr lang="en-US" sz="2400" dirty="0">
                <a:solidFill>
                  <a:schemeClr val="accent1">
                    <a:lumMod val="50000"/>
                  </a:schemeClr>
                </a:solidFill>
                <a:latin typeface="Calibri" panose="020F0502020204030204" pitchFamily="34" charset="0"/>
              </a:rPr>
              <a:t>The maximum and the minimum elements of a vector can be found at about 1.5 times the cost of finding either one</a:t>
            </a:r>
          </a:p>
          <a:p>
            <a:pPr marL="285750" indent="-285750">
              <a:buFont typeface="Arial" panose="020B0604020202020204" pitchFamily="34" charset="0"/>
              <a:buChar char="•"/>
            </a:pPr>
            <a:endParaRPr lang="en-US" dirty="0">
              <a:solidFill>
                <a:schemeClr val="accent1">
                  <a:lumMod val="50000"/>
                </a:schemeClr>
              </a:solidFill>
              <a:latin typeface="Calibri" panose="020F0502020204030204" pitchFamily="34" charset="0"/>
            </a:endParaRPr>
          </a:p>
        </p:txBody>
      </p:sp>
      <p:sp>
        <p:nvSpPr>
          <p:cNvPr id="3" name="TextBox 2"/>
          <p:cNvSpPr txBox="1"/>
          <p:nvPr/>
        </p:nvSpPr>
        <p:spPr>
          <a:xfrm>
            <a:off x="3200400" y="0"/>
            <a:ext cx="3025380" cy="861774"/>
          </a:xfrm>
          <a:prstGeom prst="rect">
            <a:avLst/>
          </a:prstGeom>
          <a:solidFill>
            <a:srgbClr val="FFFF00"/>
          </a:solidFill>
        </p:spPr>
        <p:txBody>
          <a:bodyPr wrap="none" rtlCol="0">
            <a:spAutoFit/>
          </a:bodyPr>
          <a:lstStyle/>
          <a:p>
            <a:r>
              <a:rPr lang="en-US" sz="3200" b="1" dirty="0">
                <a:solidFill>
                  <a:schemeClr val="accent1">
                    <a:lumMod val="50000"/>
                  </a:schemeClr>
                </a:solidFill>
                <a:latin typeface="Calibri" panose="020F0502020204030204" pitchFamily="34" charset="0"/>
              </a:rPr>
              <a:t>Expression Rules</a:t>
            </a:r>
          </a:p>
          <a:p>
            <a:endParaRPr lang="en-US" dirty="0"/>
          </a:p>
        </p:txBody>
      </p:sp>
    </p:spTree>
    <p:extLst>
      <p:ext uri="{BB962C8B-B14F-4D97-AF65-F5344CB8AC3E}">
        <p14:creationId xmlns:p14="http://schemas.microsoft.com/office/powerpoint/2010/main" val="763090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22852" y="370196"/>
            <a:ext cx="8749748" cy="1305340"/>
          </a:xfrm>
          <a:solidFill>
            <a:srgbClr val="FFFF00"/>
          </a:solidFill>
        </p:spPr>
        <p:txBody>
          <a:bodyPr>
            <a:noAutofit/>
          </a:bodyPr>
          <a:lstStyle/>
          <a:p>
            <a:pPr algn="ctr"/>
            <a:r>
              <a:rPr lang="en-US" sz="7200" b="1" dirty="0"/>
              <a:t>Testing speed</a:t>
            </a:r>
          </a:p>
        </p:txBody>
      </p:sp>
      <p:sp>
        <p:nvSpPr>
          <p:cNvPr id="5" name="TextBox 4"/>
          <p:cNvSpPr txBox="1"/>
          <p:nvPr/>
        </p:nvSpPr>
        <p:spPr>
          <a:xfrm>
            <a:off x="5754757" y="653534"/>
            <a:ext cx="7772399" cy="369332"/>
          </a:xfrm>
          <a:prstGeom prst="rect">
            <a:avLst/>
          </a:prstGeom>
          <a:noFill/>
        </p:spPr>
        <p:txBody>
          <a:bodyPr wrap="square" rtlCol="0">
            <a:spAutoFit/>
          </a:bodyPr>
          <a:lstStyle/>
          <a:p>
            <a:endParaRPr lang="en-US" dirty="0"/>
          </a:p>
        </p:txBody>
      </p:sp>
      <p:sp>
        <p:nvSpPr>
          <p:cNvPr id="3" name="TextBox 2"/>
          <p:cNvSpPr txBox="1"/>
          <p:nvPr/>
        </p:nvSpPr>
        <p:spPr>
          <a:xfrm>
            <a:off x="622851" y="1828800"/>
            <a:ext cx="10759381" cy="3046988"/>
          </a:xfrm>
          <a:prstGeom prst="rect">
            <a:avLst/>
          </a:prstGeom>
          <a:noFill/>
        </p:spPr>
        <p:txBody>
          <a:bodyPr wrap="square" rtlCol="0">
            <a:spAutoFit/>
          </a:bodyPr>
          <a:lstStyle/>
          <a:p>
            <a:r>
              <a:rPr lang="en-US" sz="3200" dirty="0"/>
              <a:t>Testing the speed of a program is an important part of the optimization job. You have to check if your modifications actually increase the speed or not.</a:t>
            </a:r>
          </a:p>
          <a:p>
            <a:endParaRPr lang="en-US" sz="3200" dirty="0"/>
          </a:p>
          <a:p>
            <a:r>
              <a:rPr lang="en-US" sz="3200" dirty="0"/>
              <a:t>Find a hot spot, and then isolate the hot spot and make measurements on this part of the code only.</a:t>
            </a:r>
          </a:p>
        </p:txBody>
      </p:sp>
    </p:spTree>
    <p:extLst>
      <p:ext uri="{BB962C8B-B14F-4D97-AF65-F5344CB8AC3E}">
        <p14:creationId xmlns:p14="http://schemas.microsoft.com/office/powerpoint/2010/main" val="2534982648"/>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44557" y="472900"/>
            <a:ext cx="9621077" cy="1305340"/>
          </a:xfrm>
          <a:solidFill>
            <a:srgbClr val="FFFF00"/>
          </a:solidFill>
        </p:spPr>
        <p:txBody>
          <a:bodyPr>
            <a:noAutofit/>
          </a:bodyPr>
          <a:lstStyle/>
          <a:p>
            <a:pPr algn="ctr"/>
            <a:r>
              <a:rPr lang="en-US" sz="7200" b="1" dirty="0"/>
              <a:t>The pitfalls of unit-testing</a:t>
            </a:r>
          </a:p>
        </p:txBody>
      </p:sp>
      <p:sp>
        <p:nvSpPr>
          <p:cNvPr id="5" name="TextBox 4"/>
          <p:cNvSpPr txBox="1"/>
          <p:nvPr/>
        </p:nvSpPr>
        <p:spPr>
          <a:xfrm>
            <a:off x="5754757" y="653534"/>
            <a:ext cx="7772399" cy="369332"/>
          </a:xfrm>
          <a:prstGeom prst="rect">
            <a:avLst/>
          </a:prstGeom>
          <a:noFill/>
        </p:spPr>
        <p:txBody>
          <a:bodyPr wrap="square" rtlCol="0">
            <a:spAutoFit/>
          </a:bodyPr>
          <a:lstStyle/>
          <a:p>
            <a:endParaRPr lang="en-US" dirty="0"/>
          </a:p>
        </p:txBody>
      </p:sp>
      <p:sp>
        <p:nvSpPr>
          <p:cNvPr id="3" name="TextBox 2"/>
          <p:cNvSpPr txBox="1"/>
          <p:nvPr/>
        </p:nvSpPr>
        <p:spPr>
          <a:xfrm>
            <a:off x="622851" y="1828800"/>
            <a:ext cx="10759381" cy="3046988"/>
          </a:xfrm>
          <a:prstGeom prst="rect">
            <a:avLst/>
          </a:prstGeom>
          <a:noFill/>
        </p:spPr>
        <p:txBody>
          <a:bodyPr wrap="square" rtlCol="0">
            <a:spAutoFit/>
          </a:bodyPr>
          <a:lstStyle/>
          <a:p>
            <a:r>
              <a:rPr lang="en-US" sz="3200" dirty="0"/>
              <a:t>Testing the speed of a program is an important part of the optimization job. You have to check if your modifications actually increase the speed or not.</a:t>
            </a:r>
          </a:p>
          <a:p>
            <a:endParaRPr lang="en-US" sz="3200" dirty="0"/>
          </a:p>
          <a:p>
            <a:r>
              <a:rPr lang="en-US" sz="3200" dirty="0"/>
              <a:t>Find a hot spot, and then isolate the hot spot and make measurements on this part of the code only.</a:t>
            </a:r>
          </a:p>
        </p:txBody>
      </p:sp>
    </p:spTree>
    <p:extLst>
      <p:ext uri="{BB962C8B-B14F-4D97-AF65-F5344CB8AC3E}">
        <p14:creationId xmlns:p14="http://schemas.microsoft.com/office/powerpoint/2010/main" val="856471478"/>
      </p:ext>
    </p:extLst>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0" y="1015093"/>
            <a:ext cx="5435600" cy="3785507"/>
          </a:xfrm>
          <a:prstGeom prst="rect">
            <a:avLst/>
          </a:prstGeom>
        </p:spPr>
      </p:pic>
      <p:sp>
        <p:nvSpPr>
          <p:cNvPr id="3" name="Cloud Callout 2"/>
          <p:cNvSpPr/>
          <p:nvPr/>
        </p:nvSpPr>
        <p:spPr>
          <a:xfrm>
            <a:off x="8203096" y="1346200"/>
            <a:ext cx="3722204" cy="3199296"/>
          </a:xfrm>
          <a:prstGeom prst="cloudCallout">
            <a:avLst>
              <a:gd name="adj1" fmla="val -70980"/>
              <a:gd name="adj2" fmla="val 12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Is Will efficient – that’s the real question. I wonder how long it takes him to find his car in the parking lot?</a:t>
            </a:r>
          </a:p>
        </p:txBody>
      </p:sp>
    </p:spTree>
    <p:extLst>
      <p:ext uri="{BB962C8B-B14F-4D97-AF65-F5344CB8AC3E}">
        <p14:creationId xmlns:p14="http://schemas.microsoft.com/office/powerpoint/2010/main" val="732859020"/>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258957" y="990601"/>
            <a:ext cx="9294743"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endParaRPr lang="en-US" altLang="en-US" sz="1800" dirty="0">
              <a:latin typeface="Aharoni" panose="02010803020104030203" pitchFamily="2" charset="-79"/>
              <a:cs typeface="Aharoni" panose="02010803020104030203" pitchFamily="2" charset="-79"/>
            </a:endParaRPr>
          </a:p>
          <a:p>
            <a:pPr algn="l">
              <a:spcBef>
                <a:spcPct val="0"/>
              </a:spcBef>
              <a:buClrTx/>
            </a:pPr>
            <a:endParaRPr lang="en-US" altLang="en-US" sz="1800" b="1" dirty="0">
              <a:latin typeface="Aharoni" panose="02010803020104030203" pitchFamily="2" charset="-79"/>
              <a:cs typeface="Aharoni" panose="02010803020104030203" pitchFamily="2" charset="-79"/>
            </a:endParaRPr>
          </a:p>
          <a:p>
            <a:pPr algn="l">
              <a:spcBef>
                <a:spcPct val="0"/>
              </a:spcBef>
              <a:buClrTx/>
            </a:pPr>
            <a:r>
              <a:rPr lang="en-US" altLang="en-US" sz="1800" b="1" dirty="0">
                <a:latin typeface="Aharoni" panose="02010803020104030203" pitchFamily="2" charset="-79"/>
                <a:cs typeface="Aharoni" panose="02010803020104030203" pitchFamily="2" charset="-79"/>
              </a:rPr>
              <a:t>Scott Meyers, </a:t>
            </a:r>
            <a:r>
              <a:rPr lang="en-US" altLang="en-US" sz="1800" b="1" i="1" dirty="0">
                <a:latin typeface="Aharoni" panose="02010803020104030203" pitchFamily="2" charset="-79"/>
                <a:cs typeface="Aharoni" panose="02010803020104030203" pitchFamily="2" charset="-79"/>
              </a:rPr>
              <a:t>Effective Modern C++</a:t>
            </a:r>
            <a:r>
              <a:rPr lang="en-US" altLang="en-US" sz="1800" b="1" dirty="0">
                <a:latin typeface="Aharoni" panose="02010803020104030203" pitchFamily="2" charset="-79"/>
                <a:cs typeface="Aharoni" panose="02010803020104030203" pitchFamily="2" charset="-79"/>
              </a:rPr>
              <a:t>. Copyright </a:t>
            </a:r>
            <a:r>
              <a:rPr lang="en-US" altLang="en-US" sz="1800" dirty="0">
                <a:latin typeface="Aharoni" panose="02010803020104030203" pitchFamily="2" charset="-79"/>
                <a:cs typeface="Aharoni" panose="02010803020104030203" pitchFamily="2" charset="-79"/>
              </a:rPr>
              <a:t>© </a:t>
            </a:r>
            <a:r>
              <a:rPr lang="en-US" altLang="en-US" sz="1800" b="1" dirty="0">
                <a:latin typeface="Aharoni" panose="02010803020104030203" pitchFamily="2" charset="-79"/>
                <a:cs typeface="Aharoni" panose="02010803020104030203" pitchFamily="2" charset="-79"/>
              </a:rPr>
              <a:t>2015 (O’Reilly) , </a:t>
            </a:r>
            <a:r>
              <a:rPr lang="en-US" altLang="en-US" sz="2400" b="1" dirty="0">
                <a:latin typeface="Aharoni" panose="02010803020104030203" pitchFamily="2" charset="-79"/>
                <a:cs typeface="Aharoni" panose="02010803020104030203" pitchFamily="2" charset="-79"/>
              </a:rPr>
              <a:t>978-1-491-90399-5</a:t>
            </a:r>
            <a:r>
              <a:rPr lang="en-US" altLang="en-US" sz="1800" b="1" dirty="0">
                <a:latin typeface="Aharoni" panose="02010803020104030203" pitchFamily="2" charset="-79"/>
                <a:cs typeface="Aharoni" panose="02010803020104030203" pitchFamily="2" charset="-79"/>
              </a:rPr>
              <a:t>. </a:t>
            </a:r>
          </a:p>
          <a:p>
            <a:pPr algn="l">
              <a:spcBef>
                <a:spcPct val="0"/>
              </a:spcBef>
              <a:buClrTx/>
            </a:pPr>
            <a:endParaRPr lang="en-US" altLang="en-US" sz="1800" b="1" dirty="0">
              <a:latin typeface="Aharoni" panose="02010803020104030203" pitchFamily="2" charset="-79"/>
              <a:cs typeface="Aharoni" panose="02010803020104030203" pitchFamily="2" charset="-79"/>
            </a:endParaRPr>
          </a:p>
          <a:p>
            <a:pPr algn="l">
              <a:spcBef>
                <a:spcPct val="0"/>
              </a:spcBef>
              <a:buClrTx/>
            </a:pPr>
            <a:r>
              <a:rPr lang="en-US" altLang="en-US" sz="1800" b="1" dirty="0">
                <a:latin typeface="Aharoni" panose="02010803020104030203" pitchFamily="2" charset="-79"/>
                <a:cs typeface="Aharoni" panose="02010803020104030203" pitchFamily="2" charset="-79"/>
              </a:rPr>
              <a:t>Andrew Koenig and Barbara E. Moo, </a:t>
            </a:r>
            <a:r>
              <a:rPr lang="en-US" altLang="en-US" sz="1800" b="1" i="1" dirty="0">
                <a:latin typeface="Aharoni" panose="02010803020104030203" pitchFamily="2" charset="-79"/>
                <a:cs typeface="Aharoni" panose="02010803020104030203" pitchFamily="2" charset="-79"/>
              </a:rPr>
              <a:t>Accelerated C++ Practical Programming by Example,</a:t>
            </a:r>
          </a:p>
          <a:p>
            <a:pPr algn="l">
              <a:spcBef>
                <a:spcPct val="0"/>
              </a:spcBef>
              <a:buClrTx/>
            </a:pPr>
            <a:r>
              <a:rPr lang="en-US" altLang="en-US" sz="1800" b="1" dirty="0">
                <a:latin typeface="Aharoni" panose="02010803020104030203" pitchFamily="2" charset="-79"/>
                <a:cs typeface="Aharoni" panose="02010803020104030203" pitchFamily="2" charset="-79"/>
              </a:rPr>
              <a:t>Addison-Wesley, 2000 ISBN </a:t>
            </a:r>
            <a:r>
              <a:rPr lang="en-US" altLang="en-US" sz="2400" b="1" dirty="0">
                <a:latin typeface="Aharoni" panose="02010803020104030203" pitchFamily="2" charset="-79"/>
                <a:cs typeface="Aharoni" panose="02010803020104030203" pitchFamily="2" charset="-79"/>
              </a:rPr>
              <a:t>0-201-70353-</a:t>
            </a:r>
            <a:r>
              <a:rPr lang="en-US" altLang="en-US" sz="1600" b="1" dirty="0">
                <a:latin typeface="Aharoni" panose="02010803020104030203" pitchFamily="2" charset="-79"/>
                <a:cs typeface="Aharoni" panose="02010803020104030203" pitchFamily="2" charset="-79"/>
              </a:rPr>
              <a:t>X1.	</a:t>
            </a:r>
          </a:p>
          <a:p>
            <a:pPr algn="l">
              <a:spcBef>
                <a:spcPct val="0"/>
              </a:spcBef>
              <a:buClrTx/>
            </a:pPr>
            <a:endParaRPr lang="en-US" altLang="en-US" sz="1400" b="1" dirty="0">
              <a:latin typeface="Aharoni" panose="02010803020104030203" pitchFamily="2" charset="-79"/>
              <a:cs typeface="Aharoni" panose="02010803020104030203" pitchFamily="2" charset="-79"/>
            </a:endParaRPr>
          </a:p>
          <a:p>
            <a:pPr algn="l">
              <a:spcBef>
                <a:spcPct val="0"/>
              </a:spcBef>
              <a:buClrTx/>
            </a:pPr>
            <a:r>
              <a:rPr lang="en-US" altLang="en-US" sz="1800" b="1" dirty="0" err="1">
                <a:latin typeface="Aharoni" panose="02010803020104030203" pitchFamily="2" charset="-79"/>
                <a:cs typeface="Aharoni" panose="02010803020104030203" pitchFamily="2" charset="-79"/>
              </a:rPr>
              <a:t>Agner</a:t>
            </a:r>
            <a:r>
              <a:rPr lang="en-US" altLang="en-US" sz="1800" b="1" dirty="0">
                <a:latin typeface="Aharoni" panose="02010803020104030203" pitchFamily="2" charset="-79"/>
                <a:cs typeface="Aharoni" panose="02010803020104030203" pitchFamily="2" charset="-79"/>
              </a:rPr>
              <a:t> Fog. </a:t>
            </a:r>
            <a:r>
              <a:rPr lang="en-US" altLang="en-US" sz="1800" b="1" i="1" dirty="0">
                <a:latin typeface="Aharoni" panose="02010803020104030203" pitchFamily="2" charset="-79"/>
                <a:cs typeface="Aharoni" panose="02010803020104030203" pitchFamily="2" charset="-79"/>
              </a:rPr>
              <a:t>Optimizing software in C++ </a:t>
            </a:r>
            <a:r>
              <a:rPr lang="en-US" altLang="en-US" sz="1800" b="1" dirty="0">
                <a:latin typeface="Aharoni" panose="02010803020104030203" pitchFamily="2" charset="-79"/>
                <a:cs typeface="Aharoni" panose="02010803020104030203" pitchFamily="2" charset="-79"/>
              </a:rPr>
              <a:t>An optimization guide for Windows, Linux and Mac platforms Technical University of Denmark. Copyright © 2004 – 2015</a:t>
            </a:r>
          </a:p>
          <a:p>
            <a:pPr algn="l">
              <a:spcBef>
                <a:spcPct val="0"/>
              </a:spcBef>
              <a:buClrTx/>
            </a:pPr>
            <a:endParaRPr lang="en-US" altLang="en-US" sz="1800" b="1" dirty="0">
              <a:latin typeface="Aharoni" panose="02010803020104030203" pitchFamily="2" charset="-79"/>
              <a:cs typeface="Aharoni" panose="02010803020104030203" pitchFamily="2" charset="-79"/>
            </a:endParaRPr>
          </a:p>
          <a:p>
            <a:pPr algn="l">
              <a:spcBef>
                <a:spcPct val="0"/>
              </a:spcBef>
              <a:buClrTx/>
            </a:pPr>
            <a:endParaRPr lang="en-US" altLang="en-US" b="1" dirty="0">
              <a:latin typeface="Aharoni" panose="02010803020104030203" pitchFamily="2" charset="-79"/>
              <a:cs typeface="Aharoni" panose="02010803020104030203" pitchFamily="2" charset="-79"/>
            </a:endParaRPr>
          </a:p>
          <a:p>
            <a:pPr algn="l">
              <a:spcBef>
                <a:spcPct val="0"/>
              </a:spcBef>
              <a:buClrTx/>
            </a:pPr>
            <a:r>
              <a:rPr lang="en-US" altLang="en-US" b="1" dirty="0">
                <a:latin typeface="Aharoni" panose="02010803020104030203" pitchFamily="2" charset="-79"/>
                <a:cs typeface="Aharoni" panose="02010803020104030203" pitchFamily="2" charset="-79"/>
              </a:rPr>
              <a:t>Jon Bentley, Programming pearls (2nd ed.), ACM Press/Addison-Wesley Publishing Co., New York, NY, 1999</a:t>
            </a:r>
          </a:p>
          <a:p>
            <a:pPr algn="l">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34530353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651" y="990601"/>
            <a:ext cx="8991600" cy="4770537"/>
          </a:xfrm>
          <a:prstGeom prst="rect">
            <a:avLst/>
          </a:prstGeom>
        </p:spPr>
        <p:txBody>
          <a:bodyPr wrap="square">
            <a:spAutoFit/>
          </a:bodyPr>
          <a:lstStyle/>
          <a:p>
            <a:r>
              <a:rPr lang="en-US" sz="3200" dirty="0"/>
              <a:t>The advantages of auto extend beyond the avoidance of uninitialized variables, verbose variable declarations, and the ability to directly hold closures. One is the ability to avoid problems related to “type shortcuts.” Here’s something you’ve probably seen—possibly even written:</a:t>
            </a:r>
          </a:p>
          <a:p>
            <a:endParaRPr lang="en-US" sz="2000" dirty="0"/>
          </a:p>
          <a:p>
            <a:r>
              <a:rPr lang="en-US" sz="2400" dirty="0" err="1">
                <a:latin typeface="Courier New" panose="02070309020205020404" pitchFamily="49" charset="0"/>
                <a:cs typeface="Courier New" panose="02070309020205020404" pitchFamily="49" charset="0"/>
              </a:rPr>
              <a:t>std</a:t>
            </a:r>
            <a:r>
              <a:rPr lang="en-US" sz="2400" dirty="0">
                <a:latin typeface="Courier New" panose="02070309020205020404" pitchFamily="49" charset="0"/>
                <a:cs typeface="Courier New" panose="02070309020205020404" pitchFamily="49" charset="0"/>
              </a:rPr>
              <a:t>::vector&lt;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&gt; v;</a:t>
            </a:r>
          </a:p>
          <a:p>
            <a:r>
              <a:rPr lang="en-US" sz="2400"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unsigned </a:t>
            </a:r>
            <a:r>
              <a:rPr lang="en-US" sz="2400" dirty="0" err="1">
                <a:latin typeface="Courier New" panose="02070309020205020404" pitchFamily="49" charset="0"/>
                <a:cs typeface="Courier New" panose="02070309020205020404" pitchFamily="49" charset="0"/>
              </a:rPr>
              <a:t>sz</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v.size</a:t>
            </a:r>
            <a:r>
              <a:rPr lang="en-US" sz="2400" dirty="0">
                <a:latin typeface="Courier New" panose="02070309020205020404" pitchFamily="49" charset="0"/>
                <a:cs typeface="Courier New" panose="02070309020205020404" pitchFamily="49" charset="0"/>
              </a:rPr>
              <a:t>();</a:t>
            </a:r>
          </a:p>
          <a:p>
            <a:endParaRPr lang="en-US" sz="2000" dirty="0"/>
          </a:p>
        </p:txBody>
      </p:sp>
      <p:sp>
        <p:nvSpPr>
          <p:cNvPr id="2" name="TextBox 1"/>
          <p:cNvSpPr txBox="1"/>
          <p:nvPr/>
        </p:nvSpPr>
        <p:spPr>
          <a:xfrm>
            <a:off x="4191001" y="152401"/>
            <a:ext cx="2682529" cy="584775"/>
          </a:xfrm>
          <a:prstGeom prst="rect">
            <a:avLst/>
          </a:prstGeom>
          <a:solidFill>
            <a:srgbClr val="FFFF00"/>
          </a:solidFill>
        </p:spPr>
        <p:txBody>
          <a:bodyPr wrap="none" rtlCol="0">
            <a:spAutoFit/>
          </a:bodyPr>
          <a:lstStyle/>
          <a:p>
            <a:r>
              <a:rPr lang="en-US" sz="3200" b="1" dirty="0"/>
              <a:t>Type inference</a:t>
            </a:r>
          </a:p>
        </p:txBody>
      </p:sp>
    </p:spTree>
    <p:extLst>
      <p:ext uri="{BB962C8B-B14F-4D97-AF65-F5344CB8AC3E}">
        <p14:creationId xmlns:p14="http://schemas.microsoft.com/office/powerpoint/2010/main" val="3018442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6312</Words>
  <Application>Microsoft Office PowerPoint</Application>
  <PresentationFormat>Widescreen</PresentationFormat>
  <Paragraphs>596</Paragraphs>
  <Slides>84</Slides>
  <Notes>82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Aharoni</vt:lpstr>
      <vt:lpstr>Arial</vt:lpstr>
      <vt:lpstr>Calibri</vt:lpstr>
      <vt:lpstr>Calibri Light</vt:lpstr>
      <vt:lpstr>Cambria</vt:lpstr>
      <vt:lpstr>Courier New</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efficiency notes</vt:lpstr>
      <vt:lpstr>PowerPoint Presentation</vt:lpstr>
      <vt:lpstr>Function efficiency notes</vt:lpstr>
      <vt:lpstr>Function efficiency notes</vt:lpstr>
      <vt:lpstr>Function libraries</vt:lpstr>
      <vt:lpstr>Function libraries</vt:lpstr>
      <vt:lpstr>PowerPoint Presentation</vt:lpstr>
      <vt:lpstr>PowerPoint Presentation</vt:lpstr>
      <vt:lpstr>PowerPoint Presentation</vt:lpstr>
      <vt:lpstr>PowerPoint Presentation</vt:lpstr>
      <vt:lpstr>PowerPoint Presentation</vt:lpstr>
      <vt:lpstr>Security</vt:lpstr>
      <vt:lpstr>PowerPoint Presentation</vt:lpstr>
      <vt:lpstr>PowerPoint Presentation</vt:lpstr>
      <vt:lpstr>The stack and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memory allocation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memory allocation </vt:lpstr>
      <vt:lpstr>Container classes</vt:lpstr>
      <vt:lpstr>Container classes</vt:lpstr>
      <vt:lpstr>Container classes</vt:lpstr>
      <vt:lpstr>Container classes</vt:lpstr>
      <vt:lpstr>Container classes</vt:lpstr>
      <vt:lpstr>Container classes</vt:lpstr>
      <vt:lpstr>Container classes</vt:lpstr>
      <vt:lpstr>Container classes</vt:lpstr>
      <vt:lpstr>Use lookup tables </vt:lpstr>
      <vt:lpstr>Use lookup tables - example</vt:lpstr>
      <vt:lpstr>PowerPoint Presentation</vt:lpstr>
      <vt:lpstr>Use lookup tables </vt:lpstr>
      <vt:lpstr>Use lookup tables </vt:lpstr>
      <vt:lpstr>Code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speed</vt:lpstr>
      <vt:lpstr>The pitfalls of unit-testing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2017-11-27T11:38:51Z</dcterms:created>
  <dcterms:modified xsi:type="dcterms:W3CDTF">2017-12-01T21:00:36Z</dcterms:modified>
</cp:coreProperties>
</file>