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3"/>
  </p:notesMasterIdLst>
  <p:handoutMasterIdLst>
    <p:handoutMasterId r:id="rId5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305" r:id="rId43"/>
    <p:sldId id="306" r:id="rId44"/>
    <p:sldId id="307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58" y="-163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120514F-A012-4486-9D21-CCF2E869CB4D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6852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860184CD-1137-483C-AD5C-5317BC2CCAA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3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>
        <a:ln>
          <a:noFill/>
        </a:ln>
        <a:latin typeface="Albany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C8C0BB-54A5-4F2D-AF32-895A7C04BC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9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4ADC02-50F1-4863-A071-51D1E8FB65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6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2825" y="684213"/>
            <a:ext cx="2212975" cy="5075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684213"/>
            <a:ext cx="6489700" cy="5075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01DE1D-FB21-4F23-9FAA-522F768A05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916073-FA3A-4F35-B4C3-FAA25F7059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8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F8DF17-65CF-432A-A6F0-46AC7567BB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3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A3FD30-6659-4245-A143-1C02822858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7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3" y="1979613"/>
            <a:ext cx="4064000" cy="3960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8563" y="1979613"/>
            <a:ext cx="4064000" cy="3960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4B8542-C387-42B9-A1FD-39E2EA851B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0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C3F940-0852-4F7D-9519-35400E19BA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4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D6A139-EEFE-49F1-AD8F-464932FC07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B4F4B9-3D79-4C72-B4F7-719D811FA2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1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3F257B-0EED-481D-8CE1-A3D52C02B0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0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F86F36-7E04-48B4-9AEF-68EE75F998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9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E5C24E-4DDB-46E8-9769-41C0B55194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9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F5A57D-3B52-4041-8788-39B8E13AC2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1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6925" y="554038"/>
            <a:ext cx="2212975" cy="5386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554038"/>
            <a:ext cx="6491287" cy="5386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EF0D09-E23B-4474-983A-80FF0B80FE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DB4E5F-BDBC-4331-AB01-EA44EA488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2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49450"/>
            <a:ext cx="4351338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4463" y="1949450"/>
            <a:ext cx="4351337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F6B221-7991-481B-9162-1AE1351189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9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85C006-9063-4B09-9172-F388EC2F7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0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3B02C8-8B5E-4A59-968D-D60509B48C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302AB3-99D4-44DA-A3E8-43616E447D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3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BA9C85-8595-4355-A8F2-16E9CEF657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2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70B26D-FEAF-4DEE-A600-11959BE370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20000" y="684000"/>
            <a:ext cx="8460000" cy="1023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0000" y="1949040"/>
            <a:ext cx="8855640" cy="38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40000" y="6318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0" y="634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0" y="634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A2DEBFAD-AA33-40A1-B047-53171AABBD4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>
          <a:ln>
            <a:noFill/>
          </a:ln>
          <a:latin typeface="Albany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US" sz="3200" b="0" i="0" u="none" strike="noStrike">
          <a:ln>
            <a:noFill/>
          </a:ln>
          <a:latin typeface="Albany" pitchFamily="18"/>
          <a:cs typeface="Tahoma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553320"/>
            <a:ext cx="88560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92000" y="1980000"/>
            <a:ext cx="8280000" cy="39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40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083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96C68BA6-C545-4BD2-96DE-BFC177E992B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>
          <a:ln>
            <a:noFill/>
          </a:ln>
          <a:latin typeface="Albany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US" sz="3200" b="0" i="0" u="none" strike="noStrike">
          <a:ln>
            <a:noFill/>
          </a:ln>
          <a:latin typeface="Albany" pitchFamily="18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48640" y="640080"/>
            <a:ext cx="8856000" cy="18288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6000"/>
              <a:t>SQL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-216000" algn="ctr">
              <a:buNone/>
            </a:pPr>
            <a:r>
              <a:rPr lang="en-US"/>
              <a:t>Uvod u relacione baze podataka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Kreiranje tabela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2000" y="1980000"/>
            <a:ext cx="8280000" cy="477756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Komanda za kreiranje tabele:</a:t>
            </a:r>
          </a:p>
          <a:p>
            <a:pPr lvl="0"/>
            <a:r>
              <a:rPr lang="en-US" sz="2800">
                <a:latin typeface="Courier New" pitchFamily="49"/>
              </a:rPr>
              <a:t>CREATE TABLE table_name(</a:t>
            </a:r>
          </a:p>
          <a:p>
            <a:pPr lvl="0"/>
            <a:r>
              <a:rPr lang="en-US" sz="2800">
                <a:latin typeface="Courier New" pitchFamily="49"/>
              </a:rPr>
              <a:t>   column1 datatype,</a:t>
            </a:r>
          </a:p>
          <a:p>
            <a:pPr lvl="0"/>
            <a:r>
              <a:rPr lang="en-US" sz="2800">
                <a:latin typeface="Courier New" pitchFamily="49"/>
              </a:rPr>
              <a:t>   column2 datatype,</a:t>
            </a:r>
          </a:p>
          <a:p>
            <a:pPr lvl="0"/>
            <a:r>
              <a:rPr lang="en-US" sz="2800">
                <a:latin typeface="Courier New" pitchFamily="49"/>
              </a:rPr>
              <a:t>   column3 datatype,</a:t>
            </a:r>
          </a:p>
          <a:p>
            <a:pPr lvl="0"/>
            <a:r>
              <a:rPr lang="en-US" sz="2800">
                <a:latin typeface="Courier New" pitchFamily="49"/>
              </a:rPr>
              <a:t>   .....</a:t>
            </a:r>
          </a:p>
          <a:p>
            <a:pPr lvl="0"/>
            <a:r>
              <a:rPr lang="en-US" sz="2800">
                <a:latin typeface="Courier New" pitchFamily="49"/>
              </a:rPr>
              <a:t>   columnN datatype,</a:t>
            </a:r>
          </a:p>
          <a:p>
            <a:pPr lvl="0"/>
            <a:r>
              <a:rPr lang="en-US" sz="2800">
                <a:latin typeface="Courier New" pitchFamily="49"/>
              </a:rPr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Primer kreiranja tabele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Kreirati tabelu polaznici koja od kolona sadrži ime i prezime (oba tipa VARCHAR).</a:t>
            </a:r>
          </a:p>
          <a:p>
            <a:pPr lvl="0"/>
            <a:r>
              <a:rPr lang="en-US"/>
              <a:t>Popuniti tabelu sa nekoliko redova.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Tipovi podataka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2881" t="30822" r="36553" b="25626"/>
          <a:stretch>
            <a:fillRect/>
          </a:stretch>
        </p:blipFill>
        <p:spPr>
          <a:xfrm>
            <a:off x="1554479" y="1645920"/>
            <a:ext cx="7498080" cy="520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Tipovi podataka (nastavak)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2859" t="40901" r="36575" b="15547"/>
          <a:stretch>
            <a:fillRect/>
          </a:stretch>
        </p:blipFill>
        <p:spPr>
          <a:xfrm>
            <a:off x="1463039" y="1782360"/>
            <a:ext cx="7315200" cy="507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Tipovi podataka (nastavak)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2859" t="32839" r="36575" b="9497"/>
          <a:stretch>
            <a:fillRect/>
          </a:stretch>
        </p:blipFill>
        <p:spPr>
          <a:xfrm>
            <a:off x="1646280" y="1632960"/>
            <a:ext cx="6674760" cy="558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SQL ograničenja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2000" y="1980000"/>
            <a:ext cx="8280000" cy="47545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Služe da se daju ograničenja određenim kolonama.</a:t>
            </a:r>
          </a:p>
          <a:p>
            <a:pPr lvl="0"/>
            <a:r>
              <a:rPr lang="en-US">
                <a:latin typeface="Courier New" pitchFamily="49"/>
              </a:rPr>
              <a:t>CREATE TABLE table_name (</a:t>
            </a:r>
          </a:p>
          <a:p>
            <a:pPr lvl="0"/>
            <a:r>
              <a:rPr lang="en-US">
                <a:latin typeface="Courier New" pitchFamily="49"/>
              </a:rPr>
              <a:t>    column1 datatype constraint,</a:t>
            </a:r>
          </a:p>
          <a:p>
            <a:pPr lvl="0"/>
            <a:r>
              <a:rPr lang="en-US">
                <a:latin typeface="Courier New" pitchFamily="49"/>
              </a:rPr>
              <a:t>    column2 datatype constraint,</a:t>
            </a:r>
          </a:p>
          <a:p>
            <a:pPr lvl="0"/>
            <a:r>
              <a:rPr lang="en-US">
                <a:latin typeface="Courier New" pitchFamily="49"/>
              </a:rPr>
              <a:t>    column3 datatype constraint,</a:t>
            </a:r>
          </a:p>
          <a:p>
            <a:pPr lvl="0"/>
            <a:r>
              <a:rPr lang="en-US">
                <a:latin typeface="Courier New" pitchFamily="49"/>
              </a:rPr>
              <a:t>    ....</a:t>
            </a:r>
          </a:p>
          <a:p>
            <a:pPr lvl="0"/>
            <a:r>
              <a:rPr lang="en-US">
                <a:latin typeface="Courier New" pitchFamily="49"/>
              </a:rPr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SQL ograničenja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2000" y="1980000"/>
            <a:ext cx="8280000" cy="454176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400" b="1"/>
              <a:t>NOT NULL</a:t>
            </a:r>
            <a:r>
              <a:rPr lang="en-US" sz="2400"/>
              <a:t> – Kolona ne može sadržati NULL vrednost.</a:t>
            </a:r>
          </a:p>
          <a:p>
            <a:pPr lvl="0"/>
            <a:r>
              <a:rPr lang="en-US" sz="2400" b="1"/>
              <a:t>UNIQUE</a:t>
            </a:r>
            <a:r>
              <a:rPr lang="en-US" sz="2400"/>
              <a:t> – Sve vrednosti u koloni su različite.</a:t>
            </a:r>
          </a:p>
          <a:p>
            <a:pPr lvl="0"/>
            <a:r>
              <a:rPr lang="en-US" sz="2400" b="1"/>
              <a:t>PRIMARY KEY</a:t>
            </a:r>
            <a:r>
              <a:rPr lang="en-US" sz="2400"/>
              <a:t> - Kombinacija NOT NULL i UNIQUE. Jedinstveno određuje red.</a:t>
            </a:r>
          </a:p>
          <a:p>
            <a:pPr lvl="0"/>
            <a:r>
              <a:rPr lang="en-US" sz="2400" b="1"/>
              <a:t>FOREIGN KEY</a:t>
            </a:r>
            <a:r>
              <a:rPr lang="en-US" sz="2400"/>
              <a:t> – Jedinstveno određuje red druge tabele.</a:t>
            </a:r>
          </a:p>
          <a:p>
            <a:pPr lvl="0"/>
            <a:r>
              <a:rPr lang="en-US" sz="2400" b="1"/>
              <a:t>CHECK</a:t>
            </a:r>
            <a:r>
              <a:rPr lang="en-US" sz="2400"/>
              <a:t> – Proverava da sve vrednosti u koloni zadovoljavaju određeni uslov.</a:t>
            </a:r>
          </a:p>
          <a:p>
            <a:pPr lvl="0"/>
            <a:r>
              <a:rPr lang="en-US" sz="2400" b="1"/>
              <a:t>DEFAULT</a:t>
            </a:r>
            <a:r>
              <a:rPr lang="en-US" sz="2400"/>
              <a:t> – Postavlja podrazumevanu vrednost za kolonu kada vrednost nije navedena.</a:t>
            </a:r>
          </a:p>
          <a:p>
            <a:pPr lvl="0"/>
            <a:r>
              <a:rPr lang="en-US" sz="2400" b="1"/>
              <a:t>INDEX</a:t>
            </a:r>
            <a:r>
              <a:rPr lang="en-US" sz="2400"/>
              <a:t> – Koristi se za brzo dobijanje informacija iz tabele.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Kreiranje tabele – primer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2000" y="1980000"/>
            <a:ext cx="8280000" cy="41418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en-US" sz="2800">
                <a:latin typeface="Courier New" pitchFamily="49"/>
              </a:rPr>
              <a:t>CREATE TABLE CUSTOMERS(</a:t>
            </a:r>
          </a:p>
          <a:p>
            <a:pPr lvl="0">
              <a:buNone/>
            </a:pPr>
            <a:r>
              <a:rPr lang="en-US" sz="2800">
                <a:latin typeface="Courier New" pitchFamily="49"/>
              </a:rPr>
              <a:t>   ID   INT              NOT NULL,</a:t>
            </a:r>
          </a:p>
          <a:p>
            <a:pPr lvl="0">
              <a:buNone/>
            </a:pPr>
            <a:r>
              <a:rPr lang="en-US" sz="2800">
                <a:latin typeface="Courier New" pitchFamily="49"/>
              </a:rPr>
              <a:t>   NAME VARCHAR (20)     NOT NULL,</a:t>
            </a:r>
          </a:p>
          <a:p>
            <a:pPr lvl="0">
              <a:buNone/>
            </a:pPr>
            <a:r>
              <a:rPr lang="en-US" sz="2800">
                <a:latin typeface="Courier New" pitchFamily="49"/>
              </a:rPr>
              <a:t>   AGE  INT              NOT NULL,</a:t>
            </a:r>
          </a:p>
          <a:p>
            <a:pPr lvl="0">
              <a:buNone/>
            </a:pPr>
            <a:r>
              <a:rPr lang="en-US" sz="2800">
                <a:latin typeface="Courier New" pitchFamily="49"/>
              </a:rPr>
              <a:t>   ADDRESS  CHAR (25) ,</a:t>
            </a:r>
          </a:p>
          <a:p>
            <a:pPr lvl="0">
              <a:buNone/>
            </a:pPr>
            <a:r>
              <a:rPr lang="en-US" sz="2800">
                <a:latin typeface="Courier New" pitchFamily="49"/>
              </a:rPr>
              <a:t>   SALARY   DECIMAL (18, 2) DEFAULT 500</a:t>
            </a:r>
          </a:p>
          <a:p>
            <a:pPr lvl="0">
              <a:buNone/>
            </a:pPr>
            <a:r>
              <a:rPr lang="en-US" sz="2800">
                <a:latin typeface="Courier New" pitchFamily="49"/>
              </a:rPr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Kreiranje tabele - primer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2000" y="1980000"/>
            <a:ext cx="8280000" cy="460908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en-US" sz="2600">
                <a:latin typeface="Courier New" pitchFamily="49"/>
              </a:rPr>
              <a:t>CREATE TABLE IF NOT EXISTS tasks (</a:t>
            </a:r>
          </a:p>
          <a:p>
            <a:pPr lvl="0">
              <a:buNone/>
            </a:pPr>
            <a:r>
              <a:rPr lang="en-US" sz="2600">
                <a:latin typeface="Courier New" pitchFamily="49"/>
              </a:rPr>
              <a:t>    task_id INT UNIQUE,</a:t>
            </a:r>
          </a:p>
          <a:p>
            <a:pPr lvl="0">
              <a:buNone/>
            </a:pPr>
            <a:r>
              <a:rPr lang="en-US" sz="2600">
                <a:latin typeface="Courier New" pitchFamily="49"/>
              </a:rPr>
              <a:t>    title VARCHAR(255) NOT NULL,</a:t>
            </a:r>
          </a:p>
          <a:p>
            <a:pPr lvl="0">
              <a:buNone/>
            </a:pPr>
            <a:r>
              <a:rPr lang="en-US" sz="2600">
                <a:latin typeface="Courier New" pitchFamily="49"/>
              </a:rPr>
              <a:t>    start_date DATE,</a:t>
            </a:r>
          </a:p>
          <a:p>
            <a:pPr lvl="0">
              <a:buNone/>
            </a:pPr>
            <a:r>
              <a:rPr lang="en-US" sz="2600">
                <a:latin typeface="Courier New" pitchFamily="49"/>
              </a:rPr>
              <a:t>    due_date DATE,</a:t>
            </a:r>
          </a:p>
          <a:p>
            <a:pPr lvl="0">
              <a:buNone/>
            </a:pPr>
            <a:r>
              <a:rPr lang="en-US" sz="2600">
                <a:latin typeface="Courier New" pitchFamily="49"/>
              </a:rPr>
              <a:t>    status TINYINT NOT NULL,</a:t>
            </a:r>
          </a:p>
          <a:p>
            <a:pPr lvl="0">
              <a:buNone/>
            </a:pPr>
            <a:r>
              <a:rPr lang="en-US" sz="2600">
                <a:latin typeface="Courier New" pitchFamily="49"/>
              </a:rPr>
              <a:t>    description TEXT</a:t>
            </a:r>
          </a:p>
          <a:p>
            <a:pPr lvl="0">
              <a:buNone/>
            </a:pPr>
            <a:r>
              <a:rPr lang="en-US" sz="2600">
                <a:latin typeface="Courier New" pitchFamily="49"/>
              </a:rPr>
              <a:t>)  ENGINE=INNODB;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Primarni ključ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Način da se na jedinstven način odredi svaki red u tabeli.</a:t>
            </a:r>
          </a:p>
          <a:p>
            <a:pPr lvl="0"/>
            <a:r>
              <a:rPr lang="en-US" sz="2400"/>
              <a:t>PRIMARY KEY = NOT NULL + UNIQUE.</a:t>
            </a:r>
          </a:p>
          <a:p>
            <a:pPr lvl="0"/>
            <a:r>
              <a:rPr lang="en-US"/>
              <a:t>Svaka tabela bi trebalo da ima primarni ključ!</a:t>
            </a:r>
          </a:p>
          <a:p>
            <a:pPr lvl="0"/>
            <a:r>
              <a:rPr lang="en-US"/>
              <a:t>Primarni ključ je JEDINSTVEN, ali može se sastojati od jedne ili više kolona.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Šta je SQL?	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SQL je jezik za upravljanje relacionom bazom podataka, od samog kreiranja baze do kreiranja, menjanja i vađenja podataka koji se nalaze u bazi.</a:t>
            </a:r>
          </a:p>
          <a:p>
            <a:pPr lvl="0"/>
            <a:r>
              <a:rPr lang="en-US"/>
              <a:t>SQL (</a:t>
            </a:r>
            <a:r>
              <a:rPr lang="en-US" b="1"/>
              <a:t>S</a:t>
            </a:r>
            <a:r>
              <a:rPr lang="en-US"/>
              <a:t>tructured </a:t>
            </a:r>
            <a:r>
              <a:rPr lang="en-US" b="1"/>
              <a:t>Q</a:t>
            </a:r>
            <a:r>
              <a:rPr lang="en-US"/>
              <a:t>uery </a:t>
            </a:r>
            <a:r>
              <a:rPr lang="en-US" b="1"/>
              <a:t>L</a:t>
            </a:r>
            <a:r>
              <a:rPr lang="en-US"/>
              <a:t>anguage)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Kreiranje tabele – primer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2000" y="1980000"/>
            <a:ext cx="8280000" cy="470448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en-US" sz="2800">
                <a:latin typeface="Courier New" pitchFamily="49"/>
              </a:rPr>
              <a:t>CREATE TABLE CUSTOMERS(</a:t>
            </a:r>
          </a:p>
          <a:p>
            <a:pPr lvl="0">
              <a:buNone/>
            </a:pPr>
            <a:r>
              <a:rPr lang="en-US" sz="2800">
                <a:latin typeface="Courier New" pitchFamily="49"/>
              </a:rPr>
              <a:t>   ID   INT              NOT NULL,</a:t>
            </a:r>
          </a:p>
          <a:p>
            <a:pPr lvl="0">
              <a:buNone/>
            </a:pPr>
            <a:r>
              <a:rPr lang="en-US" sz="2800">
                <a:latin typeface="Courier New" pitchFamily="49"/>
              </a:rPr>
              <a:t>   NAME VARCHAR (20)     NOT NULL,</a:t>
            </a:r>
          </a:p>
          <a:p>
            <a:pPr lvl="0">
              <a:buNone/>
            </a:pPr>
            <a:r>
              <a:rPr lang="en-US" sz="2800">
                <a:latin typeface="Courier New" pitchFamily="49"/>
              </a:rPr>
              <a:t>   AGE  INT              NOT NULL,</a:t>
            </a:r>
          </a:p>
          <a:p>
            <a:pPr lvl="0">
              <a:buNone/>
            </a:pPr>
            <a:r>
              <a:rPr lang="en-US" sz="2800">
                <a:latin typeface="Courier New" pitchFamily="49"/>
              </a:rPr>
              <a:t>   ADDRESS  CHAR (25) ,</a:t>
            </a:r>
          </a:p>
          <a:p>
            <a:pPr lvl="0">
              <a:buNone/>
            </a:pPr>
            <a:r>
              <a:rPr lang="en-US" sz="2800">
                <a:latin typeface="Courier New" pitchFamily="49"/>
              </a:rPr>
              <a:t>   SALARY   DECIMAL (18, 2) DEFAULT 500,  </a:t>
            </a:r>
          </a:p>
          <a:p>
            <a:pPr lvl="0">
              <a:buNone/>
            </a:pPr>
            <a:r>
              <a:rPr lang="en-US" sz="2800">
                <a:latin typeface="Courier New" pitchFamily="49"/>
              </a:rPr>
              <a:t>   PRIMARY KEY (ID)</a:t>
            </a:r>
          </a:p>
          <a:p>
            <a:pPr lvl="0">
              <a:buNone/>
            </a:pPr>
            <a:r>
              <a:rPr lang="en-US" sz="2800">
                <a:latin typeface="Courier New" pitchFamily="49"/>
              </a:rPr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Kreiranje tabele - primer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1120" y="1645920"/>
            <a:ext cx="8280000" cy="514116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en-US" sz="2600">
                <a:latin typeface="Courier New" pitchFamily="49"/>
              </a:rPr>
              <a:t>CREATE TABLE IF NOT EXISTS tasks (</a:t>
            </a:r>
          </a:p>
          <a:p>
            <a:pPr lvl="0">
              <a:buNone/>
            </a:pPr>
            <a:r>
              <a:rPr lang="en-US" sz="2600">
                <a:latin typeface="Courier New" pitchFamily="49"/>
              </a:rPr>
              <a:t>    task_id INT AUTO_INCREMENT,</a:t>
            </a:r>
          </a:p>
          <a:p>
            <a:pPr lvl="0">
              <a:buNone/>
            </a:pPr>
            <a:r>
              <a:rPr lang="en-US" sz="2600">
                <a:latin typeface="Courier New" pitchFamily="49"/>
              </a:rPr>
              <a:t>    title VARCHAR(255) NOT NULL,</a:t>
            </a:r>
          </a:p>
          <a:p>
            <a:pPr lvl="0">
              <a:buNone/>
            </a:pPr>
            <a:r>
              <a:rPr lang="en-US" sz="2600">
                <a:latin typeface="Courier New" pitchFamily="49"/>
              </a:rPr>
              <a:t>    start_date DATE,</a:t>
            </a:r>
          </a:p>
          <a:p>
            <a:pPr lvl="0">
              <a:buNone/>
            </a:pPr>
            <a:r>
              <a:rPr lang="en-US" sz="2600">
                <a:latin typeface="Courier New" pitchFamily="49"/>
              </a:rPr>
              <a:t>    due_date DATE,</a:t>
            </a:r>
          </a:p>
          <a:p>
            <a:pPr lvl="0">
              <a:buNone/>
            </a:pPr>
            <a:r>
              <a:rPr lang="en-US" sz="2600">
                <a:latin typeface="Courier New" pitchFamily="49"/>
              </a:rPr>
              <a:t>    status TINYINT NOT NULL,</a:t>
            </a:r>
          </a:p>
          <a:p>
            <a:pPr lvl="0">
              <a:buNone/>
            </a:pPr>
            <a:r>
              <a:rPr lang="en-US" sz="2600">
                <a:latin typeface="Courier New" pitchFamily="49"/>
              </a:rPr>
              <a:t>    description TEXT,</a:t>
            </a:r>
          </a:p>
          <a:p>
            <a:pPr lvl="0">
              <a:buNone/>
            </a:pPr>
            <a:r>
              <a:rPr lang="en-US" sz="2600">
                <a:latin typeface="Courier New" pitchFamily="49"/>
              </a:rPr>
              <a:t>    PRIMARY KEY(task_id)</a:t>
            </a:r>
          </a:p>
          <a:p>
            <a:pPr lvl="0">
              <a:buNone/>
            </a:pPr>
            <a:r>
              <a:rPr lang="en-US" sz="2600">
                <a:latin typeface="Courier New" pitchFamily="49"/>
              </a:rPr>
              <a:t>)  ENGINE=INNODB;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Menjanje tabele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Komanda </a:t>
            </a:r>
            <a:r>
              <a:rPr lang="en-US">
                <a:latin typeface="Courier New" pitchFamily="49"/>
              </a:rPr>
              <a:t>ALTER TABLE</a:t>
            </a:r>
            <a:r>
              <a:rPr lang="en-US"/>
              <a:t> služi za dodavanje, brisanje i modifikaciju kolona u tabeli.</a:t>
            </a:r>
          </a:p>
          <a:p>
            <a:pPr lvl="0"/>
            <a:r>
              <a:rPr lang="en-US"/>
              <a:t>Za dodavanje kolona koristi se:</a:t>
            </a:r>
          </a:p>
          <a:p>
            <a:pPr lvl="0"/>
            <a:r>
              <a:rPr lang="en-US">
                <a:latin typeface="Courier New" pitchFamily="49"/>
              </a:rPr>
              <a:t>ALTER TABLE table_name</a:t>
            </a:r>
          </a:p>
          <a:p>
            <a:pPr lvl="0"/>
            <a:r>
              <a:rPr lang="en-US">
                <a:latin typeface="Courier New" pitchFamily="49"/>
              </a:rPr>
              <a:t>ADD column_name datatype;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Menjanje tabele - primer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2000" y="1980000"/>
            <a:ext cx="8280000" cy="41864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>
                <a:latin typeface="Albany" pitchFamily="32"/>
              </a:rPr>
              <a:t>U tabeli CUSTOMERS dodati kolonu active tipa BOOLEAN.</a:t>
            </a:r>
          </a:p>
          <a:p>
            <a:pPr lvl="0"/>
            <a:r>
              <a:rPr lang="en-US">
                <a:latin typeface="Albany" pitchFamily="32"/>
              </a:rPr>
              <a:t>U tabeli CUSTOMERS dodati kolonu state tipa VARCHAR(90).</a:t>
            </a:r>
          </a:p>
          <a:p>
            <a:pPr lvl="0"/>
            <a:r>
              <a:rPr lang="en-US">
                <a:latin typeface="Albany" pitchFamily="32"/>
              </a:rPr>
              <a:t>U tabeli CUSTOMERS dodati kolonu number_of_visits tipa TINYINT.</a:t>
            </a:r>
          </a:p>
          <a:p>
            <a:pPr lvl="0"/>
            <a:r>
              <a:rPr lang="en-US">
                <a:latin typeface="Albany" pitchFamily="32"/>
              </a:rPr>
              <a:t>U tabeli TASKS dodati kolonu priority TINYINT NOT NULL.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Menjanje tabele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2000" y="1980000"/>
            <a:ext cx="8280000" cy="4114079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Za brisanje kolone u tabeli koristi se:</a:t>
            </a:r>
          </a:p>
          <a:p>
            <a:pPr lvl="0"/>
            <a:r>
              <a:rPr lang="en-US">
                <a:latin typeface="Courier New" pitchFamily="49"/>
              </a:rPr>
              <a:t>ALTER TABLE table_name</a:t>
            </a:r>
          </a:p>
          <a:p>
            <a:pPr lvl="0"/>
            <a:r>
              <a:rPr lang="en-US">
                <a:latin typeface="Courier New" pitchFamily="49"/>
              </a:rPr>
              <a:t>DROP COLUMN column_name;</a:t>
            </a:r>
          </a:p>
          <a:p>
            <a:pPr lvl="0"/>
            <a:r>
              <a:rPr lang="en-US"/>
              <a:t>Za menjanje kolone u tabeli koristi se:</a:t>
            </a:r>
          </a:p>
          <a:p>
            <a:pPr lvl="0"/>
            <a:r>
              <a:rPr lang="en-US">
                <a:latin typeface="Courier New" pitchFamily="49"/>
              </a:rPr>
              <a:t>ALTER TABLE table_name</a:t>
            </a:r>
          </a:p>
          <a:p>
            <a:pPr lvl="0"/>
            <a:r>
              <a:rPr lang="en-US">
                <a:latin typeface="Courier New" pitchFamily="49"/>
              </a:rPr>
              <a:t>MODIFY COLUMN column_name datatype;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Menjanje tabele - primer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U tabeli tasks promeniti kolonu description na VARCHAR(255) NOT NULL.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Brisanje tabele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Komanda:</a:t>
            </a:r>
          </a:p>
          <a:p>
            <a:pPr lvl="0"/>
            <a:r>
              <a:rPr lang="en-US">
                <a:latin typeface="Courier New" pitchFamily="49"/>
              </a:rPr>
              <a:t>DROP TABLE table_name;</a:t>
            </a:r>
          </a:p>
          <a:p>
            <a:pPr lvl="0"/>
            <a:r>
              <a:rPr lang="en-US"/>
              <a:t>Brisanje tabele podrazumeva brisanje redova, indeksa, uslova i svih ostalih permisija dodeljenih toj tabeli!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Dodavanje redova u tabeli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2000" y="1980000"/>
            <a:ext cx="8280000" cy="4244759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Komanda:</a:t>
            </a:r>
          </a:p>
          <a:p>
            <a:pPr lvl="0"/>
            <a:r>
              <a:rPr lang="en-US">
                <a:latin typeface="Courier New" pitchFamily="49"/>
              </a:rPr>
              <a:t>INSERT INTO TABLE_NAME (column1, column2, column3,...columnN)  </a:t>
            </a:r>
          </a:p>
          <a:p>
            <a:pPr lvl="0"/>
            <a:r>
              <a:rPr lang="en-US">
                <a:latin typeface="Courier New" pitchFamily="49"/>
              </a:rPr>
              <a:t>VALUES (value1, value2, value3,...valueN);</a:t>
            </a:r>
          </a:p>
          <a:p>
            <a:pPr lvl="0"/>
            <a:r>
              <a:rPr lang="en-US">
                <a:latin typeface="Courier New" pitchFamily="49"/>
              </a:rPr>
              <a:t>column1, column2, column3,...columnN </a:t>
            </a:r>
            <a:r>
              <a:rPr lang="en-US">
                <a:latin typeface="Albany" pitchFamily="32"/>
              </a:rPr>
              <a:t>su imena kolona tabele u koju se vrši dodavanje reda.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Dodavanje redova u tabeli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Nije obavezno navoditi imena kolona, ali tada se podrazumeva da unosite red koji sadrži sva polja iz svih kolona.</a:t>
            </a:r>
          </a:p>
          <a:p>
            <a:pPr lvl="0"/>
            <a:r>
              <a:rPr lang="en-US">
                <a:latin typeface="Courier New" pitchFamily="49"/>
              </a:rPr>
              <a:t>INSERT INTO TABLE_NAME VALUES (value1,value2,value3,...valueN);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Primer dodavanja redova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Dodati nekoliko redova u tabelu CUSTOMERS.</a:t>
            </a:r>
          </a:p>
          <a:p>
            <a:pPr lvl="0"/>
            <a:r>
              <a:rPr lang="en-US"/>
              <a:t>Zbog testiranja, ponovite nekoliko redova imaju iste države ili plate.</a:t>
            </a:r>
          </a:p>
          <a:p>
            <a:pPr lvl="0"/>
            <a:r>
              <a:rPr lang="en-US"/>
              <a:t>Probati varijante sa i bez navođenja kolone salary.</a:t>
            </a:r>
          </a:p>
          <a:p>
            <a:pPr lvl="0"/>
            <a:r>
              <a:rPr lang="en-US"/>
              <a:t>Dodati nekoliko redova u tabelu TASKS.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Šta je MySQL?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2000" y="3108959"/>
            <a:ext cx="8280000" cy="39600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Sistem za upravljanje relacionom bazom podataka (Relational Database Management Systems (RDMS)) – softver koji koristi jezik za upravljanje bazom podataka</a:t>
            </a:r>
          </a:p>
          <a:p>
            <a:pPr lvl="0"/>
            <a:r>
              <a:rPr lang="en-US"/>
              <a:t>Primeri koji koriste SQL: MySQL, MS Access, Oracle, Sybase, Informix, Postgres, SQL Server,...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98200" y="1463039"/>
            <a:ext cx="2985479" cy="154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Čitanje podataka iz tabele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Komanda za čitanje podataka iz tabele:</a:t>
            </a:r>
          </a:p>
          <a:p>
            <a:pPr lvl="0"/>
            <a:r>
              <a:rPr lang="en-US">
                <a:latin typeface="Courier New" pitchFamily="49"/>
              </a:rPr>
              <a:t>SELECT column1, column2, columnN FROM table_name;</a:t>
            </a:r>
          </a:p>
          <a:p>
            <a:pPr lvl="0"/>
            <a:r>
              <a:rPr lang="en-US"/>
              <a:t>Ukoliko želimo pa pročitamo polja iz svih kolona, koristimo sintaksu:</a:t>
            </a:r>
          </a:p>
          <a:p>
            <a:pPr lvl="0"/>
            <a:r>
              <a:rPr lang="en-US">
                <a:latin typeface="Courier New" pitchFamily="49"/>
              </a:rPr>
              <a:t>SELECT * FROM table_name;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Čitanje podataka - primeri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Iz tabele customers, pročitati:</a:t>
            </a:r>
          </a:p>
          <a:p>
            <a:pPr lvl="1" rtl="0" hangingPunct="0"/>
            <a:r>
              <a:rPr lang="en-US"/>
              <a:t>Sve kolone,</a:t>
            </a:r>
          </a:p>
          <a:p>
            <a:pPr lvl="1" rtl="0" hangingPunct="0"/>
            <a:r>
              <a:rPr lang="en-US"/>
              <a:t>Samo imena i godine,</a:t>
            </a:r>
          </a:p>
          <a:p>
            <a:pPr lvl="1" rtl="0" hangingPunct="0"/>
            <a:r>
              <a:rPr lang="en-US"/>
              <a:t>Samo plate klijenata.</a:t>
            </a:r>
          </a:p>
          <a:p>
            <a:pPr lvl="0"/>
            <a:r>
              <a:rPr lang="en-US"/>
              <a:t>Iz tabele tasks, pročitati:</a:t>
            </a:r>
          </a:p>
          <a:p>
            <a:pPr lvl="1" rtl="0" hangingPunct="0"/>
            <a:r>
              <a:rPr lang="en-US"/>
              <a:t>Sve kolone,</a:t>
            </a:r>
          </a:p>
          <a:p>
            <a:pPr lvl="1" rtl="0" hangingPunct="0"/>
            <a:r>
              <a:rPr lang="en-US"/>
              <a:t>Samo naziv, status i prioritet.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Čitanje različitih podataka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2000" y="1980000"/>
            <a:ext cx="8280000" cy="42354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>
                <a:latin typeface="Albany" pitchFamily="32"/>
              </a:rPr>
              <a:t>Svaka tabela može sadržati više identičnih vrednosti u nekoj koloni (na primer, država u tabeli customers).</a:t>
            </a:r>
          </a:p>
          <a:p>
            <a:pPr lvl="0"/>
            <a:r>
              <a:rPr lang="en-US">
                <a:latin typeface="Courier New" pitchFamily="49"/>
              </a:rPr>
              <a:t>SELECT DISTINCT</a:t>
            </a:r>
            <a:r>
              <a:rPr lang="en-US"/>
              <a:t> vraća jedino različite vrednosti.</a:t>
            </a:r>
          </a:p>
          <a:p>
            <a:pPr lvl="0"/>
            <a:r>
              <a:rPr lang="en-US">
                <a:latin typeface="Courier New" pitchFamily="49"/>
              </a:rPr>
              <a:t>SELECT DISTINCT column1, column2, ...</a:t>
            </a:r>
          </a:p>
          <a:p>
            <a:pPr lvl="0"/>
            <a:r>
              <a:rPr lang="en-US">
                <a:latin typeface="Courier New" pitchFamily="49"/>
              </a:rPr>
              <a:t>FROM table_name;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Čitanje različitih podataka - primeri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Iz tabele customers, pročitati:</a:t>
            </a:r>
          </a:p>
          <a:p>
            <a:pPr lvl="1" rtl="0" hangingPunct="0"/>
            <a:r>
              <a:rPr lang="en-US"/>
              <a:t>Sve različite države,</a:t>
            </a:r>
          </a:p>
          <a:p>
            <a:pPr lvl="1" rtl="0" hangingPunct="0"/>
            <a:r>
              <a:rPr lang="en-US"/>
              <a:t>Sve različite plate.</a:t>
            </a:r>
          </a:p>
          <a:p>
            <a:pPr lvl="0"/>
            <a:r>
              <a:rPr lang="en-US"/>
              <a:t>Iz tabele tasks, pročitati:</a:t>
            </a:r>
          </a:p>
          <a:p>
            <a:pPr lvl="1" rtl="0" hangingPunct="0"/>
            <a:r>
              <a:rPr lang="en-US"/>
              <a:t>Sve različite statuse,</a:t>
            </a:r>
          </a:p>
          <a:p>
            <a:pPr lvl="1" rtl="0" hangingPunct="0"/>
            <a:r>
              <a:rPr lang="en-US"/>
              <a:t>Sve različite prioritete.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Čitanje podataka – filtriranje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>
                <a:latin typeface="Courier New" pitchFamily="49"/>
              </a:rPr>
              <a:t>WHERE</a:t>
            </a:r>
            <a:r>
              <a:rPr lang="en-US"/>
              <a:t> klauzula se koristi za filtriranje podataka – čitaju se oni podaci koji zadovoljavaju određeni uslov.</a:t>
            </a:r>
          </a:p>
          <a:p>
            <a:pPr lvl="0"/>
            <a:r>
              <a:rPr lang="en-US">
                <a:latin typeface="Courier New" pitchFamily="49"/>
              </a:rPr>
              <a:t>SELECT column1, column2, ...</a:t>
            </a:r>
          </a:p>
          <a:p>
            <a:pPr lvl="0"/>
            <a:r>
              <a:rPr lang="en-US">
                <a:latin typeface="Courier New" pitchFamily="49"/>
              </a:rPr>
              <a:t>FROM table_name</a:t>
            </a:r>
          </a:p>
          <a:p>
            <a:pPr lvl="0"/>
            <a:r>
              <a:rPr lang="en-US">
                <a:latin typeface="Courier New" pitchFamily="49"/>
              </a:rPr>
              <a:t>WHERE condition;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Čitanje podataka – filtriranje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Iz tabele customers, pročitati sve klijente:</a:t>
            </a:r>
          </a:p>
          <a:p>
            <a:pPr lvl="1" rtl="0" hangingPunct="0"/>
            <a:r>
              <a:rPr lang="en-US"/>
              <a:t>Koji dolaze iz Srbije,</a:t>
            </a:r>
          </a:p>
          <a:p>
            <a:pPr lvl="1" rtl="0" hangingPunct="0"/>
            <a:r>
              <a:rPr lang="en-US"/>
              <a:t>Koji imaju platu jednaku (manju, veću) od 500.</a:t>
            </a:r>
          </a:p>
          <a:p>
            <a:pPr lvl="0"/>
            <a:r>
              <a:rPr lang="en-US"/>
              <a:t>Iz tabele tasks, pročitati sve zadatke:</a:t>
            </a:r>
          </a:p>
          <a:p>
            <a:pPr lvl="1" rtl="0" hangingPunct="0"/>
            <a:r>
              <a:rPr lang="en-US"/>
              <a:t>Čiji je status aktivan,</a:t>
            </a:r>
          </a:p>
          <a:p>
            <a:pPr lvl="1" rtl="0" hangingPunct="0"/>
            <a:r>
              <a:rPr lang="en-US"/>
              <a:t>Čiji je prioritet nizak.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Filtriranje podataka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19230" t="44077" r="32060" b="24466"/>
          <a:stretch>
            <a:fillRect/>
          </a:stretch>
        </p:blipFill>
        <p:spPr>
          <a:xfrm>
            <a:off x="822960" y="2194560"/>
            <a:ext cx="8066160" cy="347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Filtriranje podataka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2000" y="1980000"/>
            <a:ext cx="8280000" cy="47563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Iz tabele customers, pročitati sve klijente:</a:t>
            </a:r>
          </a:p>
          <a:p>
            <a:pPr lvl="1" rtl="0" hangingPunct="0"/>
            <a:r>
              <a:rPr lang="en-US"/>
              <a:t>Čija je plata između 300 i 800,</a:t>
            </a:r>
          </a:p>
          <a:p>
            <a:pPr lvl="1" rtl="0" hangingPunct="0"/>
            <a:r>
              <a:rPr lang="en-US"/>
              <a:t>Koji su iz Srbije, Rumunije ili Bugarske,</a:t>
            </a:r>
          </a:p>
          <a:p>
            <a:pPr lvl="1" rtl="0" hangingPunct="0"/>
            <a:r>
              <a:rPr lang="en-US"/>
              <a:t>Koju potiču iz zemlje koja počinje na slovo “S”.</a:t>
            </a:r>
          </a:p>
          <a:p>
            <a:pPr lvl="0"/>
            <a:r>
              <a:rPr lang="en-US"/>
              <a:t>Iz tabele tasks, pročitati sve zadatke:</a:t>
            </a:r>
          </a:p>
          <a:p>
            <a:pPr lvl="1" rtl="0" hangingPunct="0"/>
            <a:r>
              <a:rPr lang="en-US"/>
              <a:t>Čiji id pripada skupu {1, 4, 8, 12},</a:t>
            </a:r>
          </a:p>
          <a:p>
            <a:pPr lvl="1" rtl="0" hangingPunct="0"/>
            <a:r>
              <a:rPr lang="en-US"/>
              <a:t>Čiji je početak veći od 2019-01-01,</a:t>
            </a:r>
          </a:p>
          <a:p>
            <a:pPr lvl="1" rtl="0" hangingPunct="0"/>
            <a:r>
              <a:rPr lang="en-US"/>
              <a:t>Čiji je status različit od neaktivan.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Limitiranje rezultata čitanja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2000" y="1980000"/>
            <a:ext cx="8280000" cy="456516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Ukoliko je rezultat čitanja veliki, može se ograničiti upotrebom LIMIT klauzule:</a:t>
            </a:r>
          </a:p>
          <a:p>
            <a:pPr lvl="0"/>
            <a:r>
              <a:rPr lang="en-US">
                <a:latin typeface="Courier New" pitchFamily="49"/>
              </a:rPr>
              <a:t>SELECT column_name(s)</a:t>
            </a:r>
          </a:p>
          <a:p>
            <a:pPr lvl="0"/>
            <a:r>
              <a:rPr lang="en-US">
                <a:latin typeface="Courier New" pitchFamily="49"/>
              </a:rPr>
              <a:t>FROM table_name</a:t>
            </a:r>
          </a:p>
          <a:p>
            <a:pPr lvl="0"/>
            <a:r>
              <a:rPr lang="en-US">
                <a:latin typeface="Courier New" pitchFamily="49"/>
              </a:rPr>
              <a:t>WHERE condition</a:t>
            </a:r>
          </a:p>
          <a:p>
            <a:pPr lvl="0"/>
            <a:r>
              <a:rPr lang="en-US">
                <a:latin typeface="Courier New" pitchFamily="49"/>
              </a:rPr>
              <a:t>LIMIT number;</a:t>
            </a:r>
          </a:p>
          <a:p>
            <a:pPr lvl="0"/>
            <a:r>
              <a:rPr lang="en-US">
                <a:latin typeface="Albany" pitchFamily="32"/>
              </a:rPr>
              <a:t>Sve prethodne zadatke uraditi i sa limit varijantom!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Kombinovanje uslova za filtriranje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2000" y="1980000"/>
            <a:ext cx="8280000" cy="51649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WHERE klauzula može se kombinovati sa AND, OR i NOT operatorima.</a:t>
            </a:r>
          </a:p>
          <a:p>
            <a:pPr lvl="0"/>
            <a:r>
              <a:rPr lang="en-US"/>
              <a:t>Iz tabele customers, pročitati sve klijente:</a:t>
            </a:r>
          </a:p>
          <a:p>
            <a:pPr lvl="1" rtl="0" hangingPunct="0"/>
            <a:r>
              <a:rPr lang="en-US"/>
              <a:t>Koji su iz Srbije a plata je 600,</a:t>
            </a:r>
          </a:p>
          <a:p>
            <a:pPr lvl="1" rtl="0" hangingPunct="0"/>
            <a:r>
              <a:rPr lang="en-US"/>
              <a:t>Čije ime počinje na S ili imaju manje od 30god.</a:t>
            </a:r>
          </a:p>
          <a:p>
            <a:pPr lvl="0"/>
            <a:r>
              <a:rPr lang="en-US"/>
              <a:t>Iz tabele tasks, pročitati sve zadatke:</a:t>
            </a:r>
          </a:p>
          <a:p>
            <a:pPr lvl="1" rtl="0" hangingPunct="0"/>
            <a:r>
              <a:rPr lang="en-US"/>
              <a:t>Čiji je status različit od aktivan i prioritet visok,</a:t>
            </a:r>
          </a:p>
          <a:p>
            <a:pPr lvl="1" rtl="0" hangingPunct="0"/>
            <a:r>
              <a:rPr lang="en-US"/>
              <a:t>Čiji datum nije veći od 2019-01-01.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Komande u SQL-u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DDL - Data Definition Language:</a:t>
            </a:r>
          </a:p>
          <a:p>
            <a:pPr lvl="1" rtl="0" hangingPunct="0"/>
            <a:r>
              <a:rPr lang="en-US"/>
              <a:t>CREATE, ALTER, DROP</a:t>
            </a:r>
          </a:p>
          <a:p>
            <a:pPr lvl="0"/>
            <a:r>
              <a:rPr lang="en-US"/>
              <a:t>DML - Data Manipulation Language:</a:t>
            </a:r>
          </a:p>
          <a:p>
            <a:pPr lvl="1" rtl="0" hangingPunct="0"/>
            <a:r>
              <a:rPr lang="en-US"/>
              <a:t>SELECT, INSERT, UPDATE, DELETE</a:t>
            </a:r>
          </a:p>
          <a:p>
            <a:pPr lvl="0"/>
            <a:r>
              <a:rPr lang="en-US"/>
              <a:t>DCL - Data Control Language:</a:t>
            </a:r>
          </a:p>
          <a:p>
            <a:pPr lvl="1" rtl="0" hangingPunct="0"/>
            <a:r>
              <a:rPr lang="en-US"/>
              <a:t>GRANT, REVOKE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Sortiranje rezultata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Za sortiranje rezultata čitanja koristi se ORDER BY klauzula:</a:t>
            </a:r>
          </a:p>
          <a:p>
            <a:pPr lvl="0"/>
            <a:r>
              <a:rPr lang="en-US">
                <a:latin typeface="Courier New" pitchFamily="49"/>
              </a:rPr>
              <a:t>SELECT column1, column2, ...</a:t>
            </a:r>
          </a:p>
          <a:p>
            <a:pPr lvl="0"/>
            <a:r>
              <a:rPr lang="en-US">
                <a:latin typeface="Courier New" pitchFamily="49"/>
              </a:rPr>
              <a:t>FROM table_name</a:t>
            </a:r>
          </a:p>
          <a:p>
            <a:pPr lvl="0"/>
            <a:r>
              <a:rPr lang="en-US">
                <a:latin typeface="Courier New" pitchFamily="49"/>
              </a:rPr>
              <a:t>ORDER BY column1, column2, ... ASC|DESC;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75816" y="395461"/>
            <a:ext cx="9072215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 smtClean="0"/>
              <a:t>Zadaci za vežbu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3768" y="1547589"/>
            <a:ext cx="9793088" cy="5616624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sr-Latn-RS" sz="3000" dirty="0"/>
              <a:t>Napraviti bazu podataka </a:t>
            </a:r>
            <a:r>
              <a:rPr lang="sr-Latn-RS" sz="3000" b="1" i="1" dirty="0"/>
              <a:t>videoteka</a:t>
            </a:r>
            <a:r>
              <a:rPr lang="sr-Latn-RS" sz="3000" b="1" i="1" dirty="0" smtClean="0"/>
              <a:t>.</a:t>
            </a:r>
          </a:p>
          <a:p>
            <a:pPr lvl="0"/>
            <a:r>
              <a:rPr lang="sr-Latn-RS" sz="3000" dirty="0"/>
              <a:t>U bazi </a:t>
            </a:r>
            <a:r>
              <a:rPr lang="sr-Latn-RS" sz="3000" i="1" dirty="0"/>
              <a:t>videoteka</a:t>
            </a:r>
            <a:r>
              <a:rPr lang="sr-Latn-RS" sz="3000" dirty="0"/>
              <a:t>, napraviti tabelu </a:t>
            </a:r>
            <a:r>
              <a:rPr lang="sr-Latn-RS" sz="3000" b="1" i="1" dirty="0"/>
              <a:t>filmovi </a:t>
            </a:r>
            <a:r>
              <a:rPr lang="sr-Latn-RS" sz="3000" dirty="0"/>
              <a:t>koja sadrži sledeće kolone:</a:t>
            </a:r>
            <a:endParaRPr lang="en-US" sz="3000" dirty="0"/>
          </a:p>
          <a:p>
            <a:pPr lvl="1"/>
            <a:r>
              <a:rPr lang="sr-Latn-RS" sz="2400" b="1" i="1" dirty="0"/>
              <a:t>id</a:t>
            </a:r>
            <a:r>
              <a:rPr lang="sr-Latn-RS" sz="2400" dirty="0"/>
              <a:t> – Ceo broj i primarni ključ.</a:t>
            </a:r>
            <a:endParaRPr lang="en-US" sz="2400" dirty="0"/>
          </a:p>
          <a:p>
            <a:pPr lvl="1"/>
            <a:r>
              <a:rPr lang="sr-Latn-RS" sz="2400" b="1" i="1" dirty="0"/>
              <a:t>naslov </a:t>
            </a:r>
            <a:r>
              <a:rPr lang="sr-Latn-RS" sz="2400" dirty="0"/>
              <a:t>– Tekstualni podatak dužine do 255 karaktera različit od NULL.</a:t>
            </a:r>
            <a:endParaRPr lang="en-US" sz="2400" dirty="0"/>
          </a:p>
          <a:p>
            <a:pPr lvl="1"/>
            <a:r>
              <a:rPr lang="sr-Latn-RS" sz="2400" b="1" i="1" dirty="0"/>
              <a:t>reziser </a:t>
            </a:r>
            <a:r>
              <a:rPr lang="sr-Latn-RS" sz="2400" dirty="0"/>
              <a:t>– Tekstualni podatak dužine do 255 karaktera različit od NULL.</a:t>
            </a:r>
            <a:endParaRPr lang="en-US" sz="2400" dirty="0"/>
          </a:p>
          <a:p>
            <a:pPr lvl="1"/>
            <a:r>
              <a:rPr lang="sr-Latn-RS" sz="2400" b="1" i="1" dirty="0"/>
              <a:t>god</a:t>
            </a:r>
            <a:r>
              <a:rPr lang="en-US" sz="2400" b="1" i="1" dirty="0"/>
              <a:t>_</a:t>
            </a:r>
            <a:r>
              <a:rPr lang="en-US" sz="2400" b="1" i="1" dirty="0" err="1"/>
              <a:t>izdavanja</a:t>
            </a:r>
            <a:r>
              <a:rPr lang="en-US" sz="2400" dirty="0"/>
              <a:t> </a:t>
            </a:r>
            <a:r>
              <a:rPr lang="sr-Latn-RS" sz="2400" dirty="0"/>
              <a:t>– YEAR različit od NULL.</a:t>
            </a:r>
            <a:endParaRPr lang="en-US" sz="2400" dirty="0"/>
          </a:p>
          <a:p>
            <a:pPr lvl="1"/>
            <a:r>
              <a:rPr lang="sr-Latn-RS" sz="2400" b="1" i="1" dirty="0"/>
              <a:t>zanr</a:t>
            </a:r>
            <a:r>
              <a:rPr lang="sr-Latn-RS" sz="2400" dirty="0"/>
              <a:t>– Tekstualni podatak dužine do 255 karaktera različit od NULL.</a:t>
            </a:r>
            <a:endParaRPr lang="en-US" sz="2400" dirty="0"/>
          </a:p>
          <a:p>
            <a:pPr lvl="1"/>
            <a:r>
              <a:rPr lang="sr-Latn-RS" sz="2400" b="1" i="1" dirty="0"/>
              <a:t>ocena </a:t>
            </a:r>
            <a:r>
              <a:rPr lang="sr-Latn-RS" sz="2400" dirty="0"/>
              <a:t>–Decimalni broj </a:t>
            </a:r>
            <a:endParaRPr lang="en-US" sz="2400" dirty="0"/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19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75816" y="395461"/>
            <a:ext cx="9072215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 smtClean="0"/>
              <a:t>Zadaci za vežbu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808" y="1763613"/>
            <a:ext cx="8856824" cy="5616624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sr-Latn-RS" sz="3000" dirty="0" smtClean="0"/>
              <a:t>Selektovati sve upite koja je žanr tragedija, komedija ili drama.</a:t>
            </a:r>
          </a:p>
          <a:p>
            <a:pPr lvl="0"/>
            <a:r>
              <a:rPr lang="sr-Latn-RS" sz="3000" dirty="0" smtClean="0"/>
              <a:t>Selektovati sve filmove kojima je ocena između 5 i 10.</a:t>
            </a:r>
          </a:p>
          <a:p>
            <a:r>
              <a:rPr lang="en-US" sz="3000" dirty="0" err="1"/>
              <a:t>Selektovati</a:t>
            </a:r>
            <a:r>
              <a:rPr lang="en-US" sz="3000" dirty="0"/>
              <a:t> </a:t>
            </a:r>
            <a:r>
              <a:rPr lang="en-US" sz="3000" dirty="0" smtClean="0"/>
              <a:t>re</a:t>
            </a:r>
            <a:r>
              <a:rPr lang="sr-Latn-RS" sz="3000" dirty="0" smtClean="0"/>
              <a:t>ž</a:t>
            </a:r>
            <a:r>
              <a:rPr lang="en-US" sz="3000" dirty="0" err="1" smtClean="0"/>
              <a:t>isere</a:t>
            </a:r>
            <a:r>
              <a:rPr lang="en-US" sz="3000" dirty="0" smtClean="0"/>
              <a:t> </a:t>
            </a:r>
            <a:r>
              <a:rPr lang="en-US" sz="3000" dirty="0"/>
              <a:t>(</a:t>
            </a:r>
            <a:r>
              <a:rPr lang="en-US" sz="3000" dirty="0" err="1"/>
              <a:t>bez</a:t>
            </a:r>
            <a:r>
              <a:rPr lang="en-US" sz="3000" dirty="0"/>
              <a:t> </a:t>
            </a:r>
            <a:r>
              <a:rPr lang="en-US" sz="3000" dirty="0" err="1"/>
              <a:t>ponavljanja</a:t>
            </a:r>
            <a:r>
              <a:rPr lang="en-US" sz="3000" dirty="0"/>
              <a:t>) </a:t>
            </a:r>
            <a:r>
              <a:rPr lang="en-US" sz="3000" dirty="0" err="1"/>
              <a:t>koji</a:t>
            </a:r>
            <a:r>
              <a:rPr lang="en-US" sz="3000" dirty="0"/>
              <a:t> </a:t>
            </a:r>
            <a:r>
              <a:rPr lang="en-US" sz="3000" dirty="0" err="1"/>
              <a:t>su</a:t>
            </a:r>
            <a:r>
              <a:rPr lang="en-US" sz="3000" dirty="0"/>
              <a:t> </a:t>
            </a:r>
            <a:r>
              <a:rPr lang="en-US" sz="3000" dirty="0" smtClean="0"/>
              <a:t>re</a:t>
            </a:r>
            <a:r>
              <a:rPr lang="sr-Latn-RS" sz="3000" dirty="0" smtClean="0"/>
              <a:t>ž</a:t>
            </a:r>
            <a:r>
              <a:rPr lang="en-US" sz="3000" dirty="0" err="1" smtClean="0"/>
              <a:t>irali</a:t>
            </a:r>
            <a:r>
              <a:rPr lang="en-US" sz="3000" dirty="0" smtClean="0"/>
              <a:t> </a:t>
            </a:r>
            <a:r>
              <a:rPr lang="en-US" sz="3000" dirty="0" err="1"/>
              <a:t>filmove</a:t>
            </a:r>
            <a:r>
              <a:rPr lang="en-US" sz="3000" dirty="0"/>
              <a:t> </a:t>
            </a:r>
            <a:r>
              <a:rPr lang="en-US" sz="3000" dirty="0" err="1"/>
              <a:t>izdate</a:t>
            </a:r>
            <a:r>
              <a:rPr lang="en-US" sz="3000" dirty="0"/>
              <a:t> 2003. </a:t>
            </a:r>
            <a:r>
              <a:rPr lang="en-US" sz="3000" dirty="0" err="1"/>
              <a:t>godine</a:t>
            </a:r>
            <a:r>
              <a:rPr lang="en-US" sz="3000" dirty="0"/>
              <a:t> i pore</a:t>
            </a:r>
            <a:r>
              <a:rPr lang="sr-Latn-RS" sz="3000" dirty="0"/>
              <a:t>đati ih </a:t>
            </a:r>
            <a:r>
              <a:rPr lang="en-US" sz="3000" dirty="0" err="1"/>
              <a:t>abecednim</a:t>
            </a:r>
            <a:r>
              <a:rPr lang="en-US" sz="3000" dirty="0"/>
              <a:t> </a:t>
            </a:r>
            <a:r>
              <a:rPr lang="en-US" sz="3000" dirty="0" err="1"/>
              <a:t>redom</a:t>
            </a:r>
            <a:r>
              <a:rPr lang="en-US" sz="3000" dirty="0"/>
              <a:t>. </a:t>
            </a:r>
            <a:endParaRPr lang="sr-Latn-RS" sz="3000" dirty="0" smtClean="0"/>
          </a:p>
          <a:p>
            <a:pPr lvl="0"/>
            <a:r>
              <a:rPr lang="sr-Latn-RS" sz="3000" dirty="0"/>
              <a:t>Selektovati sve filmove tako da im zanr nije komedija.</a:t>
            </a:r>
            <a:endParaRPr lang="en-US" sz="3000" dirty="0"/>
          </a:p>
          <a:p>
            <a:pPr lvl="0"/>
            <a:r>
              <a:rPr lang="sr-Latn-RS" sz="3000" dirty="0"/>
              <a:t>Prikazati sve informacije o najbojle rangiranom filmu</a:t>
            </a:r>
            <a:endParaRPr lang="en-US" sz="3000" dirty="0"/>
          </a:p>
          <a:p>
            <a:r>
              <a:rPr lang="sr-Latn-RS" sz="3000" dirty="0"/>
              <a:t>Prikazati sve informacije o najbolje rangiranoj </a:t>
            </a:r>
            <a:r>
              <a:rPr lang="sr-Latn-RS" sz="3000" dirty="0" smtClean="0"/>
              <a:t>drami.</a:t>
            </a:r>
          </a:p>
          <a:p>
            <a:endParaRPr lang="en-US" sz="2400" dirty="0"/>
          </a:p>
          <a:p>
            <a:pPr lvl="0"/>
            <a:endParaRPr lang="en-US" sz="2200" dirty="0"/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9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75816" y="395461"/>
            <a:ext cx="9072215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 smtClean="0"/>
              <a:t>Zadaci za vežbu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808" y="1763613"/>
            <a:ext cx="8856824" cy="5616624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sr-Latn-RS" dirty="0" smtClean="0"/>
              <a:t>Selektovati trojicu rezisera ciji filmovi imaju najbolje ocene.</a:t>
            </a:r>
            <a:endParaRPr lang="en-US" dirty="0" smtClean="0"/>
          </a:p>
          <a:p>
            <a:pPr lvl="0"/>
            <a:r>
              <a:rPr lang="sr-Latn-RS" dirty="0" smtClean="0"/>
              <a:t>Selektovati sve žanrove filmova, bez ponavljanja.</a:t>
            </a:r>
          </a:p>
          <a:p>
            <a:pPr lvl="0"/>
            <a:r>
              <a:rPr lang="sr-Latn-RS" dirty="0" smtClean="0"/>
              <a:t>Selektovati sve filmove u obliku naslov (režiser).</a:t>
            </a:r>
          </a:p>
          <a:p>
            <a:r>
              <a:rPr lang="sr-Latn-RS" dirty="0" smtClean="0"/>
              <a:t> Selektovati sve filmove u obliku </a:t>
            </a:r>
            <a:br>
              <a:rPr lang="sr-Latn-RS" dirty="0" smtClean="0"/>
            </a:br>
            <a:r>
              <a:rPr lang="sr-Latn-RS" dirty="0" smtClean="0"/>
              <a:t>naslov (režiser) – godina izdanja. Selektovane filmove sortirati rastuće prema godini izdanja.</a:t>
            </a:r>
          </a:p>
          <a:p>
            <a:pPr lvl="0"/>
            <a:endParaRPr lang="sr-Latn-RS" dirty="0" smtClean="0"/>
          </a:p>
          <a:p>
            <a:pPr lvl="0"/>
            <a:endParaRPr lang="en-US" dirty="0" smtClean="0"/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2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Minimum MIN( </a:t>
            </a:r>
            <a:r>
              <a:rPr lang="sr-Latn-R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dirty="0" err="1" smtClean="0">
                <a:latin typeface="Albany"/>
                <a:cs typeface="Courier New" pitchFamily="49" charset="0"/>
              </a:rPr>
              <a:t>Funkcija</a:t>
            </a:r>
            <a:r>
              <a:rPr lang="en-US" dirty="0" smtClean="0">
                <a:latin typeface="Albany"/>
                <a:cs typeface="Courier New" pitchFamily="49" charset="0"/>
              </a:rPr>
              <a:t> MIN() </a:t>
            </a:r>
            <a:r>
              <a:rPr lang="en-US" dirty="0" err="1" smtClean="0">
                <a:latin typeface="Albany"/>
                <a:cs typeface="Courier New" pitchFamily="49" charset="0"/>
              </a:rPr>
              <a:t>vra</a:t>
            </a:r>
            <a:r>
              <a:rPr lang="sr-Latn-RS" dirty="0" smtClean="0">
                <a:latin typeface="Albany"/>
                <a:cs typeface="Courier New" pitchFamily="49" charset="0"/>
              </a:rPr>
              <a:t>ća najmanju vrednost selektovane kolone </a:t>
            </a:r>
          </a:p>
          <a:p>
            <a:pPr lvl="0"/>
            <a:endParaRPr lang="sr-Latn-R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SELECT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</a:t>
            </a:r>
            <a:r>
              <a:rPr lang="sr-Latn-RS" i="1" dirty="0" smtClean="0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sr-Latn-RS" i="1" dirty="0" smtClean="0">
                <a:latin typeface="Courier New" pitchFamily="49" charset="0"/>
                <a:cs typeface="Courier New" pitchFamily="49" charset="0"/>
              </a:rPr>
              <a:t>kolone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FROM </a:t>
            </a:r>
            <a:r>
              <a:rPr lang="sr-Latn-RS" i="1" dirty="0" smtClean="0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sr-Latn-RS" i="1" dirty="0" smtClean="0">
                <a:latin typeface="Courier New" pitchFamily="49" charset="0"/>
                <a:cs typeface="Courier New" pitchFamily="49" charset="0"/>
              </a:rPr>
              <a:t>tabele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WHERE </a:t>
            </a:r>
            <a:r>
              <a:rPr lang="sr-Latn-RS" i="1" dirty="0" smtClean="0">
                <a:latin typeface="Courier New" pitchFamily="49" charset="0"/>
                <a:cs typeface="Courier New" pitchFamily="49" charset="0"/>
              </a:rPr>
              <a:t>uslov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53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 smtClean="0"/>
              <a:t>Maksimum </a:t>
            </a:r>
            <a:r>
              <a:rPr lang="en-US" dirty="0" smtClean="0"/>
              <a:t>M</a:t>
            </a:r>
            <a:r>
              <a:rPr lang="sr-Latn-RS" dirty="0" smtClean="0"/>
              <a:t>AX</a:t>
            </a:r>
            <a:r>
              <a:rPr lang="en-US" dirty="0" smtClean="0"/>
              <a:t>( </a:t>
            </a:r>
            <a:r>
              <a:rPr lang="sr-Latn-R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dirty="0" err="1" smtClean="0">
                <a:latin typeface="Albany"/>
                <a:cs typeface="Courier New" pitchFamily="49" charset="0"/>
              </a:rPr>
              <a:t>Funkcija</a:t>
            </a:r>
            <a:r>
              <a:rPr lang="en-US" dirty="0" smtClean="0">
                <a:latin typeface="Albany"/>
                <a:cs typeface="Courier New" pitchFamily="49" charset="0"/>
              </a:rPr>
              <a:t> M</a:t>
            </a:r>
            <a:r>
              <a:rPr lang="sr-Latn-RS" dirty="0" smtClean="0">
                <a:latin typeface="Albany"/>
                <a:cs typeface="Courier New" pitchFamily="49" charset="0"/>
              </a:rPr>
              <a:t>AX</a:t>
            </a:r>
            <a:r>
              <a:rPr lang="en-US" dirty="0" smtClean="0">
                <a:latin typeface="Albany"/>
                <a:cs typeface="Courier New" pitchFamily="49" charset="0"/>
              </a:rPr>
              <a:t>() </a:t>
            </a:r>
            <a:r>
              <a:rPr lang="en-US" dirty="0" err="1" smtClean="0">
                <a:latin typeface="Albany"/>
                <a:cs typeface="Courier New" pitchFamily="49" charset="0"/>
              </a:rPr>
              <a:t>vra</a:t>
            </a:r>
            <a:r>
              <a:rPr lang="sr-Latn-RS" dirty="0" smtClean="0">
                <a:latin typeface="Albany"/>
                <a:cs typeface="Courier New" pitchFamily="49" charset="0"/>
              </a:rPr>
              <a:t>ća najveću vrednost selektovane kolone </a:t>
            </a:r>
          </a:p>
          <a:p>
            <a:pPr lvl="0"/>
            <a:endParaRPr lang="sr-Latn-R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SELECT 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MAX(</a:t>
            </a:r>
            <a:r>
              <a:rPr lang="sr-Latn-RS" i="1" dirty="0" smtClean="0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sr-Latn-RS" i="1" dirty="0" smtClean="0">
                <a:latin typeface="Courier New" pitchFamily="49" charset="0"/>
                <a:cs typeface="Courier New" pitchFamily="49" charset="0"/>
              </a:rPr>
              <a:t>kolone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FROM </a:t>
            </a:r>
            <a:r>
              <a:rPr lang="sr-Latn-RS" i="1" dirty="0" smtClean="0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sr-Latn-RS" i="1" dirty="0" smtClean="0">
                <a:latin typeface="Courier New" pitchFamily="49" charset="0"/>
                <a:cs typeface="Courier New" pitchFamily="49" charset="0"/>
              </a:rPr>
              <a:t>tabele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WHERE </a:t>
            </a:r>
            <a:r>
              <a:rPr lang="sr-Latn-RS" i="1" dirty="0" smtClean="0">
                <a:latin typeface="Courier New" pitchFamily="49" charset="0"/>
                <a:cs typeface="Courier New" pitchFamily="49" charset="0"/>
              </a:rPr>
              <a:t>uslov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88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75816" y="539477"/>
            <a:ext cx="9072215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 smtClean="0"/>
              <a:t>Promena naziva MIN( )/MAX( ) kolone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808" y="1979637"/>
            <a:ext cx="8856824" cy="39600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sr-Latn-RS" dirty="0" smtClean="0">
                <a:latin typeface="Albany"/>
                <a:cs typeface="Courier New" pitchFamily="49" charset="0"/>
              </a:rPr>
              <a:t>Moguće je i promeniti naziv kolone za minimum i maksimum</a:t>
            </a:r>
          </a:p>
          <a:p>
            <a:pPr lvl="0"/>
            <a:endParaRPr lang="sr-Latn-R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SELECT 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MAX(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kolona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‘Novi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naziv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FROM </a:t>
            </a:r>
            <a:r>
              <a:rPr lang="sr-Latn-RS" i="1" dirty="0" smtClean="0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sr-Latn-RS" i="1" dirty="0" smtClean="0">
                <a:latin typeface="Courier New" pitchFamily="49" charset="0"/>
                <a:cs typeface="Courier New" pitchFamily="49" charset="0"/>
              </a:rPr>
              <a:t>tabele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WHERE </a:t>
            </a:r>
            <a:r>
              <a:rPr lang="sr-Latn-RS" i="1" dirty="0" smtClean="0">
                <a:latin typeface="Courier New" pitchFamily="49" charset="0"/>
                <a:cs typeface="Courier New" pitchFamily="49" charset="0"/>
              </a:rPr>
              <a:t>uslov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65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75816" y="539477"/>
            <a:ext cx="9072215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 smtClean="0"/>
              <a:t>Prebrojavanje</a:t>
            </a:r>
            <a:r>
              <a:rPr lang="en-US" dirty="0" smtClean="0"/>
              <a:t> – COUNT( )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808" y="1979637"/>
            <a:ext cx="8856824" cy="39600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dirty="0" err="1" smtClean="0">
                <a:latin typeface="Albany"/>
                <a:cs typeface="Courier New" pitchFamily="49" charset="0"/>
              </a:rPr>
              <a:t>Funkcija</a:t>
            </a:r>
            <a:r>
              <a:rPr lang="en-US" dirty="0" smtClean="0">
                <a:latin typeface="Albany"/>
                <a:cs typeface="Courier New" pitchFamily="49" charset="0"/>
              </a:rPr>
              <a:t> COUNT( ) </a:t>
            </a:r>
            <a:r>
              <a:rPr lang="en-US" dirty="0" err="1" smtClean="0">
                <a:latin typeface="Albany"/>
                <a:cs typeface="Courier New" pitchFamily="49" charset="0"/>
              </a:rPr>
              <a:t>vra</a:t>
            </a:r>
            <a:r>
              <a:rPr lang="sr-Latn-RS" dirty="0" smtClean="0">
                <a:latin typeface="Albany"/>
                <a:cs typeface="Courier New" pitchFamily="49" charset="0"/>
              </a:rPr>
              <a:t>ća broj redova koji su označeni upitom</a:t>
            </a:r>
          </a:p>
          <a:p>
            <a:pPr lvl="0"/>
            <a:endParaRPr lang="sr-Latn-R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SELECT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COUNT(</a:t>
            </a:r>
            <a:r>
              <a:rPr lang="sr-Latn-RS" i="1" dirty="0" smtClean="0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sr-Latn-RS" i="1" dirty="0" smtClean="0">
                <a:latin typeface="Courier New" pitchFamily="49" charset="0"/>
                <a:cs typeface="Courier New" pitchFamily="49" charset="0"/>
              </a:rPr>
              <a:t>kolone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FROM </a:t>
            </a:r>
            <a:r>
              <a:rPr lang="sr-Latn-RS" i="1" dirty="0" smtClean="0">
                <a:latin typeface="Courier New" pitchFamily="49" charset="0"/>
                <a:cs typeface="Courier New" pitchFamily="49" charset="0"/>
              </a:rPr>
              <a:t>ime_tabele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WHERE </a:t>
            </a:r>
            <a:r>
              <a:rPr lang="sr-Latn-RS" i="1" dirty="0" smtClean="0">
                <a:latin typeface="Courier New" pitchFamily="49" charset="0"/>
                <a:cs typeface="Courier New" pitchFamily="49" charset="0"/>
              </a:rPr>
              <a:t>uslov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6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75816" y="539477"/>
            <a:ext cx="9072215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 smtClean="0"/>
              <a:t>Prosek </a:t>
            </a:r>
            <a:r>
              <a:rPr lang="en-US" dirty="0" smtClean="0"/>
              <a:t>– </a:t>
            </a:r>
            <a:r>
              <a:rPr lang="sr-Latn-RS" dirty="0" smtClean="0"/>
              <a:t>AVG</a:t>
            </a:r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808" y="1979637"/>
            <a:ext cx="8856824" cy="39600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dirty="0" err="1" smtClean="0">
                <a:latin typeface="Albany"/>
                <a:cs typeface="Courier New" pitchFamily="49" charset="0"/>
              </a:rPr>
              <a:t>Funkcija</a:t>
            </a:r>
            <a:r>
              <a:rPr lang="en-US" dirty="0" smtClean="0">
                <a:latin typeface="Albany"/>
                <a:cs typeface="Courier New" pitchFamily="49" charset="0"/>
              </a:rPr>
              <a:t> </a:t>
            </a:r>
            <a:r>
              <a:rPr lang="sr-Latn-RS" dirty="0" smtClean="0">
                <a:latin typeface="Albany"/>
                <a:cs typeface="Courier New" pitchFamily="49" charset="0"/>
              </a:rPr>
              <a:t>AVG</a:t>
            </a:r>
            <a:r>
              <a:rPr lang="en-US" dirty="0" smtClean="0">
                <a:latin typeface="Albany"/>
                <a:cs typeface="Courier New" pitchFamily="49" charset="0"/>
              </a:rPr>
              <a:t>( ) </a:t>
            </a:r>
            <a:r>
              <a:rPr lang="en-US" dirty="0" err="1" smtClean="0">
                <a:latin typeface="Albany"/>
                <a:cs typeface="Courier New" pitchFamily="49" charset="0"/>
              </a:rPr>
              <a:t>vra</a:t>
            </a:r>
            <a:r>
              <a:rPr lang="sr-Latn-RS" dirty="0" smtClean="0">
                <a:latin typeface="Albany"/>
                <a:cs typeface="Courier New" pitchFamily="49" charset="0"/>
              </a:rPr>
              <a:t>ća prosečnu vrednost kolona označenih upitom</a:t>
            </a:r>
          </a:p>
          <a:p>
            <a:pPr lvl="0"/>
            <a:endParaRPr lang="sr-Latn-R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SELECT 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AVG(</a:t>
            </a:r>
            <a:r>
              <a:rPr lang="sr-Latn-RS" i="1" dirty="0" smtClean="0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sr-Latn-RS" i="1" dirty="0" smtClean="0">
                <a:latin typeface="Courier New" pitchFamily="49" charset="0"/>
                <a:cs typeface="Courier New" pitchFamily="49" charset="0"/>
              </a:rPr>
              <a:t>kolone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FROM </a:t>
            </a:r>
            <a:r>
              <a:rPr lang="sr-Latn-RS" i="1" dirty="0" smtClean="0">
                <a:latin typeface="Courier New" pitchFamily="49" charset="0"/>
                <a:cs typeface="Courier New" pitchFamily="49" charset="0"/>
              </a:rPr>
              <a:t>ime_tabele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WHERE </a:t>
            </a:r>
            <a:r>
              <a:rPr lang="sr-Latn-RS" i="1" dirty="0" smtClean="0">
                <a:latin typeface="Courier New" pitchFamily="49" charset="0"/>
                <a:cs typeface="Courier New" pitchFamily="49" charset="0"/>
              </a:rPr>
              <a:t>uslov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05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75816" y="539477"/>
            <a:ext cx="9072215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 smtClean="0"/>
              <a:t>Suma </a:t>
            </a:r>
            <a:r>
              <a:rPr lang="en-US" dirty="0" smtClean="0"/>
              <a:t>– </a:t>
            </a:r>
            <a:r>
              <a:rPr lang="sr-Latn-RS" dirty="0" smtClean="0"/>
              <a:t>SUM</a:t>
            </a:r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808" y="1979637"/>
            <a:ext cx="8856824" cy="39600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dirty="0" err="1" smtClean="0">
                <a:latin typeface="Albany"/>
                <a:cs typeface="Courier New" pitchFamily="49" charset="0"/>
              </a:rPr>
              <a:t>Funkcija</a:t>
            </a:r>
            <a:r>
              <a:rPr lang="en-US" dirty="0" smtClean="0">
                <a:latin typeface="Albany"/>
                <a:cs typeface="Courier New" pitchFamily="49" charset="0"/>
              </a:rPr>
              <a:t> </a:t>
            </a:r>
            <a:r>
              <a:rPr lang="sr-Latn-RS" dirty="0" smtClean="0">
                <a:latin typeface="Albany"/>
                <a:cs typeface="Courier New" pitchFamily="49" charset="0"/>
              </a:rPr>
              <a:t>SUM</a:t>
            </a:r>
            <a:r>
              <a:rPr lang="en-US" dirty="0" smtClean="0">
                <a:latin typeface="Albany"/>
                <a:cs typeface="Courier New" pitchFamily="49" charset="0"/>
              </a:rPr>
              <a:t>( ) </a:t>
            </a:r>
            <a:r>
              <a:rPr lang="en-US" dirty="0" err="1" smtClean="0">
                <a:latin typeface="Albany"/>
                <a:cs typeface="Courier New" pitchFamily="49" charset="0"/>
              </a:rPr>
              <a:t>vra</a:t>
            </a:r>
            <a:r>
              <a:rPr lang="sr-Latn-RS" dirty="0" smtClean="0">
                <a:latin typeface="Albany"/>
                <a:cs typeface="Courier New" pitchFamily="49" charset="0"/>
              </a:rPr>
              <a:t>ća sumu vrednosti kolona označenih upitom</a:t>
            </a:r>
          </a:p>
          <a:p>
            <a:pPr lvl="0"/>
            <a:endParaRPr lang="sr-Latn-R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SELECT 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SUM(ime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sr-Latn-RS" i="1" dirty="0" smtClean="0">
                <a:latin typeface="Courier New" pitchFamily="49" charset="0"/>
                <a:cs typeface="Courier New" pitchFamily="49" charset="0"/>
              </a:rPr>
              <a:t>kolone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FROM </a:t>
            </a:r>
            <a:r>
              <a:rPr lang="sr-Latn-RS" i="1" dirty="0" smtClean="0">
                <a:latin typeface="Courier New" pitchFamily="49" charset="0"/>
                <a:cs typeface="Courier New" pitchFamily="49" charset="0"/>
              </a:rPr>
              <a:t>ime_tabele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WHERE </a:t>
            </a:r>
            <a:r>
              <a:rPr lang="sr-Latn-RS" i="1" dirty="0" smtClean="0">
                <a:latin typeface="Courier New" pitchFamily="49" charset="0"/>
                <a:cs typeface="Courier New" pitchFamily="49" charset="0"/>
              </a:rPr>
              <a:t>uslov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17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Šta je baza podataka?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11000" y="1614240"/>
            <a:ext cx="6801480" cy="5518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75816" y="539477"/>
            <a:ext cx="9072215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 smtClean="0"/>
              <a:t>Zadaci za vežbu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808" y="1979637"/>
            <a:ext cx="8856824" cy="39600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sr-Latn-RS" dirty="0" smtClean="0">
                <a:latin typeface="Albany"/>
                <a:cs typeface="Courier New" pitchFamily="49" charset="0"/>
              </a:rPr>
              <a:t>U tabeli customers odrediti:</a:t>
            </a:r>
          </a:p>
          <a:p>
            <a:pPr lvl="1"/>
            <a:r>
              <a:rPr lang="sr-Latn-RS" dirty="0" smtClean="0">
                <a:latin typeface="Albany"/>
                <a:cs typeface="Courier New" pitchFamily="49" charset="0"/>
              </a:rPr>
              <a:t>Broj radnika</a:t>
            </a:r>
          </a:p>
          <a:p>
            <a:pPr lvl="1"/>
            <a:r>
              <a:rPr lang="sr-Latn-RS" dirty="0" smtClean="0">
                <a:latin typeface="Albany"/>
                <a:cs typeface="Courier New" pitchFamily="49" charset="0"/>
              </a:rPr>
              <a:t>Minimalnu platu</a:t>
            </a:r>
          </a:p>
          <a:p>
            <a:pPr lvl="1"/>
            <a:r>
              <a:rPr lang="sr-Latn-RS" dirty="0" smtClean="0">
                <a:latin typeface="Albany"/>
                <a:cs typeface="Courier New" pitchFamily="49" charset="0"/>
              </a:rPr>
              <a:t>Maksimalnu platu</a:t>
            </a:r>
          </a:p>
          <a:p>
            <a:pPr lvl="1"/>
            <a:r>
              <a:rPr lang="sr-Latn-RS" dirty="0" smtClean="0">
                <a:latin typeface="Albany"/>
                <a:cs typeface="Courier New" pitchFamily="49" charset="0"/>
              </a:rPr>
              <a:t>Ukupnu platu</a:t>
            </a:r>
          </a:p>
          <a:p>
            <a:pPr lvl="1"/>
            <a:r>
              <a:rPr lang="sr-Latn-RS" dirty="0" smtClean="0">
                <a:latin typeface="Albany"/>
                <a:cs typeface="Courier New" pitchFamily="49" charset="0"/>
              </a:rPr>
              <a:t>Prosečnu platu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Šta je tabela?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Podaci u bazi podataka smeštaju se u objekte koji se nazivaju </a:t>
            </a:r>
            <a:r>
              <a:rPr lang="en-US" i="1"/>
              <a:t>tabele</a:t>
            </a:r>
            <a:r>
              <a:rPr lang="en-US"/>
              <a:t>.</a:t>
            </a:r>
          </a:p>
          <a:p>
            <a:pPr lvl="0"/>
            <a:r>
              <a:rPr lang="en-US"/>
              <a:t>Tabela jekolekcija podataka koja se sastoji od </a:t>
            </a:r>
            <a:r>
              <a:rPr lang="en-US" i="1"/>
              <a:t>vrsta</a:t>
            </a:r>
            <a:r>
              <a:rPr lang="en-US"/>
              <a:t> i </a:t>
            </a:r>
            <a:r>
              <a:rPr lang="en-US" i="1"/>
              <a:t>kolona</a:t>
            </a:r>
            <a:r>
              <a:rPr lang="en-US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6282" t="54427" r="56964" b="44357"/>
          <a:stretch>
            <a:fillRect/>
          </a:stretch>
        </p:blipFill>
        <p:spPr>
          <a:xfrm>
            <a:off x="2194560" y="4118400"/>
            <a:ext cx="6492240" cy="301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Šta su vrsta, kolona i polje?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2960" y="2012040"/>
            <a:ext cx="8270999" cy="393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Upravljanje bazom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Kreiranje baze:</a:t>
            </a:r>
          </a:p>
          <a:p>
            <a:pPr lvl="0"/>
            <a:r>
              <a:rPr lang="en-US">
                <a:latin typeface="Courier New" pitchFamily="49"/>
              </a:rPr>
              <a:t>CREATE DATABASE DatabaseName;</a:t>
            </a:r>
          </a:p>
          <a:p>
            <a:pPr lvl="0"/>
            <a:r>
              <a:rPr lang="en-US"/>
              <a:t>Brisanje baze:</a:t>
            </a:r>
          </a:p>
          <a:p>
            <a:pPr lvl="0"/>
            <a:r>
              <a:rPr lang="en-US">
                <a:latin typeface="Courier New" pitchFamily="49"/>
              </a:rPr>
              <a:t>DROP DATABASE DatabaseName;</a:t>
            </a:r>
          </a:p>
          <a:p>
            <a:pPr lvl="0"/>
            <a:r>
              <a:rPr lang="en-US"/>
              <a:t>Biranje baze podataka:</a:t>
            </a:r>
          </a:p>
          <a:p>
            <a:pPr lvl="0"/>
            <a:r>
              <a:rPr lang="en-US">
                <a:latin typeface="Courier New" pitchFamily="49"/>
              </a:rPr>
              <a:t>USE DatabaseName;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Zadatak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Kreirati bazu itbootcamp na localhostu.</a:t>
            </a:r>
          </a:p>
          <a:p>
            <a:pPr lvl="0"/>
            <a:r>
              <a:rPr lang="en-US"/>
              <a:t>Možete postaviti COLLATE na utf16 da bi baza podržala latinične karaktere:</a:t>
            </a:r>
          </a:p>
          <a:p>
            <a:pPr lvl="0"/>
            <a:r>
              <a:rPr lang="en-US">
                <a:latin typeface="Courier New" pitchFamily="49"/>
              </a:rPr>
              <a:t>CREATE DATABASE itbootcamp CHARACTER SET utf16 COLLATE utf16_slovenian_ci;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yt-blackand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yt-movwav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../../../../Program%20Files%20(x86)/OpenOffice%204/share/template/sr/layout/lyt-blackandwhite.otp</Template>
  <TotalTime>1276</TotalTime>
  <Words>1636</Words>
  <Application>Microsoft Office PowerPoint</Application>
  <PresentationFormat>Custom</PresentationFormat>
  <Paragraphs>260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lyt-blackandwhite</vt:lpstr>
      <vt:lpstr>lyt-movwaves</vt:lpstr>
      <vt:lpstr>SQL</vt:lpstr>
      <vt:lpstr>Šta je SQL? </vt:lpstr>
      <vt:lpstr>Šta je MySQL?</vt:lpstr>
      <vt:lpstr>Komande u SQL-u</vt:lpstr>
      <vt:lpstr>Šta je baza podataka?</vt:lpstr>
      <vt:lpstr>Šta je tabela?</vt:lpstr>
      <vt:lpstr>Šta su vrsta, kolona i polje?</vt:lpstr>
      <vt:lpstr>Upravljanje bazom</vt:lpstr>
      <vt:lpstr>Zadatak</vt:lpstr>
      <vt:lpstr>Kreiranje tabela</vt:lpstr>
      <vt:lpstr>Primer kreiranja tabele</vt:lpstr>
      <vt:lpstr>Tipovi podataka</vt:lpstr>
      <vt:lpstr>Tipovi podataka (nastavak)</vt:lpstr>
      <vt:lpstr>Tipovi podataka (nastavak)</vt:lpstr>
      <vt:lpstr>SQL ograničenja</vt:lpstr>
      <vt:lpstr>SQL ograničenja</vt:lpstr>
      <vt:lpstr>Kreiranje tabele – primer</vt:lpstr>
      <vt:lpstr>Kreiranje tabele - primer</vt:lpstr>
      <vt:lpstr>Primarni ključ</vt:lpstr>
      <vt:lpstr>Kreiranje tabele – primer</vt:lpstr>
      <vt:lpstr>Kreiranje tabele - primer</vt:lpstr>
      <vt:lpstr>Menjanje tabele</vt:lpstr>
      <vt:lpstr>Menjanje tabele - primer</vt:lpstr>
      <vt:lpstr>Menjanje tabele</vt:lpstr>
      <vt:lpstr>Menjanje tabele - primer</vt:lpstr>
      <vt:lpstr>Brisanje tabele</vt:lpstr>
      <vt:lpstr>Dodavanje redova u tabeli</vt:lpstr>
      <vt:lpstr>Dodavanje redova u tabeli</vt:lpstr>
      <vt:lpstr>Primer dodavanja redova</vt:lpstr>
      <vt:lpstr>Čitanje podataka iz tabele</vt:lpstr>
      <vt:lpstr>Čitanje podataka - primeri</vt:lpstr>
      <vt:lpstr>Čitanje različitih podataka</vt:lpstr>
      <vt:lpstr>Čitanje različitih podataka - primeri</vt:lpstr>
      <vt:lpstr>Čitanje podataka – filtriranje</vt:lpstr>
      <vt:lpstr>Čitanje podataka – filtriranje</vt:lpstr>
      <vt:lpstr>Filtriranje podataka</vt:lpstr>
      <vt:lpstr>Filtriranje podataka</vt:lpstr>
      <vt:lpstr>Limitiranje rezultata čitanja</vt:lpstr>
      <vt:lpstr>Kombinovanje uslova za filtriranje</vt:lpstr>
      <vt:lpstr>Sortiranje rezultata</vt:lpstr>
      <vt:lpstr>Zadaci za vežbu</vt:lpstr>
      <vt:lpstr>Zadaci za vežbu</vt:lpstr>
      <vt:lpstr>Zadaci za vežbu</vt:lpstr>
      <vt:lpstr>Minimum MIN( )</vt:lpstr>
      <vt:lpstr>Maksimum MAX( )</vt:lpstr>
      <vt:lpstr>Promena naziva MIN( )/MAX( ) kolone</vt:lpstr>
      <vt:lpstr>Prebrojavanje – COUNT( )</vt:lpstr>
      <vt:lpstr>Prosek – AVG( )</vt:lpstr>
      <vt:lpstr>Suma – SUM( )</vt:lpstr>
      <vt:lpstr>Zadaci za vežbu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</dc:title>
  <dc:creator>Stefan Stanimirovic</dc:creator>
  <dc:description>Presentation Layout Template</dc:description>
  <cp:lastModifiedBy>Windows User</cp:lastModifiedBy>
  <cp:revision>32</cp:revision>
  <dcterms:created xsi:type="dcterms:W3CDTF">2019-07-28T19:04:14Z</dcterms:created>
  <dcterms:modified xsi:type="dcterms:W3CDTF">2019-08-02T09:21:50Z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