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5" r:id="rId10"/>
    <p:sldId id="289" r:id="rId11"/>
    <p:sldId id="265" r:id="rId12"/>
    <p:sldId id="266" r:id="rId13"/>
    <p:sldId id="267" r:id="rId14"/>
    <p:sldId id="268" r:id="rId15"/>
    <p:sldId id="276" r:id="rId16"/>
    <p:sldId id="280" r:id="rId17"/>
    <p:sldId id="269" r:id="rId18"/>
    <p:sldId id="271" r:id="rId19"/>
    <p:sldId id="270" r:id="rId20"/>
    <p:sldId id="279" r:id="rId21"/>
    <p:sldId id="278" r:id="rId22"/>
    <p:sldId id="274" r:id="rId23"/>
    <p:sldId id="286" r:id="rId24"/>
    <p:sldId id="287" r:id="rId25"/>
    <p:sldId id="282" r:id="rId26"/>
    <p:sldId id="288" r:id="rId27"/>
    <p:sldId id="283" r:id="rId28"/>
    <p:sldId id="284" r:id="rId29"/>
    <p:sldId id="285" r:id="rId30"/>
    <p:sldId id="304" r:id="rId31"/>
    <p:sldId id="290" r:id="rId32"/>
    <p:sldId id="291" r:id="rId33"/>
    <p:sldId id="292" r:id="rId34"/>
    <p:sldId id="293" r:id="rId35"/>
    <p:sldId id="294" r:id="rId36"/>
    <p:sldId id="295" r:id="rId37"/>
    <p:sldId id="297" r:id="rId38"/>
    <p:sldId id="298" r:id="rId39"/>
    <p:sldId id="299" r:id="rId40"/>
    <p:sldId id="300" r:id="rId41"/>
    <p:sldId id="301" r:id="rId42"/>
    <p:sldId id="30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C9BC-378F-46E3-90A5-E81C29A9E52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53E-EA5E-453E-876C-4EE672E4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C9BC-378F-46E3-90A5-E81C29A9E52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53E-EA5E-453E-876C-4EE672E4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C9BC-378F-46E3-90A5-E81C29A9E52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53E-EA5E-453E-876C-4EE672E4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C9BC-378F-46E3-90A5-E81C29A9E52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53E-EA5E-453E-876C-4EE672E4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C9BC-378F-46E3-90A5-E81C29A9E52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53E-EA5E-453E-876C-4EE672E4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C9BC-378F-46E3-90A5-E81C29A9E52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53E-EA5E-453E-876C-4EE672E4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C9BC-378F-46E3-90A5-E81C29A9E52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53E-EA5E-453E-876C-4EE672E4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C9BC-378F-46E3-90A5-E81C29A9E52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53E-EA5E-453E-876C-4EE672E4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C9BC-378F-46E3-90A5-E81C29A9E52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53E-EA5E-453E-876C-4EE672E4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C9BC-378F-46E3-90A5-E81C29A9E52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53E-EA5E-453E-876C-4EE672E462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C9BC-378F-46E3-90A5-E81C29A9E52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69A53E-EA5E-453E-876C-4EE672E462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169A53E-EA5E-453E-876C-4EE672E4625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624C9BC-378F-46E3-90A5-E81C29A9E52B}" type="datetimeFigureOut">
              <a:rPr lang="en-US" smtClean="0"/>
              <a:t>11/21/2019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44824"/>
            <a:ext cx="8568952" cy="2604120"/>
          </a:xfrm>
        </p:spPr>
        <p:txBody>
          <a:bodyPr/>
          <a:lstStyle/>
          <a:p>
            <a:r>
              <a:rPr lang="en-US" b="1" dirty="0" smtClean="0"/>
              <a:t>UVOD U RELACIJE </a:t>
            </a:r>
            <a:br>
              <a:rPr lang="en-US" b="1" dirty="0" smtClean="0"/>
            </a:br>
            <a:r>
              <a:rPr lang="en-US" b="1" dirty="0" smtClean="0"/>
              <a:t>U BAZAMA PODATAKA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sr-Latn-RS" b="1" dirty="0" smtClean="0">
                <a:solidFill>
                  <a:schemeClr val="accent1"/>
                </a:solidFill>
              </a:rPr>
              <a:t>Dodavanje stranog ključa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8460432" cy="4800600"/>
          </a:xfrm>
        </p:spPr>
        <p:txBody>
          <a:bodyPr>
            <a:noAutofit/>
          </a:bodyPr>
          <a:lstStyle/>
          <a:p>
            <a:r>
              <a:rPr lang="sr-Latn-RS" sz="3000" b="1" dirty="0" smtClean="0">
                <a:solidFill>
                  <a:schemeClr val="tx2"/>
                </a:solidFill>
              </a:rPr>
              <a:t>Ukoliko već postoji kolona kojoj želimo da dodelimo da je strani ključ:</a:t>
            </a:r>
          </a:p>
          <a:p>
            <a:pPr marL="114300" indent="0">
              <a:buNone/>
            </a:pPr>
            <a:r>
              <a:rPr lang="sr-Latn-RS" sz="3000" b="1" dirty="0" smtClean="0">
                <a:solidFill>
                  <a:schemeClr val="tx2"/>
                </a:solidFill>
              </a:rPr>
              <a:t>	</a:t>
            </a:r>
            <a:r>
              <a:rPr lang="en-US" sz="3000" b="1" dirty="0" smtClean="0">
                <a:solidFill>
                  <a:schemeClr val="tx2"/>
                </a:solidFill>
              </a:rPr>
              <a:t>ALTER</a:t>
            </a:r>
            <a:r>
              <a:rPr lang="en-US" sz="3000" b="1" dirty="0">
                <a:solidFill>
                  <a:schemeClr val="tx2"/>
                </a:solidFill>
              </a:rPr>
              <a:t> TABLE Orders</a:t>
            </a:r>
            <a:br>
              <a:rPr lang="en-US" sz="3000" b="1" dirty="0">
                <a:solidFill>
                  <a:schemeClr val="tx2"/>
                </a:solidFill>
              </a:rPr>
            </a:br>
            <a:r>
              <a:rPr lang="sr-Latn-RS" sz="3000" b="1" dirty="0" smtClean="0">
                <a:solidFill>
                  <a:schemeClr val="tx2"/>
                </a:solidFill>
              </a:rPr>
              <a:t>	</a:t>
            </a:r>
            <a:r>
              <a:rPr lang="en-US" sz="3000" b="1" dirty="0" smtClean="0">
                <a:solidFill>
                  <a:schemeClr val="tx2"/>
                </a:solidFill>
              </a:rPr>
              <a:t>ADD</a:t>
            </a:r>
            <a:r>
              <a:rPr lang="en-US" sz="3000" b="1" dirty="0">
                <a:solidFill>
                  <a:schemeClr val="tx2"/>
                </a:solidFill>
              </a:rPr>
              <a:t> FOREIGN KEY (</a:t>
            </a:r>
            <a:r>
              <a:rPr lang="en-US" sz="3000" b="1" dirty="0" err="1">
                <a:solidFill>
                  <a:schemeClr val="tx2"/>
                </a:solidFill>
              </a:rPr>
              <a:t>PersonID</a:t>
            </a:r>
            <a:r>
              <a:rPr lang="en-US" sz="3000" b="1" dirty="0">
                <a:solidFill>
                  <a:schemeClr val="tx2"/>
                </a:solidFill>
              </a:rPr>
              <a:t>) </a:t>
            </a:r>
            <a:endParaRPr lang="sr-Latn-RS" sz="30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sr-Latn-RS" sz="3000" b="1" dirty="0" smtClean="0">
                <a:solidFill>
                  <a:schemeClr val="tx2"/>
                </a:solidFill>
              </a:rPr>
              <a:t>	</a:t>
            </a:r>
            <a:r>
              <a:rPr lang="en-US" sz="3000" b="1" dirty="0" smtClean="0">
                <a:solidFill>
                  <a:schemeClr val="tx2"/>
                </a:solidFill>
              </a:rPr>
              <a:t>REFERENCES</a:t>
            </a:r>
            <a:r>
              <a:rPr lang="en-US" sz="3000" b="1" dirty="0">
                <a:solidFill>
                  <a:schemeClr val="tx2"/>
                </a:solidFill>
              </a:rPr>
              <a:t> Persons(</a:t>
            </a:r>
            <a:r>
              <a:rPr lang="en-US" sz="3000" b="1" dirty="0" err="1">
                <a:solidFill>
                  <a:schemeClr val="tx2"/>
                </a:solidFill>
              </a:rPr>
              <a:t>PersonID</a:t>
            </a:r>
            <a:r>
              <a:rPr lang="en-US" sz="3000" b="1" dirty="0" smtClean="0">
                <a:solidFill>
                  <a:schemeClr val="tx2"/>
                </a:solidFill>
              </a:rPr>
              <a:t>);</a:t>
            </a:r>
            <a:endParaRPr lang="sr-Latn-RS" sz="3000" b="1" dirty="0" smtClean="0">
              <a:solidFill>
                <a:schemeClr val="tx2"/>
              </a:solidFill>
            </a:endParaRPr>
          </a:p>
          <a:p>
            <a:r>
              <a:rPr lang="sr-Latn-RS" sz="3000" b="1" dirty="0" smtClean="0">
                <a:solidFill>
                  <a:schemeClr val="tx2"/>
                </a:solidFill>
              </a:rPr>
              <a:t>Ukoliko dodajemo i kolonu i dodeljujemo joj da je strani ključ:</a:t>
            </a:r>
          </a:p>
          <a:p>
            <a:pPr marL="114300" indent="0">
              <a:buNone/>
            </a:pPr>
            <a:r>
              <a:rPr lang="sr-Latn-RS" sz="3000" b="1" dirty="0" smtClean="0">
                <a:solidFill>
                  <a:schemeClr val="tx2"/>
                </a:solidFill>
              </a:rPr>
              <a:t>	</a:t>
            </a:r>
            <a:r>
              <a:rPr lang="en-US" sz="3000" b="1" dirty="0" smtClean="0">
                <a:solidFill>
                  <a:schemeClr val="tx2"/>
                </a:solidFill>
              </a:rPr>
              <a:t>ALTER</a:t>
            </a:r>
            <a:r>
              <a:rPr lang="en-US" sz="3000" b="1" dirty="0">
                <a:solidFill>
                  <a:schemeClr val="tx2"/>
                </a:solidFill>
              </a:rPr>
              <a:t> TABLE Orders</a:t>
            </a:r>
            <a:br>
              <a:rPr lang="en-US" sz="3000" b="1" dirty="0">
                <a:solidFill>
                  <a:schemeClr val="tx2"/>
                </a:solidFill>
              </a:rPr>
            </a:br>
            <a:r>
              <a:rPr lang="sr-Latn-RS" sz="3000" b="1" dirty="0" smtClean="0">
                <a:solidFill>
                  <a:schemeClr val="tx2"/>
                </a:solidFill>
              </a:rPr>
              <a:t>	</a:t>
            </a:r>
            <a:r>
              <a:rPr lang="en-US" sz="3000" b="1" dirty="0" smtClean="0">
                <a:solidFill>
                  <a:schemeClr val="tx2"/>
                </a:solidFill>
              </a:rPr>
              <a:t>ADD</a:t>
            </a:r>
            <a:r>
              <a:rPr lang="en-US" sz="3000" b="1" dirty="0">
                <a:solidFill>
                  <a:schemeClr val="tx2"/>
                </a:solidFill>
              </a:rPr>
              <a:t> CONSTRAINT </a:t>
            </a:r>
            <a:r>
              <a:rPr lang="en-US" sz="3000" b="1" dirty="0" err="1">
                <a:solidFill>
                  <a:schemeClr val="tx2"/>
                </a:solidFill>
              </a:rPr>
              <a:t>FK_PersonOrder</a:t>
            </a:r>
            <a:r>
              <a:rPr lang="en-US" sz="3000" b="1" dirty="0">
                <a:solidFill>
                  <a:schemeClr val="tx2"/>
                </a:solidFill>
              </a:rPr>
              <a:t/>
            </a:r>
            <a:br>
              <a:rPr lang="en-US" sz="3000" b="1" dirty="0">
                <a:solidFill>
                  <a:schemeClr val="tx2"/>
                </a:solidFill>
              </a:rPr>
            </a:br>
            <a:r>
              <a:rPr lang="sr-Latn-RS" sz="3000" b="1" dirty="0" smtClean="0">
                <a:solidFill>
                  <a:schemeClr val="tx2"/>
                </a:solidFill>
              </a:rPr>
              <a:t>	</a:t>
            </a:r>
            <a:r>
              <a:rPr lang="en-US" sz="3000" b="1" dirty="0" smtClean="0">
                <a:solidFill>
                  <a:schemeClr val="tx2"/>
                </a:solidFill>
              </a:rPr>
              <a:t>FOREIGN</a:t>
            </a:r>
            <a:r>
              <a:rPr lang="en-US" sz="3000" b="1" dirty="0">
                <a:solidFill>
                  <a:schemeClr val="tx2"/>
                </a:solidFill>
              </a:rPr>
              <a:t> KEY (</a:t>
            </a:r>
            <a:r>
              <a:rPr lang="en-US" sz="3000" b="1" dirty="0" err="1">
                <a:solidFill>
                  <a:schemeClr val="tx2"/>
                </a:solidFill>
              </a:rPr>
              <a:t>PersonID</a:t>
            </a:r>
            <a:r>
              <a:rPr lang="en-US" sz="3000" b="1" dirty="0">
                <a:solidFill>
                  <a:schemeClr val="tx2"/>
                </a:solidFill>
              </a:rPr>
              <a:t>) </a:t>
            </a:r>
            <a:endParaRPr lang="sr-Latn-RS" sz="30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sr-Latn-RS" sz="3000" b="1" dirty="0">
                <a:solidFill>
                  <a:schemeClr val="tx2"/>
                </a:solidFill>
              </a:rPr>
              <a:t>	</a:t>
            </a:r>
            <a:r>
              <a:rPr lang="en-US" sz="3000" b="1" dirty="0" smtClean="0">
                <a:solidFill>
                  <a:schemeClr val="tx2"/>
                </a:solidFill>
              </a:rPr>
              <a:t>REFERENCES</a:t>
            </a:r>
            <a:r>
              <a:rPr lang="en-US" sz="3000" b="1" dirty="0">
                <a:solidFill>
                  <a:schemeClr val="tx2"/>
                </a:solidFill>
              </a:rPr>
              <a:t> Persons(</a:t>
            </a:r>
            <a:r>
              <a:rPr lang="en-US" sz="3000" b="1" dirty="0" err="1">
                <a:solidFill>
                  <a:schemeClr val="tx2"/>
                </a:solidFill>
              </a:rPr>
              <a:t>PersonID</a:t>
            </a:r>
            <a:r>
              <a:rPr lang="en-US" sz="3000" b="1" dirty="0">
                <a:solidFill>
                  <a:schemeClr val="tx2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030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381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Jedan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prema</a:t>
            </a:r>
            <a:r>
              <a:rPr lang="en-US" b="1" dirty="0" smtClean="0">
                <a:solidFill>
                  <a:schemeClr val="tx1"/>
                </a:solidFill>
              </a:rPr>
              <a:t> vi</a:t>
            </a:r>
            <a:r>
              <a:rPr lang="sr-Latn-RS" b="1" dirty="0" smtClean="0">
                <a:solidFill>
                  <a:schemeClr val="tx1"/>
                </a:solidFill>
              </a:rPr>
              <a:t>še (1-N ili 1:N)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3400" b="1" dirty="0" smtClean="0">
                <a:solidFill>
                  <a:schemeClr val="tx2"/>
                </a:solidFill>
              </a:rPr>
              <a:t>Javlja se kada se jedan od zapisa iz prve tabele pojavljuje jednom ili više puta u drugoj tabeli.</a:t>
            </a:r>
          </a:p>
        </p:txBody>
      </p:sp>
    </p:spTree>
    <p:extLst>
      <p:ext uri="{BB962C8B-B14F-4D97-AF65-F5344CB8AC3E}">
        <p14:creationId xmlns:p14="http://schemas.microsoft.com/office/powerpoint/2010/main" val="16896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Primer veze 1 : 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7897688" cy="4800600"/>
          </a:xfrm>
        </p:spPr>
        <p:txBody>
          <a:bodyPr>
            <a:normAutofit/>
          </a:bodyPr>
          <a:lstStyle/>
          <a:p>
            <a:r>
              <a:rPr lang="sr-Latn-RS" sz="3600" b="1" dirty="0" smtClean="0">
                <a:solidFill>
                  <a:schemeClr val="tx2"/>
                </a:solidFill>
              </a:rPr>
              <a:t>Zamislite da u našoj društvenoj mreži postoji tabela sa objavama (id, naslov objave, tekst objave) i tabela sa komentarima (id, tekst komentara).</a:t>
            </a:r>
          </a:p>
          <a:p>
            <a:r>
              <a:rPr lang="sr-Latn-RS" sz="3600" b="1" dirty="0" smtClean="0">
                <a:solidFill>
                  <a:schemeClr val="tx2"/>
                </a:solidFill>
              </a:rPr>
              <a:t>Želimo da realizujemo da jedan komentar može da pripada samo jednoj objavi, ali da da jedna objava može da ima više komentara.</a:t>
            </a:r>
          </a:p>
          <a:p>
            <a:pPr marL="1143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15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Primer 1 : 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7812"/>
            <a:ext cx="8145264" cy="226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8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Primer veze 1 : 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7897688" cy="480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Po</a:t>
            </a:r>
            <a:r>
              <a:rPr lang="sr-Latn-RS" sz="3600" b="1" dirty="0" smtClean="0">
                <a:solidFill>
                  <a:schemeClr val="tx2"/>
                </a:solidFill>
              </a:rPr>
              <a:t>što može da postoji više objava koje pripadaju jednoj istoj kategoriji, to moramo osigurati tako što u tabeli </a:t>
            </a:r>
            <a:r>
              <a:rPr lang="sr-Latn-RS" sz="3600" b="1" i="1" dirty="0" smtClean="0">
                <a:solidFill>
                  <a:schemeClr val="tx2"/>
                </a:solidFill>
              </a:rPr>
              <a:t>objava</a:t>
            </a:r>
            <a:r>
              <a:rPr lang="sr-Latn-RS" sz="3600" b="1" dirty="0" smtClean="0">
                <a:solidFill>
                  <a:schemeClr val="tx2"/>
                </a:solidFill>
              </a:rPr>
              <a:t> postavimo strani ključ koji </a:t>
            </a:r>
            <a:r>
              <a:rPr lang="sr-Latn-RS" sz="3600" b="1" i="1" dirty="0" smtClean="0">
                <a:solidFill>
                  <a:schemeClr val="tx2"/>
                </a:solidFill>
              </a:rPr>
              <a:t>id</a:t>
            </a:r>
            <a:r>
              <a:rPr lang="en-US" sz="3600" b="1" i="1" dirty="0" smtClean="0">
                <a:solidFill>
                  <a:schemeClr val="tx2"/>
                </a:solidFill>
              </a:rPr>
              <a:t>_</a:t>
            </a:r>
            <a:r>
              <a:rPr lang="en-US" sz="3600" b="1" i="1" dirty="0" err="1" smtClean="0">
                <a:solidFill>
                  <a:schemeClr val="tx2"/>
                </a:solidFill>
              </a:rPr>
              <a:t>kategorija</a:t>
            </a:r>
            <a:r>
              <a:rPr lang="en-US" sz="3600" b="1" i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koji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NIJE UNIQUE</a:t>
            </a:r>
            <a:r>
              <a:rPr lang="en-US" sz="3600" b="1" dirty="0" smtClean="0">
                <a:solidFill>
                  <a:schemeClr val="tx2"/>
                </a:solidFill>
              </a:rPr>
              <a:t>.</a:t>
            </a:r>
            <a:endParaRPr lang="sr-Latn-RS" sz="36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79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SQL </a:t>
            </a:r>
            <a:r>
              <a:rPr lang="en-US" b="1" dirty="0" err="1" smtClean="0">
                <a:solidFill>
                  <a:schemeClr val="tx1"/>
                </a:solidFill>
              </a:rPr>
              <a:t>implementacija</a:t>
            </a:r>
            <a:r>
              <a:rPr lang="en-US" b="1" dirty="0" smtClean="0">
                <a:solidFill>
                  <a:schemeClr val="tx1"/>
                </a:solidFill>
              </a:rPr>
              <a:t> 1:N </a:t>
            </a:r>
            <a:r>
              <a:rPr lang="en-US" b="1" dirty="0" err="1" smtClean="0">
                <a:solidFill>
                  <a:schemeClr val="tx1"/>
                </a:solidFill>
              </a:rPr>
              <a:t>veze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CREATE TABLE </a:t>
            </a:r>
            <a:r>
              <a:rPr lang="en-US" sz="3600" b="1" dirty="0" err="1" smtClean="0">
                <a:solidFill>
                  <a:schemeClr val="tx2"/>
                </a:solidFill>
              </a:rPr>
              <a:t>objave</a:t>
            </a:r>
            <a:endParaRPr lang="en-US" sz="36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( </a:t>
            </a: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	id </a:t>
            </a:r>
            <a:r>
              <a:rPr lang="en-US" sz="3600" b="1" dirty="0">
                <a:solidFill>
                  <a:schemeClr val="tx2"/>
                </a:solidFill>
              </a:rPr>
              <a:t>INT PRIMARY KEY, </a:t>
            </a:r>
            <a:endParaRPr lang="en-US" sz="36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	</a:t>
            </a:r>
            <a:r>
              <a:rPr lang="en-US" sz="3600" b="1" dirty="0" err="1" smtClean="0">
                <a:solidFill>
                  <a:schemeClr val="tx2"/>
                </a:solidFill>
              </a:rPr>
              <a:t>naslov_objave</a:t>
            </a:r>
            <a:r>
              <a:rPr lang="en-US" sz="3600" b="1" dirty="0" smtClean="0">
                <a:solidFill>
                  <a:schemeClr val="tx2"/>
                </a:solidFill>
              </a:rPr>
              <a:t> VARCHAR(45)</a:t>
            </a: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>
                <a:solidFill>
                  <a:schemeClr val="tx2"/>
                </a:solidFill>
              </a:rPr>
              <a:t>); </a:t>
            </a:r>
            <a:endParaRPr lang="en-US" sz="3600" b="1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SQL </a:t>
            </a:r>
            <a:r>
              <a:rPr lang="en-US" b="1" dirty="0" err="1" smtClean="0">
                <a:solidFill>
                  <a:schemeClr val="tx1"/>
                </a:solidFill>
              </a:rPr>
              <a:t>implementacija</a:t>
            </a:r>
            <a:r>
              <a:rPr lang="en-US" b="1" dirty="0" smtClean="0">
                <a:solidFill>
                  <a:schemeClr val="tx1"/>
                </a:solidFill>
              </a:rPr>
              <a:t> 1:N </a:t>
            </a:r>
            <a:r>
              <a:rPr lang="en-US" b="1" dirty="0" err="1" smtClean="0">
                <a:solidFill>
                  <a:schemeClr val="tx1"/>
                </a:solidFill>
              </a:rPr>
              <a:t>veze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4" y="1412776"/>
            <a:ext cx="9145016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en-US" sz="2000" b="1" i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CREATE </a:t>
            </a:r>
            <a:r>
              <a:rPr lang="en-US" sz="3200" b="1" dirty="0">
                <a:solidFill>
                  <a:schemeClr val="tx2"/>
                </a:solidFill>
              </a:rPr>
              <a:t>TABLE </a:t>
            </a:r>
            <a:r>
              <a:rPr lang="en-US" sz="3200" b="1" dirty="0" err="1" smtClean="0">
                <a:solidFill>
                  <a:schemeClr val="tx2"/>
                </a:solidFill>
              </a:rPr>
              <a:t>komentar</a:t>
            </a:r>
            <a:endParaRPr lang="en-US" sz="32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( 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id </a:t>
            </a:r>
            <a:r>
              <a:rPr lang="en-US" sz="3200" b="1" dirty="0">
                <a:solidFill>
                  <a:schemeClr val="tx2"/>
                </a:solidFill>
              </a:rPr>
              <a:t>INT PRIMARY KEY, </a:t>
            </a:r>
            <a:endParaRPr lang="en-US" sz="32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tekst_komentara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VARCHAR(255), </a:t>
            </a:r>
            <a:r>
              <a:rPr lang="en-US" sz="3200" b="1" dirty="0" smtClean="0">
                <a:solidFill>
                  <a:schemeClr val="tx2"/>
                </a:solidFill>
              </a:rPr>
              <a:t>   </a:t>
            </a:r>
          </a:p>
          <a:p>
            <a:pPr marL="114300" indent="0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objave_id</a:t>
            </a:r>
            <a:r>
              <a:rPr lang="en-US" sz="3200" b="1" dirty="0" smtClean="0">
                <a:solidFill>
                  <a:schemeClr val="tx2"/>
                </a:solidFill>
              </a:rPr>
              <a:t> INT</a:t>
            </a:r>
            <a:r>
              <a:rPr lang="sr-Latn-RS" sz="3200" b="1" dirty="0" smtClean="0">
                <a:solidFill>
                  <a:schemeClr val="tx2"/>
                </a:solidFill>
              </a:rPr>
              <a:t>,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FOREIGN KEY</a:t>
            </a:r>
            <a:r>
              <a:rPr lang="sr-Latn-RS" sz="3200" b="1" dirty="0" smtClean="0">
                <a:solidFill>
                  <a:schemeClr val="tx2"/>
                </a:solidFill>
              </a:rPr>
              <a:t> (objave</a:t>
            </a:r>
            <a:r>
              <a:rPr lang="en-US" sz="3200" b="1" dirty="0" smtClean="0">
                <a:solidFill>
                  <a:schemeClr val="tx2"/>
                </a:solidFill>
              </a:rPr>
              <a:t>_id</a:t>
            </a:r>
            <a:r>
              <a:rPr lang="sr-Latn-RS" sz="3200" b="1" dirty="0" smtClean="0">
                <a:solidFill>
                  <a:schemeClr val="tx2"/>
                </a:solidFill>
              </a:rPr>
              <a:t>)</a:t>
            </a:r>
            <a:r>
              <a:rPr lang="en-US" sz="3200" b="1" dirty="0" smtClean="0">
                <a:solidFill>
                  <a:schemeClr val="tx2"/>
                </a:solidFill>
              </a:rPr>
              <a:t> REFERENCES </a:t>
            </a:r>
            <a:r>
              <a:rPr lang="en-US" sz="3200" b="1" dirty="0" err="1" smtClean="0">
                <a:solidFill>
                  <a:schemeClr val="tx2"/>
                </a:solidFill>
              </a:rPr>
              <a:t>objave</a:t>
            </a:r>
            <a:r>
              <a:rPr lang="en-US" sz="3200" b="1" dirty="0" smtClean="0">
                <a:solidFill>
                  <a:schemeClr val="tx2"/>
                </a:solidFill>
              </a:rPr>
              <a:t>(id) 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);</a:t>
            </a:r>
            <a:endParaRPr lang="en-US" sz="3200" b="1" dirty="0">
              <a:solidFill>
                <a:schemeClr val="tx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Vi</a:t>
            </a:r>
            <a:r>
              <a:rPr lang="sr-Latn-RS" b="1" dirty="0" smtClean="0">
                <a:solidFill>
                  <a:schemeClr val="tx1"/>
                </a:solidFill>
              </a:rPr>
              <a:t>še prema više (N-M ili N:M)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z="3600" b="1" dirty="0" smtClean="0">
                <a:solidFill>
                  <a:schemeClr val="tx2"/>
                </a:solidFill>
              </a:rPr>
              <a:t>Koristimo kada se svaki zapis u prvoj tabeli poklapa se sa jednim ili više zapisa u drugoj tabeli.</a:t>
            </a:r>
            <a:endParaRPr lang="en-US" sz="3600" b="1" dirty="0" smtClean="0">
              <a:solidFill>
                <a:schemeClr val="tx2"/>
              </a:solidFill>
            </a:endParaRPr>
          </a:p>
          <a:p>
            <a:r>
              <a:rPr lang="en-US" sz="3600" b="1" dirty="0" err="1" smtClean="0">
                <a:solidFill>
                  <a:schemeClr val="tx2"/>
                </a:solidFill>
              </a:rPr>
              <a:t>Ovo</a:t>
            </a:r>
            <a:r>
              <a:rPr lang="en-US" sz="3600" b="1" dirty="0" smtClean="0">
                <a:solidFill>
                  <a:schemeClr val="tx2"/>
                </a:solidFill>
              </a:rPr>
              <a:t> se </a:t>
            </a:r>
            <a:r>
              <a:rPr lang="en-US" sz="3600" b="1" dirty="0" err="1" smtClean="0">
                <a:solidFill>
                  <a:schemeClr val="tx2"/>
                </a:solidFill>
              </a:rPr>
              <a:t>posti</a:t>
            </a:r>
            <a:r>
              <a:rPr lang="sr-Latn-RS" sz="3600" b="1" dirty="0" smtClean="0">
                <a:solidFill>
                  <a:schemeClr val="tx2"/>
                </a:solidFill>
              </a:rPr>
              <a:t>že tako što napravimo treću tabelu i u njoj se nalaze dva strana ključa koji </a:t>
            </a:r>
            <a:r>
              <a:rPr lang="sr-Latn-RS" sz="3600" b="1" dirty="0" smtClean="0">
                <a:solidFill>
                  <a:srgbClr val="FF0000"/>
                </a:solidFill>
              </a:rPr>
              <a:t>NISU UNIQUE</a:t>
            </a:r>
            <a:r>
              <a:rPr lang="sr-Latn-RS" sz="3600" b="1" dirty="0" smtClean="0">
                <a:solidFill>
                  <a:schemeClr val="tx2"/>
                </a:solidFill>
              </a:rPr>
              <a:t>. Prva i druga tabela su relacijom jedan prema više povezane sa ovom tabelom.</a:t>
            </a:r>
            <a:endParaRPr lang="en-US" sz="3600" b="1" dirty="0" smtClean="0">
              <a:solidFill>
                <a:schemeClr val="tx2"/>
              </a:solidFill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2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Primer veze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sr-Latn-RS" b="1" dirty="0" smtClean="0">
                <a:solidFill>
                  <a:schemeClr val="tx1"/>
                </a:solidFill>
              </a:rPr>
              <a:t> : </a:t>
            </a:r>
            <a:r>
              <a:rPr lang="en-US" b="1" dirty="0" smtClean="0">
                <a:solidFill>
                  <a:schemeClr val="tx1"/>
                </a:solidFill>
              </a:rPr>
              <a:t>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7897688" cy="4800600"/>
          </a:xfrm>
        </p:spPr>
        <p:txBody>
          <a:bodyPr>
            <a:normAutofit/>
          </a:bodyPr>
          <a:lstStyle/>
          <a:p>
            <a:r>
              <a:rPr lang="sr-Latn-RS" sz="3600" b="1" dirty="0" smtClean="0">
                <a:solidFill>
                  <a:schemeClr val="tx2"/>
                </a:solidFill>
              </a:rPr>
              <a:t>Zamislite da u našoj društvenoj mreži postoji tabela sa objavama (id, naslov objave, tekst objave) i tabela sa karegorijama (id, naziv kategorije).</a:t>
            </a:r>
          </a:p>
          <a:p>
            <a:r>
              <a:rPr lang="sr-Latn-RS" sz="3600" b="1" dirty="0" smtClean="0">
                <a:solidFill>
                  <a:schemeClr val="tx2"/>
                </a:solidFill>
              </a:rPr>
              <a:t>Želimo da realizujemo da u jednu kategoriju može biti svrstano više objava, a takođe i da jedna objava može da se nalazi u više kategorija.</a:t>
            </a:r>
          </a:p>
          <a:p>
            <a:pPr marL="1143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63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Primer N : 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67" y="1556792"/>
            <a:ext cx="793308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6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08912" cy="106613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Relacioni</a:t>
            </a:r>
            <a:r>
              <a:rPr lang="en-US" b="1" dirty="0" smtClean="0">
                <a:solidFill>
                  <a:schemeClr val="accent1"/>
                </a:solidFill>
              </a:rPr>
              <a:t> model </a:t>
            </a:r>
            <a:r>
              <a:rPr lang="en-US" b="1" dirty="0" err="1" smtClean="0">
                <a:solidFill>
                  <a:schemeClr val="accent1"/>
                </a:solidFill>
              </a:rPr>
              <a:t>baza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podataka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Relaciooni</a:t>
            </a:r>
            <a:r>
              <a:rPr lang="en-US" sz="3600" b="1" dirty="0" smtClean="0">
                <a:solidFill>
                  <a:schemeClr val="tx2"/>
                </a:solidFill>
              </a:rPr>
              <a:t> model u </a:t>
            </a:r>
            <a:r>
              <a:rPr lang="en-US" sz="3600" b="1" dirty="0" err="1" smtClean="0">
                <a:solidFill>
                  <a:schemeClr val="tx2"/>
                </a:solidFill>
              </a:rPr>
              <a:t>bazama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podataka</a:t>
            </a:r>
            <a:r>
              <a:rPr lang="en-US" sz="3600" b="1" dirty="0" smtClean="0">
                <a:solidFill>
                  <a:schemeClr val="tx2"/>
                </a:solidFill>
              </a:rPr>
              <a:t> se </a:t>
            </a:r>
            <a:r>
              <a:rPr lang="en-US" sz="3600" b="1" dirty="0" err="1" smtClean="0">
                <a:solidFill>
                  <a:schemeClr val="tx2"/>
                </a:solidFill>
              </a:rPr>
              <a:t>odnosi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na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relacije</a:t>
            </a:r>
            <a:r>
              <a:rPr lang="en-US" sz="3600" b="1" dirty="0" smtClean="0">
                <a:solidFill>
                  <a:schemeClr val="tx2"/>
                </a:solidFill>
              </a:rPr>
              <a:t> (</a:t>
            </a:r>
            <a:r>
              <a:rPr lang="en-US" sz="3600" b="1" dirty="0" err="1" smtClean="0">
                <a:solidFill>
                  <a:schemeClr val="tx2"/>
                </a:solidFill>
              </a:rPr>
              <a:t>veze</a:t>
            </a:r>
            <a:r>
              <a:rPr lang="en-US" sz="3600" b="1" dirty="0" smtClean="0">
                <a:solidFill>
                  <a:schemeClr val="tx2"/>
                </a:solidFill>
              </a:rPr>
              <a:t>) </a:t>
            </a:r>
            <a:r>
              <a:rPr lang="en-US" sz="3600" b="1" dirty="0" err="1" smtClean="0">
                <a:solidFill>
                  <a:schemeClr val="tx2"/>
                </a:solidFill>
              </a:rPr>
              <a:t>koje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postoje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izme</a:t>
            </a:r>
            <a:r>
              <a:rPr lang="sr-Latn-RS" sz="3600" b="1" dirty="0" smtClean="0">
                <a:solidFill>
                  <a:schemeClr val="tx2"/>
                </a:solidFill>
              </a:rPr>
              <a:t>đu tabela u bazi.</a:t>
            </a:r>
          </a:p>
          <a:p>
            <a:r>
              <a:rPr lang="sr-Latn-RS" sz="3600" b="1" dirty="0" smtClean="0">
                <a:solidFill>
                  <a:schemeClr val="tx2"/>
                </a:solidFill>
              </a:rPr>
              <a:t>Relacije nam omogućuju da opišemo veze između različitih tabela u bazama podataka. </a:t>
            </a:r>
          </a:p>
        </p:txBody>
      </p:sp>
    </p:spTree>
    <p:extLst>
      <p:ext uri="{BB962C8B-B14F-4D97-AF65-F5344CB8AC3E}">
        <p14:creationId xmlns:p14="http://schemas.microsoft.com/office/powerpoint/2010/main" val="8867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92888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SQL </a:t>
            </a:r>
            <a:r>
              <a:rPr lang="en-US" b="1" dirty="0" err="1" smtClean="0">
                <a:solidFill>
                  <a:schemeClr val="tx1"/>
                </a:solidFill>
              </a:rPr>
              <a:t>implementacija</a:t>
            </a:r>
            <a:r>
              <a:rPr lang="en-US" b="1" dirty="0" smtClean="0">
                <a:solidFill>
                  <a:schemeClr val="tx1"/>
                </a:solidFill>
              </a:rPr>
              <a:t> N:M </a:t>
            </a:r>
            <a:r>
              <a:rPr lang="en-US" b="1" dirty="0" err="1" smtClean="0">
                <a:solidFill>
                  <a:schemeClr val="tx1"/>
                </a:solidFill>
              </a:rPr>
              <a:t>veze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CREATE TABLE </a:t>
            </a:r>
            <a:r>
              <a:rPr lang="en-US" sz="3600" b="1" dirty="0" err="1" smtClean="0">
                <a:solidFill>
                  <a:schemeClr val="tx2"/>
                </a:solidFill>
              </a:rPr>
              <a:t>objave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( </a:t>
            </a: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	id </a:t>
            </a:r>
            <a:r>
              <a:rPr lang="en-US" sz="3600" b="1" dirty="0">
                <a:solidFill>
                  <a:schemeClr val="tx2"/>
                </a:solidFill>
              </a:rPr>
              <a:t>INT PRIMARY KEY, </a:t>
            </a:r>
            <a:endParaRPr lang="en-US" sz="36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	</a:t>
            </a:r>
            <a:r>
              <a:rPr lang="en-US" sz="3600" b="1" dirty="0" err="1" smtClean="0">
                <a:solidFill>
                  <a:schemeClr val="tx2"/>
                </a:solidFill>
              </a:rPr>
              <a:t>naslov_objave</a:t>
            </a:r>
            <a:r>
              <a:rPr lang="en-US" sz="3600" b="1" dirty="0" smtClean="0">
                <a:solidFill>
                  <a:schemeClr val="tx2"/>
                </a:solidFill>
              </a:rPr>
              <a:t> VARCHAR(45)</a:t>
            </a: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>
                <a:solidFill>
                  <a:schemeClr val="tx2"/>
                </a:solidFill>
              </a:rPr>
              <a:t>); </a:t>
            </a:r>
            <a:endParaRPr lang="en-US" sz="36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CREATE TABLE </a:t>
            </a:r>
            <a:r>
              <a:rPr lang="en-US" sz="3600" b="1" dirty="0" err="1" smtClean="0">
                <a:solidFill>
                  <a:schemeClr val="tx2"/>
                </a:solidFill>
              </a:rPr>
              <a:t>kategorije</a:t>
            </a:r>
            <a:r>
              <a:rPr lang="en-US" sz="3600" b="1" dirty="0" smtClean="0">
                <a:solidFill>
                  <a:schemeClr val="tx2"/>
                </a:solidFill>
              </a:rPr>
              <a:t> ( </a:t>
            </a:r>
            <a:endParaRPr lang="en-US" sz="36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	id INT PRIMARY KEY, </a:t>
            </a:r>
          </a:p>
          <a:p>
            <a:pPr marL="11430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	</a:t>
            </a:r>
            <a:r>
              <a:rPr lang="en-US" sz="3600" b="1" dirty="0" err="1" smtClean="0">
                <a:solidFill>
                  <a:schemeClr val="tx2"/>
                </a:solidFill>
              </a:rPr>
              <a:t>naziv</a:t>
            </a:r>
            <a:r>
              <a:rPr lang="en-US" sz="3600" b="1" dirty="0" smtClean="0">
                <a:solidFill>
                  <a:schemeClr val="tx2"/>
                </a:solidFill>
              </a:rPr>
              <a:t> VARCHAR(45)</a:t>
            </a:r>
            <a:endParaRPr lang="en-US" sz="36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 ); </a:t>
            </a:r>
            <a:endParaRPr lang="en-US" sz="3600" b="1" dirty="0">
              <a:solidFill>
                <a:schemeClr val="tx2"/>
              </a:solidFill>
              <a:latin typeface="Corbel" pitchFamily="34" charset="0"/>
            </a:endParaRPr>
          </a:p>
          <a:p>
            <a:pPr marL="114300" indent="0">
              <a:buNone/>
            </a:pPr>
            <a:endParaRPr lang="en-US" sz="3600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SQL </a:t>
            </a:r>
            <a:r>
              <a:rPr lang="en-US" b="1" dirty="0" err="1" smtClean="0">
                <a:solidFill>
                  <a:schemeClr val="tx1"/>
                </a:solidFill>
              </a:rPr>
              <a:t>implementacija</a:t>
            </a:r>
            <a:r>
              <a:rPr lang="en-US" b="1" dirty="0" smtClean="0">
                <a:solidFill>
                  <a:schemeClr val="tx1"/>
                </a:solidFill>
              </a:rPr>
              <a:t> N:M </a:t>
            </a:r>
            <a:r>
              <a:rPr lang="en-US" b="1" dirty="0" err="1" smtClean="0">
                <a:solidFill>
                  <a:schemeClr val="tx1"/>
                </a:solidFill>
              </a:rPr>
              <a:t>veze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152" y="1628800"/>
            <a:ext cx="9396536" cy="4800600"/>
          </a:xfrm>
        </p:spPr>
        <p:txBody>
          <a:bodyPr>
            <a:noAutofit/>
          </a:bodyPr>
          <a:lstStyle/>
          <a:p>
            <a:pPr marL="114300" indent="0" fontAlgn="base">
              <a:buNone/>
            </a:pPr>
            <a:r>
              <a:rPr lang="en-US" sz="3200" b="1" dirty="0">
                <a:solidFill>
                  <a:schemeClr val="tx2"/>
                </a:solidFill>
              </a:rPr>
              <a:t>CREATE TABLE </a:t>
            </a:r>
            <a:r>
              <a:rPr lang="en-US" sz="3200" b="1" dirty="0" err="1" smtClean="0">
                <a:solidFill>
                  <a:schemeClr val="tx2"/>
                </a:solidFill>
              </a:rPr>
              <a:t>objave_has_kategorije</a:t>
            </a:r>
            <a:endParaRPr lang="en-US" sz="3200" b="1" dirty="0" smtClean="0">
              <a:solidFill>
                <a:schemeClr val="tx2"/>
              </a:solidFill>
            </a:endParaRPr>
          </a:p>
          <a:p>
            <a:pPr marL="114300" indent="0" fontAlgn="base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( </a:t>
            </a:r>
          </a:p>
          <a:p>
            <a:pPr marL="114300" indent="0" fontAlgn="base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objave_id</a:t>
            </a:r>
            <a:r>
              <a:rPr lang="en-US" sz="3200" b="1" dirty="0" smtClean="0">
                <a:solidFill>
                  <a:schemeClr val="tx2"/>
                </a:solidFill>
              </a:rPr>
              <a:t> INT NOT NULL, </a:t>
            </a:r>
          </a:p>
          <a:p>
            <a:pPr marL="114300" indent="0" fontAlgn="base">
              <a:buNone/>
            </a:pPr>
            <a:r>
              <a:rPr lang="en-US" sz="3200" b="1" dirty="0" err="1">
                <a:solidFill>
                  <a:schemeClr val="tx2"/>
                </a:solidFill>
              </a:rPr>
              <a:t>k</a:t>
            </a:r>
            <a:r>
              <a:rPr lang="en-US" sz="3200" b="1" dirty="0" err="1" smtClean="0">
                <a:solidFill>
                  <a:schemeClr val="tx2"/>
                </a:solidFill>
              </a:rPr>
              <a:t>ategorije_id</a:t>
            </a:r>
            <a:r>
              <a:rPr lang="en-US" sz="3200" b="1" dirty="0" smtClean="0">
                <a:solidFill>
                  <a:schemeClr val="tx2"/>
                </a:solidFill>
              </a:rPr>
              <a:t> INT </a:t>
            </a:r>
            <a:r>
              <a:rPr lang="en-US" sz="3200" b="1" dirty="0">
                <a:solidFill>
                  <a:schemeClr val="tx2"/>
                </a:solidFill>
              </a:rPr>
              <a:t>NOT NULL, </a:t>
            </a:r>
            <a:endParaRPr lang="en-US" sz="3200" b="1" dirty="0" smtClean="0">
              <a:solidFill>
                <a:schemeClr val="tx2"/>
              </a:solidFill>
            </a:endParaRPr>
          </a:p>
          <a:p>
            <a:pPr marL="114300" indent="0" fontAlgn="base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FOREIGN </a:t>
            </a:r>
            <a:r>
              <a:rPr lang="en-US" sz="3200" b="1" dirty="0">
                <a:solidFill>
                  <a:schemeClr val="tx2"/>
                </a:solidFill>
              </a:rPr>
              <a:t>KEY </a:t>
            </a:r>
            <a:r>
              <a:rPr lang="en-US" sz="3200" b="1" dirty="0" smtClean="0">
                <a:solidFill>
                  <a:schemeClr val="tx2"/>
                </a:solidFill>
              </a:rPr>
              <a:t>(</a:t>
            </a:r>
            <a:r>
              <a:rPr lang="en-US" sz="3200" b="1" dirty="0" err="1" smtClean="0">
                <a:solidFill>
                  <a:schemeClr val="tx2"/>
                </a:solidFill>
              </a:rPr>
              <a:t>objave_id</a:t>
            </a:r>
            <a:r>
              <a:rPr lang="en-US" sz="3200" b="1" dirty="0" smtClean="0">
                <a:solidFill>
                  <a:schemeClr val="tx2"/>
                </a:solidFill>
              </a:rPr>
              <a:t>) REFERENCES </a:t>
            </a:r>
            <a:r>
              <a:rPr lang="sr-Latn-RS" sz="3200" b="1" dirty="0" smtClean="0">
                <a:solidFill>
                  <a:schemeClr val="tx2"/>
                </a:solidFill>
              </a:rPr>
              <a:t>objave(id</a:t>
            </a:r>
            <a:r>
              <a:rPr lang="en-US" sz="3200" b="1" dirty="0" smtClean="0">
                <a:solidFill>
                  <a:schemeClr val="tx2"/>
                </a:solidFill>
              </a:rPr>
              <a:t>), </a:t>
            </a:r>
          </a:p>
          <a:p>
            <a:pPr marL="114300" indent="0" fontAlgn="base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FOREIGN </a:t>
            </a:r>
            <a:r>
              <a:rPr lang="en-US" sz="3200" b="1" dirty="0">
                <a:solidFill>
                  <a:schemeClr val="tx2"/>
                </a:solidFill>
              </a:rPr>
              <a:t>KEY </a:t>
            </a:r>
            <a:r>
              <a:rPr lang="en-US" sz="3200" b="1" dirty="0" smtClean="0">
                <a:solidFill>
                  <a:schemeClr val="tx2"/>
                </a:solidFill>
              </a:rPr>
              <a:t>(</a:t>
            </a:r>
            <a:r>
              <a:rPr lang="en-US" sz="3200" b="1" dirty="0" err="1" smtClean="0">
                <a:solidFill>
                  <a:schemeClr val="tx2"/>
                </a:solidFill>
              </a:rPr>
              <a:t>kategorije_id</a:t>
            </a:r>
            <a:r>
              <a:rPr lang="en-US" sz="3200" b="1" dirty="0" smtClean="0">
                <a:solidFill>
                  <a:schemeClr val="tx2"/>
                </a:solidFill>
              </a:rPr>
              <a:t>) </a:t>
            </a:r>
            <a:r>
              <a:rPr lang="en-US" sz="3200" b="1" dirty="0">
                <a:solidFill>
                  <a:schemeClr val="tx2"/>
                </a:solidFill>
              </a:rPr>
              <a:t>REFERENCES </a:t>
            </a:r>
            <a:endParaRPr lang="sr-Latn-RS" sz="3200" b="1" dirty="0" smtClean="0">
              <a:solidFill>
                <a:schemeClr val="tx2"/>
              </a:solidFill>
            </a:endParaRPr>
          </a:p>
          <a:p>
            <a:pPr marL="114300" indent="0" fontAlgn="base">
              <a:buNone/>
            </a:pPr>
            <a:r>
              <a:rPr lang="sr-Latn-RS" sz="3200" b="1" dirty="0" smtClean="0">
                <a:solidFill>
                  <a:schemeClr val="tx2"/>
                </a:solidFill>
              </a:rPr>
              <a:t>kategorije</a:t>
            </a:r>
            <a:r>
              <a:rPr lang="en-US" sz="3200" b="1" dirty="0" smtClean="0">
                <a:solidFill>
                  <a:schemeClr val="tx2"/>
                </a:solidFill>
              </a:rPr>
              <a:t>(id)</a:t>
            </a:r>
          </a:p>
          <a:p>
            <a:pPr marL="114300" indent="0" fontAlgn="base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);</a:t>
            </a:r>
            <a:endParaRPr lang="en-US" sz="32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US" sz="3600" dirty="0"/>
              <a:t/>
            </a:r>
            <a:br>
              <a:rPr lang="en-US" sz="3600" dirty="0"/>
            </a:br>
            <a:endParaRPr lang="en-US" sz="36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4" y="1065684"/>
            <a:ext cx="9152143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11430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Izgled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celokupne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baze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podataka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Zadatak – baza biblioteka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484784"/>
            <a:ext cx="8784976" cy="4800600"/>
          </a:xfrm>
        </p:spPr>
        <p:txBody>
          <a:bodyPr>
            <a:normAutofit/>
          </a:bodyPr>
          <a:lstStyle/>
          <a:p>
            <a:r>
              <a:rPr lang="sr-Latn-RS" sz="3600" b="1" dirty="0" smtClean="0">
                <a:solidFill>
                  <a:schemeClr val="tx2"/>
                </a:solidFill>
              </a:rPr>
              <a:t>Napraviti bazu podataka </a:t>
            </a:r>
            <a:r>
              <a:rPr lang="sr-Latn-RS" sz="3600" b="1" i="1" dirty="0" smtClean="0">
                <a:solidFill>
                  <a:schemeClr val="tx2"/>
                </a:solidFill>
              </a:rPr>
              <a:t>biblioteka</a:t>
            </a:r>
            <a:r>
              <a:rPr lang="sr-Latn-RS" sz="3600" b="1" dirty="0" smtClean="0">
                <a:solidFill>
                  <a:schemeClr val="tx2"/>
                </a:solidFill>
              </a:rPr>
              <a:t>, i sledeće tabele u njoj:</a:t>
            </a:r>
          </a:p>
          <a:p>
            <a:pPr lvl="1"/>
            <a:r>
              <a:rPr lang="sr-Latn-RS" sz="3600" b="1" i="1" dirty="0" smtClean="0">
                <a:solidFill>
                  <a:schemeClr val="tx2"/>
                </a:solidFill>
              </a:rPr>
              <a:t>clanovi </a:t>
            </a:r>
            <a:r>
              <a:rPr lang="sr-Latn-RS" sz="3600" b="1" dirty="0" smtClean="0">
                <a:solidFill>
                  <a:schemeClr val="tx2"/>
                </a:solidFill>
              </a:rPr>
              <a:t>(id, ime, prezime, adresa, telefon)</a:t>
            </a:r>
          </a:p>
          <a:p>
            <a:pPr lvl="1"/>
            <a:r>
              <a:rPr lang="sr-Latn-RS" sz="3600" b="1" i="1" dirty="0" smtClean="0">
                <a:solidFill>
                  <a:schemeClr val="tx2"/>
                </a:solidFill>
              </a:rPr>
              <a:t>knjige</a:t>
            </a:r>
            <a:r>
              <a:rPr lang="sr-Latn-RS" sz="3600" b="1" dirty="0" smtClean="0">
                <a:solidFill>
                  <a:schemeClr val="tx2"/>
                </a:solidFill>
              </a:rPr>
              <a:t>(id, naziv, pisac)</a:t>
            </a:r>
          </a:p>
          <a:p>
            <a:pPr lvl="1"/>
            <a:r>
              <a:rPr lang="sr-Latn-RS" sz="3600" b="1" i="1" dirty="0" smtClean="0">
                <a:solidFill>
                  <a:schemeClr val="tx2"/>
                </a:solidFill>
              </a:rPr>
              <a:t>zanr (id, </a:t>
            </a:r>
            <a:r>
              <a:rPr lang="en-US" sz="3600" b="1" i="1" dirty="0" err="1" smtClean="0">
                <a:solidFill>
                  <a:schemeClr val="tx2"/>
                </a:solidFill>
              </a:rPr>
              <a:t>naziv</a:t>
            </a:r>
            <a:r>
              <a:rPr lang="sr-Latn-RS" sz="3600" b="1" i="1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sr-Latn-RS" sz="3600" b="1" i="1" dirty="0" smtClean="0">
                <a:solidFill>
                  <a:schemeClr val="tx2"/>
                </a:solidFill>
              </a:rPr>
              <a:t>zaduzenje (id, datum, vratio)</a:t>
            </a:r>
            <a:endParaRPr lang="sr-Latn-RS" sz="36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1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Zadatak – baza biblioteka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484784"/>
            <a:ext cx="8784976" cy="48006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Povezati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prethodno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napravljene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tabele</a:t>
            </a:r>
            <a:r>
              <a:rPr lang="sr-Latn-RS" sz="3600" b="1" dirty="0" smtClean="0">
                <a:solidFill>
                  <a:schemeClr val="tx2"/>
                </a:solidFill>
              </a:rPr>
              <a:t> i dodati im potrebna polja prema sledećim uputstvima:</a:t>
            </a:r>
          </a:p>
          <a:p>
            <a:pPr lvl="1"/>
            <a:r>
              <a:rPr lang="sr-Latn-RS" sz="3400" b="1" dirty="0" smtClean="0">
                <a:solidFill>
                  <a:schemeClr val="tx2"/>
                </a:solidFill>
              </a:rPr>
              <a:t>Jedna knjiga može pripadati jednom žanru, ali </a:t>
            </a:r>
            <a:r>
              <a:rPr lang="en-US" sz="3400" b="1" dirty="0" err="1" smtClean="0">
                <a:solidFill>
                  <a:schemeClr val="tx2"/>
                </a:solidFill>
              </a:rPr>
              <a:t>jedan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sr-Latn-RS" sz="3400" b="1" dirty="0" smtClean="0">
                <a:solidFill>
                  <a:schemeClr val="tx2"/>
                </a:solidFill>
              </a:rPr>
              <a:t>žanr </a:t>
            </a:r>
            <a:r>
              <a:rPr lang="sr-Latn-RS" sz="3400" b="1" dirty="0" smtClean="0">
                <a:solidFill>
                  <a:schemeClr val="tx2"/>
                </a:solidFill>
              </a:rPr>
              <a:t>može </a:t>
            </a:r>
            <a:r>
              <a:rPr lang="en-US" sz="3400" b="1" dirty="0" err="1" smtClean="0">
                <a:solidFill>
                  <a:schemeClr val="tx2"/>
                </a:solidFill>
              </a:rPr>
              <a:t>imati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sr-Latn-RS" sz="3400" b="1" dirty="0" smtClean="0">
                <a:solidFill>
                  <a:schemeClr val="tx2"/>
                </a:solidFill>
              </a:rPr>
              <a:t>više knjiga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koje</a:t>
            </a:r>
            <a:r>
              <a:rPr lang="en-US" sz="3400" b="1" dirty="0" smtClean="0">
                <a:solidFill>
                  <a:schemeClr val="tx2"/>
                </a:solidFill>
              </a:rPr>
              <a:t> mu </a:t>
            </a:r>
            <a:r>
              <a:rPr lang="en-US" sz="3400" b="1" dirty="0" err="1" smtClean="0">
                <a:solidFill>
                  <a:schemeClr val="tx2"/>
                </a:solidFill>
              </a:rPr>
              <a:t>pripadaju</a:t>
            </a:r>
            <a:endParaRPr lang="sr-Latn-RS" sz="3400" b="1" dirty="0" smtClean="0">
              <a:solidFill>
                <a:schemeClr val="tx2"/>
              </a:solidFill>
            </a:endParaRPr>
          </a:p>
          <a:p>
            <a:pPr lvl="1"/>
            <a:r>
              <a:rPr lang="sr-Latn-RS" sz="3400" b="1" dirty="0" smtClean="0">
                <a:solidFill>
                  <a:schemeClr val="tx2"/>
                </a:solidFill>
              </a:rPr>
              <a:t>Zaduženje treba da sadrži i člana koji je zadužio knjigu, kao i knjigu koja je zadužena</a:t>
            </a:r>
          </a:p>
          <a:p>
            <a:pPr lvl="1"/>
            <a:endParaRPr lang="sr-Latn-RS" sz="3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Zadatak – baza </a:t>
            </a:r>
            <a:r>
              <a:rPr lang="en-US" b="1" dirty="0" err="1" smtClean="0">
                <a:solidFill>
                  <a:schemeClr val="tx1"/>
                </a:solidFill>
              </a:rPr>
              <a:t>biblioteka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7897688" cy="48006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Bazi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biblioteka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dodati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slede</a:t>
            </a:r>
            <a:r>
              <a:rPr lang="sr-Latn-RS" sz="3600" b="1" dirty="0" smtClean="0">
                <a:solidFill>
                  <a:schemeClr val="tx2"/>
                </a:solidFill>
              </a:rPr>
              <a:t>ću tabelu i preurediti relacije u njoj:</a:t>
            </a:r>
          </a:p>
          <a:p>
            <a:pPr lvl="1"/>
            <a:r>
              <a:rPr lang="sr-Latn-RS" sz="3200" b="1" dirty="0">
                <a:solidFill>
                  <a:schemeClr val="tx2"/>
                </a:solidFill>
              </a:rPr>
              <a:t>p</a:t>
            </a:r>
            <a:r>
              <a:rPr lang="sr-Latn-RS" sz="3200" b="1" dirty="0" smtClean="0">
                <a:solidFill>
                  <a:schemeClr val="tx2"/>
                </a:solidFill>
              </a:rPr>
              <a:t>isac (id, ime, prezime, bio, god</a:t>
            </a:r>
            <a:r>
              <a:rPr lang="en-US" sz="3200" b="1" dirty="0" smtClean="0">
                <a:solidFill>
                  <a:schemeClr val="tx2"/>
                </a:solidFill>
              </a:rPr>
              <a:t>_</a:t>
            </a:r>
            <a:r>
              <a:rPr lang="en-US" sz="3200" b="1" dirty="0" err="1" smtClean="0">
                <a:solidFill>
                  <a:schemeClr val="tx2"/>
                </a:solidFill>
              </a:rPr>
              <a:t>rodj</a:t>
            </a:r>
            <a:r>
              <a:rPr lang="sr-Latn-RS" sz="3200" b="1" dirty="0" smtClean="0">
                <a:solidFill>
                  <a:schemeClr val="tx2"/>
                </a:solidFill>
              </a:rPr>
              <a:t>)</a:t>
            </a:r>
            <a:endParaRPr lang="en-US" sz="3200" b="1" dirty="0" smtClean="0">
              <a:solidFill>
                <a:schemeClr val="tx2"/>
              </a:solidFill>
            </a:endParaRPr>
          </a:p>
          <a:p>
            <a:pPr lvl="1"/>
            <a:r>
              <a:rPr lang="en-US" sz="3200" b="1" dirty="0" err="1" smtClean="0">
                <a:solidFill>
                  <a:schemeClr val="tx2"/>
                </a:solidFill>
              </a:rPr>
              <a:t>Izvr</a:t>
            </a:r>
            <a:r>
              <a:rPr lang="sr-Latn-RS" sz="3200" b="1" dirty="0" smtClean="0">
                <a:solidFill>
                  <a:schemeClr val="tx2"/>
                </a:solidFill>
              </a:rPr>
              <a:t>šiti prepovezivanje tabela tako da jednu knjigu može napisati jedan pisac ili grupa pisaca (autora), a takođe i jedan autor (pisac) može imati više knjiga koje je napisao</a:t>
            </a:r>
          </a:p>
        </p:txBody>
      </p:sp>
    </p:spTree>
    <p:extLst>
      <p:ext uri="{BB962C8B-B14F-4D97-AF65-F5344CB8AC3E}">
        <p14:creationId xmlns:p14="http://schemas.microsoft.com/office/powerpoint/2010/main" val="16720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Zadatak – baza fakultet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7897688" cy="4800600"/>
          </a:xfrm>
        </p:spPr>
        <p:txBody>
          <a:bodyPr>
            <a:normAutofit/>
          </a:bodyPr>
          <a:lstStyle/>
          <a:p>
            <a:r>
              <a:rPr lang="sr-Latn-RS" sz="3600" b="1" dirty="0" smtClean="0">
                <a:solidFill>
                  <a:schemeClr val="tx2"/>
                </a:solidFill>
              </a:rPr>
              <a:t>Napraviti bazu podataka </a:t>
            </a:r>
            <a:r>
              <a:rPr lang="sr-Latn-RS" sz="3600" b="1" i="1" dirty="0" smtClean="0">
                <a:solidFill>
                  <a:schemeClr val="tx2"/>
                </a:solidFill>
              </a:rPr>
              <a:t>fakultet</a:t>
            </a:r>
            <a:r>
              <a:rPr lang="sr-Latn-RS" sz="3600" b="1" dirty="0" smtClean="0">
                <a:solidFill>
                  <a:schemeClr val="tx2"/>
                </a:solidFill>
              </a:rPr>
              <a:t>, i sledeće tabele u njoj:</a:t>
            </a:r>
          </a:p>
          <a:p>
            <a:pPr lvl="1"/>
            <a:r>
              <a:rPr lang="sr-Latn-RS" sz="3400" b="1" i="1" dirty="0" smtClean="0">
                <a:solidFill>
                  <a:schemeClr val="tx2"/>
                </a:solidFill>
              </a:rPr>
              <a:t>predmeti</a:t>
            </a:r>
            <a:r>
              <a:rPr lang="sr-Latn-RS" sz="3400" b="1" dirty="0" smtClean="0">
                <a:solidFill>
                  <a:schemeClr val="tx2"/>
                </a:solidFill>
              </a:rPr>
              <a:t> (id, naziv, smer, statut)</a:t>
            </a:r>
          </a:p>
          <a:p>
            <a:pPr lvl="1"/>
            <a:r>
              <a:rPr lang="sr-Latn-RS" sz="3400" b="1" i="1" dirty="0">
                <a:solidFill>
                  <a:schemeClr val="tx2"/>
                </a:solidFill>
              </a:rPr>
              <a:t>s</a:t>
            </a:r>
            <a:r>
              <a:rPr lang="sr-Latn-RS" sz="3400" b="1" i="1" dirty="0" smtClean="0">
                <a:solidFill>
                  <a:schemeClr val="tx2"/>
                </a:solidFill>
              </a:rPr>
              <a:t>tudenti</a:t>
            </a:r>
            <a:r>
              <a:rPr lang="sr-Latn-RS" sz="3400" b="1" dirty="0" smtClean="0">
                <a:solidFill>
                  <a:schemeClr val="tx2"/>
                </a:solidFill>
              </a:rPr>
              <a:t> (indeks, ime, prezime)</a:t>
            </a:r>
          </a:p>
          <a:p>
            <a:pPr lvl="1"/>
            <a:r>
              <a:rPr lang="sr-Latn-RS" sz="3400" b="1" i="1" dirty="0">
                <a:solidFill>
                  <a:schemeClr val="tx2"/>
                </a:solidFill>
              </a:rPr>
              <a:t>i</a:t>
            </a:r>
            <a:r>
              <a:rPr lang="sr-Latn-RS" sz="3400" b="1" i="1" dirty="0" smtClean="0">
                <a:solidFill>
                  <a:schemeClr val="tx2"/>
                </a:solidFill>
              </a:rPr>
              <a:t>spiti</a:t>
            </a:r>
            <a:r>
              <a:rPr lang="sr-Latn-RS" sz="3400" b="1" dirty="0" smtClean="0">
                <a:solidFill>
                  <a:schemeClr val="tx2"/>
                </a:solidFill>
              </a:rPr>
              <a:t> (sifra, datum, ocena)</a:t>
            </a:r>
          </a:p>
          <a:p>
            <a:pPr lvl="1"/>
            <a:r>
              <a:rPr lang="sr-Latn-RS" sz="3400" b="1" i="1" dirty="0">
                <a:solidFill>
                  <a:schemeClr val="tx2"/>
                </a:solidFill>
              </a:rPr>
              <a:t>n</a:t>
            </a:r>
            <a:r>
              <a:rPr lang="sr-Latn-RS" sz="3400" b="1" i="1" dirty="0" smtClean="0">
                <a:solidFill>
                  <a:schemeClr val="tx2"/>
                </a:solidFill>
              </a:rPr>
              <a:t>astavnici </a:t>
            </a:r>
            <a:r>
              <a:rPr lang="sr-Latn-RS" sz="3400" b="1" dirty="0" smtClean="0">
                <a:solidFill>
                  <a:schemeClr val="tx2"/>
                </a:solidFill>
              </a:rPr>
              <a:t>(sifta, ime, prezime)</a:t>
            </a:r>
          </a:p>
        </p:txBody>
      </p:sp>
    </p:spTree>
    <p:extLst>
      <p:ext uri="{BB962C8B-B14F-4D97-AF65-F5344CB8AC3E}">
        <p14:creationId xmlns:p14="http://schemas.microsoft.com/office/powerpoint/2010/main" val="20115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Zadatak – baza fakultet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208912" cy="4800600"/>
          </a:xfrm>
        </p:spPr>
        <p:txBody>
          <a:bodyPr>
            <a:normAutofit fontScale="92500" lnSpcReduction="10000"/>
          </a:bodyPr>
          <a:lstStyle/>
          <a:p>
            <a:r>
              <a:rPr lang="sr-Latn-RS" sz="3600" b="1" dirty="0" smtClean="0">
                <a:solidFill>
                  <a:schemeClr val="tx2"/>
                </a:solidFill>
              </a:rPr>
              <a:t>Povezati tabele u bazi prema sledećem opisu:</a:t>
            </a:r>
          </a:p>
          <a:p>
            <a:pPr lvl="1"/>
            <a:r>
              <a:rPr lang="en-US" sz="3400" b="1" dirty="0" err="1" smtClean="0">
                <a:solidFill>
                  <a:schemeClr val="tx2"/>
                </a:solidFill>
              </a:rPr>
              <a:t>Jedan</a:t>
            </a:r>
            <a:r>
              <a:rPr lang="en-US" sz="3400" b="1" dirty="0" smtClean="0">
                <a:solidFill>
                  <a:schemeClr val="tx2"/>
                </a:solidFill>
              </a:rPr>
              <a:t> student </a:t>
            </a:r>
            <a:r>
              <a:rPr lang="en-US" sz="3400" b="1" dirty="0" err="1" smtClean="0">
                <a:solidFill>
                  <a:schemeClr val="tx2"/>
                </a:solidFill>
              </a:rPr>
              <a:t>može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polagati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više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ispita</a:t>
            </a:r>
            <a:r>
              <a:rPr lang="en-US" sz="3400" b="1" dirty="0" smtClean="0">
                <a:solidFill>
                  <a:schemeClr val="tx2"/>
                </a:solidFill>
              </a:rPr>
              <a:t>, </a:t>
            </a:r>
            <a:r>
              <a:rPr lang="en-US" sz="3400" b="1" dirty="0" err="1" smtClean="0">
                <a:solidFill>
                  <a:schemeClr val="tx2"/>
                </a:solidFill>
              </a:rPr>
              <a:t>i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jedan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ispit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može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biti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položen</a:t>
            </a:r>
            <a:r>
              <a:rPr lang="en-US" sz="3400" b="1" dirty="0" smtClean="0">
                <a:solidFill>
                  <a:schemeClr val="tx2"/>
                </a:solidFill>
              </a:rPr>
              <a:t> od </a:t>
            </a:r>
            <a:r>
              <a:rPr lang="en-US" sz="3400" b="1" dirty="0" err="1" smtClean="0">
                <a:solidFill>
                  <a:schemeClr val="tx2"/>
                </a:solidFill>
              </a:rPr>
              <a:t>strane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više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studenata</a:t>
            </a:r>
            <a:r>
              <a:rPr lang="sr-Latn-RS" sz="3400" b="1" dirty="0" smtClean="0">
                <a:solidFill>
                  <a:schemeClr val="tx2"/>
                </a:solidFill>
              </a:rPr>
              <a:t>.</a:t>
            </a:r>
            <a:endParaRPr lang="sr-Latn-RS" sz="3400" b="1" dirty="0" smtClean="0">
              <a:solidFill>
                <a:schemeClr val="tx2"/>
              </a:solidFill>
            </a:endParaRPr>
          </a:p>
          <a:p>
            <a:pPr lvl="1"/>
            <a:r>
              <a:rPr lang="sr-Latn-RS" sz="3400" b="1" dirty="0" smtClean="0">
                <a:solidFill>
                  <a:schemeClr val="tx2"/>
                </a:solidFill>
              </a:rPr>
              <a:t>Jedan predmet može da bude položen više puta od strane različitih studenata.</a:t>
            </a:r>
          </a:p>
          <a:p>
            <a:pPr lvl="1"/>
            <a:r>
              <a:rPr lang="sr-Latn-RS" sz="3400" b="1" dirty="0" smtClean="0">
                <a:solidFill>
                  <a:schemeClr val="tx2"/>
                </a:solidFill>
              </a:rPr>
              <a:t>Jedan nastavnik može ispitivati na više </a:t>
            </a:r>
            <a:r>
              <a:rPr lang="sr-Latn-RS" sz="3400" b="1" dirty="0" smtClean="0">
                <a:solidFill>
                  <a:schemeClr val="tx2"/>
                </a:solidFill>
              </a:rPr>
              <a:t>ispita</a:t>
            </a:r>
            <a:r>
              <a:rPr lang="en-US" sz="3400" b="1" dirty="0" smtClean="0">
                <a:solidFill>
                  <a:schemeClr val="tx2"/>
                </a:solidFill>
              </a:rPr>
              <a:t>, </a:t>
            </a:r>
            <a:r>
              <a:rPr lang="en-US" sz="3400" b="1" dirty="0" err="1" smtClean="0">
                <a:solidFill>
                  <a:schemeClr val="tx2"/>
                </a:solidFill>
              </a:rPr>
              <a:t>ali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jedan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ispit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može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pripadati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samo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jednom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profesoru</a:t>
            </a:r>
            <a:endParaRPr lang="sr-Latn-RS" sz="3400" b="1" dirty="0" smtClean="0">
              <a:solidFill>
                <a:schemeClr val="tx2"/>
              </a:solidFill>
            </a:endParaRPr>
          </a:p>
          <a:p>
            <a:pPr lvl="1"/>
            <a:endParaRPr lang="sr-Latn-RS" sz="3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Zadatak – baza fakultet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208912" cy="4800600"/>
          </a:xfrm>
        </p:spPr>
        <p:txBody>
          <a:bodyPr>
            <a:normAutofit/>
          </a:bodyPr>
          <a:lstStyle/>
          <a:p>
            <a:r>
              <a:rPr lang="sr-Latn-RS" sz="3600" b="1" dirty="0" smtClean="0">
                <a:solidFill>
                  <a:schemeClr val="tx2"/>
                </a:solidFill>
              </a:rPr>
              <a:t>Proširiti prethodnu bazu podataka sldećim tabelama:</a:t>
            </a:r>
          </a:p>
          <a:p>
            <a:pPr lvl="1"/>
            <a:r>
              <a:rPr lang="en-US" sz="3200" b="1" dirty="0">
                <a:solidFill>
                  <a:schemeClr val="tx2"/>
                </a:solidFill>
              </a:rPr>
              <a:t>z</a:t>
            </a:r>
            <a:r>
              <a:rPr lang="sr-Latn-RS" sz="3200" b="1" dirty="0" smtClean="0">
                <a:solidFill>
                  <a:schemeClr val="tx2"/>
                </a:solidFill>
              </a:rPr>
              <a:t>vanje (id, naziv</a:t>
            </a:r>
            <a:r>
              <a:rPr lang="en-US" sz="3200" b="1" dirty="0" smtClean="0">
                <a:solidFill>
                  <a:schemeClr val="tx2"/>
                </a:solidFill>
              </a:rPr>
              <a:t>_</a:t>
            </a:r>
            <a:r>
              <a:rPr lang="en-US" sz="3200" b="1" dirty="0" err="1" smtClean="0">
                <a:solidFill>
                  <a:schemeClr val="tx2"/>
                </a:solidFill>
              </a:rPr>
              <a:t>zvanja</a:t>
            </a:r>
            <a:r>
              <a:rPr lang="sr-Latn-RS" sz="3200" b="1" dirty="0" smtClean="0">
                <a:solidFill>
                  <a:schemeClr val="tx2"/>
                </a:solidFill>
              </a:rPr>
              <a:t>)</a:t>
            </a:r>
            <a:endParaRPr lang="en-US" sz="3200" b="1" dirty="0" smtClean="0">
              <a:solidFill>
                <a:schemeClr val="tx2"/>
              </a:solidFill>
            </a:endParaRPr>
          </a:p>
          <a:p>
            <a:pPr lvl="1"/>
            <a:r>
              <a:rPr lang="en-US" sz="3200" b="1" dirty="0" err="1" smtClean="0">
                <a:solidFill>
                  <a:schemeClr val="tx2"/>
                </a:solidFill>
              </a:rPr>
              <a:t>smer</a:t>
            </a:r>
            <a:r>
              <a:rPr lang="en-US" sz="3200" b="1" dirty="0" smtClean="0">
                <a:solidFill>
                  <a:schemeClr val="tx2"/>
                </a:solidFill>
              </a:rPr>
              <a:t> (id, </a:t>
            </a:r>
            <a:r>
              <a:rPr lang="en-US" sz="3200" b="1" dirty="0" err="1" smtClean="0">
                <a:solidFill>
                  <a:schemeClr val="tx2"/>
                </a:solidFill>
              </a:rPr>
              <a:t>naziv_smeta</a:t>
            </a:r>
            <a:r>
              <a:rPr lang="en-US" sz="3200" b="1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sz="3200" b="1" dirty="0" err="1">
                <a:solidFill>
                  <a:schemeClr val="tx2"/>
                </a:solidFill>
              </a:rPr>
              <a:t>k</a:t>
            </a:r>
            <a:r>
              <a:rPr lang="en-US" sz="3200" b="1" dirty="0" err="1" smtClean="0">
                <a:solidFill>
                  <a:schemeClr val="tx2"/>
                </a:solidFill>
              </a:rPr>
              <a:t>atedra</a:t>
            </a:r>
            <a:r>
              <a:rPr lang="en-US" sz="3200" b="1" dirty="0" smtClean="0">
                <a:solidFill>
                  <a:schemeClr val="tx2"/>
                </a:solidFill>
              </a:rPr>
              <a:t> (id, </a:t>
            </a:r>
            <a:r>
              <a:rPr lang="en-US" sz="3200" b="1" dirty="0" err="1" smtClean="0">
                <a:solidFill>
                  <a:schemeClr val="tx2"/>
                </a:solidFill>
              </a:rPr>
              <a:t>naziv_katedre</a:t>
            </a:r>
            <a:r>
              <a:rPr lang="en-US" sz="3200" b="1" dirty="0" smtClean="0">
                <a:solidFill>
                  <a:schemeClr val="tx2"/>
                </a:solidFill>
              </a:rPr>
              <a:t>)</a:t>
            </a:r>
            <a:endParaRPr lang="sr-Latn-RS" sz="3200" b="1" dirty="0" smtClean="0">
              <a:solidFill>
                <a:schemeClr val="tx2"/>
              </a:solidFill>
            </a:endParaRPr>
          </a:p>
          <a:p>
            <a:pPr lvl="1"/>
            <a:endParaRPr lang="sr-Latn-RS" sz="3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9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Zadatak – baza fakultet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208912" cy="5184576"/>
          </a:xfrm>
        </p:spPr>
        <p:txBody>
          <a:bodyPr>
            <a:normAutofit lnSpcReduction="10000"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Dodati</a:t>
            </a:r>
            <a:r>
              <a:rPr lang="en-US" sz="3600" b="1" dirty="0" smtClean="0">
                <a:solidFill>
                  <a:schemeClr val="tx2"/>
                </a:solidFill>
              </a:rPr>
              <a:t> u </a:t>
            </a:r>
            <a:r>
              <a:rPr lang="en-US" sz="3600" b="1" dirty="0" err="1" smtClean="0">
                <a:solidFill>
                  <a:schemeClr val="tx2"/>
                </a:solidFill>
              </a:rPr>
              <a:t>postoje</a:t>
            </a:r>
            <a:r>
              <a:rPr lang="sr-Latn-RS" sz="3600" b="1" dirty="0" smtClean="0">
                <a:solidFill>
                  <a:schemeClr val="tx2"/>
                </a:solidFill>
              </a:rPr>
              <a:t>ćoj bazi veze prema sledećem uputstvu:</a:t>
            </a:r>
          </a:p>
          <a:p>
            <a:pPr lvl="1"/>
            <a:r>
              <a:rPr lang="sr-Latn-RS" sz="3400" b="1" dirty="0" smtClean="0">
                <a:solidFill>
                  <a:schemeClr val="tx2"/>
                </a:solidFill>
              </a:rPr>
              <a:t>Jedan predavač može da ima samo jedno zvanje.</a:t>
            </a:r>
          </a:p>
          <a:p>
            <a:pPr lvl="1"/>
            <a:r>
              <a:rPr lang="sr-Latn-RS" sz="3400" b="1" dirty="0" smtClean="0">
                <a:solidFill>
                  <a:schemeClr val="tx2"/>
                </a:solidFill>
              </a:rPr>
              <a:t>Jedan smer može da ima više studenata koji ga pohađaju, ali jedan student može pohađati samo jedan smer.</a:t>
            </a:r>
          </a:p>
          <a:p>
            <a:pPr lvl="1"/>
            <a:r>
              <a:rPr lang="sr-Latn-RS" sz="3400" b="1" dirty="0" smtClean="0">
                <a:solidFill>
                  <a:schemeClr val="tx2"/>
                </a:solidFill>
              </a:rPr>
              <a:t>Jedna katedra može imati više predavača, a takođe i jedan predavač može imati više katedri.</a:t>
            </a:r>
          </a:p>
          <a:p>
            <a:pPr lvl="1"/>
            <a:endParaRPr lang="sr-Latn-RS" sz="3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accent1"/>
                </a:solidFill>
              </a:rPr>
              <a:t>Tipovi relacija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Postoje </a:t>
            </a:r>
            <a:r>
              <a:rPr lang="vi-VN" sz="36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tri različita tipa relacija u okviru baze </a:t>
            </a:r>
            <a:r>
              <a:rPr lang="vi-VN" sz="3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podataka</a:t>
            </a:r>
            <a:r>
              <a:rPr lang="sr-Latn-RS" sz="3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sr-Latn-RS" sz="34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Jedan prema jedan (1-1 ili 1:1)</a:t>
            </a:r>
          </a:p>
          <a:p>
            <a:pPr lvl="1"/>
            <a:r>
              <a:rPr lang="sr-Latn-RS" sz="34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Jedan prema više (1-N ili 1:N)</a:t>
            </a:r>
          </a:p>
          <a:p>
            <a:pPr lvl="1"/>
            <a:r>
              <a:rPr lang="sr-Latn-RS" sz="34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Više prema više (N-M ili N:M)</a:t>
            </a:r>
          </a:p>
          <a:p>
            <a:r>
              <a:rPr lang="sr-Latn-RS" sz="3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Svaki </a:t>
            </a:r>
            <a:r>
              <a:rPr lang="vi-VN" sz="3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od </a:t>
            </a:r>
            <a:r>
              <a:rPr lang="vi-VN" sz="36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ova tri tipa relacija pojavljuje se između dve </a:t>
            </a:r>
            <a:r>
              <a:rPr lang="vi-VN" sz="3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tabele</a:t>
            </a:r>
            <a:r>
              <a:rPr lang="sr-Latn-RS" sz="3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vi-VN" sz="36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Zadatak – </a:t>
            </a:r>
            <a:r>
              <a:rPr lang="en-US" b="1" dirty="0" err="1" smtClean="0">
                <a:solidFill>
                  <a:schemeClr val="tx1"/>
                </a:solidFill>
              </a:rPr>
              <a:t>ambulanta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208912" cy="5184576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Napraviti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bazu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podataka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za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proizvoljnu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ambulantu</a:t>
            </a:r>
            <a:r>
              <a:rPr lang="en-US" sz="3600" b="1" dirty="0" smtClean="0">
                <a:solidFill>
                  <a:schemeClr val="tx2"/>
                </a:solidFill>
              </a:rPr>
              <a:t>.</a:t>
            </a:r>
            <a:endParaRPr lang="en-US" sz="3600" b="1" dirty="0">
              <a:solidFill>
                <a:schemeClr val="tx2"/>
              </a:solidFill>
            </a:endParaRPr>
          </a:p>
          <a:p>
            <a:r>
              <a:rPr lang="en-US" sz="3600" b="1" dirty="0" err="1" smtClean="0">
                <a:solidFill>
                  <a:schemeClr val="tx2"/>
                </a:solidFill>
              </a:rPr>
              <a:t>Razmisliti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koje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tabele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polja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treba</a:t>
            </a:r>
            <a:r>
              <a:rPr lang="en-US" sz="3600" b="1" dirty="0" smtClean="0">
                <a:solidFill>
                  <a:schemeClr val="tx2"/>
                </a:solidFill>
              </a:rPr>
              <a:t> da </a:t>
            </a:r>
            <a:r>
              <a:rPr lang="en-US" sz="3600" b="1" dirty="0" err="1" smtClean="0">
                <a:solidFill>
                  <a:schemeClr val="tx2"/>
                </a:solidFill>
              </a:rPr>
              <a:t>sadrži</a:t>
            </a:r>
            <a:r>
              <a:rPr lang="en-US" sz="3600" b="1" dirty="0" smtClean="0">
                <a:solidFill>
                  <a:schemeClr val="tx2"/>
                </a:solidFill>
              </a:rPr>
              <a:t> ova </a:t>
            </a:r>
            <a:r>
              <a:rPr lang="en-US" sz="3600" b="1" dirty="0" err="1" smtClean="0">
                <a:solidFill>
                  <a:schemeClr val="tx2"/>
                </a:solidFill>
              </a:rPr>
              <a:t>baza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podataka</a:t>
            </a:r>
            <a:r>
              <a:rPr lang="en-US" sz="3600" b="1" dirty="0" smtClean="0">
                <a:solidFill>
                  <a:schemeClr val="tx2"/>
                </a:solidFill>
              </a:rPr>
              <a:t>, </a:t>
            </a:r>
            <a:r>
              <a:rPr lang="en-US" sz="3600" b="1" dirty="0" err="1" smtClean="0">
                <a:solidFill>
                  <a:schemeClr val="tx2"/>
                </a:solidFill>
              </a:rPr>
              <a:t>kao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kako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te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tabele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treba</a:t>
            </a:r>
            <a:r>
              <a:rPr lang="en-US" sz="3600" b="1" dirty="0" smtClean="0">
                <a:solidFill>
                  <a:schemeClr val="tx2"/>
                </a:solidFill>
              </a:rPr>
              <a:t> da </a:t>
            </a:r>
            <a:r>
              <a:rPr lang="en-US" sz="3600" b="1" dirty="0" err="1" smtClean="0">
                <a:solidFill>
                  <a:schemeClr val="tx2"/>
                </a:solidFill>
              </a:rPr>
              <a:t>budu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povezane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endParaRPr lang="sr-Latn-RS" sz="3400" b="1" dirty="0" smtClean="0">
              <a:solidFill>
                <a:schemeClr val="tx2"/>
              </a:solidFill>
            </a:endParaRPr>
          </a:p>
          <a:p>
            <a:pPr lvl="1"/>
            <a:endParaRPr lang="sr-Latn-RS" sz="3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accent1"/>
                </a:solidFill>
              </a:rPr>
              <a:t>INNER JOIN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600" b="1" dirty="0" smtClean="0">
                <a:solidFill>
                  <a:schemeClr val="tx2"/>
                </a:solidFill>
              </a:rPr>
              <a:t>INNER JOIN je SQL komanda koja ima za zadatak da „vrati“ kolone koje su iz različitih tabela.</a:t>
            </a:r>
          </a:p>
          <a:p>
            <a:r>
              <a:rPr lang="sr-Latn-RS" sz="3600" b="1" dirty="0" smtClean="0">
                <a:solidFill>
                  <a:schemeClr val="tx2"/>
                </a:solidFill>
              </a:rPr>
              <a:t>INNER JOIN selektuje redove iz obe tabele koji se „poklapaju“ po nekom kriterijumu tj. Koji ispunjavaju neki uslov.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90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SQL </a:t>
            </a:r>
            <a:r>
              <a:rPr lang="en-US" b="1" dirty="0" err="1" smtClean="0">
                <a:solidFill>
                  <a:schemeClr val="tx1"/>
                </a:solidFill>
              </a:rPr>
              <a:t>upit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za</a:t>
            </a:r>
            <a:r>
              <a:rPr lang="en-US" b="1" dirty="0" smtClean="0">
                <a:solidFill>
                  <a:schemeClr val="tx1"/>
                </a:solidFill>
              </a:rPr>
              <a:t> INNER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SELECT </a:t>
            </a:r>
            <a:r>
              <a:rPr lang="en-US" sz="3600" b="1" dirty="0" smtClean="0"/>
              <a:t>tabela1.kolona1, tabela1.kolona2, tabela2.kolona1</a:t>
            </a:r>
            <a:r>
              <a:rPr lang="en-US" sz="3600" b="1" dirty="0">
                <a:solidFill>
                  <a:schemeClr val="tx2"/>
                </a:solidFill>
              </a:rPr>
              <a:t/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FROM </a:t>
            </a:r>
            <a:r>
              <a:rPr lang="en-US" sz="3600" b="1" dirty="0" smtClean="0"/>
              <a:t>tabela1</a:t>
            </a:r>
            <a:r>
              <a:rPr lang="en-US" sz="3600" b="1" dirty="0">
                <a:solidFill>
                  <a:schemeClr val="tx2"/>
                </a:solidFill>
              </a:rPr>
              <a:t/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INNER JOIN </a:t>
            </a:r>
            <a:r>
              <a:rPr lang="en-US" sz="3600" b="1" dirty="0" smtClean="0"/>
              <a:t>tabela2</a:t>
            </a:r>
            <a:r>
              <a:rPr lang="en-US" sz="3600" b="1" dirty="0"/>
              <a:t> </a:t>
            </a:r>
            <a:endParaRPr lang="en-US" sz="3600" b="1" dirty="0" smtClean="0"/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ON</a:t>
            </a:r>
            <a:r>
              <a:rPr lang="en-US" sz="3600" b="1" dirty="0">
                <a:solidFill>
                  <a:schemeClr val="tx2"/>
                </a:solidFill>
              </a:rPr>
              <a:t> </a:t>
            </a:r>
            <a:r>
              <a:rPr lang="en-US" sz="3600" b="1" dirty="0" smtClean="0"/>
              <a:t>tabela1.id </a:t>
            </a:r>
            <a:r>
              <a:rPr lang="en-US" sz="3600" b="1" dirty="0"/>
              <a:t>= </a:t>
            </a:r>
            <a:r>
              <a:rPr lang="en-US" sz="3600" b="1" dirty="0" smtClean="0"/>
              <a:t>tabela2.id;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65045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SQL </a:t>
            </a:r>
            <a:r>
              <a:rPr lang="en-US" b="1" dirty="0" err="1" smtClean="0">
                <a:solidFill>
                  <a:schemeClr val="tx1"/>
                </a:solidFill>
              </a:rPr>
              <a:t>upit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za</a:t>
            </a:r>
            <a:r>
              <a:rPr lang="en-US" b="1" dirty="0" smtClean="0">
                <a:solidFill>
                  <a:schemeClr val="tx1"/>
                </a:solidFill>
              </a:rPr>
              <a:t> vi</a:t>
            </a:r>
            <a:r>
              <a:rPr lang="sr-Latn-RS" b="1" dirty="0" smtClean="0">
                <a:solidFill>
                  <a:schemeClr val="tx1"/>
                </a:solidFill>
              </a:rPr>
              <a:t>še tabela spojenih pomoću </a:t>
            </a:r>
            <a:r>
              <a:rPr lang="en-US" b="1" dirty="0" smtClean="0">
                <a:solidFill>
                  <a:schemeClr val="tx1"/>
                </a:solidFill>
              </a:rPr>
              <a:t>INNER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SELECT </a:t>
            </a:r>
            <a:r>
              <a:rPr lang="en-US" sz="3600" b="1" dirty="0" smtClean="0"/>
              <a:t>tabela1.kolona1, </a:t>
            </a:r>
            <a:r>
              <a:rPr lang="en-US" sz="3600" b="1" dirty="0" err="1" smtClean="0"/>
              <a:t>tabela</a:t>
            </a:r>
            <a:r>
              <a:rPr lang="sr-Latn-RS" sz="3600" b="1" dirty="0" smtClean="0"/>
              <a:t>2</a:t>
            </a:r>
            <a:r>
              <a:rPr lang="en-US" sz="3600" b="1" dirty="0" smtClean="0"/>
              <a:t>.kolona2, </a:t>
            </a:r>
            <a:r>
              <a:rPr lang="en-US" sz="3600" b="1" dirty="0" err="1" smtClean="0"/>
              <a:t>tabela</a:t>
            </a:r>
            <a:r>
              <a:rPr lang="sr-Latn-RS" sz="3600" b="1" dirty="0" smtClean="0"/>
              <a:t>3</a:t>
            </a:r>
            <a:r>
              <a:rPr lang="en-US" sz="3600" b="1" dirty="0" smtClean="0"/>
              <a:t>.kolona1</a:t>
            </a:r>
            <a:r>
              <a:rPr lang="en-US" sz="3600" b="1" dirty="0">
                <a:solidFill>
                  <a:schemeClr val="tx2"/>
                </a:solidFill>
              </a:rPr>
              <a:t/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FROM </a:t>
            </a:r>
            <a:r>
              <a:rPr lang="en-US" sz="3600" b="1" dirty="0" smtClean="0"/>
              <a:t>tabela1</a:t>
            </a:r>
            <a:r>
              <a:rPr lang="en-US" sz="3600" b="1" dirty="0">
                <a:solidFill>
                  <a:schemeClr val="tx2"/>
                </a:solidFill>
              </a:rPr>
              <a:t/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INNER JOIN </a:t>
            </a:r>
            <a:r>
              <a:rPr lang="en-US" sz="3600" b="1" dirty="0" smtClean="0"/>
              <a:t>tabela2</a:t>
            </a:r>
            <a:r>
              <a:rPr lang="en-US" sz="3600" b="1" dirty="0"/>
              <a:t> </a:t>
            </a:r>
            <a:endParaRPr lang="en-US" sz="3600" b="1" dirty="0" smtClean="0"/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ON</a:t>
            </a:r>
            <a:r>
              <a:rPr lang="en-US" sz="3600" b="1" dirty="0">
                <a:solidFill>
                  <a:schemeClr val="tx2"/>
                </a:solidFill>
              </a:rPr>
              <a:t> </a:t>
            </a:r>
            <a:r>
              <a:rPr lang="en-US" sz="3600" b="1" dirty="0" smtClean="0"/>
              <a:t>tabela1.id </a:t>
            </a:r>
            <a:r>
              <a:rPr lang="en-US" sz="3600" b="1" dirty="0"/>
              <a:t>= </a:t>
            </a:r>
            <a:r>
              <a:rPr lang="en-US" sz="3600" b="1" dirty="0" smtClean="0"/>
              <a:t>tabela2.id</a:t>
            </a:r>
            <a:r>
              <a:rPr lang="sr-Latn-RS" sz="3600" b="1" dirty="0" smtClean="0"/>
              <a:t/>
            </a:r>
            <a:br>
              <a:rPr lang="sr-Latn-RS" sz="3600" b="1" dirty="0" smtClean="0"/>
            </a:br>
            <a:r>
              <a:rPr lang="en-US" sz="3600" b="1" dirty="0">
                <a:solidFill>
                  <a:schemeClr val="tx2"/>
                </a:solidFill>
              </a:rPr>
              <a:t>INNER JOIN </a:t>
            </a:r>
            <a:r>
              <a:rPr lang="en-US" sz="3600" b="1" dirty="0" err="1" smtClean="0"/>
              <a:t>tabela</a:t>
            </a:r>
            <a:r>
              <a:rPr lang="sr-Latn-RS" sz="3600" b="1" dirty="0" smtClean="0"/>
              <a:t>3</a:t>
            </a:r>
            <a:endParaRPr lang="en-US" sz="3600" b="1" dirty="0"/>
          </a:p>
          <a:p>
            <a:pPr marL="11430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ON </a:t>
            </a:r>
            <a:r>
              <a:rPr lang="en-US" sz="3600" b="1" dirty="0" err="1" smtClean="0"/>
              <a:t>tabela</a:t>
            </a:r>
            <a:r>
              <a:rPr lang="sr-Latn-RS" sz="3600" b="1" dirty="0" smtClean="0"/>
              <a:t>2</a:t>
            </a:r>
            <a:r>
              <a:rPr lang="en-US" sz="3600" b="1" dirty="0" smtClean="0"/>
              <a:t>.id </a:t>
            </a:r>
            <a:r>
              <a:rPr lang="en-US" sz="3600" b="1" dirty="0"/>
              <a:t>= </a:t>
            </a:r>
            <a:r>
              <a:rPr lang="en-US" sz="3600" b="1" dirty="0" err="1" smtClean="0"/>
              <a:t>tabela</a:t>
            </a:r>
            <a:r>
              <a:rPr lang="sr-Latn-RS" sz="3600" b="1" dirty="0" smtClean="0"/>
              <a:t>3</a:t>
            </a:r>
            <a:r>
              <a:rPr lang="en-US" sz="3600" b="1" dirty="0" smtClean="0"/>
              <a:t>.id;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0817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Zadatak – baza muzika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04448" cy="48006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vi-VN" sz="4800" b="1" dirty="0">
                <a:solidFill>
                  <a:schemeClr val="tx2"/>
                </a:solidFill>
              </a:rPr>
              <a:t>Napraviti relacioni </a:t>
            </a:r>
            <a:r>
              <a:rPr lang="vi-VN" sz="4800" b="1" dirty="0" smtClean="0">
                <a:solidFill>
                  <a:schemeClr val="tx2"/>
                </a:solidFill>
              </a:rPr>
              <a:t>dijagram</a:t>
            </a:r>
            <a:r>
              <a:rPr lang="en-US" sz="4800" b="1" dirty="0" smtClean="0">
                <a:solidFill>
                  <a:schemeClr val="tx2"/>
                </a:solidFill>
              </a:rPr>
              <a:t> i </a:t>
            </a:r>
            <a:r>
              <a:rPr lang="en-US" sz="4800" b="1" dirty="0" err="1" smtClean="0">
                <a:solidFill>
                  <a:schemeClr val="tx2"/>
                </a:solidFill>
              </a:rPr>
              <a:t>napraviti</a:t>
            </a:r>
            <a:r>
              <a:rPr lang="en-US" sz="4800" b="1" dirty="0" smtClean="0">
                <a:solidFill>
                  <a:schemeClr val="tx2"/>
                </a:solidFill>
              </a:rPr>
              <a:t> u SQL-u</a:t>
            </a:r>
            <a:r>
              <a:rPr lang="vi-VN" sz="4800" b="1" dirty="0" smtClean="0">
                <a:solidFill>
                  <a:schemeClr val="tx2"/>
                </a:solidFill>
              </a:rPr>
              <a:t> baz</a:t>
            </a:r>
            <a:r>
              <a:rPr lang="en-US" sz="4800" b="1" dirty="0">
                <a:solidFill>
                  <a:schemeClr val="tx2"/>
                </a:solidFill>
              </a:rPr>
              <a:t>u</a:t>
            </a:r>
            <a:r>
              <a:rPr lang="vi-VN" sz="4800" b="1" dirty="0" smtClean="0">
                <a:solidFill>
                  <a:schemeClr val="tx2"/>
                </a:solidFill>
              </a:rPr>
              <a:t> </a:t>
            </a:r>
            <a:r>
              <a:rPr lang="vi-VN" sz="4800" b="1" dirty="0">
                <a:solidFill>
                  <a:schemeClr val="tx2"/>
                </a:solidFill>
              </a:rPr>
              <a:t>podataka </a:t>
            </a:r>
            <a:r>
              <a:rPr lang="vi-VN" sz="4800" b="1" i="1" dirty="0">
                <a:solidFill>
                  <a:schemeClr val="tx2"/>
                </a:solidFill>
              </a:rPr>
              <a:t>muzika</a:t>
            </a:r>
            <a:r>
              <a:rPr lang="vi-VN" sz="4800" b="1" dirty="0">
                <a:solidFill>
                  <a:schemeClr val="tx2"/>
                </a:solidFill>
              </a:rPr>
              <a:t>.</a:t>
            </a:r>
          </a:p>
          <a:p>
            <a:pPr marL="114300" indent="0">
              <a:buNone/>
            </a:pPr>
            <a:r>
              <a:rPr lang="vi-VN" sz="4800" b="1" dirty="0">
                <a:solidFill>
                  <a:schemeClr val="tx2"/>
                </a:solidFill>
              </a:rPr>
              <a:t>Ova baza treba da sadrži sledeće tabele</a:t>
            </a:r>
            <a:r>
              <a:rPr lang="vi-VN" sz="4800" b="1" dirty="0" smtClean="0">
                <a:solidFill>
                  <a:schemeClr val="tx2"/>
                </a:solidFill>
              </a:rPr>
              <a:t>:</a:t>
            </a:r>
            <a:r>
              <a:rPr lang="sr-Latn-RS" sz="4800" b="1" dirty="0" smtClean="0">
                <a:solidFill>
                  <a:schemeClr val="tx2"/>
                </a:solidFill>
              </a:rPr>
              <a:t/>
            </a:r>
            <a:br>
              <a:rPr lang="sr-Latn-RS" sz="4800" b="1" dirty="0" smtClean="0">
                <a:solidFill>
                  <a:schemeClr val="tx2"/>
                </a:solidFill>
              </a:rPr>
            </a:br>
            <a:endParaRPr lang="vi-VN" sz="48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vi-VN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kompozicije(id_kompozicije</a:t>
            </a:r>
            <a:r>
              <a:rPr lang="vi-VN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vi-VN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naziv</a:t>
            </a:r>
            <a:r>
              <a:rPr lang="sr-Latn-R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god, </a:t>
            </a:r>
            <a:r>
              <a:rPr lang="vi-VN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trajanje)</a:t>
            </a:r>
            <a:endParaRPr lang="vi-VN" sz="4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vi-VN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periodi (id_perioda, </a:t>
            </a:r>
            <a:r>
              <a:rPr lang="vi-VN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naziv</a:t>
            </a:r>
            <a:r>
              <a:rPr lang="sr-Latn-R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od</a:t>
            </a:r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_god, </a:t>
            </a:r>
            <a:r>
              <a:rPr lang="en-US" sz="4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do_god</a:t>
            </a:r>
            <a:r>
              <a:rPr lang="vi-VN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endParaRPr lang="vi-VN" sz="4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vi-VN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kompozitori (id_kompozitora, ime, </a:t>
            </a:r>
            <a:r>
              <a:rPr lang="vi-VN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prezime</a:t>
            </a:r>
            <a:r>
              <a:rPr lang="sr-Latn-R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bio</a:t>
            </a:r>
            <a:r>
              <a:rPr lang="vi-VN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endParaRPr lang="vi-VN" sz="4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vi-VN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instrumenti (id_instrumenta, </a:t>
            </a:r>
            <a:r>
              <a:rPr lang="vi-VN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naziv</a:t>
            </a:r>
            <a:r>
              <a:rPr lang="sr-Latn-R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opis</a:t>
            </a:r>
            <a:r>
              <a:rPr lang="vi-VN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endParaRPr lang="vi-VN" sz="4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vi-VN" sz="36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vi-VN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4745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Zadatak – baza muzika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vi-VN" sz="3600" b="1" dirty="0">
                <a:solidFill>
                  <a:schemeClr val="tx2"/>
                </a:solidFill>
              </a:rPr>
              <a:t>Jedan period može da ima više kompozicija, </a:t>
            </a:r>
          </a:p>
          <a:p>
            <a:pPr marL="114300" indent="0">
              <a:buNone/>
            </a:pPr>
            <a:r>
              <a:rPr lang="vi-VN" sz="3600" b="1" dirty="0">
                <a:solidFill>
                  <a:schemeClr val="tx2"/>
                </a:solidFill>
              </a:rPr>
              <a:t>dok jedna kompozicija može pripadati samo jednom periodu.</a:t>
            </a:r>
          </a:p>
          <a:p>
            <a:pPr marL="114300" indent="0">
              <a:buNone/>
            </a:pPr>
            <a:endParaRPr lang="sr-Latn-RS" sz="36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vi-VN" sz="3600" b="1" dirty="0" smtClean="0">
                <a:solidFill>
                  <a:schemeClr val="tx2"/>
                </a:solidFill>
              </a:rPr>
              <a:t>Jedan </a:t>
            </a:r>
            <a:r>
              <a:rPr lang="vi-VN" sz="3600" b="1" dirty="0">
                <a:solidFill>
                  <a:schemeClr val="tx2"/>
                </a:solidFill>
              </a:rPr>
              <a:t>kompozitor može da komponuje jednu ili više kompozicija. </a:t>
            </a:r>
          </a:p>
          <a:p>
            <a:pPr marL="114300" indent="0">
              <a:buNone/>
            </a:pPr>
            <a:r>
              <a:rPr lang="vi-VN" sz="3600" b="1" dirty="0">
                <a:solidFill>
                  <a:schemeClr val="tx2"/>
                </a:solidFill>
              </a:rPr>
              <a:t>Takođe, jedna kompozicija može biti delo jednog ili više kompozitora.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33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Zadatak – baza muzika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vi-VN" sz="3300" b="1" dirty="0" smtClean="0">
                <a:solidFill>
                  <a:schemeClr val="tx2"/>
                </a:solidFill>
              </a:rPr>
              <a:t>U </a:t>
            </a:r>
            <a:r>
              <a:rPr lang="vi-VN" sz="3300" b="1" dirty="0">
                <a:solidFill>
                  <a:schemeClr val="tx2"/>
                </a:solidFill>
              </a:rPr>
              <a:t>jednoj kompoziciji može da svira (učestvuje) više instrumenata. </a:t>
            </a:r>
          </a:p>
          <a:p>
            <a:pPr marL="114300" indent="0">
              <a:buNone/>
            </a:pPr>
            <a:r>
              <a:rPr lang="vi-VN" sz="3300" b="1" dirty="0">
                <a:solidFill>
                  <a:schemeClr val="tx2"/>
                </a:solidFill>
              </a:rPr>
              <a:t>Takođe, jedan isti instrument može da se pojavi u više različitih kompozicija.</a:t>
            </a:r>
          </a:p>
          <a:p>
            <a:pPr marL="114300" indent="0">
              <a:buNone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720417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tx1"/>
                </a:solidFill>
              </a:rPr>
              <a:t>Zadatak – baza muzika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Realizovati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slede</a:t>
            </a:r>
            <a:r>
              <a:rPr lang="sr-Latn-RS" sz="3600" b="1" dirty="0" smtClean="0">
                <a:solidFill>
                  <a:schemeClr val="tx2"/>
                </a:solidFill>
              </a:rPr>
              <a:t>će SQL upite:</a:t>
            </a:r>
          </a:p>
          <a:p>
            <a:pPr marL="1154430" lvl="1" indent="-742950">
              <a:buFont typeface="+mj-lt"/>
              <a:buAutoNum type="arabicPeriod"/>
            </a:pPr>
            <a:r>
              <a:rPr lang="vi-VN" sz="3400" b="1" dirty="0">
                <a:solidFill>
                  <a:schemeClr val="tx2"/>
                </a:solidFill>
              </a:rPr>
              <a:t>Izlistati sve kompozicije </a:t>
            </a:r>
            <a:r>
              <a:rPr lang="vi-VN" sz="3400" b="1" dirty="0" smtClean="0">
                <a:solidFill>
                  <a:schemeClr val="tx2"/>
                </a:solidFill>
              </a:rPr>
              <a:t>koje </a:t>
            </a:r>
            <a:r>
              <a:rPr lang="vi-VN" sz="3400" b="1" dirty="0">
                <a:solidFill>
                  <a:schemeClr val="tx2"/>
                </a:solidFill>
              </a:rPr>
              <a:t>su nastale između 1800. i 1900. godine</a:t>
            </a:r>
            <a:r>
              <a:rPr lang="vi-VN" sz="3400" b="1" dirty="0" smtClean="0">
                <a:solidFill>
                  <a:schemeClr val="tx2"/>
                </a:solidFill>
              </a:rPr>
              <a:t>.</a:t>
            </a:r>
            <a:endParaRPr lang="sr-Latn-RS" sz="3400" b="1" dirty="0" smtClean="0">
              <a:solidFill>
                <a:schemeClr val="tx2"/>
              </a:solidFill>
            </a:endParaRPr>
          </a:p>
          <a:p>
            <a:pPr marL="1154430" lvl="1" indent="-742950">
              <a:buFont typeface="+mj-lt"/>
              <a:buAutoNum type="arabicPeriod"/>
            </a:pPr>
            <a:r>
              <a:rPr lang="sr-Latn-RS" sz="3400" b="1" dirty="0">
                <a:solidFill>
                  <a:schemeClr val="tx2"/>
                </a:solidFill>
              </a:rPr>
              <a:t>Izlistati sve instrumente koji u svom opisu </a:t>
            </a:r>
            <a:r>
              <a:rPr lang="sr-Latn-RS" sz="3400" b="1" dirty="0" smtClean="0">
                <a:solidFill>
                  <a:schemeClr val="tx2"/>
                </a:solidFill>
              </a:rPr>
              <a:t>sadrže </a:t>
            </a:r>
            <a:r>
              <a:rPr lang="sr-Latn-RS" sz="3400" b="1" dirty="0">
                <a:solidFill>
                  <a:schemeClr val="tx2"/>
                </a:solidFill>
              </a:rPr>
              <a:t>reč „uraraljke“ ili „duvački</a:t>
            </a:r>
            <a:r>
              <a:rPr lang="sr-Latn-RS" sz="3400" b="1" dirty="0" smtClean="0">
                <a:solidFill>
                  <a:schemeClr val="tx2"/>
                </a:solidFill>
              </a:rPr>
              <a:t>“.</a:t>
            </a:r>
          </a:p>
          <a:p>
            <a:pPr marL="1154430" lvl="1" indent="-742950">
              <a:buFont typeface="+mj-lt"/>
              <a:buAutoNum type="arabicPeriod"/>
            </a:pPr>
            <a:r>
              <a:rPr lang="sr-Latn-RS" sz="3400" b="1" dirty="0">
                <a:solidFill>
                  <a:schemeClr val="tx2"/>
                </a:solidFill>
              </a:rPr>
              <a:t>Izlistati sve instraumente koji u svom nazivu </a:t>
            </a:r>
            <a:r>
              <a:rPr lang="sr-Latn-RS" sz="3400" b="1" dirty="0" smtClean="0">
                <a:solidFill>
                  <a:schemeClr val="tx2"/>
                </a:solidFill>
              </a:rPr>
              <a:t>sadrže </a:t>
            </a:r>
            <a:r>
              <a:rPr lang="sr-Latn-RS" sz="3400" b="1" dirty="0">
                <a:solidFill>
                  <a:schemeClr val="tx2"/>
                </a:solidFill>
              </a:rPr>
              <a:t>reč "viol".</a:t>
            </a:r>
            <a:endParaRPr lang="sr-Latn-RS" sz="3600" b="1" dirty="0" smtClean="0">
              <a:solidFill>
                <a:schemeClr val="tx2"/>
              </a:solidFill>
            </a:endParaRPr>
          </a:p>
          <a:p>
            <a:pPr lvl="1"/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40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tx1"/>
                </a:solidFill>
              </a:rPr>
              <a:t>Zadatak – baza muzika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Realizovati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slede</a:t>
            </a:r>
            <a:r>
              <a:rPr lang="sr-Latn-RS" sz="3600" b="1" dirty="0" smtClean="0">
                <a:solidFill>
                  <a:schemeClr val="tx2"/>
                </a:solidFill>
              </a:rPr>
              <a:t>će SQL upite:</a:t>
            </a:r>
          </a:p>
          <a:p>
            <a:pPr marL="1154430" lvl="1" indent="-742950">
              <a:buFont typeface="+mj-lt"/>
              <a:buAutoNum type="arabicPeriod" startAt="4"/>
            </a:pPr>
            <a:r>
              <a:rPr lang="en-US" sz="3600" b="1" dirty="0" err="1">
                <a:solidFill>
                  <a:schemeClr val="tx2"/>
                </a:solidFill>
              </a:rPr>
              <a:t>Izlistati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sve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kompozicije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koje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pripadaju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baroku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ili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romantizmu</a:t>
            </a:r>
            <a:r>
              <a:rPr lang="en-US" sz="3600" b="1" dirty="0">
                <a:solidFill>
                  <a:schemeClr val="tx2"/>
                </a:solidFill>
              </a:rPr>
              <a:t>.</a:t>
            </a:r>
          </a:p>
          <a:p>
            <a:pPr marL="1154430" lvl="1" indent="-742950">
              <a:buFont typeface="+mj-lt"/>
              <a:buAutoNum type="arabicPeriod" startAt="4"/>
            </a:pPr>
            <a:r>
              <a:rPr lang="en-US" sz="3600" b="1" dirty="0" err="1">
                <a:solidFill>
                  <a:schemeClr val="tx2"/>
                </a:solidFill>
              </a:rPr>
              <a:t>Izlistati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sve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nazive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kompozicije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i</a:t>
            </a:r>
            <a:r>
              <a:rPr lang="sr-Latn-R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imena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kompozitora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koji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su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ih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komponovali</a:t>
            </a:r>
            <a:r>
              <a:rPr lang="en-US" sz="3600" b="1" dirty="0" smtClean="0">
                <a:solidFill>
                  <a:schemeClr val="tx2"/>
                </a:solidFill>
              </a:rPr>
              <a:t>.</a:t>
            </a:r>
            <a:endParaRPr lang="sr-Latn-RS" sz="3600" b="1" dirty="0" smtClean="0">
              <a:solidFill>
                <a:schemeClr val="tx2"/>
              </a:solidFill>
            </a:endParaRPr>
          </a:p>
          <a:p>
            <a:pPr marL="1154430" lvl="1" indent="-742950">
              <a:buFont typeface="+mj-lt"/>
              <a:buAutoNum type="arabicPeriod" startAt="4"/>
            </a:pPr>
            <a:r>
              <a:rPr lang="en-US" sz="3600" b="1" dirty="0" err="1">
                <a:solidFill>
                  <a:schemeClr val="tx2"/>
                </a:solidFill>
              </a:rPr>
              <a:t>Izlistati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sve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nazive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kompozicija</a:t>
            </a:r>
            <a:r>
              <a:rPr lang="en-US" sz="3600" b="1" dirty="0">
                <a:solidFill>
                  <a:schemeClr val="tx2"/>
                </a:solidFill>
              </a:rPr>
              <a:t>, </a:t>
            </a:r>
            <a:r>
              <a:rPr lang="en-US" sz="3600" b="1" dirty="0" err="1">
                <a:solidFill>
                  <a:schemeClr val="tx2"/>
                </a:solidFill>
              </a:rPr>
              <a:t>nazive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perioda</a:t>
            </a:r>
            <a:r>
              <a:rPr lang="en-US" sz="3600" b="1" dirty="0">
                <a:solidFill>
                  <a:schemeClr val="tx2"/>
                </a:solidFill>
              </a:rPr>
              <a:t>, </a:t>
            </a:r>
            <a:r>
              <a:rPr lang="en-US" sz="3600" b="1" dirty="0" err="1" smtClean="0">
                <a:solidFill>
                  <a:schemeClr val="tx2"/>
                </a:solidFill>
              </a:rPr>
              <a:t>kao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>
                <a:solidFill>
                  <a:schemeClr val="tx2"/>
                </a:solidFill>
              </a:rPr>
              <a:t>i </a:t>
            </a:r>
            <a:r>
              <a:rPr lang="en-US" sz="3600" b="1" dirty="0" err="1">
                <a:solidFill>
                  <a:schemeClr val="tx2"/>
                </a:solidFill>
              </a:rPr>
              <a:t>trajanje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perioda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kome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pripadaju</a:t>
            </a:r>
            <a:r>
              <a:rPr lang="en-US" sz="3600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011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tx1"/>
                </a:solidFill>
              </a:rPr>
              <a:t>Zadatak – baza muzika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Realizovati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slede</a:t>
            </a:r>
            <a:r>
              <a:rPr lang="sr-Latn-RS" sz="3600" b="1" dirty="0" smtClean="0">
                <a:solidFill>
                  <a:schemeClr val="tx2"/>
                </a:solidFill>
              </a:rPr>
              <a:t>će SQL upite:</a:t>
            </a:r>
          </a:p>
          <a:p>
            <a:pPr marL="1154430" lvl="1" indent="-742950">
              <a:buFont typeface="+mj-lt"/>
              <a:buAutoNum type="arabicPeriod" startAt="7"/>
            </a:pPr>
            <a:r>
              <a:rPr lang="sr-Latn-RS" sz="3400" b="1" dirty="0">
                <a:solidFill>
                  <a:schemeClr val="tx2"/>
                </a:solidFill>
              </a:rPr>
              <a:t>Izlistati sve nazive kompozicija </a:t>
            </a:r>
            <a:r>
              <a:rPr lang="sr-Latn-RS" sz="3400" b="1" dirty="0" smtClean="0">
                <a:solidFill>
                  <a:schemeClr val="tx2"/>
                </a:solidFill>
              </a:rPr>
              <a:t>koje </a:t>
            </a:r>
            <a:r>
              <a:rPr lang="sr-Latn-RS" sz="3400" b="1" dirty="0">
                <a:solidFill>
                  <a:schemeClr val="tx2"/>
                </a:solidFill>
              </a:rPr>
              <a:t>pripadaju baroknom stilu</a:t>
            </a:r>
            <a:r>
              <a:rPr lang="sr-Latn-RS" sz="3400" b="1" dirty="0" smtClean="0">
                <a:solidFill>
                  <a:schemeClr val="tx2"/>
                </a:solidFill>
              </a:rPr>
              <a:t>.</a:t>
            </a:r>
          </a:p>
          <a:p>
            <a:pPr marL="1154430" lvl="1" indent="-742950">
              <a:buFont typeface="+mj-lt"/>
              <a:buAutoNum type="arabicPeriod" startAt="7"/>
            </a:pPr>
            <a:r>
              <a:rPr lang="sr-Latn-RS" sz="3400" b="1" dirty="0">
                <a:solidFill>
                  <a:schemeClr val="tx2"/>
                </a:solidFill>
              </a:rPr>
              <a:t>Izlistati sve kompozicije koje </a:t>
            </a:r>
            <a:r>
              <a:rPr lang="sr-Latn-RS" sz="3400" b="1" dirty="0" smtClean="0">
                <a:solidFill>
                  <a:schemeClr val="tx2"/>
                </a:solidFill>
              </a:rPr>
              <a:t>je </a:t>
            </a:r>
            <a:r>
              <a:rPr lang="sr-Latn-RS" sz="3400" b="1" dirty="0">
                <a:solidFill>
                  <a:schemeClr val="tx2"/>
                </a:solidFill>
              </a:rPr>
              <a:t>komponovao </a:t>
            </a:r>
            <a:r>
              <a:rPr lang="sr-Latn-RS" sz="3400" b="1" dirty="0" smtClean="0">
                <a:solidFill>
                  <a:schemeClr val="tx2"/>
                </a:solidFill>
              </a:rPr>
              <a:t>Hajdn.</a:t>
            </a:r>
          </a:p>
          <a:p>
            <a:pPr marL="1154430" lvl="1" indent="-742950">
              <a:buFont typeface="+mj-lt"/>
              <a:buAutoNum type="arabicPeriod" startAt="7"/>
            </a:pPr>
            <a:r>
              <a:rPr lang="sr-Latn-RS" sz="3400" b="1" dirty="0">
                <a:solidFill>
                  <a:schemeClr val="tx2"/>
                </a:solidFill>
              </a:rPr>
              <a:t>Izlistati sve kompozitore koji su komponovali </a:t>
            </a:r>
            <a:r>
              <a:rPr lang="sr-Latn-RS" sz="3400" b="1" dirty="0" smtClean="0">
                <a:solidFill>
                  <a:schemeClr val="tx2"/>
                </a:solidFill>
              </a:rPr>
              <a:t>makar </a:t>
            </a:r>
            <a:r>
              <a:rPr lang="sr-Latn-RS" sz="3400" b="1" dirty="0">
                <a:solidFill>
                  <a:schemeClr val="tx2"/>
                </a:solidFill>
              </a:rPr>
              <a:t>jednu od kompozicija iz tabele kompozicije</a:t>
            </a:r>
          </a:p>
          <a:p>
            <a:pPr marL="1154430" lvl="1" indent="-742950">
              <a:buFont typeface="+mj-lt"/>
              <a:buAutoNum type="arabicPeriod" startAt="7"/>
            </a:pPr>
            <a:endParaRPr lang="sr-Latn-RS" sz="3400" b="1" dirty="0" smtClean="0">
              <a:solidFill>
                <a:schemeClr val="tx2"/>
              </a:solidFill>
            </a:endParaRPr>
          </a:p>
          <a:p>
            <a:pPr marL="1154430" lvl="1" indent="-742950">
              <a:buFont typeface="+mj-lt"/>
              <a:buAutoNum type="arabicPeriod" startAt="7"/>
            </a:pPr>
            <a:endParaRPr lang="sr-Latn-RS" sz="3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5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532440" cy="1066130"/>
          </a:xfrm>
        </p:spPr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Jedan prema jedan ( 1–1 ili 1:1)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600" b="1" dirty="0" smtClean="0">
                <a:solidFill>
                  <a:schemeClr val="tx2"/>
                </a:solidFill>
              </a:rPr>
              <a:t>Korisnimo onda kada se svaki zapis prve tabele uklapa sa </a:t>
            </a:r>
            <a:r>
              <a:rPr lang="sr-Latn-RS" sz="3600" b="1" dirty="0" smtClean="0">
                <a:solidFill>
                  <a:srgbClr val="FF0000"/>
                </a:solidFill>
              </a:rPr>
              <a:t>tačno jednim </a:t>
            </a:r>
            <a:r>
              <a:rPr lang="sr-Latn-RS" sz="3600" b="1" dirty="0" smtClean="0">
                <a:solidFill>
                  <a:schemeClr val="tx2"/>
                </a:solidFill>
              </a:rPr>
              <a:t>zapisom druge tabele.</a:t>
            </a:r>
          </a:p>
          <a:p>
            <a:r>
              <a:rPr lang="sr-Latn-RS" sz="3600" b="1" dirty="0" smtClean="0">
                <a:solidFill>
                  <a:schemeClr val="tx2"/>
                </a:solidFill>
              </a:rPr>
              <a:t>Ovaj tip relacije se retko koristi jer je jednostavnije podatke iz ove dve tabele iskombinovati i napraviti jednu tabelu.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tx1"/>
                </a:solidFill>
              </a:rPr>
              <a:t>Zadatak – baza muzika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7897688" cy="48006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Realizovati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slede</a:t>
            </a:r>
            <a:r>
              <a:rPr lang="sr-Latn-RS" sz="3600" b="1" dirty="0" smtClean="0">
                <a:solidFill>
                  <a:schemeClr val="tx2"/>
                </a:solidFill>
              </a:rPr>
              <a:t>će SQL upite:</a:t>
            </a:r>
          </a:p>
          <a:p>
            <a:pPr marL="1154430" lvl="1" indent="-742950">
              <a:buFont typeface="+mj-lt"/>
              <a:buAutoNum type="arabicPeriod" startAt="10"/>
            </a:pPr>
            <a:r>
              <a:rPr lang="sr-Latn-RS" sz="3400" b="1" dirty="0">
                <a:solidFill>
                  <a:schemeClr val="tx2"/>
                </a:solidFill>
              </a:rPr>
              <a:t>Prikazati najstariju kompoziciju, njenu godinu </a:t>
            </a:r>
            <a:r>
              <a:rPr lang="sr-Latn-RS" sz="3400" b="1" dirty="0" smtClean="0">
                <a:solidFill>
                  <a:schemeClr val="tx2"/>
                </a:solidFill>
              </a:rPr>
              <a:t>stvaranja, kompozitora </a:t>
            </a:r>
            <a:r>
              <a:rPr lang="sr-Latn-RS" sz="3400" b="1" dirty="0">
                <a:solidFill>
                  <a:schemeClr val="tx2"/>
                </a:solidFill>
              </a:rPr>
              <a:t>koji ju je komponovao i period kome pripada. </a:t>
            </a:r>
            <a:endParaRPr lang="sr-Latn-RS" sz="3400" b="1" dirty="0" smtClean="0">
              <a:solidFill>
                <a:schemeClr val="tx2"/>
              </a:solidFill>
            </a:endParaRPr>
          </a:p>
          <a:p>
            <a:pPr marL="1154430" lvl="1" indent="-742950">
              <a:buFont typeface="+mj-lt"/>
              <a:buAutoNum type="arabicPeriod" startAt="10"/>
            </a:pPr>
            <a:r>
              <a:rPr lang="vi-VN" sz="3400" b="1" dirty="0">
                <a:solidFill>
                  <a:schemeClr val="tx2"/>
                </a:solidFill>
              </a:rPr>
              <a:t>Izlistati sve kompozitore čija su dela stvarana </a:t>
            </a:r>
            <a:r>
              <a:rPr lang="vi-VN" sz="3400" b="1" dirty="0" smtClean="0">
                <a:solidFill>
                  <a:schemeClr val="tx2"/>
                </a:solidFill>
              </a:rPr>
              <a:t>između </a:t>
            </a:r>
            <a:r>
              <a:rPr lang="vi-VN" sz="3400" b="1" dirty="0">
                <a:solidFill>
                  <a:schemeClr val="tx2"/>
                </a:solidFill>
              </a:rPr>
              <a:t>1800. i 1900. godine.</a:t>
            </a:r>
            <a:endParaRPr lang="sr-Latn-RS" sz="3400" b="1" dirty="0">
              <a:solidFill>
                <a:schemeClr val="tx2"/>
              </a:solidFill>
            </a:endParaRPr>
          </a:p>
          <a:p>
            <a:pPr marL="1154430" lvl="1" indent="-742950">
              <a:buFont typeface="+mj-lt"/>
              <a:buAutoNum type="arabicPeriod" startAt="10"/>
            </a:pPr>
            <a:endParaRPr lang="sr-Latn-RS" sz="3400" b="1" dirty="0" smtClean="0">
              <a:solidFill>
                <a:schemeClr val="tx2"/>
              </a:solidFill>
            </a:endParaRPr>
          </a:p>
          <a:p>
            <a:pPr marL="1154430" lvl="1" indent="-742950">
              <a:buFont typeface="+mj-lt"/>
              <a:buAutoNum type="arabicPeriod" startAt="10"/>
            </a:pPr>
            <a:endParaRPr lang="sr-Latn-RS" sz="3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86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tx1"/>
                </a:solidFill>
              </a:rPr>
              <a:t>Zadatak – baza muzika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7897688" cy="4800600"/>
          </a:xfrm>
        </p:spPr>
        <p:txBody>
          <a:bodyPr>
            <a:normAutofit lnSpcReduction="10000"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Realizovati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slede</a:t>
            </a:r>
            <a:r>
              <a:rPr lang="sr-Latn-RS" sz="3600" b="1" dirty="0" smtClean="0">
                <a:solidFill>
                  <a:schemeClr val="tx2"/>
                </a:solidFill>
              </a:rPr>
              <a:t>će SQL upite:</a:t>
            </a:r>
          </a:p>
          <a:p>
            <a:pPr marL="1154430" lvl="1" indent="-742950">
              <a:buFont typeface="+mj-lt"/>
              <a:buAutoNum type="arabicPeriod" startAt="12"/>
            </a:pPr>
            <a:r>
              <a:rPr lang="sr-Latn-RS" sz="3400" b="1" dirty="0">
                <a:solidFill>
                  <a:schemeClr val="tx2"/>
                </a:solidFill>
              </a:rPr>
              <a:t>Izlistati sve kompozitore čija dela pripadaju romantizmu.</a:t>
            </a:r>
          </a:p>
          <a:p>
            <a:pPr marL="1154430" lvl="1" indent="-742950">
              <a:buFont typeface="+mj-lt"/>
              <a:buAutoNum type="arabicPeriod" startAt="12"/>
            </a:pPr>
            <a:r>
              <a:rPr lang="sr-Latn-RS" sz="3400" b="1" dirty="0">
                <a:solidFill>
                  <a:schemeClr val="tx2"/>
                </a:solidFill>
              </a:rPr>
              <a:t>Izlistati sve muzičke instrumente (bez ponavljanja) koji sviraju u Betovenovim kompozicijama.</a:t>
            </a:r>
          </a:p>
          <a:p>
            <a:pPr marL="1154430" lvl="1" indent="-742950">
              <a:buFont typeface="+mj-lt"/>
              <a:buAutoNum type="arabicPeriod" startAt="12"/>
            </a:pPr>
            <a:r>
              <a:rPr lang="sr-Latn-RS" sz="3400" b="1" dirty="0">
                <a:solidFill>
                  <a:schemeClr val="tx2"/>
                </a:solidFill>
              </a:rPr>
              <a:t>Prebrojati koliko ima muzičkih instrumenata koji sviraju u Betovenovim kompozicijama.</a:t>
            </a:r>
          </a:p>
          <a:p>
            <a:pPr marL="1154430" lvl="1" indent="-742950">
              <a:buFont typeface="+mj-lt"/>
              <a:buAutoNum type="arabicPeriod" startAt="12"/>
            </a:pPr>
            <a:endParaRPr lang="sr-Latn-RS" sz="3400" b="1" dirty="0" smtClean="0">
              <a:solidFill>
                <a:schemeClr val="tx2"/>
              </a:solidFill>
            </a:endParaRPr>
          </a:p>
          <a:p>
            <a:pPr marL="1154430" lvl="1" indent="-742950">
              <a:buFont typeface="+mj-lt"/>
              <a:buAutoNum type="arabicPeriod" startAt="12"/>
            </a:pPr>
            <a:endParaRPr lang="sr-Latn-RS" sz="3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83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tx1"/>
                </a:solidFill>
              </a:rPr>
              <a:t>Zadatak – baza muzika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7897688" cy="48006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Realizovati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slede</a:t>
            </a:r>
            <a:r>
              <a:rPr lang="sr-Latn-RS" sz="3600" b="1" dirty="0" smtClean="0">
                <a:solidFill>
                  <a:schemeClr val="tx2"/>
                </a:solidFill>
              </a:rPr>
              <a:t>će SQL upite:</a:t>
            </a:r>
          </a:p>
          <a:p>
            <a:pPr marL="1154430" lvl="1" indent="-742950">
              <a:buFont typeface="+mj-lt"/>
              <a:buAutoNum type="arabicPeriod" startAt="15"/>
            </a:pPr>
            <a:r>
              <a:rPr lang="sr-Latn-RS" sz="3400" b="1">
                <a:solidFill>
                  <a:schemeClr val="tx2"/>
                </a:solidFill>
              </a:rPr>
              <a:t>Izlistati sve muzičke instrumente (bez ponavljanja) koji sviraju u baroknom stilu.</a:t>
            </a:r>
          </a:p>
          <a:p>
            <a:pPr marL="1154430" lvl="1" indent="-742950">
              <a:buFont typeface="+mj-lt"/>
              <a:buAutoNum type="arabicPeriod" startAt="15"/>
            </a:pPr>
            <a:endParaRPr lang="sr-Latn-RS" sz="3400" b="1" dirty="0" smtClean="0">
              <a:solidFill>
                <a:schemeClr val="tx2"/>
              </a:solidFill>
            </a:endParaRPr>
          </a:p>
          <a:p>
            <a:pPr marL="1154430" lvl="1" indent="-742950">
              <a:buFont typeface="+mj-lt"/>
              <a:buAutoNum type="arabicPeriod" startAt="15"/>
            </a:pPr>
            <a:endParaRPr lang="sr-Latn-RS" sz="3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3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Primer veze 1 :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7897688" cy="4800600"/>
          </a:xfrm>
        </p:spPr>
        <p:txBody>
          <a:bodyPr>
            <a:normAutofit/>
          </a:bodyPr>
          <a:lstStyle/>
          <a:p>
            <a:r>
              <a:rPr lang="sr-Latn-RS" sz="3600" b="1" dirty="0" smtClean="0">
                <a:solidFill>
                  <a:schemeClr val="tx2"/>
                </a:solidFill>
              </a:rPr>
              <a:t>Zamislite postojanje jedne društvene mreže u kojoj želimo da omogućimo da svaki korisnik ima </a:t>
            </a:r>
            <a:r>
              <a:rPr lang="sr-Latn-RS" sz="3600" b="1" dirty="0" smtClean="0">
                <a:solidFill>
                  <a:srgbClr val="FF0000"/>
                </a:solidFill>
              </a:rPr>
              <a:t>tačno jedan </a:t>
            </a:r>
            <a:r>
              <a:rPr lang="sr-Latn-RS" sz="3600" b="1" dirty="0" smtClean="0">
                <a:solidFill>
                  <a:schemeClr val="tx2"/>
                </a:solidFill>
              </a:rPr>
              <a:t>profil.</a:t>
            </a:r>
          </a:p>
          <a:p>
            <a:r>
              <a:rPr lang="sr-Latn-RS" sz="3600" b="1" dirty="0" smtClean="0">
                <a:solidFill>
                  <a:schemeClr val="tx2"/>
                </a:solidFill>
              </a:rPr>
              <a:t>Za ovo nam je potrebna 1 : 1 relacija.</a:t>
            </a:r>
          </a:p>
          <a:p>
            <a:pPr marL="114300" indent="0">
              <a:buNone/>
            </a:pP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Primer veze 1 : 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39603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1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Primer </a:t>
            </a:r>
            <a:r>
              <a:rPr lang="en-US" b="1" dirty="0" err="1" smtClean="0">
                <a:solidFill>
                  <a:schemeClr val="tx1"/>
                </a:solidFill>
              </a:rPr>
              <a:t>veze</a:t>
            </a:r>
            <a:r>
              <a:rPr lang="en-US" b="1" dirty="0" smtClean="0">
                <a:solidFill>
                  <a:schemeClr val="tx1"/>
                </a:solidFill>
              </a:rPr>
              <a:t> 1:1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400" b="1" dirty="0" smtClean="0">
                <a:solidFill>
                  <a:schemeClr val="tx2"/>
                </a:solidFill>
              </a:rPr>
              <a:t>U </a:t>
            </a:r>
            <a:r>
              <a:rPr lang="en-US" sz="3400" b="1" dirty="0" err="1" smtClean="0">
                <a:solidFill>
                  <a:schemeClr val="tx2"/>
                </a:solidFill>
              </a:rPr>
              <a:t>tabeli</a:t>
            </a:r>
            <a:r>
              <a:rPr lang="en-US" sz="3400" b="1" dirty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profil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mo</a:t>
            </a:r>
            <a:r>
              <a:rPr lang="sr-Latn-RS" sz="3400" b="1" dirty="0" smtClean="0">
                <a:solidFill>
                  <a:schemeClr val="tx2"/>
                </a:solidFill>
              </a:rPr>
              <a:t>žemo da imamo </a:t>
            </a:r>
            <a:r>
              <a:rPr lang="sr-Latn-RS" sz="3400" b="1" dirty="0" smtClean="0">
                <a:solidFill>
                  <a:srgbClr val="FF0000"/>
                </a:solidFill>
              </a:rPr>
              <a:t>SAMO JEDAN</a:t>
            </a:r>
            <a:r>
              <a:rPr lang="sr-Latn-RS" sz="3400" b="1" dirty="0" smtClean="0">
                <a:solidFill>
                  <a:schemeClr val="tx2"/>
                </a:solidFill>
              </a:rPr>
              <a:t> zapis sa </a:t>
            </a:r>
            <a:r>
              <a:rPr lang="en-US" sz="3400" b="1" dirty="0" err="1" smtClean="0">
                <a:solidFill>
                  <a:schemeClr val="tx2"/>
                </a:solidFill>
              </a:rPr>
              <a:t>korisnik_id</a:t>
            </a:r>
            <a:r>
              <a:rPr lang="en-US" sz="3400" b="1" dirty="0" smtClean="0">
                <a:solidFill>
                  <a:schemeClr val="tx2"/>
                </a:solidFill>
              </a:rPr>
              <a:t>. Ne bi </a:t>
            </a:r>
            <a:r>
              <a:rPr lang="en-US" sz="3400" b="1" dirty="0" err="1" smtClean="0">
                <a:solidFill>
                  <a:schemeClr val="tx2"/>
                </a:solidFill>
              </a:rPr>
              <a:t>bilo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mogu</a:t>
            </a:r>
            <a:r>
              <a:rPr lang="sr-Latn-RS" sz="3400" b="1" dirty="0" smtClean="0">
                <a:solidFill>
                  <a:schemeClr val="tx2"/>
                </a:solidFill>
              </a:rPr>
              <a:t>će napraviti još jedan zapis sa istim korisnik</a:t>
            </a:r>
            <a:r>
              <a:rPr lang="en-US" sz="3400" b="1" dirty="0" smtClean="0">
                <a:solidFill>
                  <a:schemeClr val="tx2"/>
                </a:solidFill>
              </a:rPr>
              <a:t>_id u </a:t>
            </a:r>
            <a:r>
              <a:rPr lang="en-US" sz="3400" b="1" dirty="0" err="1" smtClean="0">
                <a:solidFill>
                  <a:schemeClr val="tx2"/>
                </a:solidFill>
              </a:rPr>
              <a:t>tabeli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profil</a:t>
            </a:r>
            <a:r>
              <a:rPr lang="en-US" sz="34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3400" b="1" dirty="0" err="1" smtClean="0">
                <a:solidFill>
                  <a:schemeClr val="tx2"/>
                </a:solidFill>
              </a:rPr>
              <a:t>Neponavljanje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korisnik_id</a:t>
            </a:r>
            <a:r>
              <a:rPr lang="en-US" sz="3400" b="1" dirty="0" smtClean="0">
                <a:solidFill>
                  <a:schemeClr val="tx2"/>
                </a:solidFill>
              </a:rPr>
              <a:t> u </a:t>
            </a:r>
            <a:r>
              <a:rPr lang="en-US" sz="3400" b="1" dirty="0" err="1" smtClean="0">
                <a:solidFill>
                  <a:schemeClr val="tx2"/>
                </a:solidFill>
              </a:rPr>
              <a:t>tabeli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profil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realizujemo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tako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sr-Latn-RS" sz="3400" b="1" dirty="0" smtClean="0">
                <a:solidFill>
                  <a:schemeClr val="tx2"/>
                </a:solidFill>
              </a:rPr>
              <a:t>što polje korisnik</a:t>
            </a:r>
            <a:r>
              <a:rPr lang="en-US" sz="3400" b="1" dirty="0" smtClean="0">
                <a:solidFill>
                  <a:schemeClr val="tx2"/>
                </a:solidFill>
              </a:rPr>
              <a:t>_id u </a:t>
            </a:r>
            <a:r>
              <a:rPr lang="en-US" sz="3400" b="1" dirty="0" err="1" smtClean="0">
                <a:solidFill>
                  <a:schemeClr val="tx2"/>
                </a:solidFill>
              </a:rPr>
              <a:t>tabeli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profil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err="1" smtClean="0">
                <a:solidFill>
                  <a:schemeClr val="tx2"/>
                </a:solidFill>
              </a:rPr>
              <a:t>treba</a:t>
            </a:r>
            <a:r>
              <a:rPr lang="en-US" sz="3400" b="1" dirty="0" smtClean="0">
                <a:solidFill>
                  <a:schemeClr val="tx2"/>
                </a:solidFill>
              </a:rPr>
              <a:t> da </a:t>
            </a:r>
            <a:r>
              <a:rPr lang="en-US" sz="3400" b="1" dirty="0" err="1" smtClean="0">
                <a:solidFill>
                  <a:schemeClr val="tx2"/>
                </a:solidFill>
              </a:rPr>
              <a:t>bude</a:t>
            </a:r>
            <a:r>
              <a:rPr lang="en-US" sz="3400" b="1" dirty="0" smtClean="0">
                <a:solidFill>
                  <a:schemeClr val="tx2"/>
                </a:solidFill>
              </a:rPr>
              <a:t> UNIQUE.</a:t>
            </a:r>
          </a:p>
        </p:txBody>
      </p:sp>
    </p:spTree>
    <p:extLst>
      <p:ext uri="{BB962C8B-B14F-4D97-AF65-F5344CB8AC3E}">
        <p14:creationId xmlns:p14="http://schemas.microsoft.com/office/powerpoint/2010/main" val="35758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SQL </a:t>
            </a:r>
            <a:r>
              <a:rPr lang="en-US" b="1" dirty="0" err="1" smtClean="0">
                <a:solidFill>
                  <a:schemeClr val="tx1"/>
                </a:solidFill>
              </a:rPr>
              <a:t>implementacija</a:t>
            </a:r>
            <a:r>
              <a:rPr lang="en-US" b="1" dirty="0" smtClean="0">
                <a:solidFill>
                  <a:schemeClr val="tx1"/>
                </a:solidFill>
              </a:rPr>
              <a:t> 1:1 </a:t>
            </a:r>
            <a:r>
              <a:rPr lang="en-US" b="1" dirty="0" err="1" smtClean="0">
                <a:solidFill>
                  <a:schemeClr val="tx1"/>
                </a:solidFill>
              </a:rPr>
              <a:t>veze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b="1" dirty="0">
                <a:solidFill>
                  <a:schemeClr val="tx2"/>
                </a:solidFill>
                <a:latin typeface="Corbel" pitchFamily="34" charset="0"/>
              </a:rPr>
              <a:t>CREATE TABLE </a:t>
            </a:r>
            <a:r>
              <a:rPr lang="en-US" sz="3600" b="1" dirty="0" err="1" smtClean="0">
                <a:solidFill>
                  <a:schemeClr val="tx2"/>
                </a:solidFill>
                <a:latin typeface="Corbel" pitchFamily="34" charset="0"/>
              </a:rPr>
              <a:t>korisnici</a:t>
            </a: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 </a:t>
            </a: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( </a:t>
            </a:r>
          </a:p>
          <a:p>
            <a:pPr marL="114300" indent="0">
              <a:buNone/>
            </a:pPr>
            <a:r>
              <a:rPr lang="en-US" sz="3600" b="1" dirty="0">
                <a:solidFill>
                  <a:schemeClr val="tx2"/>
                </a:solidFill>
                <a:latin typeface="Corbel" pitchFamily="34" charset="0"/>
              </a:rPr>
              <a:t>	</a:t>
            </a: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id </a:t>
            </a:r>
            <a:r>
              <a:rPr lang="en-US" sz="3600" b="1" dirty="0">
                <a:solidFill>
                  <a:schemeClr val="tx2"/>
                </a:solidFill>
                <a:latin typeface="Corbel" pitchFamily="34" charset="0"/>
              </a:rPr>
              <a:t>INT </a:t>
            </a: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PRIMARY </a:t>
            </a:r>
            <a:r>
              <a:rPr lang="en-US" sz="3600" b="1" dirty="0">
                <a:solidFill>
                  <a:schemeClr val="tx2"/>
                </a:solidFill>
                <a:latin typeface="Corbel" pitchFamily="34" charset="0"/>
              </a:rPr>
              <a:t>KEY, </a:t>
            </a:r>
            <a:endParaRPr lang="en-US" sz="3600" b="1" dirty="0" smtClean="0">
              <a:solidFill>
                <a:schemeClr val="tx2"/>
              </a:solidFill>
              <a:latin typeface="Corbel" pitchFamily="34" charset="0"/>
            </a:endParaRP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    	</a:t>
            </a:r>
            <a:r>
              <a:rPr lang="en-US" sz="3600" b="1" dirty="0" err="1" smtClean="0">
                <a:solidFill>
                  <a:schemeClr val="tx2"/>
                </a:solidFill>
                <a:latin typeface="Corbel" pitchFamily="34" charset="0"/>
              </a:rPr>
              <a:t>korisnicko_ime</a:t>
            </a: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 VARCHAR(45)</a:t>
            </a: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7127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SQL </a:t>
            </a:r>
            <a:r>
              <a:rPr lang="en-US" b="1" dirty="0" err="1" smtClean="0">
                <a:solidFill>
                  <a:schemeClr val="tx1"/>
                </a:solidFill>
              </a:rPr>
              <a:t>implementacija</a:t>
            </a:r>
            <a:r>
              <a:rPr lang="en-US" b="1" dirty="0" smtClean="0">
                <a:solidFill>
                  <a:schemeClr val="tx1"/>
                </a:solidFill>
              </a:rPr>
              <a:t> 1:1 </a:t>
            </a:r>
            <a:r>
              <a:rPr lang="en-US" b="1" dirty="0" err="1" smtClean="0">
                <a:solidFill>
                  <a:schemeClr val="tx1"/>
                </a:solidFill>
              </a:rPr>
              <a:t>veze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90010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b="1" dirty="0">
                <a:solidFill>
                  <a:schemeClr val="tx2"/>
                </a:solidFill>
                <a:latin typeface="Corbel" pitchFamily="34" charset="0"/>
              </a:rPr>
              <a:t>CREATE TABLE </a:t>
            </a:r>
            <a:r>
              <a:rPr lang="en-US" sz="3600" b="1" dirty="0" err="1">
                <a:solidFill>
                  <a:schemeClr val="tx2"/>
                </a:solidFill>
                <a:latin typeface="Corbel" pitchFamily="34" charset="0"/>
              </a:rPr>
              <a:t>profili</a:t>
            </a:r>
            <a:r>
              <a:rPr lang="en-US" sz="3600" b="1" dirty="0">
                <a:solidFill>
                  <a:schemeClr val="tx2"/>
                </a:solidFill>
                <a:latin typeface="Corbel" pitchFamily="34" charset="0"/>
              </a:rPr>
              <a:t> </a:t>
            </a:r>
            <a:endParaRPr lang="en-US" sz="3600" b="1" dirty="0" smtClean="0">
              <a:solidFill>
                <a:schemeClr val="tx2"/>
              </a:solidFill>
              <a:latin typeface="Corbel" pitchFamily="34" charset="0"/>
            </a:endParaRP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( </a:t>
            </a:r>
            <a:endParaRPr lang="en-US" sz="3600" b="1" dirty="0">
              <a:solidFill>
                <a:schemeClr val="tx2"/>
              </a:solidFill>
              <a:latin typeface="Corbel" pitchFamily="34" charset="0"/>
            </a:endParaRPr>
          </a:p>
          <a:p>
            <a:pPr marL="114300" indent="0">
              <a:buNone/>
            </a:pPr>
            <a:r>
              <a:rPr lang="en-US" sz="3600" b="1" dirty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    id </a:t>
            </a:r>
            <a:r>
              <a:rPr lang="en-US" sz="3600" b="1" dirty="0">
                <a:solidFill>
                  <a:schemeClr val="tx2"/>
                </a:solidFill>
                <a:latin typeface="Corbel" pitchFamily="34" charset="0"/>
              </a:rPr>
              <a:t>INT PRIMARY KEY, </a:t>
            </a: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     </a:t>
            </a:r>
            <a:r>
              <a:rPr lang="en-US" sz="3600" b="1" dirty="0" err="1" smtClean="0">
                <a:solidFill>
                  <a:schemeClr val="tx2"/>
                </a:solidFill>
                <a:latin typeface="Corbel" pitchFamily="34" charset="0"/>
              </a:rPr>
              <a:t>adresa</a:t>
            </a: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rbel" pitchFamily="34" charset="0"/>
              </a:rPr>
              <a:t>VARCHAR(45), </a:t>
            </a: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     </a:t>
            </a:r>
            <a:r>
              <a:rPr lang="en-US" sz="3600" b="1" dirty="0" err="1" smtClean="0">
                <a:solidFill>
                  <a:schemeClr val="tx2"/>
                </a:solidFill>
                <a:latin typeface="Corbel" pitchFamily="34" charset="0"/>
              </a:rPr>
              <a:t>korisnik_id</a:t>
            </a: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rbel" pitchFamily="34" charset="0"/>
              </a:rPr>
              <a:t>INT UNIQUE </a:t>
            </a: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/>
            </a:r>
            <a:b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</a:b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     FOREIGN </a:t>
            </a:r>
            <a:r>
              <a:rPr lang="en-US" sz="3600" b="1" dirty="0">
                <a:solidFill>
                  <a:schemeClr val="tx2"/>
                </a:solidFill>
                <a:latin typeface="Corbel" pitchFamily="34" charset="0"/>
              </a:rPr>
              <a:t>KEY </a:t>
            </a: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REFERENCES </a:t>
            </a:r>
            <a:r>
              <a:rPr lang="en-US" sz="3600" b="1" dirty="0" err="1" smtClean="0">
                <a:solidFill>
                  <a:schemeClr val="tx2"/>
                </a:solidFill>
                <a:latin typeface="Corbel" pitchFamily="34" charset="0"/>
              </a:rPr>
              <a:t>korisnici</a:t>
            </a: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(id)</a:t>
            </a:r>
          </a:p>
          <a:p>
            <a:pPr marL="114300" indent="0"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rbel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25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4">
      <a:dk1>
        <a:srgbClr val="4F81B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3879</TotalTime>
  <Words>1403</Words>
  <Application>Microsoft Office PowerPoint</Application>
  <PresentationFormat>On-screen Show (4:3)</PresentationFormat>
  <Paragraphs>182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</vt:lpstr>
      <vt:lpstr>Corbel</vt:lpstr>
      <vt:lpstr>Adjacency</vt:lpstr>
      <vt:lpstr>UVOD U RELACIJE  U BAZAMA PODATAKA</vt:lpstr>
      <vt:lpstr>Relacioni model baza podataka</vt:lpstr>
      <vt:lpstr>Tipovi relacija</vt:lpstr>
      <vt:lpstr>Jedan prema jedan ( 1–1 ili 1:1)</vt:lpstr>
      <vt:lpstr>Primer veze 1 : 1</vt:lpstr>
      <vt:lpstr>Primer veze 1 : 1</vt:lpstr>
      <vt:lpstr>Primer veze 1:1</vt:lpstr>
      <vt:lpstr>SQL implementacija 1:1 veze</vt:lpstr>
      <vt:lpstr>SQL implementacija 1:1 veze</vt:lpstr>
      <vt:lpstr>Dodavanje stranog ključa</vt:lpstr>
      <vt:lpstr>Jedan prema više (1-N ili 1:N)</vt:lpstr>
      <vt:lpstr>Primer veze 1 : N</vt:lpstr>
      <vt:lpstr>Primer 1 : N</vt:lpstr>
      <vt:lpstr>Primer veze 1 : N</vt:lpstr>
      <vt:lpstr>SQL implementacija 1:N veze</vt:lpstr>
      <vt:lpstr>SQL implementacija 1:N veze</vt:lpstr>
      <vt:lpstr>Više prema više (N-M ili N:M)</vt:lpstr>
      <vt:lpstr>Primer veze N : M</vt:lpstr>
      <vt:lpstr>Primer N : M</vt:lpstr>
      <vt:lpstr>SQL implementacija N:M veze</vt:lpstr>
      <vt:lpstr>SQL implementacija N:M veze</vt:lpstr>
      <vt:lpstr>Izgled celokupne baze podataka</vt:lpstr>
      <vt:lpstr>Zadatak – baza biblioteka</vt:lpstr>
      <vt:lpstr>Zadatak – baza biblioteka</vt:lpstr>
      <vt:lpstr>Zadatak – baza biblioteka</vt:lpstr>
      <vt:lpstr>Zadatak – baza fakultet</vt:lpstr>
      <vt:lpstr>Zadatak – baza fakultet</vt:lpstr>
      <vt:lpstr>Zadatak – baza fakultet</vt:lpstr>
      <vt:lpstr>Zadatak – baza fakultet</vt:lpstr>
      <vt:lpstr>Zadatak – ambulanta</vt:lpstr>
      <vt:lpstr>INNER JOIN</vt:lpstr>
      <vt:lpstr>SQL upit za INNER JOIN</vt:lpstr>
      <vt:lpstr>SQL upit za više tabela spojenih pomoću INNER JOIN</vt:lpstr>
      <vt:lpstr>Zadatak – baza muzika </vt:lpstr>
      <vt:lpstr>Zadatak – baza muzika </vt:lpstr>
      <vt:lpstr>Zadatak – baza muzika </vt:lpstr>
      <vt:lpstr>Zadatak – baza muzika </vt:lpstr>
      <vt:lpstr>Zadatak – baza muzika </vt:lpstr>
      <vt:lpstr>Zadatak – baza muzika </vt:lpstr>
      <vt:lpstr>Zadatak – baza muzika </vt:lpstr>
      <vt:lpstr>Zadatak – baza muzika </vt:lpstr>
      <vt:lpstr>Zadatak – baza muzika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RELACIJE  U BAZAMA PODATAKA</dc:title>
  <dc:creator>Windows User</dc:creator>
  <cp:lastModifiedBy>Think Innovative</cp:lastModifiedBy>
  <cp:revision>38</cp:revision>
  <dcterms:created xsi:type="dcterms:W3CDTF">2019-08-06T08:23:08Z</dcterms:created>
  <dcterms:modified xsi:type="dcterms:W3CDTF">2019-11-21T07:40:49Z</dcterms:modified>
</cp:coreProperties>
</file>