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38" y="11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CC8B5B2-9F64-4779-A7B5-631B1690A128}" type="slidenum">
              <a:t>‹#›</a:t>
            </a:fld>
            <a:endParaRPr lang="en-US" sz="1400" b="0" i="0" u="none" strike="noStrike">
              <a:ln>
                <a:noFill/>
              </a:ln>
              <a:latin typeface="Albany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85716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EBAE03D1-1E2F-436F-A0C1-844572CB9E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>
        <a:ln>
          <a:noFill/>
        </a:ln>
        <a:latin typeface="Albany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191FD6-20C3-4CEB-AFBD-542A0ADA59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1874CC-2B15-4EC8-B539-E693C1005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0663" y="301625"/>
            <a:ext cx="207010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057900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C39030-2A10-4AA3-98E3-5180517234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4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948FFB-29C2-4ECD-A52D-E2D8AE3754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3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533576-841E-4B2F-B696-EE6A1A37A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3992562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8475"/>
            <a:ext cx="3992563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E797D5-8ECE-4263-9BAC-6ED2B1D800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9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A0554D-6843-47E8-875B-A9BCDA3734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4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606674-341F-488D-9C0A-48E71D1A82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8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8273A6-BAC3-443C-B0EC-9D27B6B534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8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B1E406-11CA-4465-BE98-CE16B4D845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E760F7-94E1-4505-99EA-622816BAE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3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8280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13600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015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435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AC95B9D3-6400-4991-B7C9-9F5164C92CD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1" i="0" u="none" strike="noStrike">
          <a:ln>
            <a:noFill/>
          </a:ln>
          <a:solidFill>
            <a:srgbClr val="198A8A"/>
          </a:solidFill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latin typeface="Albany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301320"/>
            <a:ext cx="8280000" cy="69224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NIZOVI U PHP-U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Zadaci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arabicParenR" startAt="15"/>
            </a:pPr>
            <a:r>
              <a:rPr lang="en-US"/>
              <a:t> Odrediti element u nizu stringova sa najvećom dužinom.</a:t>
            </a:r>
          </a:p>
          <a:p>
            <a:pPr lvl="0">
              <a:buSzPct val="100000"/>
              <a:buAutoNum type="arabicParenR" startAt="15"/>
            </a:pPr>
            <a:r>
              <a:rPr lang="en-US"/>
              <a:t> Odrediti broj elemenata u nizu stringova čija je dužina veća od prosečne dužine svih stringova u nizu.</a:t>
            </a:r>
          </a:p>
          <a:p>
            <a:pPr lvl="0">
              <a:buSzPct val="100000"/>
              <a:buAutoNum type="arabicParenR" startAt="15"/>
            </a:pPr>
            <a:r>
              <a:rPr lang="en-US"/>
              <a:t> Odrediti broj elemenata u nizu stringova koji sadrže slovo 'a'.</a:t>
            </a:r>
          </a:p>
          <a:p>
            <a:pPr lvl="0">
              <a:buSzPct val="100000"/>
              <a:buAutoNum type="arabicParenR" startAt="15"/>
            </a:pPr>
            <a:r>
              <a:rPr lang="en-US"/>
              <a:t> Odrediti broj elemenata u nizu stringova koji počinju na slovo 'a' ili 'A'.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Zadaci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arabicParenR" startAt="19"/>
            </a:pPr>
            <a:r>
              <a:rPr lang="en-US"/>
              <a:t> Na osnovu celobrojnog niza $a[0], $a[1], … formirati niz $b[0], $b[1], ... koji sadrži samo pozitivne brojeve.</a:t>
            </a:r>
          </a:p>
          <a:p>
            <a:pPr lvl="0">
              <a:buSzPct val="100000"/>
              <a:buAutoNum type="arabicParenR" startAt="19"/>
            </a:pPr>
            <a:r>
              <a:rPr lang="en-US"/>
              <a:t> Dati su nizovi </a:t>
            </a:r>
            <a:br>
              <a:rPr lang="en-US"/>
            </a:br>
            <a:r>
              <a:rPr lang="en-US"/>
              <a:t>$a[0], $a[1], …, $a[n - 1] i  </a:t>
            </a:r>
            <a:br>
              <a:rPr lang="en-US"/>
            </a:br>
            <a:r>
              <a:rPr lang="en-US"/>
              <a:t>$b[0], $b[1], …, $b[n - 1]. </a:t>
            </a:r>
            <a:br>
              <a:rPr lang="en-US"/>
            </a:br>
            <a:r>
              <a:rPr lang="en-US"/>
              <a:t>Formirati niz $c[0], $c[1], …, $c[2n – 1] čiji su elementi </a:t>
            </a:r>
            <a:br>
              <a:rPr lang="en-US"/>
            </a:br>
            <a:r>
              <a:rPr lang="en-US"/>
              <a:t>$a[0], $b[0], $a[1], $b[1], …, $a[n - 1], $b[n - 1].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Zadaci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136000" cy="53737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arabicParenR" startAt="21"/>
            </a:pPr>
            <a:r>
              <a:rPr lang="en-US"/>
              <a:t> Dati su nizovi </a:t>
            </a:r>
            <a:br>
              <a:rPr lang="en-US"/>
            </a:br>
            <a:r>
              <a:rPr lang="en-US"/>
              <a:t>$a[0], $a[1], …, $a[n - 1] i  </a:t>
            </a:r>
            <a:br>
              <a:rPr lang="en-US"/>
            </a:br>
            <a:r>
              <a:rPr lang="en-US"/>
              <a:t>$b[0], $b[1], …, $b[n - 1]. </a:t>
            </a:r>
            <a:br>
              <a:rPr lang="en-US"/>
            </a:br>
            <a:r>
              <a:rPr lang="en-US"/>
              <a:t>Formirati niz $c[0], $c[1], …, $c[n – 1] čiji su elementi </a:t>
            </a:r>
            <a:br>
              <a:rPr lang="en-US"/>
            </a:br>
            <a:r>
              <a:rPr lang="en-US"/>
              <a:t>$a[0] * $b[0], $a[1] * $b[1], …, $a[n – 1] * $b[n – 1].</a:t>
            </a:r>
          </a:p>
          <a:p>
            <a:pPr lvl="0">
              <a:buSzPct val="100000"/>
              <a:buAutoNum type="arabicParenR" startAt="21"/>
            </a:pPr>
            <a:r>
              <a:rPr lang="en-US"/>
              <a:t> Na osnovu niza $a[0], $a[1], …, $a[2n - 1] formirati niz $b[0], $b[1], …, $b[n - 1].po formuli:</a:t>
            </a:r>
          </a:p>
          <a:p>
            <a:pPr lvl="0">
              <a:buSzPct val="100000"/>
              <a:buAutoNum type="arabicParenR" startAt="21"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>
                <a:spLocks noResize="1"/>
              </p:cNvSpPr>
              <p:nvPr/>
            </p:nvSpPr>
            <p:spPr>
              <a:xfrm>
                <a:off x="2926079" y="6304680"/>
                <a:ext cx="1576800" cy="370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n</m:t>
                              </m:r>
                              <m:r>
                                <a:rPr lang="en-US" i="0">
                                  <a:latin typeface="Cambria Math"/>
                                </a:rPr>
                                <m:t>−1−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0">
                  <a:latin typeface="Albany" pitchFamily="18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79" y="6304680"/>
                <a:ext cx="1576800" cy="370439"/>
              </a:xfrm>
              <a:prstGeom prst="rect">
                <a:avLst/>
              </a:prstGeom>
              <a:blipFill rotWithShape="1">
                <a:blip r:embed="rId3"/>
                <a:stretch>
                  <a:fillRect l="-33977" t="-14754" r="-30888" b="-22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Asocijativni nizovi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136000" cy="5637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Kod asocijativnih nizova, indeksi se zovu ključevi jer su u pitanju stringovi.</a:t>
            </a:r>
          </a:p>
          <a:p>
            <a:pPr lvl="0"/>
            <a:r>
              <a:rPr lang="en-US"/>
              <a:t>Praktično, svakom elementu niza dodeljuje se par ključ/vrednost:</a:t>
            </a:r>
          </a:p>
          <a:p>
            <a:pPr lvl="0"/>
            <a:r>
              <a:rPr lang="en-US"/>
              <a:t>$age = array("Peter"=&gt;"35", "Ben"=&gt;"37", "Joe"=&gt;"43");</a:t>
            </a:r>
          </a:p>
          <a:p>
            <a:pPr lvl="0"/>
            <a:r>
              <a:rPr lang="en-US"/>
              <a:t>Ili</a:t>
            </a:r>
          </a:p>
          <a:p>
            <a:pPr lvl="0"/>
            <a:r>
              <a:rPr lang="en-US"/>
              <a:t>$age['Peter'] = "35";</a:t>
            </a:r>
          </a:p>
          <a:p>
            <a:pPr lvl="0"/>
            <a:r>
              <a:rPr lang="en-US"/>
              <a:t>$age['Ben'] = "37";</a:t>
            </a:r>
          </a:p>
          <a:p>
            <a:pPr lvl="0"/>
            <a:r>
              <a:rPr lang="en-US"/>
              <a:t>$age['Joe'] = "43";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Iteracija kroz elemente asocijativnog niza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136000" cy="5511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Koristi se </a:t>
            </a:r>
            <a:r>
              <a:rPr lang="en-US" i="1"/>
              <a:t>foreach</a:t>
            </a:r>
            <a:r>
              <a:rPr lang="en-US"/>
              <a:t> petlja:</a:t>
            </a:r>
          </a:p>
          <a:p>
            <a:pPr lvl="0"/>
            <a:endParaRPr lang="en-US"/>
          </a:p>
          <a:p>
            <a:pPr lvl="0">
              <a:buNone/>
            </a:pPr>
            <a:r>
              <a:rPr lang="en-US" sz="2800"/>
              <a:t>&lt;?php</a:t>
            </a:r>
          </a:p>
          <a:p>
            <a:pPr lvl="0">
              <a:buNone/>
            </a:pPr>
            <a:r>
              <a:rPr lang="en-US" sz="2800"/>
              <a:t>$age = array("Peter"=&gt;"35", "Ben"=&gt;"37", "Joe"=&gt;"43");</a:t>
            </a:r>
          </a:p>
          <a:p>
            <a:pPr lvl="0">
              <a:buNone/>
            </a:pPr>
            <a:r>
              <a:rPr lang="en-US" sz="2800"/>
              <a:t>foreach($age as $x =&gt; $x_value) {</a:t>
            </a:r>
          </a:p>
          <a:p>
            <a:pPr lvl="0">
              <a:buNone/>
            </a:pPr>
            <a:r>
              <a:rPr lang="en-US" sz="2800"/>
              <a:t>    echo "Key=" . $x . ", Value=" . $x_value;</a:t>
            </a:r>
          </a:p>
          <a:p>
            <a:pPr lvl="0">
              <a:buNone/>
            </a:pPr>
            <a:r>
              <a:rPr lang="en-US" sz="2800"/>
              <a:t>    echo "&lt;br&gt;";</a:t>
            </a:r>
          </a:p>
          <a:p>
            <a:pPr lvl="0">
              <a:buNone/>
            </a:pPr>
            <a:r>
              <a:rPr lang="en-US" sz="2800"/>
              <a:t>}</a:t>
            </a:r>
          </a:p>
          <a:p>
            <a:pPr lvl="0">
              <a:buNone/>
            </a:pPr>
            <a:r>
              <a:rPr lang="en-US" sz="2800"/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Zadaci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arabicParenR"/>
            </a:pPr>
            <a:r>
              <a:rPr lang="en-US"/>
              <a:t> Dat je niz elemenata u obliku MarkaAuta/Godište.</a:t>
            </a:r>
          </a:p>
          <a:p>
            <a:pPr lvl="0">
              <a:buNone/>
            </a:pPr>
            <a:r>
              <a:rPr lang="en-US"/>
              <a:t>Ispisati sve automobile, kao i njihova godišta.</a:t>
            </a:r>
          </a:p>
          <a:p>
            <a:pPr lvl="0">
              <a:buNone/>
            </a:pPr>
            <a:r>
              <a:rPr lang="en-US"/>
              <a:t>Ispisati automobile koji su stariji od 10 godina.</a:t>
            </a:r>
          </a:p>
          <a:p>
            <a:pPr lvl="0">
              <a:buNone/>
            </a:pPr>
            <a:r>
              <a:rPr lang="en-US"/>
              <a:t>Ispisati automobile čija Marka sarži string “Opel”, a proizvedena su posle 2000. godine.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Zadaci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arabicParenR" startAt="2"/>
            </a:pPr>
            <a:r>
              <a:rPr lang="en-US"/>
              <a:t> Dat je niz elemenata u obliku ImeOsobe/Visina.</a:t>
            </a:r>
          </a:p>
          <a:p>
            <a:pPr lvl="0">
              <a:buSzPct val="100000"/>
              <a:buAutoNum type="arabicParenR" startAt="2"/>
            </a:pPr>
            <a:r>
              <a:rPr lang="en-US"/>
              <a:t>Ispisati sve osobe sa njihovim visinama.</a:t>
            </a:r>
          </a:p>
          <a:p>
            <a:pPr lvl="0">
              <a:buSzPct val="100000"/>
              <a:buAutoNum type="arabicParenR" startAt="2"/>
            </a:pPr>
            <a:r>
              <a:rPr lang="en-US"/>
              <a:t>Ispisati sve natprosečno visoke osobe.</a:t>
            </a:r>
          </a:p>
          <a:p>
            <a:pPr lvl="0">
              <a:buSzPct val="100000"/>
              <a:buAutoNum type="arabicParenR" startAt="2"/>
            </a:pPr>
            <a:r>
              <a:rPr lang="en-US"/>
              <a:t>Ispisati sve osobe koje imaju maksimalnu visinu.</a:t>
            </a:r>
          </a:p>
          <a:p>
            <a:pPr lvl="0">
              <a:buSzPct val="100000"/>
              <a:buAutoNum type="arabicParenR" startAt="2"/>
            </a:pPr>
            <a:r>
              <a:rPr lang="en-US"/>
              <a:t>Ispisati sve osobe sa visinom ispod proseka, a čije ime počinje na slovo 'V'.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Zadaci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arabicParenR" startAt="3"/>
            </a:pPr>
            <a:r>
              <a:rPr lang="en-US"/>
              <a:t> Dat je niz elemenata u obliku NazivPredmeta/Ocena koju student ima.</a:t>
            </a:r>
          </a:p>
          <a:p>
            <a:pPr lvl="0">
              <a:buNone/>
            </a:pPr>
            <a:r>
              <a:rPr lang="en-US"/>
              <a:t>Ispisati sve predmete i ocene studenta.</a:t>
            </a:r>
          </a:p>
          <a:p>
            <a:pPr lvl="0">
              <a:buNone/>
            </a:pPr>
            <a:r>
              <a:rPr lang="en-US"/>
              <a:t>Odrediti najveću ocenu studenta koju ima, i ispisati predmete na kojima je dobio najveću ocenu.</a:t>
            </a:r>
          </a:p>
          <a:p>
            <a:pPr lvl="0">
              <a:buNone/>
            </a:pPr>
            <a:r>
              <a:rPr lang="en-US"/>
              <a:t>Odrediti prosečnu ocenu studenta i ispisati predmete na kojima je dobio ocenu veću od prosečne.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Nizovi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136000" cy="51822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Tip koji omogućuje smeštanje više elemenata unutar jedne promenljive.</a:t>
            </a:r>
          </a:p>
          <a:p>
            <a:pPr lvl="0"/>
            <a:r>
              <a:rPr lang="en-US"/>
              <a:t>Bez nizova – svaki element niza mora da se pamti u posebnoj promenljivoj:</a:t>
            </a:r>
          </a:p>
          <a:p>
            <a:pPr lvl="0" algn="l">
              <a:buNone/>
            </a:pPr>
            <a:r>
              <a:rPr lang="en-US"/>
              <a:t>&lt;?php</a:t>
            </a:r>
          </a:p>
          <a:p>
            <a:pPr lvl="0" algn="l">
              <a:buNone/>
            </a:pPr>
            <a:r>
              <a:rPr lang="en-US"/>
              <a:t>$cars1 = "Volvo";</a:t>
            </a:r>
          </a:p>
          <a:p>
            <a:pPr lvl="0" algn="l">
              <a:buNone/>
            </a:pPr>
            <a:r>
              <a:rPr lang="en-US"/>
              <a:t>$cars2 = "BMW";</a:t>
            </a:r>
          </a:p>
          <a:p>
            <a:pPr lvl="0" algn="l">
              <a:buNone/>
            </a:pPr>
            <a:r>
              <a:rPr lang="en-US"/>
              <a:t>$cars3 = "Toyota";</a:t>
            </a:r>
          </a:p>
          <a:p>
            <a:pPr lvl="0" algn="l">
              <a:buNone/>
            </a:pPr>
            <a:r>
              <a:rPr lang="en-US"/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Nizovi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Šta ako imamo 500 vozila?</a:t>
            </a:r>
          </a:p>
          <a:p>
            <a:pPr lvl="0"/>
            <a:r>
              <a:rPr lang="en-US"/>
              <a:t>Niz sadrži više elemenata – sve unutar jedne promeljive.</a:t>
            </a:r>
          </a:p>
          <a:p>
            <a:pPr lvl="0"/>
            <a:r>
              <a:rPr lang="en-US"/>
              <a:t>Za kreiranje niza koristi se funkcija </a:t>
            </a:r>
            <a:r>
              <a:rPr lang="en-US" i="1"/>
              <a:t>array():</a:t>
            </a:r>
          </a:p>
          <a:p>
            <a:pPr lvl="0"/>
            <a:endParaRPr lang="en-US" i="1"/>
          </a:p>
          <a:p>
            <a:pPr lvl="0" algn="l">
              <a:buNone/>
            </a:pPr>
            <a:r>
              <a:rPr lang="en-US"/>
              <a:t>&lt;?php</a:t>
            </a:r>
          </a:p>
          <a:p>
            <a:pPr lvl="0" algn="l">
              <a:buNone/>
            </a:pPr>
            <a:r>
              <a:rPr lang="en-US"/>
              <a:t>$cars = array("Volvo", "BMW", "Toyota");</a:t>
            </a:r>
          </a:p>
          <a:p>
            <a:pPr lvl="0" algn="l">
              <a:buNone/>
            </a:pPr>
            <a:r>
              <a:rPr lang="en-US"/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Vrste nizova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136000" cy="87728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err="1"/>
              <a:t>Svakom</a:t>
            </a:r>
            <a:r>
              <a:rPr lang="en-US" dirty="0"/>
              <a:t> </a:t>
            </a:r>
            <a:r>
              <a:rPr lang="en-US" dirty="0" err="1"/>
              <a:t>elementu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se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i="1" dirty="0" err="1"/>
              <a:t>indeksa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Na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, </a:t>
            </a:r>
            <a:r>
              <a:rPr lang="en-US" dirty="0" err="1"/>
              <a:t>nizovi</a:t>
            </a:r>
            <a:r>
              <a:rPr lang="en-US" dirty="0"/>
              <a:t> se dele </a:t>
            </a:r>
            <a:r>
              <a:rPr lang="en-US" dirty="0" err="1"/>
              <a:t>na</a:t>
            </a:r>
            <a:r>
              <a:rPr lang="en-US" dirty="0"/>
              <a:t>:</a:t>
            </a:r>
          </a:p>
          <a:p>
            <a:pPr lvl="1" rtl="0" hangingPunct="0"/>
            <a:r>
              <a:rPr lang="en-US" b="1" dirty="0" err="1">
                <a:solidFill>
                  <a:srgbClr val="009999"/>
                </a:solidFill>
              </a:rPr>
              <a:t>Indeksirani</a:t>
            </a:r>
            <a:r>
              <a:rPr lang="en-US" b="1" dirty="0">
                <a:solidFill>
                  <a:srgbClr val="009999"/>
                </a:solidFill>
              </a:rPr>
              <a:t> </a:t>
            </a:r>
            <a:r>
              <a:rPr lang="en-US" b="1" dirty="0" err="1">
                <a:solidFill>
                  <a:srgbClr val="009999"/>
                </a:solidFill>
              </a:rPr>
              <a:t>nizovi</a:t>
            </a:r>
            <a:r>
              <a:rPr lang="en-US" dirty="0"/>
              <a:t> –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numeričke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US" dirty="0"/>
          </a:p>
          <a:p>
            <a:pPr lvl="1" rtl="0" hangingPunct="0"/>
            <a:r>
              <a:rPr lang="en-US" b="1" dirty="0" err="1">
                <a:solidFill>
                  <a:srgbClr val="009999"/>
                </a:solidFill>
              </a:rPr>
              <a:t>Asocijativni</a:t>
            </a:r>
            <a:r>
              <a:rPr lang="en-US" b="1" dirty="0">
                <a:solidFill>
                  <a:srgbClr val="009999"/>
                </a:solidFill>
              </a:rPr>
              <a:t> </a:t>
            </a:r>
            <a:r>
              <a:rPr lang="en-US" b="1" dirty="0" err="1">
                <a:solidFill>
                  <a:srgbClr val="009999"/>
                </a:solidFill>
              </a:rPr>
              <a:t>nizovi</a:t>
            </a:r>
            <a:r>
              <a:rPr lang="en-US" dirty="0"/>
              <a:t> –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stringovi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sr-Latn-RS" smtClean="0"/>
              <a:t>i</a:t>
            </a:r>
            <a:r>
              <a:rPr lang="en-US" smtClean="0"/>
              <a:t> </a:t>
            </a:r>
            <a:r>
              <a:rPr lang="en-US" dirty="0" err="1"/>
              <a:t>zovu</a:t>
            </a:r>
            <a:r>
              <a:rPr lang="en-US" dirty="0"/>
              <a:t> se </a:t>
            </a:r>
            <a:r>
              <a:rPr lang="en-US" i="1" dirty="0" err="1"/>
              <a:t>ključevi</a:t>
            </a:r>
            <a:r>
              <a:rPr lang="en-US" dirty="0"/>
              <a:t>)</a:t>
            </a:r>
          </a:p>
          <a:p>
            <a:pPr lvl="1" rtl="0" hangingPunct="0"/>
            <a:r>
              <a:rPr lang="en-US" b="1" dirty="0" err="1">
                <a:solidFill>
                  <a:srgbClr val="009999"/>
                </a:solidFill>
              </a:rPr>
              <a:t>Višedimenzionalni</a:t>
            </a:r>
            <a:r>
              <a:rPr lang="en-US" b="1" dirty="0">
                <a:solidFill>
                  <a:srgbClr val="009999"/>
                </a:solidFill>
              </a:rPr>
              <a:t> </a:t>
            </a:r>
            <a:r>
              <a:rPr lang="en-US" b="1" dirty="0" err="1">
                <a:solidFill>
                  <a:srgbClr val="009999"/>
                </a:solidFill>
              </a:rPr>
              <a:t>nizovi</a:t>
            </a:r>
            <a:r>
              <a:rPr lang="en-US" dirty="0"/>
              <a:t> –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nizovi</a:t>
            </a:r>
            <a:r>
              <a:rPr lang="en-US" dirty="0"/>
              <a:t> (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nizovi</a:t>
            </a:r>
            <a:r>
              <a:rPr lang="en-US" dirty="0"/>
              <a:t> </a:t>
            </a:r>
            <a:r>
              <a:rPr lang="en-US" dirty="0" err="1"/>
              <a:t>nizova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Indeksirani nizovi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Indeksi mogu biti kreirani:</a:t>
            </a:r>
          </a:p>
          <a:p>
            <a:pPr lvl="1" rtl="0" hangingPunct="0"/>
            <a:r>
              <a:rPr lang="en-US"/>
              <a:t>Automatski:</a:t>
            </a:r>
          </a:p>
          <a:p>
            <a:pPr lvl="0"/>
            <a:r>
              <a:rPr lang="en-US"/>
              <a:t>$cars = array("Volvo", "BMW", "Toyota");</a:t>
            </a:r>
          </a:p>
          <a:p>
            <a:pPr lvl="0"/>
            <a:endParaRPr lang="en-US"/>
          </a:p>
          <a:p>
            <a:pPr lvl="1" rtl="0" hangingPunct="0"/>
            <a:r>
              <a:rPr lang="en-US"/>
              <a:t>Ručno:</a:t>
            </a:r>
          </a:p>
          <a:p>
            <a:pPr lvl="0"/>
            <a:r>
              <a:rPr lang="en-US"/>
              <a:t>$cars[0] = "Volvo";</a:t>
            </a:r>
          </a:p>
          <a:p>
            <a:pPr lvl="0"/>
            <a:r>
              <a:rPr lang="en-US"/>
              <a:t>$cars[1] = "BMW";</a:t>
            </a:r>
          </a:p>
          <a:p>
            <a:pPr lvl="0"/>
            <a:r>
              <a:rPr lang="en-US"/>
              <a:t>$cars[2] = "Toyota";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Iteracija kroz elemente niza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136000" cy="55904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/>
              <a:t>Kroz sve elemente indeksiranog niza možemo proći for petljom:</a:t>
            </a:r>
          </a:p>
          <a:p>
            <a:pPr lvl="0">
              <a:buNone/>
            </a:pPr>
            <a:r>
              <a:rPr lang="en-US" sz="2400"/>
              <a:t>&lt;?php</a:t>
            </a:r>
          </a:p>
          <a:p>
            <a:pPr lvl="0">
              <a:buNone/>
            </a:pPr>
            <a:r>
              <a:rPr lang="en-US" sz="2400"/>
              <a:t>$cars = array("Volvo", "BMW", "Toyota");</a:t>
            </a:r>
          </a:p>
          <a:p>
            <a:pPr lvl="0">
              <a:buNone/>
            </a:pPr>
            <a:r>
              <a:rPr lang="en-US" sz="2400"/>
              <a:t>$len = count($cars);</a:t>
            </a:r>
          </a:p>
          <a:p>
            <a:pPr lvl="0">
              <a:buNone/>
            </a:pPr>
            <a:endParaRPr lang="en-US" sz="2400"/>
          </a:p>
          <a:p>
            <a:pPr lvl="0">
              <a:buNone/>
            </a:pPr>
            <a:r>
              <a:rPr lang="en-US" sz="2400"/>
              <a:t>for($i = 0; $i &lt; $len; $i++) {</a:t>
            </a:r>
          </a:p>
          <a:p>
            <a:pPr lvl="0">
              <a:buNone/>
            </a:pPr>
            <a:r>
              <a:rPr lang="en-US" sz="2400"/>
              <a:t>    echo $cars[$i];</a:t>
            </a:r>
          </a:p>
          <a:p>
            <a:pPr lvl="0">
              <a:buNone/>
            </a:pPr>
            <a:r>
              <a:rPr lang="en-US" sz="2400"/>
              <a:t>    echo "&lt;br&gt;";</a:t>
            </a:r>
          </a:p>
          <a:p>
            <a:pPr lvl="0">
              <a:buNone/>
            </a:pPr>
            <a:r>
              <a:rPr lang="en-US" sz="2400"/>
              <a:t>}</a:t>
            </a:r>
          </a:p>
          <a:p>
            <a:pPr lvl="0">
              <a:buNone/>
            </a:pPr>
            <a:r>
              <a:rPr lang="en-US" sz="2400"/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Zadaci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arabicParenR"/>
            </a:pPr>
            <a:r>
              <a:rPr lang="en-US"/>
              <a:t> Ispisati sve elemente niza od 5 stringova.</a:t>
            </a:r>
          </a:p>
          <a:p>
            <a:pPr lvl="0">
              <a:buSzPct val="100000"/>
              <a:buAutoNum type="arabicParenR"/>
            </a:pPr>
            <a:r>
              <a:rPr lang="en-US"/>
              <a:t> Odrediti zbir elemenata celobrojnog niza.</a:t>
            </a:r>
          </a:p>
          <a:p>
            <a:pPr lvl="0">
              <a:buSzPct val="100000"/>
              <a:buAutoNum type="arabicParenR"/>
            </a:pPr>
            <a:r>
              <a:rPr lang="en-US"/>
              <a:t> Odrediti srednju vrednost elemenata celobrojnog niza.</a:t>
            </a:r>
          </a:p>
          <a:p>
            <a:pPr lvl="0">
              <a:buSzPct val="100000"/>
              <a:buAutoNum type="arabicParenR"/>
            </a:pPr>
            <a:r>
              <a:rPr lang="en-US"/>
              <a:t> Odrediti maksimalnu vrednost u celobrojnom nizu.</a:t>
            </a:r>
          </a:p>
          <a:p>
            <a:pPr lvl="0">
              <a:buSzPct val="100000"/>
              <a:buAutoNum type="arabicParenR"/>
            </a:pPr>
            <a:r>
              <a:rPr lang="en-US"/>
              <a:t> Odrediti minimalnu vrednost u celobrojnom nizu.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Zadaci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136000" cy="5277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arabicParenR" startAt="6"/>
            </a:pPr>
            <a:r>
              <a:rPr lang="en-US"/>
              <a:t> Odrediti indeks najvećeg elementa celobrojnog niza.</a:t>
            </a:r>
          </a:p>
          <a:p>
            <a:pPr lvl="0">
              <a:buSzPct val="100000"/>
              <a:buAutoNum type="arabicParenR" startAt="6"/>
            </a:pPr>
            <a:r>
              <a:rPr lang="en-US"/>
              <a:t> Odrediti broj elemenata celobrojnog niza koji su veći od srednje vrednosti.</a:t>
            </a:r>
          </a:p>
          <a:p>
            <a:pPr lvl="0">
              <a:buSzPct val="100000"/>
              <a:buAutoNum type="arabicParenR" startAt="6"/>
            </a:pPr>
            <a:r>
              <a:rPr lang="en-US"/>
              <a:t> Izračunati zbir pozitivnih elemenata celobrojnog niza.</a:t>
            </a:r>
          </a:p>
          <a:p>
            <a:pPr lvl="0">
              <a:buSzPct val="100000"/>
              <a:buAutoNum type="arabicParenR" startAt="6"/>
            </a:pPr>
            <a:r>
              <a:rPr lang="en-US"/>
              <a:t> Odrediti broj parnih elemenata u celobrojnom nizu.</a:t>
            </a:r>
          </a:p>
          <a:p>
            <a:pPr lvl="0">
              <a:buSzPct val="100000"/>
              <a:buAutoNum type="arabicParenR" startAt="6"/>
            </a:pPr>
            <a:r>
              <a:rPr lang="en-US"/>
              <a:t> Izračunati sumu elemenata u nizu sa parnim indeksom.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Zadaci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8000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8000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arabicParenR" startAt="11"/>
            </a:pPr>
            <a:r>
              <a:rPr lang="en-US"/>
              <a:t> Promeniti znak svakom elementu celobrojnog niza.</a:t>
            </a:r>
          </a:p>
          <a:p>
            <a:pPr lvl="0">
              <a:buSzPct val="100000"/>
              <a:buAutoNum type="arabicParenR" startAt="11"/>
            </a:pPr>
            <a:r>
              <a:rPr lang="en-US"/>
              <a:t> Promeniti znak svakom neparnom elementu celobrojnog niza sa parnim indeksom.</a:t>
            </a:r>
          </a:p>
          <a:p>
            <a:pPr lvl="0">
              <a:buSzPct val="100000"/>
              <a:buAutoNum type="arabicParenR" startAt="11"/>
            </a:pPr>
            <a:r>
              <a:rPr lang="en-US"/>
              <a:t> Odrediti broj parnih elemenata sa neparnim indeksom.</a:t>
            </a:r>
          </a:p>
          <a:p>
            <a:pPr lvl="0">
              <a:buSzPct val="100000"/>
              <a:buAutoNum type="arabicParenR" startAt="11"/>
            </a:pPr>
            <a:r>
              <a:rPr lang="en-US"/>
              <a:t> Ispisati dužinu svakog elementa u nizu stringova.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yt-roundedr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../../../../Program%20Files%20(x86)/OpenOffice%204/share/template/sr/layout/lyt-roundedrect.otp</Template>
  <TotalTime>15</TotalTime>
  <Words>777</Words>
  <Application>Microsoft Office PowerPoint</Application>
  <PresentationFormat>On-screen Show (4:3)</PresentationFormat>
  <Paragraphs>106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lyt-roundedrect</vt:lpstr>
      <vt:lpstr>NIZOVI U PHP-U</vt:lpstr>
      <vt:lpstr>Nizovi</vt:lpstr>
      <vt:lpstr>Nizovi</vt:lpstr>
      <vt:lpstr>Vrste nizova</vt:lpstr>
      <vt:lpstr>Indeksirani nizovi</vt:lpstr>
      <vt:lpstr>Iteracija kroz elemente niza</vt:lpstr>
      <vt:lpstr>Zadaci</vt:lpstr>
      <vt:lpstr>Zadaci</vt:lpstr>
      <vt:lpstr>Zadaci</vt:lpstr>
      <vt:lpstr>Zadaci</vt:lpstr>
      <vt:lpstr>Zadaci</vt:lpstr>
      <vt:lpstr>Zadaci</vt:lpstr>
      <vt:lpstr>Asocijativni nizovi</vt:lpstr>
      <vt:lpstr>Iteracija kroz elemente asocijativnog niza</vt:lpstr>
      <vt:lpstr>Zadaci</vt:lpstr>
      <vt:lpstr>Zadaci</vt:lpstr>
      <vt:lpstr>Zadaci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Rounded Rectangles</dc:title>
  <dc:creator>Stefan Stanimirovic</dc:creator>
  <dc:description>Presentation Layout Template</dc:description>
  <cp:lastModifiedBy>Windows User</cp:lastModifiedBy>
  <cp:revision>4</cp:revision>
  <dcterms:created xsi:type="dcterms:W3CDTF">2019-07-16T12:29:32Z</dcterms:created>
  <dcterms:modified xsi:type="dcterms:W3CDTF">2019-10-25T07:31:37Z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