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1" r:id="rId22"/>
    <p:sldId id="276" r:id="rId23"/>
    <p:sldId id="282" r:id="rId24"/>
    <p:sldId id="283" r:id="rId25"/>
    <p:sldId id="280" r:id="rId2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98" y="67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956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12920" y="1027079"/>
            <a:ext cx="4933800" cy="370044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1169640" y="5086800"/>
            <a:ext cx="5226120" cy="4107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23911"/>
      </p:ext>
    </p:extLst>
  </p:cSld>
  <p:clrMap bg1="lt1" tx1="dk1" bg2="lt2" tx2="dk2" accent1="accent1" accent2="accent2" accent3="accent3" accent4="accent4" accent5="accent5" accent6="accent6" hlink="hlink" folHlink="folHlink"/>
  <p:notesStyle>
    <a:lvl1pPr rtl="0" hangingPunct="0">
      <a:tabLst/>
      <a:defRPr lang="en-US" sz="2400" b="0" i="0" u="none" strike="noStrike">
        <a:ln>
          <a:noFill/>
        </a:ln>
        <a:solidFill>
          <a:srgbClr val="000000"/>
        </a:solidFill>
        <a:latin typeface="Thorndale" pitchFamily="18"/>
        <a:cs typeface="Arial Unicode M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5219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831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725" y="700088"/>
            <a:ext cx="2151063" cy="6200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1363" y="700088"/>
            <a:ext cx="6303962" cy="6200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717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444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317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325" y="2138363"/>
            <a:ext cx="4132263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6988" y="2138363"/>
            <a:ext cx="4133850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242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91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129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72923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681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609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80000" cy="7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740879" y="69948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822600" y="2137680"/>
            <a:ext cx="8418240" cy="476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504000" marR="0" lvl="0" indent="-432000" algn="l">
              <a:buClr>
                <a:srgbClr val="99284C"/>
              </a:buClr>
              <a:buSzPct val="75000"/>
              <a:buFont typeface="StarSymbol" pitchFamily="2"/>
              <a:buNone/>
              <a:defRPr lang="en-US" sz="32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defPPr>
            <a:lvl1pPr marL="504000" marR="0" lvl="0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32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1pPr>
            <a:lvl2pPr marL="792000" marR="0" lvl="1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8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2pPr>
            <a:lvl3pPr marL="1080000" marR="0" lvl="2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4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3pPr>
            <a:lvl4pPr marL="1368000" marR="0" lvl="3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4pPr>
            <a:lvl5pPr marL="1656000" marR="0" lvl="4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5pPr>
            <a:lvl6pPr marL="1944000" marR="0" lvl="5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6pPr>
            <a:lvl7pPr marL="2232000" marR="0" lvl="6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7pPr>
            <a:lvl8pPr marL="2520000" marR="0" lvl="7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8pPr>
            <a:lvl9pPr marL="2808000" marR="0" lvl="8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sz="4000" b="1" i="1" u="none" strike="noStrike">
          <a:ln>
            <a:noFill/>
          </a:ln>
          <a:solidFill>
            <a:srgbClr val="99284C"/>
          </a:solidFill>
          <a:latin typeface="Albany" pitchFamily="34"/>
          <a:cs typeface="Arial Unicode MS" pitchFamily="2"/>
        </a:defRPr>
      </a:lvl1pPr>
    </p:titleStyle>
    <p:bodyStyle>
      <a:lvl1pPr marL="0" marR="0" indent="0" algn="l" rtl="0" hangingPunct="0">
        <a:tabLst/>
        <a:defRPr lang="en-US" sz="3200" b="0" i="0" u="none" strike="noStrike">
          <a:ln>
            <a:noFill/>
          </a:ln>
          <a:solidFill>
            <a:srgbClr val="333333"/>
          </a:solidFill>
          <a:latin typeface="Albany" pitchFamily="34"/>
          <a:cs typeface="Arial Unicode MS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879" y="1961640"/>
            <a:ext cx="8607960" cy="251892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marL="216000" lvl="0" indent="-360000">
              <a:buNone/>
            </a:pPr>
            <a:r>
              <a:rPr lang="en-US"/>
              <a:t>Objektno – orijentisano programiranje u PHP – 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en-US"/>
              <a:t>Primer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22600" y="2137680"/>
            <a:ext cx="8418240" cy="4888440"/>
          </a:xfrm>
        </p:spPr>
        <p:txBody>
          <a:bodyPr/>
          <a:lstStyle>
            <a:defPPr marL="504000" marR="0" lvl="0" indent="-432000" algn="l">
              <a:buClr>
                <a:srgbClr val="99284C"/>
              </a:buClr>
              <a:buSzPct val="75000"/>
              <a:buFont typeface="StarSymbol" pitchFamily="2"/>
              <a:buNone/>
              <a:defRPr lang="en-US" sz="32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defPPr>
            <a:lvl1pPr marL="504000" marR="0" lvl="0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32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1pPr>
            <a:lvl2pPr marL="792000" marR="0" lvl="1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8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2pPr>
            <a:lvl3pPr marL="1080000" marR="0" lvl="2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4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3pPr>
            <a:lvl4pPr marL="1368000" marR="0" lvl="3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4pPr>
            <a:lvl5pPr marL="1656000" marR="0" lvl="4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5pPr>
            <a:lvl6pPr marL="1944000" marR="0" lvl="5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6pPr>
            <a:lvl7pPr marL="2232000" marR="0" lvl="6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7pPr>
            <a:lvl8pPr marL="2520000" marR="0" lvl="7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8pPr>
            <a:lvl9pPr marL="2808000" marR="0" lvl="8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9pPr>
          </a:lstStyle>
          <a:p>
            <a:pPr lvl="0">
              <a:buFont typeface="Wingdings" panose="05000000000000000000" pitchFamily="2" charset="2"/>
              <a:buChar char="§"/>
            </a:pPr>
            <a:r>
              <a:rPr lang="en-US" sz="2400" dirty="0" err="1"/>
              <a:t>Napraviti</a:t>
            </a:r>
            <a:r>
              <a:rPr lang="en-US" sz="2400" dirty="0"/>
              <a:t> </a:t>
            </a:r>
            <a:r>
              <a:rPr lang="en-US" sz="2400" dirty="0" err="1"/>
              <a:t>klasu</a:t>
            </a:r>
            <a:r>
              <a:rPr lang="en-US" sz="2400" dirty="0"/>
              <a:t> </a:t>
            </a:r>
            <a:r>
              <a:rPr lang="en-US" sz="2400" i="1" dirty="0"/>
              <a:t>Auto</a:t>
            </a:r>
            <a:r>
              <a:rPr lang="en-US" sz="2400" dirty="0"/>
              <a:t> </a:t>
            </a:r>
            <a:r>
              <a:rPr lang="en-US" sz="2400" dirty="0" err="1"/>
              <a:t>koja</a:t>
            </a:r>
            <a:r>
              <a:rPr lang="en-US" sz="2400" dirty="0"/>
              <a:t> od </a:t>
            </a:r>
            <a:r>
              <a:rPr lang="en-US" sz="2400" dirty="0" err="1"/>
              <a:t>polja</a:t>
            </a:r>
            <a:r>
              <a:rPr lang="en-US" sz="2400" dirty="0"/>
              <a:t> </a:t>
            </a:r>
            <a:r>
              <a:rPr lang="en-US" sz="2400" dirty="0" err="1"/>
              <a:t>ima</a:t>
            </a:r>
            <a:r>
              <a:rPr lang="en-US" sz="2400" dirty="0"/>
              <a:t> </a:t>
            </a:r>
            <a:r>
              <a:rPr lang="en-US" sz="2400" i="1" dirty="0" err="1"/>
              <a:t>marka</a:t>
            </a:r>
            <a:r>
              <a:rPr lang="en-US" sz="2400" i="1" dirty="0"/>
              <a:t>, </a:t>
            </a:r>
            <a:r>
              <a:rPr lang="en-US" sz="2400" i="1" dirty="0" err="1"/>
              <a:t>boja</a:t>
            </a:r>
            <a:r>
              <a:rPr lang="en-US" sz="2400" i="1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i="1" dirty="0" err="1"/>
              <a:t>imaKrov</a:t>
            </a:r>
            <a:r>
              <a:rPr lang="en-US" sz="2400" dirty="0"/>
              <a:t>, </a:t>
            </a:r>
            <a:r>
              <a:rPr lang="en-US" sz="2400" dirty="0" err="1"/>
              <a:t>kao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metodu</a:t>
            </a:r>
            <a:r>
              <a:rPr lang="en-US" sz="2400" dirty="0"/>
              <a:t> </a:t>
            </a:r>
            <a:r>
              <a:rPr lang="en-US" sz="2400" i="1" dirty="0" err="1"/>
              <a:t>sviraj</a:t>
            </a:r>
            <a:r>
              <a:rPr lang="en-US" sz="2400" i="1" dirty="0"/>
              <a:t>()</a:t>
            </a:r>
            <a:r>
              <a:rPr lang="en-US" sz="2400" dirty="0"/>
              <a:t>.</a:t>
            </a:r>
          </a:p>
          <a:p>
            <a:pPr marL="72000" lvl="0" indent="0">
              <a:buNone/>
            </a:pPr>
            <a:r>
              <a:rPr lang="en-US" sz="2600" dirty="0">
                <a:latin typeface="Courier New" pitchFamily="49"/>
              </a:rPr>
              <a:t>class Auto {</a:t>
            </a:r>
          </a:p>
          <a:p>
            <a:pPr marL="72000" lvl="0" indent="0">
              <a:buNone/>
            </a:pPr>
            <a:r>
              <a:rPr lang="en-US" sz="2600" dirty="0">
                <a:latin typeface="Courier New" pitchFamily="49"/>
              </a:rPr>
              <a:t>  var $</a:t>
            </a:r>
            <a:r>
              <a:rPr lang="en-US" sz="2600" dirty="0" err="1">
                <a:latin typeface="Courier New" pitchFamily="49"/>
              </a:rPr>
              <a:t>marka</a:t>
            </a:r>
            <a:r>
              <a:rPr lang="en-US" sz="2600" dirty="0">
                <a:latin typeface="Courier New" pitchFamily="49"/>
              </a:rPr>
              <a:t>;</a:t>
            </a:r>
          </a:p>
          <a:p>
            <a:pPr marL="72000" lvl="0" indent="0">
              <a:buNone/>
            </a:pPr>
            <a:r>
              <a:rPr lang="en-US" sz="2600" dirty="0">
                <a:latin typeface="Courier New" pitchFamily="49"/>
              </a:rPr>
              <a:t>  var $</a:t>
            </a:r>
            <a:r>
              <a:rPr lang="en-US" sz="2600" dirty="0" err="1">
                <a:latin typeface="Courier New" pitchFamily="49"/>
              </a:rPr>
              <a:t>boja</a:t>
            </a:r>
            <a:r>
              <a:rPr lang="en-US" sz="2600" dirty="0">
                <a:latin typeface="Courier New" pitchFamily="49"/>
              </a:rPr>
              <a:t> = 'green';</a:t>
            </a:r>
          </a:p>
          <a:p>
            <a:pPr marL="72000" lvl="0" indent="0">
              <a:buNone/>
            </a:pPr>
            <a:r>
              <a:rPr lang="en-US" sz="2600" dirty="0">
                <a:latin typeface="Courier New" pitchFamily="49"/>
              </a:rPr>
              <a:t>  var $</a:t>
            </a:r>
            <a:r>
              <a:rPr lang="en-US" sz="2600" dirty="0" err="1">
                <a:latin typeface="Courier New" pitchFamily="49"/>
              </a:rPr>
              <a:t>imaKrov</a:t>
            </a:r>
            <a:r>
              <a:rPr lang="en-US" sz="2600" dirty="0">
                <a:latin typeface="Courier New" pitchFamily="49"/>
              </a:rPr>
              <a:t> = true;</a:t>
            </a:r>
          </a:p>
          <a:p>
            <a:pPr marL="72000" lvl="0" indent="0">
              <a:buNone/>
            </a:pPr>
            <a:r>
              <a:rPr lang="en-US" sz="2600" dirty="0">
                <a:latin typeface="Courier New" pitchFamily="49"/>
              </a:rPr>
              <a:t> </a:t>
            </a:r>
          </a:p>
          <a:p>
            <a:pPr marL="72000" lvl="0" indent="0">
              <a:buNone/>
            </a:pPr>
            <a:r>
              <a:rPr lang="en-US" sz="2600" dirty="0">
                <a:latin typeface="Courier New" pitchFamily="49"/>
              </a:rPr>
              <a:t>  function </a:t>
            </a:r>
            <a:r>
              <a:rPr lang="en-US" sz="2600" dirty="0" err="1">
                <a:latin typeface="Courier New" pitchFamily="49"/>
              </a:rPr>
              <a:t>sviraj</a:t>
            </a:r>
            <a:r>
              <a:rPr lang="en-US" sz="2600" dirty="0">
                <a:latin typeface="Courier New" pitchFamily="49"/>
              </a:rPr>
              <a:t>()</a:t>
            </a:r>
          </a:p>
          <a:p>
            <a:pPr marL="72000" lvl="0" indent="0">
              <a:buNone/>
            </a:pPr>
            <a:r>
              <a:rPr lang="en-US" sz="2600" dirty="0">
                <a:latin typeface="Courier New" pitchFamily="49"/>
              </a:rPr>
              <a:t>  {</a:t>
            </a:r>
          </a:p>
          <a:p>
            <a:pPr marL="72000" lvl="0" indent="0">
              <a:buNone/>
            </a:pPr>
            <a:r>
              <a:rPr lang="en-US" sz="2600" dirty="0">
                <a:latin typeface="Courier New" pitchFamily="49"/>
              </a:rPr>
              <a:t>    return "Beep! Beep!";</a:t>
            </a:r>
          </a:p>
          <a:p>
            <a:pPr marL="72000" lvl="0" indent="0">
              <a:buNone/>
            </a:pPr>
            <a:r>
              <a:rPr lang="en-US" sz="2600" dirty="0">
                <a:latin typeface="Courier New" pitchFamily="49"/>
              </a:rPr>
              <a:t>  }</a:t>
            </a:r>
          </a:p>
          <a:p>
            <a:pPr marL="72000" lvl="0" indent="0">
              <a:buNone/>
            </a:pPr>
            <a:r>
              <a:rPr lang="en-US" sz="2600" dirty="0">
                <a:latin typeface="Courier New" pitchFamily="49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en-US"/>
              <a:t>Kreiranje objekata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504000" marR="0" lvl="0" indent="-432000" algn="l">
              <a:buClr>
                <a:srgbClr val="99284C"/>
              </a:buClr>
              <a:buSzPct val="75000"/>
              <a:buFont typeface="StarSymbol" pitchFamily="2"/>
              <a:buNone/>
              <a:defRPr lang="en-US" sz="32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defPPr>
            <a:lvl1pPr marL="504000" marR="0" lvl="0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32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1pPr>
            <a:lvl2pPr marL="792000" marR="0" lvl="1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8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2pPr>
            <a:lvl3pPr marL="1080000" marR="0" lvl="2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4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3pPr>
            <a:lvl4pPr marL="1368000" marR="0" lvl="3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4pPr>
            <a:lvl5pPr marL="1656000" marR="0" lvl="4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5pPr>
            <a:lvl6pPr marL="1944000" marR="0" lvl="5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6pPr>
            <a:lvl7pPr marL="2232000" marR="0" lvl="6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7pPr>
            <a:lvl8pPr marL="2520000" marR="0" lvl="7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8pPr>
            <a:lvl9pPr marL="2808000" marR="0" lvl="8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9pPr>
          </a:lstStyle>
          <a:p>
            <a:pPr lvl="0">
              <a:buFont typeface="Wingdings" panose="05000000000000000000" pitchFamily="2" charset="2"/>
              <a:buChar char="§"/>
            </a:pPr>
            <a:r>
              <a:rPr lang="en-US" sz="2400" dirty="0" err="1"/>
              <a:t>Objekti</a:t>
            </a:r>
            <a:r>
              <a:rPr lang="en-US" sz="2400" dirty="0"/>
              <a:t> </a:t>
            </a:r>
            <a:r>
              <a:rPr lang="en-US" sz="2400" dirty="0" err="1"/>
              <a:t>neke</a:t>
            </a:r>
            <a:r>
              <a:rPr lang="en-US" sz="2400" dirty="0"/>
              <a:t> </a:t>
            </a:r>
            <a:r>
              <a:rPr lang="en-US" sz="2400" dirty="0" err="1"/>
              <a:t>klase</a:t>
            </a:r>
            <a:r>
              <a:rPr lang="en-US" sz="2400" dirty="0"/>
              <a:t> </a:t>
            </a:r>
            <a:r>
              <a:rPr lang="en-US" sz="2400" dirty="0" err="1"/>
              <a:t>kreiraju</a:t>
            </a:r>
            <a:r>
              <a:rPr lang="en-US" sz="2400" dirty="0"/>
              <a:t> se </a:t>
            </a:r>
            <a:r>
              <a:rPr lang="en-US" sz="2400" dirty="0" err="1"/>
              <a:t>preko</a:t>
            </a:r>
            <a:r>
              <a:rPr lang="en-US" sz="2400" dirty="0"/>
              <a:t> </a:t>
            </a:r>
            <a:r>
              <a:rPr lang="en-US" sz="2400" dirty="0" err="1"/>
              <a:t>ključne</a:t>
            </a:r>
            <a:r>
              <a:rPr lang="en-US" sz="2400" dirty="0"/>
              <a:t> </a:t>
            </a:r>
            <a:r>
              <a:rPr lang="en-US" sz="2400" dirty="0" err="1"/>
              <a:t>reči</a:t>
            </a:r>
            <a:r>
              <a:rPr lang="en-US" sz="2400" dirty="0"/>
              <a:t> </a:t>
            </a:r>
            <a:r>
              <a:rPr lang="en-US" sz="2400" b="1" dirty="0"/>
              <a:t>new</a:t>
            </a:r>
            <a:r>
              <a:rPr lang="en-US" sz="2400" dirty="0"/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Na primer:</a:t>
            </a:r>
          </a:p>
          <a:p>
            <a:pPr marL="72000" lvl="0" indent="0">
              <a:buNone/>
            </a:pPr>
            <a:r>
              <a:rPr lang="en-US" sz="2600" dirty="0">
                <a:latin typeface="Courier New" pitchFamily="49"/>
              </a:rPr>
              <a:t>$auto1 = new Auto;</a:t>
            </a:r>
          </a:p>
          <a:p>
            <a:pPr marL="72000" lvl="0" indent="0">
              <a:buNone/>
            </a:pPr>
            <a:r>
              <a:rPr lang="en-US" sz="2600" dirty="0">
                <a:latin typeface="Courier New" pitchFamily="49"/>
              </a:rPr>
              <a:t>$auto2 = new Auto;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 err="1"/>
              <a:t>Pristupanje</a:t>
            </a:r>
            <a:r>
              <a:rPr lang="en-US" sz="2600" dirty="0">
                <a:latin typeface="Courier New" pitchFamily="49"/>
              </a:rPr>
              <a:t> </a:t>
            </a:r>
            <a:r>
              <a:rPr lang="en-US" sz="2400" dirty="0" err="1"/>
              <a:t>poljima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metodama</a:t>
            </a:r>
            <a:r>
              <a:rPr lang="en-US" sz="2400" dirty="0"/>
              <a:t> </a:t>
            </a:r>
            <a:r>
              <a:rPr lang="en-US" sz="2400" dirty="0" err="1"/>
              <a:t>objekta</a:t>
            </a:r>
            <a:r>
              <a:rPr lang="en-US" sz="2400" dirty="0"/>
              <a:t> </a:t>
            </a:r>
            <a:r>
              <a:rPr lang="en-US" sz="2400" dirty="0" err="1"/>
              <a:t>vrši</a:t>
            </a:r>
            <a:r>
              <a:rPr lang="en-US" sz="2400" dirty="0"/>
              <a:t> se </a:t>
            </a:r>
            <a:r>
              <a:rPr lang="en-US" sz="2400" dirty="0" err="1"/>
              <a:t>preko</a:t>
            </a:r>
            <a:r>
              <a:rPr lang="en-US" sz="2400" dirty="0"/>
              <a:t> </a:t>
            </a:r>
            <a:r>
              <a:rPr lang="en-US" sz="2400" dirty="0" err="1"/>
              <a:t>operatora</a:t>
            </a:r>
            <a:r>
              <a:rPr lang="en-US" sz="2400" dirty="0"/>
              <a:t> -&gt;:</a:t>
            </a:r>
          </a:p>
          <a:p>
            <a:pPr marL="72000" lvl="0" indent="0">
              <a:buNone/>
            </a:pPr>
            <a:r>
              <a:rPr lang="en-US" sz="2600" dirty="0">
                <a:latin typeface="Courier New" pitchFamily="49"/>
              </a:rPr>
              <a:t>$auto1-&gt;</a:t>
            </a:r>
            <a:r>
              <a:rPr lang="en-US" sz="2600" dirty="0" err="1">
                <a:latin typeface="Courier New" pitchFamily="49"/>
              </a:rPr>
              <a:t>marka</a:t>
            </a:r>
            <a:r>
              <a:rPr lang="en-US" sz="2600" dirty="0">
                <a:latin typeface="Courier New" pitchFamily="49"/>
              </a:rPr>
              <a:t> = “BMW”;</a:t>
            </a:r>
          </a:p>
          <a:p>
            <a:pPr marL="72000" lvl="0" indent="0">
              <a:buNone/>
            </a:pPr>
            <a:r>
              <a:rPr lang="en-US" sz="2600" dirty="0">
                <a:latin typeface="Courier New" pitchFamily="49"/>
              </a:rPr>
              <a:t>$auto2-&gt;</a:t>
            </a:r>
            <a:r>
              <a:rPr lang="en-US" sz="2600" dirty="0" err="1">
                <a:latin typeface="Courier New" pitchFamily="49"/>
              </a:rPr>
              <a:t>marka</a:t>
            </a:r>
            <a:r>
              <a:rPr lang="en-US" sz="2600" dirty="0">
                <a:latin typeface="Courier New" pitchFamily="49"/>
              </a:rPr>
              <a:t> = “Audi”;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US" sz="2600" dirty="0">
              <a:latin typeface="Courier New" pitchFamily="49"/>
            </a:endParaRPr>
          </a:p>
          <a:p>
            <a:pPr marL="72000" lvl="0" indent="0">
              <a:buNone/>
            </a:pPr>
            <a:r>
              <a:rPr lang="en-US" sz="2600" dirty="0">
                <a:latin typeface="Courier New" pitchFamily="49"/>
              </a:rPr>
              <a:t>$auto1-&gt;</a:t>
            </a:r>
            <a:r>
              <a:rPr lang="en-US" sz="2600" dirty="0" err="1">
                <a:latin typeface="Courier New" pitchFamily="49"/>
              </a:rPr>
              <a:t>boja</a:t>
            </a:r>
            <a:r>
              <a:rPr lang="en-US" sz="2600" dirty="0">
                <a:latin typeface="Courier New" pitchFamily="49"/>
              </a:rPr>
              <a:t> = “blue”;</a:t>
            </a:r>
          </a:p>
          <a:p>
            <a:pPr marL="72000" lvl="0" indent="0">
              <a:buNone/>
            </a:pPr>
            <a:r>
              <a:rPr lang="en-US" sz="2600" dirty="0">
                <a:latin typeface="Courier New" pitchFamily="49"/>
              </a:rPr>
              <a:t>$auto2-&gt;</a:t>
            </a:r>
            <a:r>
              <a:rPr lang="en-US" sz="2600" dirty="0" err="1">
                <a:latin typeface="Courier New" pitchFamily="49"/>
              </a:rPr>
              <a:t>boja</a:t>
            </a:r>
            <a:r>
              <a:rPr lang="en-US" sz="2600" dirty="0">
                <a:latin typeface="Courier New" pitchFamily="49"/>
              </a:rPr>
              <a:t> = “red”;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en-US"/>
              <a:t>Primer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504000" marR="0" lvl="0" indent="-432000" algn="l">
              <a:buClr>
                <a:srgbClr val="99284C"/>
              </a:buClr>
              <a:buSzPct val="75000"/>
              <a:buFont typeface="StarSymbol" pitchFamily="2"/>
              <a:buNone/>
              <a:defRPr lang="en-US" sz="32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defPPr>
            <a:lvl1pPr marL="504000" marR="0" lvl="0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32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1pPr>
            <a:lvl2pPr marL="792000" marR="0" lvl="1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8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2pPr>
            <a:lvl3pPr marL="1080000" marR="0" lvl="2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4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3pPr>
            <a:lvl4pPr marL="1368000" marR="0" lvl="3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4pPr>
            <a:lvl5pPr marL="1656000" marR="0" lvl="4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5pPr>
            <a:lvl6pPr marL="1944000" marR="0" lvl="5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6pPr>
            <a:lvl7pPr marL="2232000" marR="0" lvl="6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7pPr>
            <a:lvl8pPr marL="2520000" marR="0" lvl="7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8pPr>
            <a:lvl9pPr marL="2808000" marR="0" lvl="8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9pPr>
          </a:lstStyle>
          <a:p>
            <a:pPr lvl="0">
              <a:buFont typeface="Wingdings" panose="05000000000000000000" pitchFamily="2" charset="2"/>
              <a:buChar char="§"/>
            </a:pPr>
            <a:r>
              <a:rPr lang="en-US" sz="2400" dirty="0" err="1"/>
              <a:t>Kreirati</a:t>
            </a:r>
            <a:r>
              <a:rPr lang="en-US" sz="2400" dirty="0"/>
              <a:t> </a:t>
            </a:r>
            <a:r>
              <a:rPr lang="en-US" sz="2400" dirty="0" err="1"/>
              <a:t>klasu</a:t>
            </a:r>
            <a:r>
              <a:rPr lang="en-US" sz="2400" dirty="0"/>
              <a:t> </a:t>
            </a:r>
            <a:r>
              <a:rPr lang="en-US" sz="2400" i="1" dirty="0"/>
              <a:t>Film</a:t>
            </a:r>
            <a:r>
              <a:rPr lang="en-US" sz="2400" dirty="0"/>
              <a:t> </a:t>
            </a:r>
            <a:r>
              <a:rPr lang="en-US" sz="2400" dirty="0" err="1"/>
              <a:t>koja</a:t>
            </a:r>
            <a:r>
              <a:rPr lang="en-US" sz="2400" dirty="0"/>
              <a:t> od </a:t>
            </a:r>
            <a:r>
              <a:rPr lang="en-US" sz="2400" dirty="0" err="1"/>
              <a:t>polja</a:t>
            </a:r>
            <a:r>
              <a:rPr lang="en-US" sz="2400" dirty="0"/>
              <a:t> </a:t>
            </a:r>
            <a:r>
              <a:rPr lang="en-US" sz="2400" dirty="0" err="1"/>
              <a:t>sadrži</a:t>
            </a:r>
            <a:r>
              <a:rPr lang="en-US" sz="2400" dirty="0"/>
              <a:t> </a:t>
            </a:r>
            <a:r>
              <a:rPr lang="en-US" sz="2400" i="1" dirty="0" err="1"/>
              <a:t>naslov</a:t>
            </a:r>
            <a:r>
              <a:rPr lang="en-US" sz="2400" dirty="0"/>
              <a:t>, </a:t>
            </a:r>
            <a:r>
              <a:rPr lang="en-US" sz="2400" dirty="0" err="1"/>
              <a:t>kao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metodu</a:t>
            </a:r>
            <a:r>
              <a:rPr lang="en-US" sz="2400" dirty="0"/>
              <a:t> </a:t>
            </a:r>
            <a:r>
              <a:rPr lang="en-US" sz="2400" i="1" dirty="0" err="1"/>
              <a:t>stampaj</a:t>
            </a:r>
            <a:r>
              <a:rPr lang="en-US" sz="2400" i="1" dirty="0"/>
              <a:t>()</a:t>
            </a:r>
            <a:r>
              <a:rPr lang="en-US" sz="2400" dirty="0"/>
              <a:t> za </a:t>
            </a:r>
            <a:r>
              <a:rPr lang="en-US" sz="2400" dirty="0" err="1"/>
              <a:t>prikaz</a:t>
            </a:r>
            <a:r>
              <a:rPr lang="en-US" sz="2400" dirty="0"/>
              <a:t> </a:t>
            </a:r>
            <a:r>
              <a:rPr lang="en-US" sz="2400" dirty="0" err="1"/>
              <a:t>naslova</a:t>
            </a:r>
            <a:r>
              <a:rPr lang="en-US" sz="2400" dirty="0"/>
              <a:t> </a:t>
            </a:r>
            <a:r>
              <a:rPr lang="en-US" sz="2400" dirty="0" err="1"/>
              <a:t>filma</a:t>
            </a:r>
            <a:r>
              <a:rPr lang="en-US" sz="2400" dirty="0"/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 err="1"/>
              <a:t>Kreirati</a:t>
            </a:r>
            <a:r>
              <a:rPr lang="en-US" sz="2400" dirty="0"/>
              <a:t> tri </a:t>
            </a:r>
            <a:r>
              <a:rPr lang="en-US" sz="2400" dirty="0" err="1"/>
              <a:t>objekta</a:t>
            </a:r>
            <a:r>
              <a:rPr lang="en-US" sz="2400" dirty="0"/>
              <a:t> </a:t>
            </a:r>
            <a:r>
              <a:rPr lang="en-US" sz="2400" dirty="0" err="1"/>
              <a:t>klase</a:t>
            </a:r>
            <a:r>
              <a:rPr lang="en-US" sz="2400" dirty="0"/>
              <a:t> Film.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U </a:t>
            </a:r>
            <a:r>
              <a:rPr lang="en-US" sz="2400" dirty="0" err="1"/>
              <a:t>klasi</a:t>
            </a:r>
            <a:r>
              <a:rPr lang="en-US" sz="2400" dirty="0"/>
              <a:t> Film </a:t>
            </a:r>
            <a:r>
              <a:rPr lang="en-US" sz="2400" dirty="0" err="1"/>
              <a:t>dodati</a:t>
            </a:r>
            <a:r>
              <a:rPr lang="en-US" sz="2400" dirty="0"/>
              <a:t> </a:t>
            </a:r>
            <a:r>
              <a:rPr lang="en-US" sz="2400" dirty="0" err="1"/>
              <a:t>polja</a:t>
            </a:r>
            <a:r>
              <a:rPr lang="en-US" sz="2400" dirty="0"/>
              <a:t> </a:t>
            </a:r>
            <a:r>
              <a:rPr lang="en-US" sz="2400" i="1" dirty="0" err="1"/>
              <a:t>reziser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i="1" dirty="0" err="1"/>
              <a:t>godinaIzdanja</a:t>
            </a:r>
            <a:r>
              <a:rPr lang="en-US" sz="2400" dirty="0"/>
              <a:t>. </a:t>
            </a:r>
            <a:r>
              <a:rPr lang="en-US" sz="2400" dirty="0" err="1"/>
              <a:t>Izmeniti</a:t>
            </a:r>
            <a:r>
              <a:rPr lang="en-US" sz="2400" dirty="0"/>
              <a:t> </a:t>
            </a:r>
            <a:r>
              <a:rPr lang="en-US" sz="2400" dirty="0" err="1"/>
              <a:t>metodu</a:t>
            </a:r>
            <a:r>
              <a:rPr lang="en-US" sz="2400" dirty="0"/>
              <a:t> </a:t>
            </a:r>
            <a:r>
              <a:rPr lang="en-US" sz="2400" dirty="0" err="1"/>
              <a:t>tako</a:t>
            </a:r>
            <a:r>
              <a:rPr lang="en-US" sz="2400" dirty="0"/>
              <a:t> da </a:t>
            </a:r>
            <a:r>
              <a:rPr lang="en-US" sz="2400" dirty="0" err="1"/>
              <a:t>prikazuje</a:t>
            </a:r>
            <a:r>
              <a:rPr lang="en-US" sz="2400" dirty="0"/>
              <a:t> </a:t>
            </a:r>
            <a:r>
              <a:rPr lang="en-US" sz="2400" dirty="0" err="1"/>
              <a:t>sva</a:t>
            </a:r>
            <a:r>
              <a:rPr lang="en-US" sz="2400" dirty="0"/>
              <a:t> </a:t>
            </a:r>
            <a:r>
              <a:rPr lang="en-US" sz="2400" dirty="0" err="1"/>
              <a:t>polja</a:t>
            </a:r>
            <a:r>
              <a:rPr lang="en-US" sz="2400" dirty="0"/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 err="1"/>
              <a:t>Testirati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klase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en-US"/>
              <a:t>Ključna reč $this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504000" marR="0" lvl="0" indent="-432000" algn="l">
              <a:buClr>
                <a:srgbClr val="99284C"/>
              </a:buClr>
              <a:buSzPct val="75000"/>
              <a:buFont typeface="StarSymbol" pitchFamily="2"/>
              <a:buNone/>
              <a:defRPr lang="en-US" sz="32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defPPr>
            <a:lvl1pPr marL="504000" marR="0" lvl="0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32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1pPr>
            <a:lvl2pPr marL="792000" marR="0" lvl="1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8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2pPr>
            <a:lvl3pPr marL="1080000" marR="0" lvl="2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4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3pPr>
            <a:lvl4pPr marL="1368000" marR="0" lvl="3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4pPr>
            <a:lvl5pPr marL="1656000" marR="0" lvl="4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5pPr>
            <a:lvl6pPr marL="1944000" marR="0" lvl="5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6pPr>
            <a:lvl7pPr marL="2232000" marR="0" lvl="6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7pPr>
            <a:lvl8pPr marL="2520000" marR="0" lvl="7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8pPr>
            <a:lvl9pPr marL="2808000" marR="0" lvl="8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9pPr>
          </a:lstStyle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U </a:t>
            </a:r>
            <a:r>
              <a:rPr lang="en-US" sz="2400" dirty="0" err="1"/>
              <a:t>svakoj</a:t>
            </a:r>
            <a:r>
              <a:rPr lang="en-US" sz="2400" dirty="0"/>
              <a:t> </a:t>
            </a:r>
            <a:r>
              <a:rPr lang="en-US" sz="2400" dirty="0" err="1"/>
              <a:t>metodi</a:t>
            </a:r>
            <a:r>
              <a:rPr lang="en-US" sz="2400" dirty="0"/>
              <a:t> </a:t>
            </a:r>
            <a:r>
              <a:rPr lang="en-US" sz="2400" dirty="0" err="1"/>
              <a:t>moguće</a:t>
            </a:r>
            <a:r>
              <a:rPr lang="en-US" sz="2400" dirty="0"/>
              <a:t> je </a:t>
            </a:r>
            <a:r>
              <a:rPr lang="en-US" sz="2400" dirty="0" err="1"/>
              <a:t>referencirati</a:t>
            </a:r>
            <a:r>
              <a:rPr lang="en-US" sz="2400" dirty="0"/>
              <a:t> </a:t>
            </a:r>
            <a:r>
              <a:rPr lang="en-US" sz="2400" dirty="0" err="1"/>
              <a:t>objekat</a:t>
            </a:r>
            <a:r>
              <a:rPr lang="en-US" sz="2400" dirty="0"/>
              <a:t> </a:t>
            </a:r>
            <a:r>
              <a:rPr lang="en-US" sz="2400" dirty="0" err="1"/>
              <a:t>koji</a:t>
            </a:r>
            <a:r>
              <a:rPr lang="en-US" sz="2400" dirty="0"/>
              <a:t> </a:t>
            </a:r>
            <a:r>
              <a:rPr lang="en-US" sz="2400" dirty="0" err="1"/>
              <a:t>poziva</a:t>
            </a:r>
            <a:r>
              <a:rPr lang="en-US" sz="2400" dirty="0"/>
              <a:t> </a:t>
            </a:r>
            <a:r>
              <a:rPr lang="en-US" sz="2400" dirty="0" err="1"/>
              <a:t>datu</a:t>
            </a:r>
            <a:r>
              <a:rPr lang="en-US" sz="2400" dirty="0"/>
              <a:t> </a:t>
            </a:r>
            <a:r>
              <a:rPr lang="en-US" sz="2400" dirty="0" err="1"/>
              <a:t>metodu</a:t>
            </a:r>
            <a:r>
              <a:rPr lang="en-US" sz="2400" dirty="0"/>
              <a:t> </a:t>
            </a:r>
            <a:r>
              <a:rPr lang="en-US" sz="2400" dirty="0" err="1"/>
              <a:t>preko</a:t>
            </a:r>
            <a:r>
              <a:rPr lang="en-US" sz="2400" dirty="0"/>
              <a:t> </a:t>
            </a:r>
            <a:r>
              <a:rPr lang="en-US" sz="2400" dirty="0" err="1"/>
              <a:t>promenljive</a:t>
            </a:r>
            <a:r>
              <a:rPr lang="en-US" sz="2400" dirty="0"/>
              <a:t> </a:t>
            </a:r>
            <a:r>
              <a:rPr lang="en-US" sz="2400" b="1" dirty="0"/>
              <a:t>$this</a:t>
            </a:r>
            <a:r>
              <a:rPr lang="en-US" sz="2400" dirty="0"/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Za </a:t>
            </a:r>
            <a:r>
              <a:rPr lang="en-US" sz="2400" dirty="0" err="1"/>
              <a:t>pristup</a:t>
            </a:r>
            <a:r>
              <a:rPr lang="en-US" sz="2400" dirty="0"/>
              <a:t> </a:t>
            </a:r>
            <a:r>
              <a:rPr lang="en-US" sz="2400" dirty="0" err="1"/>
              <a:t>poljima</a:t>
            </a:r>
            <a:r>
              <a:rPr lang="en-US" sz="2400" dirty="0"/>
              <a:t> </a:t>
            </a:r>
            <a:r>
              <a:rPr lang="en-US" sz="2400" dirty="0" err="1"/>
              <a:t>nekog</a:t>
            </a:r>
            <a:r>
              <a:rPr lang="en-US" sz="2400" dirty="0"/>
              <a:t> </a:t>
            </a:r>
            <a:r>
              <a:rPr lang="en-US" sz="2400" dirty="0" err="1"/>
              <a:t>objekta</a:t>
            </a:r>
            <a:r>
              <a:rPr lang="en-US" sz="2400" dirty="0"/>
              <a:t> </a:t>
            </a:r>
            <a:r>
              <a:rPr lang="en-US" sz="2400" dirty="0" err="1"/>
              <a:t>unutar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potrebno</a:t>
            </a:r>
            <a:r>
              <a:rPr lang="en-US" sz="2400" dirty="0"/>
              <a:t> je </a:t>
            </a:r>
            <a:r>
              <a:rPr lang="en-US" sz="2400" dirty="0" err="1"/>
              <a:t>najpre</a:t>
            </a:r>
            <a:r>
              <a:rPr lang="en-US" sz="2400" dirty="0"/>
              <a:t> </a:t>
            </a:r>
            <a:r>
              <a:rPr lang="en-US" sz="2400" dirty="0" err="1"/>
              <a:t>pozvati</a:t>
            </a:r>
            <a:r>
              <a:rPr lang="en-US" sz="2400" dirty="0"/>
              <a:t> </a:t>
            </a:r>
            <a:r>
              <a:rPr lang="en-US" sz="2400" dirty="0" err="1"/>
              <a:t>objekat</a:t>
            </a:r>
            <a:r>
              <a:rPr lang="en-US" sz="2400" dirty="0"/>
              <a:t> </a:t>
            </a:r>
            <a:r>
              <a:rPr lang="en-US" sz="2400" dirty="0" err="1"/>
              <a:t>koji</a:t>
            </a:r>
            <a:r>
              <a:rPr lang="en-US" sz="2400" dirty="0"/>
              <a:t> je </a:t>
            </a:r>
            <a:r>
              <a:rPr lang="en-US" sz="2400" dirty="0" err="1"/>
              <a:t>pozvao</a:t>
            </a:r>
            <a:r>
              <a:rPr lang="en-US" sz="2400" dirty="0"/>
              <a:t> </a:t>
            </a:r>
            <a:r>
              <a:rPr lang="en-US" sz="2400" dirty="0" err="1"/>
              <a:t>metodu</a:t>
            </a:r>
            <a:r>
              <a:rPr lang="en-US" sz="2400" dirty="0"/>
              <a:t>, a </a:t>
            </a:r>
            <a:r>
              <a:rPr lang="en-US" sz="2400" dirty="0" err="1"/>
              <a:t>potom</a:t>
            </a:r>
            <a:r>
              <a:rPr lang="en-US" sz="2400" dirty="0"/>
              <a:t> polje, </a:t>
            </a:r>
            <a:r>
              <a:rPr lang="en-US" sz="2400" dirty="0" err="1"/>
              <a:t>i</a:t>
            </a:r>
            <a:r>
              <a:rPr lang="en-US" sz="2400" dirty="0"/>
              <a:t> to </a:t>
            </a:r>
            <a:r>
              <a:rPr lang="en-US" sz="2400" dirty="0" err="1"/>
              <a:t>sa</a:t>
            </a:r>
            <a:r>
              <a:rPr lang="en-US" sz="2400" dirty="0"/>
              <a:t>: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72000" lvl="0" indent="0">
              <a:buNone/>
            </a:pPr>
            <a:r>
              <a:rPr lang="en-US" sz="2400" dirty="0"/>
              <a:t>	$this-&gt;</a:t>
            </a:r>
            <a:r>
              <a:rPr lang="en-US" sz="2400" dirty="0" err="1"/>
              <a:t>ime_polja</a:t>
            </a:r>
            <a:r>
              <a:rPr lang="en-US" sz="2400" dirty="0"/>
              <a:t>. 	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en-US"/>
              <a:t>Primer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504000" marR="0" lvl="0" indent="-432000" algn="l">
              <a:buClr>
                <a:srgbClr val="99284C"/>
              </a:buClr>
              <a:buSzPct val="75000"/>
              <a:buFont typeface="StarSymbol" pitchFamily="2"/>
              <a:buNone/>
              <a:defRPr lang="en-US" sz="32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defPPr>
            <a:lvl1pPr marL="504000" marR="0" lvl="0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32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1pPr>
            <a:lvl2pPr marL="792000" marR="0" lvl="1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8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2pPr>
            <a:lvl3pPr marL="1080000" marR="0" lvl="2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4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3pPr>
            <a:lvl4pPr marL="1368000" marR="0" lvl="3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4pPr>
            <a:lvl5pPr marL="1656000" marR="0" lvl="4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5pPr>
            <a:lvl6pPr marL="1944000" marR="0" lvl="5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6pPr>
            <a:lvl7pPr marL="2232000" marR="0" lvl="6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7pPr>
            <a:lvl8pPr marL="2520000" marR="0" lvl="7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8pPr>
            <a:lvl9pPr marL="2808000" marR="0" lvl="8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9pPr>
          </a:lstStyle>
          <a:p>
            <a:pPr lvl="0">
              <a:buFont typeface="Wingdings" panose="05000000000000000000" pitchFamily="2" charset="2"/>
              <a:buChar char="§"/>
            </a:pPr>
            <a:r>
              <a:rPr lang="en-US" sz="2400" dirty="0" err="1"/>
              <a:t>Kreirati</a:t>
            </a:r>
            <a:r>
              <a:rPr lang="en-US" sz="2400" dirty="0"/>
              <a:t> </a:t>
            </a:r>
            <a:r>
              <a:rPr lang="en-US" sz="2400" dirty="0" err="1"/>
              <a:t>klasu</a:t>
            </a:r>
            <a:r>
              <a:rPr lang="en-US" sz="2400" dirty="0"/>
              <a:t> </a:t>
            </a:r>
            <a:r>
              <a:rPr lang="en-US" sz="2400" i="1" dirty="0" err="1"/>
              <a:t>Pacijent</a:t>
            </a:r>
            <a:r>
              <a:rPr lang="en-US" sz="2400" dirty="0"/>
              <a:t> </a:t>
            </a:r>
            <a:r>
              <a:rPr lang="en-US" sz="2400" dirty="0" err="1"/>
              <a:t>koja</a:t>
            </a:r>
            <a:r>
              <a:rPr lang="en-US" sz="2400" dirty="0"/>
              <a:t> od </a:t>
            </a:r>
            <a:r>
              <a:rPr lang="en-US" sz="2400" dirty="0" err="1"/>
              <a:t>polja</a:t>
            </a:r>
            <a:r>
              <a:rPr lang="en-US" sz="2400" dirty="0"/>
              <a:t> </a:t>
            </a:r>
            <a:r>
              <a:rPr lang="en-US" sz="2400" dirty="0" err="1"/>
              <a:t>sadrži</a:t>
            </a:r>
            <a:r>
              <a:rPr lang="en-US" sz="2400" dirty="0"/>
              <a:t> </a:t>
            </a:r>
            <a:r>
              <a:rPr lang="en-US" sz="2400" i="1" dirty="0" err="1"/>
              <a:t>ime</a:t>
            </a:r>
            <a:r>
              <a:rPr lang="en-US" sz="2400" i="1" dirty="0"/>
              <a:t>, </a:t>
            </a:r>
            <a:r>
              <a:rPr lang="en-US" sz="2400" i="1" dirty="0" err="1"/>
              <a:t>visina</a:t>
            </a:r>
            <a:r>
              <a:rPr lang="en-US" sz="2400" i="1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i="1" dirty="0" err="1"/>
              <a:t>tezina</a:t>
            </a:r>
            <a:r>
              <a:rPr lang="en-US" sz="2400" dirty="0"/>
              <a:t>. Od </a:t>
            </a:r>
            <a:r>
              <a:rPr lang="en-US" sz="2400" dirty="0" err="1"/>
              <a:t>metoda</a:t>
            </a:r>
            <a:r>
              <a:rPr lang="en-US" sz="2400" dirty="0"/>
              <a:t> </a:t>
            </a:r>
            <a:r>
              <a:rPr lang="en-US" sz="2400" dirty="0" err="1"/>
              <a:t>sadrži</a:t>
            </a:r>
            <a:r>
              <a:rPr lang="en-US" sz="2400" dirty="0"/>
              <a:t>:</a:t>
            </a:r>
          </a:p>
          <a:p>
            <a:pPr marL="525780" lvl="1" indent="-342900" rtl="0" hangingPunct="0">
              <a:buFont typeface="Wingdings" panose="05000000000000000000" pitchFamily="2" charset="2"/>
              <a:buChar char="§"/>
            </a:pPr>
            <a:r>
              <a:rPr lang="en-US" sz="2400" i="1" dirty="0" err="1"/>
              <a:t>Stampaj</a:t>
            </a:r>
            <a:r>
              <a:rPr lang="en-US" sz="2400" i="1" dirty="0"/>
              <a:t>()</a:t>
            </a:r>
            <a:r>
              <a:rPr lang="en-US" sz="2400" dirty="0"/>
              <a:t> </a:t>
            </a:r>
            <a:r>
              <a:rPr lang="en-US" sz="2400" dirty="0" err="1"/>
              <a:t>koja</a:t>
            </a:r>
            <a:r>
              <a:rPr lang="en-US" sz="2400" dirty="0"/>
              <a:t> </a:t>
            </a:r>
            <a:r>
              <a:rPr lang="en-US" sz="2400" dirty="0" err="1"/>
              <a:t>ispisuje</a:t>
            </a:r>
            <a:r>
              <a:rPr lang="en-US" sz="2400" dirty="0"/>
              <a:t> </a:t>
            </a:r>
            <a:r>
              <a:rPr lang="en-US" sz="2400" dirty="0" err="1"/>
              <a:t>sve</a:t>
            </a:r>
            <a:r>
              <a:rPr lang="en-US" sz="2400" dirty="0"/>
              <a:t> </a:t>
            </a:r>
            <a:r>
              <a:rPr lang="en-US" sz="2400" dirty="0" err="1"/>
              <a:t>podatke</a:t>
            </a:r>
            <a:r>
              <a:rPr lang="en-US" sz="2400" dirty="0"/>
              <a:t> o </a:t>
            </a:r>
            <a:r>
              <a:rPr lang="en-US" sz="2400" dirty="0" err="1"/>
              <a:t>pacijentu</a:t>
            </a:r>
            <a:r>
              <a:rPr lang="en-US" sz="2400" dirty="0"/>
              <a:t>,</a:t>
            </a:r>
          </a:p>
          <a:p>
            <a:pPr marL="525780" lvl="1" indent="-342900" rtl="0" hangingPunct="0">
              <a:buFont typeface="Wingdings" panose="05000000000000000000" pitchFamily="2" charset="2"/>
              <a:buChar char="§"/>
            </a:pPr>
            <a:r>
              <a:rPr lang="en-US" sz="2400" i="1" dirty="0" err="1"/>
              <a:t>Bmi</a:t>
            </a:r>
            <a:r>
              <a:rPr lang="en-US" sz="2400" i="1" dirty="0"/>
              <a:t>()</a:t>
            </a:r>
            <a:r>
              <a:rPr lang="en-US" sz="2400" dirty="0"/>
              <a:t>, </a:t>
            </a:r>
            <a:r>
              <a:rPr lang="en-US" sz="2400" dirty="0" err="1"/>
              <a:t>koja</a:t>
            </a:r>
            <a:r>
              <a:rPr lang="en-US" sz="2400" dirty="0"/>
              <a:t> </a:t>
            </a:r>
            <a:r>
              <a:rPr lang="en-US" sz="2400" dirty="0" err="1"/>
              <a:t>vraća</a:t>
            </a:r>
            <a:r>
              <a:rPr lang="en-US" sz="2400" dirty="0"/>
              <a:t> </a:t>
            </a:r>
            <a:r>
              <a:rPr lang="en-US" sz="2400" dirty="0" err="1"/>
              <a:t>bmi</a:t>
            </a:r>
            <a:r>
              <a:rPr lang="en-US" sz="2400" dirty="0"/>
              <a:t> </a:t>
            </a:r>
            <a:r>
              <a:rPr lang="en-US" sz="2400" dirty="0" err="1"/>
              <a:t>vrednost</a:t>
            </a:r>
            <a:r>
              <a:rPr lang="en-US" sz="2400" dirty="0"/>
              <a:t> </a:t>
            </a:r>
            <a:r>
              <a:rPr lang="en-US" sz="2400" dirty="0" err="1"/>
              <a:t>pacijenta</a:t>
            </a:r>
            <a:r>
              <a:rPr lang="en-US" sz="2400" dirty="0"/>
              <a:t>,</a:t>
            </a:r>
          </a:p>
          <a:p>
            <a:pPr marL="525780" lvl="1" indent="-342900" rtl="0" hangingPunct="0">
              <a:buFont typeface="Wingdings" panose="05000000000000000000" pitchFamily="2" charset="2"/>
              <a:buChar char="§"/>
            </a:pPr>
            <a:r>
              <a:rPr lang="en-US" sz="2400" i="1" dirty="0" err="1"/>
              <a:t>Kritican</a:t>
            </a:r>
            <a:r>
              <a:rPr lang="en-US" sz="2400" i="1" dirty="0"/>
              <a:t>(), </a:t>
            </a:r>
            <a:r>
              <a:rPr lang="en-US" sz="2400" dirty="0" err="1"/>
              <a:t>koja</a:t>
            </a:r>
            <a:r>
              <a:rPr lang="en-US" sz="2400" dirty="0"/>
              <a:t> </a:t>
            </a:r>
            <a:r>
              <a:rPr lang="en-US" sz="2400" dirty="0" err="1"/>
              <a:t>vraća</a:t>
            </a:r>
            <a:r>
              <a:rPr lang="en-US" sz="2400" dirty="0"/>
              <a:t> true </a:t>
            </a:r>
            <a:r>
              <a:rPr lang="en-US" sz="2400" dirty="0" err="1"/>
              <a:t>ukoliko</a:t>
            </a:r>
            <a:r>
              <a:rPr lang="en-US" sz="2400" dirty="0"/>
              <a:t> je </a:t>
            </a:r>
            <a:r>
              <a:rPr lang="en-US" sz="2400" dirty="0" err="1"/>
              <a:t>bmi</a:t>
            </a:r>
            <a:r>
              <a:rPr lang="en-US" sz="2400" dirty="0"/>
              <a:t> </a:t>
            </a:r>
            <a:r>
              <a:rPr lang="en-US" sz="2400" dirty="0" err="1"/>
              <a:t>pacijenta</a:t>
            </a:r>
            <a:r>
              <a:rPr lang="en-US" sz="2400" dirty="0"/>
              <a:t> </a:t>
            </a:r>
            <a:r>
              <a:rPr lang="en-US" sz="2400" dirty="0" err="1"/>
              <a:t>manji</a:t>
            </a:r>
            <a:r>
              <a:rPr lang="en-US" sz="2400" dirty="0"/>
              <a:t> od 15 </a:t>
            </a:r>
            <a:r>
              <a:rPr lang="en-US" sz="2400" dirty="0" err="1"/>
              <a:t>ili</a:t>
            </a:r>
            <a:r>
              <a:rPr lang="en-US" sz="2400" dirty="0"/>
              <a:t> </a:t>
            </a:r>
            <a:r>
              <a:rPr lang="en-US" sz="2400" dirty="0" err="1"/>
              <a:t>veći</a:t>
            </a:r>
            <a:r>
              <a:rPr lang="en-US" sz="2400" dirty="0"/>
              <a:t> od 40, a u </a:t>
            </a:r>
            <a:r>
              <a:rPr lang="en-US" sz="2400" dirty="0" err="1"/>
              <a:t>suprotnom</a:t>
            </a:r>
            <a:r>
              <a:rPr lang="en-US" sz="2400" dirty="0"/>
              <a:t> </a:t>
            </a:r>
            <a:r>
              <a:rPr lang="en-US" sz="2400" dirty="0" err="1"/>
              <a:t>vraća</a:t>
            </a:r>
            <a:r>
              <a:rPr lang="en-US" sz="2400" dirty="0"/>
              <a:t> false.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 err="1"/>
              <a:t>Kreirati</a:t>
            </a:r>
            <a:r>
              <a:rPr lang="en-US" sz="2400" dirty="0"/>
              <a:t> tri </a:t>
            </a:r>
            <a:r>
              <a:rPr lang="en-US" sz="2400" dirty="0" err="1"/>
              <a:t>objekta</a:t>
            </a:r>
            <a:r>
              <a:rPr lang="en-US" sz="2400" dirty="0"/>
              <a:t> </a:t>
            </a:r>
            <a:r>
              <a:rPr lang="en-US" sz="2400" dirty="0" err="1"/>
              <a:t>ove</a:t>
            </a:r>
            <a:r>
              <a:rPr lang="en-US" sz="2400" dirty="0"/>
              <a:t> </a:t>
            </a:r>
            <a:r>
              <a:rPr lang="en-US" sz="2400" dirty="0" err="1"/>
              <a:t>klase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testirati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en-US"/>
              <a:t>Metode za polja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22600" y="2137680"/>
            <a:ext cx="8418240" cy="4921920"/>
          </a:xfrm>
        </p:spPr>
        <p:txBody>
          <a:bodyPr/>
          <a:lstStyle>
            <a:defPPr marL="504000" marR="0" lvl="0" indent="-432000" algn="l">
              <a:buClr>
                <a:srgbClr val="99284C"/>
              </a:buClr>
              <a:buSzPct val="75000"/>
              <a:buFont typeface="StarSymbol" pitchFamily="2"/>
              <a:buNone/>
              <a:defRPr lang="en-US" sz="32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defPPr>
            <a:lvl1pPr marL="504000" marR="0" lvl="0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32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1pPr>
            <a:lvl2pPr marL="792000" marR="0" lvl="1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8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2pPr>
            <a:lvl3pPr marL="1080000" marR="0" lvl="2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4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3pPr>
            <a:lvl4pPr marL="1368000" marR="0" lvl="3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4pPr>
            <a:lvl5pPr marL="1656000" marR="0" lvl="4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5pPr>
            <a:lvl6pPr marL="1944000" marR="0" lvl="5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6pPr>
            <a:lvl7pPr marL="2232000" marR="0" lvl="6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7pPr>
            <a:lvl8pPr marL="2520000" marR="0" lvl="7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8pPr>
            <a:lvl9pPr marL="2808000" marR="0" lvl="8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9pPr>
          </a:lstStyle>
          <a:p>
            <a:pPr lvl="0">
              <a:buFont typeface="Wingdings" panose="05000000000000000000" pitchFamily="2" charset="2"/>
              <a:buChar char="§"/>
            </a:pPr>
            <a:r>
              <a:rPr lang="en-US" sz="2400" dirty="0" err="1"/>
              <a:t>Obično</a:t>
            </a:r>
            <a:r>
              <a:rPr lang="en-US" sz="2400" dirty="0"/>
              <a:t> se </a:t>
            </a:r>
            <a:r>
              <a:rPr lang="en-US" sz="2400" dirty="0" err="1"/>
              <a:t>poljima</a:t>
            </a:r>
            <a:r>
              <a:rPr lang="en-US" sz="2400" dirty="0"/>
              <a:t> ne </a:t>
            </a:r>
            <a:r>
              <a:rPr lang="en-US" sz="2400" dirty="0" err="1"/>
              <a:t>pristupa</a:t>
            </a:r>
            <a:r>
              <a:rPr lang="en-US" sz="2400" dirty="0"/>
              <a:t> </a:t>
            </a:r>
            <a:r>
              <a:rPr lang="en-US" sz="2400" dirty="0" err="1"/>
              <a:t>direktno</a:t>
            </a:r>
            <a:r>
              <a:rPr lang="en-US" sz="2400" dirty="0"/>
              <a:t>, </a:t>
            </a:r>
            <a:r>
              <a:rPr lang="en-US" sz="2400" dirty="0" err="1"/>
              <a:t>već</a:t>
            </a:r>
            <a:r>
              <a:rPr lang="en-US" sz="2400" dirty="0"/>
              <a:t> se </a:t>
            </a:r>
            <a:r>
              <a:rPr lang="en-US" sz="2400" dirty="0" err="1"/>
              <a:t>pristupa</a:t>
            </a:r>
            <a:r>
              <a:rPr lang="en-US" sz="2400" dirty="0"/>
              <a:t> </a:t>
            </a:r>
            <a:r>
              <a:rPr lang="en-US" sz="2400" dirty="0" err="1"/>
              <a:t>preko</a:t>
            </a:r>
            <a:r>
              <a:rPr lang="en-US" sz="2400" dirty="0"/>
              <a:t> </a:t>
            </a:r>
            <a:r>
              <a:rPr lang="en-US" sz="2400" dirty="0" err="1"/>
              <a:t>metoda</a:t>
            </a:r>
            <a:r>
              <a:rPr lang="en-US" sz="2400" dirty="0"/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 err="1"/>
              <a:t>Primeri</a:t>
            </a:r>
            <a:r>
              <a:rPr lang="en-US" sz="2400" dirty="0"/>
              <a:t>:</a:t>
            </a:r>
          </a:p>
          <a:p>
            <a:pPr marL="525780" lvl="1" indent="-342900" rtl="0" hangingPunct="0">
              <a:buFont typeface="Wingdings" panose="05000000000000000000" pitchFamily="2" charset="2"/>
              <a:buChar char="§"/>
            </a:pPr>
            <a:r>
              <a:rPr lang="en-US" sz="2400" dirty="0"/>
              <a:t>U </a:t>
            </a:r>
            <a:r>
              <a:rPr lang="en-US" sz="2400" dirty="0" err="1"/>
              <a:t>klasi</a:t>
            </a:r>
            <a:r>
              <a:rPr lang="en-US" sz="2400" dirty="0"/>
              <a:t> </a:t>
            </a:r>
            <a:r>
              <a:rPr lang="en-US" sz="2400" dirty="0" err="1"/>
              <a:t>Automobil</a:t>
            </a:r>
            <a:r>
              <a:rPr lang="en-US" sz="2400" dirty="0"/>
              <a:t>, </a:t>
            </a:r>
            <a:r>
              <a:rPr lang="en-US" sz="2400" dirty="0" err="1"/>
              <a:t>dodati</a:t>
            </a:r>
            <a:r>
              <a:rPr lang="en-US" sz="2400" dirty="0"/>
              <a:t> tri </a:t>
            </a:r>
            <a:r>
              <a:rPr lang="en-US" sz="2400" dirty="0" err="1"/>
              <a:t>metode</a:t>
            </a:r>
            <a:r>
              <a:rPr lang="en-US" sz="2400" dirty="0"/>
              <a:t> za </a:t>
            </a:r>
            <a:r>
              <a:rPr lang="en-US" sz="2400" dirty="0" err="1"/>
              <a:t>postavljanje</a:t>
            </a:r>
            <a:r>
              <a:rPr lang="en-US" sz="2400" dirty="0"/>
              <a:t> </a:t>
            </a:r>
            <a:r>
              <a:rPr lang="en-US" sz="2400" dirty="0" err="1"/>
              <a:t>odgovarajućih</a:t>
            </a:r>
            <a:r>
              <a:rPr lang="en-US" sz="2400" dirty="0"/>
              <a:t> </a:t>
            </a:r>
            <a:r>
              <a:rPr lang="en-US" sz="2400" dirty="0" err="1"/>
              <a:t>polja</a:t>
            </a:r>
            <a:r>
              <a:rPr lang="en-US" sz="2400" dirty="0"/>
              <a:t>.</a:t>
            </a:r>
          </a:p>
          <a:p>
            <a:pPr marL="525780" lvl="1" indent="-342900" rtl="0" hangingPunct="0">
              <a:buFont typeface="Wingdings" panose="05000000000000000000" pitchFamily="2" charset="2"/>
              <a:buChar char="§"/>
            </a:pPr>
            <a:r>
              <a:rPr lang="en-US" sz="2400" dirty="0"/>
              <a:t>U </a:t>
            </a:r>
            <a:r>
              <a:rPr lang="en-US" sz="2400" dirty="0" err="1"/>
              <a:t>klasi</a:t>
            </a:r>
            <a:r>
              <a:rPr lang="en-US" sz="2400" dirty="0"/>
              <a:t> Film, </a:t>
            </a:r>
            <a:r>
              <a:rPr lang="en-US" sz="2400" dirty="0" err="1"/>
              <a:t>dodati</a:t>
            </a:r>
            <a:r>
              <a:rPr lang="en-US" sz="2400" dirty="0"/>
              <a:t> tri </a:t>
            </a:r>
            <a:r>
              <a:rPr lang="en-US" sz="2400" dirty="0" err="1"/>
              <a:t>metode</a:t>
            </a:r>
            <a:r>
              <a:rPr lang="en-US" sz="2400" dirty="0"/>
              <a:t> za </a:t>
            </a:r>
            <a:r>
              <a:rPr lang="en-US" sz="2400" dirty="0" err="1"/>
              <a:t>postavljanje</a:t>
            </a:r>
            <a:r>
              <a:rPr lang="en-US" sz="2400" dirty="0"/>
              <a:t> </a:t>
            </a:r>
            <a:r>
              <a:rPr lang="en-US" sz="2400" dirty="0" err="1"/>
              <a:t>polja</a:t>
            </a:r>
            <a:r>
              <a:rPr lang="en-US" sz="2400" dirty="0"/>
              <a:t>, s </a:t>
            </a:r>
            <a:r>
              <a:rPr lang="en-US" sz="2400" dirty="0" err="1"/>
              <a:t>tim</a:t>
            </a:r>
            <a:r>
              <a:rPr lang="en-US" sz="2400" dirty="0"/>
              <a:t> da se u </a:t>
            </a:r>
            <a:r>
              <a:rPr lang="en-US" sz="2400" dirty="0" err="1"/>
              <a:t>metodi</a:t>
            </a:r>
            <a:r>
              <a:rPr lang="en-US" sz="2400" dirty="0"/>
              <a:t> za </a:t>
            </a:r>
            <a:r>
              <a:rPr lang="en-US" sz="2400" dirty="0" err="1"/>
              <a:t>postavljanje</a:t>
            </a:r>
            <a:r>
              <a:rPr lang="en-US" sz="2400" dirty="0"/>
              <a:t> </a:t>
            </a:r>
            <a:r>
              <a:rPr lang="en-US" sz="2400" dirty="0" err="1"/>
              <a:t>godine</a:t>
            </a:r>
            <a:r>
              <a:rPr lang="en-US" sz="2400" dirty="0"/>
              <a:t> </a:t>
            </a:r>
            <a:r>
              <a:rPr lang="en-US" sz="2400" dirty="0" err="1"/>
              <a:t>izdanja</a:t>
            </a:r>
            <a:r>
              <a:rPr lang="en-US" sz="2400" dirty="0"/>
              <a:t> </a:t>
            </a:r>
            <a:r>
              <a:rPr lang="en-US" sz="2400" dirty="0" err="1"/>
              <a:t>proverava</a:t>
            </a:r>
            <a:r>
              <a:rPr lang="en-US" sz="2400" dirty="0"/>
              <a:t> da li je </a:t>
            </a:r>
            <a:r>
              <a:rPr lang="en-US" sz="2400" dirty="0" err="1"/>
              <a:t>godina</a:t>
            </a:r>
            <a:r>
              <a:rPr lang="en-US" sz="2400" dirty="0"/>
              <a:t> </a:t>
            </a:r>
            <a:r>
              <a:rPr lang="en-US" sz="2400" dirty="0" err="1"/>
              <a:t>veća</a:t>
            </a:r>
            <a:r>
              <a:rPr lang="en-US" sz="2400" dirty="0"/>
              <a:t> od 1800.</a:t>
            </a:r>
          </a:p>
          <a:p>
            <a:pPr marL="525780" lvl="1" indent="-342900" rtl="0" hangingPunct="0">
              <a:buFont typeface="Wingdings" panose="05000000000000000000" pitchFamily="2" charset="2"/>
              <a:buChar char="§"/>
            </a:pPr>
            <a:r>
              <a:rPr lang="en-US" sz="2400" dirty="0"/>
              <a:t>U </a:t>
            </a:r>
            <a:r>
              <a:rPr lang="en-US" sz="2400" dirty="0" err="1"/>
              <a:t>klasi</a:t>
            </a:r>
            <a:r>
              <a:rPr lang="en-US" sz="2400" dirty="0"/>
              <a:t> </a:t>
            </a:r>
            <a:r>
              <a:rPr lang="en-US" sz="2400" dirty="0" err="1"/>
              <a:t>Pacijent</a:t>
            </a:r>
            <a:r>
              <a:rPr lang="en-US" sz="2400" dirty="0"/>
              <a:t>, u </a:t>
            </a:r>
            <a:r>
              <a:rPr lang="en-US" sz="2400" dirty="0" err="1"/>
              <a:t>odgovarajućim</a:t>
            </a:r>
            <a:r>
              <a:rPr lang="en-US" sz="2400" dirty="0"/>
              <a:t> </a:t>
            </a:r>
            <a:r>
              <a:rPr lang="en-US" sz="2400" dirty="0" err="1"/>
              <a:t>metodama</a:t>
            </a:r>
            <a:r>
              <a:rPr lang="en-US" sz="2400" dirty="0"/>
              <a:t> </a:t>
            </a:r>
            <a:r>
              <a:rPr lang="en-US" sz="2400" dirty="0" err="1"/>
              <a:t>proveriti</a:t>
            </a:r>
            <a:r>
              <a:rPr lang="en-US" sz="2400" dirty="0"/>
              <a:t> da li je </a:t>
            </a:r>
            <a:r>
              <a:rPr lang="en-US" sz="2400" dirty="0" err="1"/>
              <a:t>visina</a:t>
            </a:r>
            <a:r>
              <a:rPr lang="en-US" sz="2400" dirty="0"/>
              <a:t> </a:t>
            </a:r>
            <a:r>
              <a:rPr lang="en-US" sz="2400" dirty="0" err="1"/>
              <a:t>između</a:t>
            </a:r>
            <a:r>
              <a:rPr lang="en-US" sz="2400" dirty="0"/>
              <a:t> 0 </a:t>
            </a:r>
            <a:r>
              <a:rPr lang="en-US" sz="2400" dirty="0" err="1"/>
              <a:t>i</a:t>
            </a:r>
            <a:r>
              <a:rPr lang="en-US" sz="2400" dirty="0"/>
              <a:t> 250, a </a:t>
            </a:r>
            <a:r>
              <a:rPr lang="en-US" sz="2400" dirty="0" err="1"/>
              <a:t>težina</a:t>
            </a:r>
            <a:r>
              <a:rPr lang="en-US" sz="2400" dirty="0"/>
              <a:t> </a:t>
            </a:r>
            <a:r>
              <a:rPr lang="en-US" sz="2400" dirty="0" err="1"/>
              <a:t>između</a:t>
            </a:r>
            <a:r>
              <a:rPr lang="en-US" sz="2400" dirty="0"/>
              <a:t> 0 </a:t>
            </a:r>
            <a:r>
              <a:rPr lang="en-US" sz="2400" dirty="0" err="1"/>
              <a:t>i</a:t>
            </a:r>
            <a:r>
              <a:rPr lang="en-US" sz="2400" dirty="0"/>
              <a:t> 550.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en-US"/>
              <a:t>Nivoi pristupa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504000" marR="0" lvl="0" indent="-432000" algn="l">
              <a:buClr>
                <a:srgbClr val="99284C"/>
              </a:buClr>
              <a:buSzPct val="75000"/>
              <a:buFont typeface="StarSymbol" pitchFamily="2"/>
              <a:buNone/>
              <a:defRPr lang="en-US" sz="32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defPPr>
            <a:lvl1pPr marL="504000" marR="0" lvl="0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32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1pPr>
            <a:lvl2pPr marL="792000" marR="0" lvl="1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8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2pPr>
            <a:lvl3pPr marL="1080000" marR="0" lvl="2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4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3pPr>
            <a:lvl4pPr marL="1368000" marR="0" lvl="3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4pPr>
            <a:lvl5pPr marL="1656000" marR="0" lvl="4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5pPr>
            <a:lvl6pPr marL="1944000" marR="0" lvl="5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6pPr>
            <a:lvl7pPr marL="2232000" marR="0" lvl="6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7pPr>
            <a:lvl8pPr marL="2520000" marR="0" lvl="7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8pPr>
            <a:lvl9pPr marL="2808000" marR="0" lvl="8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9pPr>
          </a:lstStyle>
          <a:p>
            <a:pPr lvl="0">
              <a:buFont typeface="Wingdings" panose="05000000000000000000" pitchFamily="2" charset="2"/>
              <a:buChar char="§"/>
            </a:pPr>
            <a:r>
              <a:rPr lang="en-US" sz="2400" dirty="0" err="1"/>
              <a:t>Podrazumevano</a:t>
            </a:r>
            <a:r>
              <a:rPr lang="en-US" sz="2400" dirty="0"/>
              <a:t>, </a:t>
            </a:r>
            <a:r>
              <a:rPr lang="en-US" sz="2400" dirty="0" err="1"/>
              <a:t>sva</a:t>
            </a:r>
            <a:r>
              <a:rPr lang="en-US" sz="2400" dirty="0"/>
              <a:t> </a:t>
            </a:r>
            <a:r>
              <a:rPr lang="en-US" sz="2400" dirty="0" err="1"/>
              <a:t>polja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neke</a:t>
            </a:r>
            <a:r>
              <a:rPr lang="en-US" sz="2400" dirty="0"/>
              <a:t> </a:t>
            </a:r>
            <a:r>
              <a:rPr lang="en-US" sz="2400" dirty="0" err="1"/>
              <a:t>klase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javne</a:t>
            </a:r>
            <a:r>
              <a:rPr lang="en-US" sz="2400" dirty="0"/>
              <a:t> (</a:t>
            </a:r>
            <a:r>
              <a:rPr lang="en-US" sz="2400" b="1" i="1" dirty="0"/>
              <a:t>public</a:t>
            </a:r>
            <a:r>
              <a:rPr lang="en-US" sz="2400" dirty="0"/>
              <a:t>). To </a:t>
            </a:r>
            <a:r>
              <a:rPr lang="en-US" sz="2400" dirty="0" err="1"/>
              <a:t>znači</a:t>
            </a:r>
            <a:r>
              <a:rPr lang="en-US" sz="2400" dirty="0"/>
              <a:t> da </a:t>
            </a:r>
            <a:r>
              <a:rPr lang="en-US" sz="2400" dirty="0" err="1"/>
              <a:t>im</a:t>
            </a:r>
            <a:r>
              <a:rPr lang="en-US" sz="2400" dirty="0"/>
              <a:t> se </a:t>
            </a:r>
            <a:r>
              <a:rPr lang="en-US" sz="2400" dirty="0" err="1"/>
              <a:t>može</a:t>
            </a:r>
            <a:r>
              <a:rPr lang="en-US" sz="2400" dirty="0"/>
              <a:t> </a:t>
            </a:r>
            <a:r>
              <a:rPr lang="en-US" sz="2400" dirty="0" err="1"/>
              <a:t>pristupati</a:t>
            </a:r>
            <a:r>
              <a:rPr lang="en-US" sz="2400" dirty="0"/>
              <a:t> </a:t>
            </a:r>
            <a:r>
              <a:rPr lang="en-US" sz="2400" dirty="0" err="1"/>
              <a:t>unutar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van </a:t>
            </a:r>
            <a:r>
              <a:rPr lang="en-US" sz="2400" dirty="0" err="1"/>
              <a:t>klase</a:t>
            </a:r>
            <a:r>
              <a:rPr lang="en-US" sz="2400" dirty="0"/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 err="1"/>
              <a:t>Ukoliko</a:t>
            </a:r>
            <a:r>
              <a:rPr lang="en-US" sz="2400" dirty="0"/>
              <a:t> je </a:t>
            </a:r>
            <a:r>
              <a:rPr lang="en-US" sz="2400" dirty="0" err="1"/>
              <a:t>potrebno</a:t>
            </a:r>
            <a:r>
              <a:rPr lang="en-US" sz="2400" dirty="0"/>
              <a:t> </a:t>
            </a:r>
            <a:r>
              <a:rPr lang="en-US" sz="2400" dirty="0" err="1"/>
              <a:t>zabraniti</a:t>
            </a:r>
            <a:r>
              <a:rPr lang="en-US" sz="2400" dirty="0"/>
              <a:t> </a:t>
            </a:r>
            <a:r>
              <a:rPr lang="en-US" sz="2400" dirty="0" err="1"/>
              <a:t>pristup</a:t>
            </a:r>
            <a:r>
              <a:rPr lang="en-US" sz="2400" dirty="0"/>
              <a:t> </a:t>
            </a:r>
            <a:r>
              <a:rPr lang="en-US" sz="2400" dirty="0" err="1"/>
              <a:t>nekom</a:t>
            </a:r>
            <a:r>
              <a:rPr lang="en-US" sz="2400" dirty="0"/>
              <a:t> </a:t>
            </a:r>
            <a:r>
              <a:rPr lang="en-US" sz="2400" dirty="0" err="1"/>
              <a:t>polju</a:t>
            </a:r>
            <a:r>
              <a:rPr lang="en-US" sz="2400" dirty="0"/>
              <a:t> </a:t>
            </a:r>
            <a:r>
              <a:rPr lang="en-US" sz="2400" dirty="0" err="1"/>
              <a:t>ili</a:t>
            </a:r>
            <a:r>
              <a:rPr lang="en-US" sz="2400" dirty="0"/>
              <a:t> </a:t>
            </a:r>
            <a:r>
              <a:rPr lang="en-US" sz="2400" dirty="0" err="1"/>
              <a:t>metodi</a:t>
            </a:r>
            <a:r>
              <a:rPr lang="en-US" sz="2400" dirty="0"/>
              <a:t> van </a:t>
            </a:r>
            <a:r>
              <a:rPr lang="en-US" sz="2400" dirty="0" err="1"/>
              <a:t>klase</a:t>
            </a:r>
            <a:r>
              <a:rPr lang="en-US" sz="2400" dirty="0"/>
              <a:t>, </a:t>
            </a:r>
            <a:r>
              <a:rPr lang="en-US" sz="2400" dirty="0" err="1"/>
              <a:t>potrebno</a:t>
            </a:r>
            <a:r>
              <a:rPr lang="en-US" sz="2400" dirty="0"/>
              <a:t> je da se </a:t>
            </a:r>
            <a:r>
              <a:rPr lang="en-US" sz="2400" dirty="0" err="1"/>
              <a:t>navede</a:t>
            </a:r>
            <a:r>
              <a:rPr lang="en-US" sz="2400" dirty="0"/>
              <a:t> </a:t>
            </a:r>
            <a:r>
              <a:rPr lang="en-US" sz="2400" dirty="0" err="1"/>
              <a:t>nivo</a:t>
            </a:r>
            <a:r>
              <a:rPr lang="en-US" sz="2400" dirty="0"/>
              <a:t> </a:t>
            </a:r>
            <a:r>
              <a:rPr lang="en-US" sz="2400" dirty="0" err="1"/>
              <a:t>pristupa</a:t>
            </a:r>
            <a:r>
              <a:rPr lang="en-US" sz="2400" dirty="0"/>
              <a:t> </a:t>
            </a:r>
            <a:r>
              <a:rPr lang="en-US" sz="2400" dirty="0" err="1"/>
              <a:t>privatni</a:t>
            </a:r>
            <a:r>
              <a:rPr lang="en-US" sz="2400" dirty="0"/>
              <a:t> (</a:t>
            </a:r>
            <a:r>
              <a:rPr lang="en-US" sz="2400" b="1" i="1" dirty="0"/>
              <a:t>private</a:t>
            </a:r>
            <a:r>
              <a:rPr lang="en-US" sz="2400" dirty="0"/>
              <a:t>).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 err="1"/>
              <a:t>Kod</a:t>
            </a:r>
            <a:r>
              <a:rPr lang="en-US" sz="2400" dirty="0"/>
              <a:t> </a:t>
            </a:r>
            <a:r>
              <a:rPr lang="en-US" sz="2400" dirty="0" err="1"/>
              <a:t>polja</a:t>
            </a:r>
            <a:r>
              <a:rPr lang="en-US" sz="2400" dirty="0"/>
              <a:t>, </a:t>
            </a:r>
            <a:r>
              <a:rPr lang="en-US" sz="2400" dirty="0" err="1"/>
              <a:t>umesto</a:t>
            </a:r>
            <a:r>
              <a:rPr lang="en-US" sz="2400" dirty="0"/>
              <a:t> </a:t>
            </a:r>
            <a:r>
              <a:rPr lang="en-US" sz="2400" dirty="0" err="1"/>
              <a:t>ključne</a:t>
            </a:r>
            <a:r>
              <a:rPr lang="en-US" sz="2400" dirty="0"/>
              <a:t> </a:t>
            </a:r>
            <a:r>
              <a:rPr lang="en-US" sz="2400" dirty="0" err="1"/>
              <a:t>reči</a:t>
            </a:r>
            <a:r>
              <a:rPr lang="en-US" sz="2400" dirty="0"/>
              <a:t> </a:t>
            </a:r>
            <a:r>
              <a:rPr lang="en-US" sz="2400" i="1" dirty="0"/>
              <a:t>var</a:t>
            </a:r>
            <a:r>
              <a:rPr lang="en-US" sz="2400" dirty="0"/>
              <a:t>, </a:t>
            </a:r>
            <a:r>
              <a:rPr lang="en-US" sz="2400" dirty="0" err="1"/>
              <a:t>navodi</a:t>
            </a:r>
            <a:r>
              <a:rPr lang="en-US" sz="2400" dirty="0"/>
              <a:t> se </a:t>
            </a:r>
            <a:r>
              <a:rPr lang="en-US" sz="2400" dirty="0" err="1"/>
              <a:t>nivo</a:t>
            </a:r>
            <a:r>
              <a:rPr lang="en-US" sz="2400" dirty="0"/>
              <a:t> </a:t>
            </a:r>
            <a:r>
              <a:rPr lang="en-US" sz="2400" dirty="0" err="1"/>
              <a:t>pristupa</a:t>
            </a:r>
            <a:r>
              <a:rPr lang="en-US" sz="2400" dirty="0"/>
              <a:t>, a </a:t>
            </a:r>
            <a:r>
              <a:rPr lang="en-US" sz="2400" dirty="0" err="1"/>
              <a:t>kod</a:t>
            </a:r>
            <a:r>
              <a:rPr lang="en-US" sz="2400" dirty="0"/>
              <a:t> </a:t>
            </a:r>
            <a:r>
              <a:rPr lang="en-US" sz="2400" dirty="0" err="1"/>
              <a:t>metoda</a:t>
            </a:r>
            <a:r>
              <a:rPr lang="en-US" sz="2400" dirty="0"/>
              <a:t> </a:t>
            </a:r>
            <a:r>
              <a:rPr lang="en-US" sz="2400" dirty="0" err="1"/>
              <a:t>ispred</a:t>
            </a:r>
            <a:r>
              <a:rPr lang="en-US" sz="2400" dirty="0"/>
              <a:t> </a:t>
            </a:r>
            <a:r>
              <a:rPr lang="en-US" sz="2400" dirty="0" err="1"/>
              <a:t>ključne</a:t>
            </a:r>
            <a:r>
              <a:rPr lang="en-US" sz="2400" dirty="0"/>
              <a:t> </a:t>
            </a:r>
            <a:r>
              <a:rPr lang="en-US" sz="2400" dirty="0" err="1"/>
              <a:t>reči</a:t>
            </a:r>
            <a:r>
              <a:rPr lang="en-US" sz="2400" dirty="0"/>
              <a:t> function.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en-US"/>
              <a:t>Primeri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504000" marR="0" lvl="0" indent="-432000" algn="l">
              <a:buClr>
                <a:srgbClr val="99284C"/>
              </a:buClr>
              <a:buSzPct val="75000"/>
              <a:buFont typeface="StarSymbol" pitchFamily="2"/>
              <a:buNone/>
              <a:defRPr lang="en-US" sz="32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defPPr>
            <a:lvl1pPr marL="504000" marR="0" lvl="0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32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1pPr>
            <a:lvl2pPr marL="792000" marR="0" lvl="1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8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2pPr>
            <a:lvl3pPr marL="1080000" marR="0" lvl="2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4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3pPr>
            <a:lvl4pPr marL="1368000" marR="0" lvl="3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4pPr>
            <a:lvl5pPr marL="1656000" marR="0" lvl="4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5pPr>
            <a:lvl6pPr marL="1944000" marR="0" lvl="5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6pPr>
            <a:lvl7pPr marL="2232000" marR="0" lvl="6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7pPr>
            <a:lvl8pPr marL="2520000" marR="0" lvl="7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8pPr>
            <a:lvl9pPr marL="2808000" marR="0" lvl="8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9pPr>
          </a:lstStyle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U </a:t>
            </a:r>
            <a:r>
              <a:rPr lang="en-US" sz="2400" dirty="0" err="1"/>
              <a:t>sve</a:t>
            </a:r>
            <a:r>
              <a:rPr lang="en-US" sz="2400" dirty="0"/>
              <a:t> tri </a:t>
            </a:r>
            <a:r>
              <a:rPr lang="en-US" sz="2400" dirty="0" err="1"/>
              <a:t>klase</a:t>
            </a:r>
            <a:r>
              <a:rPr lang="en-US" sz="2400" dirty="0"/>
              <a:t> </a:t>
            </a:r>
            <a:r>
              <a:rPr lang="en-US" sz="2400" dirty="0" err="1"/>
              <a:t>potrebno</a:t>
            </a:r>
            <a:r>
              <a:rPr lang="en-US" sz="2400" dirty="0"/>
              <a:t> je da:</a:t>
            </a:r>
          </a:p>
          <a:p>
            <a:pPr marL="525780" lvl="1" indent="-342900" rtl="0" hangingPunct="0">
              <a:buFont typeface="Wingdings" panose="05000000000000000000" pitchFamily="2" charset="2"/>
              <a:buChar char="§"/>
            </a:pPr>
            <a:r>
              <a:rPr lang="en-US" sz="2400" dirty="0" err="1"/>
              <a:t>Polja</a:t>
            </a:r>
            <a:r>
              <a:rPr lang="en-US" sz="2400" dirty="0"/>
              <a:t> </a:t>
            </a:r>
            <a:r>
              <a:rPr lang="en-US" sz="2400" dirty="0" err="1"/>
              <a:t>budu</a:t>
            </a:r>
            <a:r>
              <a:rPr lang="en-US" sz="2400" dirty="0"/>
              <a:t> </a:t>
            </a:r>
            <a:r>
              <a:rPr lang="en-US" sz="2400" dirty="0" err="1"/>
              <a:t>privatna</a:t>
            </a:r>
            <a:r>
              <a:rPr lang="en-US" sz="2400" dirty="0"/>
              <a:t>,</a:t>
            </a:r>
          </a:p>
          <a:p>
            <a:pPr marL="525780" lvl="1" indent="-342900" rtl="0" hangingPunct="0">
              <a:buFont typeface="Wingdings" panose="05000000000000000000" pitchFamily="2" charset="2"/>
              <a:buChar char="§"/>
            </a:pP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budu</a:t>
            </a:r>
            <a:r>
              <a:rPr lang="en-US" sz="2400" dirty="0"/>
              <a:t> </a:t>
            </a:r>
            <a:r>
              <a:rPr lang="en-US" sz="2400" dirty="0" err="1"/>
              <a:t>javne</a:t>
            </a:r>
            <a:r>
              <a:rPr lang="en-US" sz="2400" dirty="0"/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 err="1"/>
              <a:t>Probati</a:t>
            </a:r>
            <a:r>
              <a:rPr lang="en-US" sz="2400" dirty="0"/>
              <a:t> </a:t>
            </a:r>
            <a:r>
              <a:rPr lang="en-US" sz="2400" dirty="0" err="1"/>
              <a:t>pristup</a:t>
            </a:r>
            <a:r>
              <a:rPr lang="en-US" sz="2400" dirty="0"/>
              <a:t> </a:t>
            </a:r>
            <a:r>
              <a:rPr lang="en-US" sz="2400" dirty="0" err="1"/>
              <a:t>privatnim</a:t>
            </a:r>
            <a:r>
              <a:rPr lang="en-US" sz="2400" dirty="0"/>
              <a:t> </a:t>
            </a:r>
            <a:r>
              <a:rPr lang="en-US" sz="2400" dirty="0" err="1"/>
              <a:t>poljima</a:t>
            </a:r>
            <a:r>
              <a:rPr lang="en-US" sz="2400" dirty="0"/>
              <a:t> van </a:t>
            </a:r>
            <a:r>
              <a:rPr lang="en-US" sz="2400" dirty="0" err="1"/>
              <a:t>klase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en-US"/>
              <a:t>Konstruktori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504000" marR="0" lvl="0" indent="-432000" algn="l">
              <a:buClr>
                <a:srgbClr val="99284C"/>
              </a:buClr>
              <a:buSzPct val="75000"/>
              <a:buFont typeface="StarSymbol" pitchFamily="2"/>
              <a:buNone/>
              <a:defRPr lang="en-US" sz="32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defPPr>
            <a:lvl1pPr marL="504000" marR="0" lvl="0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32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1pPr>
            <a:lvl2pPr marL="792000" marR="0" lvl="1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8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2pPr>
            <a:lvl3pPr marL="1080000" marR="0" lvl="2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4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3pPr>
            <a:lvl4pPr marL="1368000" marR="0" lvl="3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4pPr>
            <a:lvl5pPr marL="1656000" marR="0" lvl="4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5pPr>
            <a:lvl6pPr marL="1944000" marR="0" lvl="5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6pPr>
            <a:lvl7pPr marL="2232000" marR="0" lvl="6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7pPr>
            <a:lvl8pPr marL="2520000" marR="0" lvl="7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8pPr>
            <a:lvl9pPr marL="2808000" marR="0" lvl="8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9pPr>
          </a:lstStyle>
          <a:p>
            <a:pPr lvl="0">
              <a:buFont typeface="Wingdings" panose="05000000000000000000" pitchFamily="2" charset="2"/>
              <a:buChar char="§"/>
            </a:pP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koje</a:t>
            </a:r>
            <a:r>
              <a:rPr lang="en-US" sz="2400" dirty="0"/>
              <a:t> se </a:t>
            </a:r>
            <a:r>
              <a:rPr lang="en-US" sz="2400" dirty="0" err="1"/>
              <a:t>pozivaju</a:t>
            </a:r>
            <a:r>
              <a:rPr lang="en-US" sz="2400" dirty="0"/>
              <a:t> </a:t>
            </a:r>
            <a:r>
              <a:rPr lang="en-US" sz="2400" dirty="0" err="1"/>
              <a:t>automatski</a:t>
            </a:r>
            <a:r>
              <a:rPr lang="en-US" sz="2400" dirty="0"/>
              <a:t> </a:t>
            </a:r>
            <a:r>
              <a:rPr lang="en-US" sz="2400" dirty="0" err="1"/>
              <a:t>prilikom</a:t>
            </a:r>
            <a:r>
              <a:rPr lang="en-US" sz="2400" dirty="0"/>
              <a:t> </a:t>
            </a:r>
            <a:r>
              <a:rPr lang="en-US" sz="2400" dirty="0" err="1"/>
              <a:t>kreiranja</a:t>
            </a:r>
            <a:r>
              <a:rPr lang="en-US" sz="2400" dirty="0"/>
              <a:t> </a:t>
            </a:r>
            <a:r>
              <a:rPr lang="en-US" sz="2400" dirty="0" err="1"/>
              <a:t>objekta</a:t>
            </a:r>
            <a:r>
              <a:rPr lang="en-US" sz="2400" dirty="0"/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PHP </a:t>
            </a:r>
            <a:r>
              <a:rPr lang="en-US" sz="2400" dirty="0" err="1"/>
              <a:t>obezbeđuje</a:t>
            </a:r>
            <a:r>
              <a:rPr lang="en-US" sz="2400" dirty="0"/>
              <a:t> </a:t>
            </a:r>
            <a:r>
              <a:rPr lang="en-US" sz="2400" dirty="0" err="1"/>
              <a:t>specijalnu</a:t>
            </a:r>
            <a:r>
              <a:rPr lang="en-US" sz="2400" dirty="0"/>
              <a:t> </a:t>
            </a:r>
            <a:r>
              <a:rPr lang="en-US" sz="2400" dirty="0" err="1"/>
              <a:t>funckiju</a:t>
            </a:r>
            <a:r>
              <a:rPr lang="en-US" sz="2400" dirty="0"/>
              <a:t> </a:t>
            </a:r>
            <a:r>
              <a:rPr lang="en-US" sz="2400" b="1" dirty="0"/>
              <a:t>__construct()</a:t>
            </a:r>
            <a:r>
              <a:rPr lang="en-US" sz="2400" dirty="0"/>
              <a:t> za </a:t>
            </a:r>
            <a:r>
              <a:rPr lang="en-US" sz="2400" dirty="0" err="1"/>
              <a:t>konstruktor</a:t>
            </a:r>
            <a:r>
              <a:rPr lang="en-US" sz="2400" dirty="0"/>
              <a:t>. </a:t>
            </a:r>
            <a:r>
              <a:rPr lang="en-US" sz="2400" dirty="0" err="1"/>
              <a:t>Može</a:t>
            </a:r>
            <a:r>
              <a:rPr lang="en-US" sz="2400" dirty="0"/>
              <a:t> da </a:t>
            </a:r>
            <a:r>
              <a:rPr lang="en-US" sz="2400" dirty="0" err="1"/>
              <a:t>primi</a:t>
            </a:r>
            <a:r>
              <a:rPr lang="en-US" sz="2400" dirty="0"/>
              <a:t> </a:t>
            </a:r>
            <a:r>
              <a:rPr lang="en-US" sz="2400" dirty="0" err="1"/>
              <a:t>proizvoljan</a:t>
            </a:r>
            <a:r>
              <a:rPr lang="en-US" sz="2400" dirty="0"/>
              <a:t> </a:t>
            </a:r>
            <a:r>
              <a:rPr lang="en-US" sz="2400" dirty="0" err="1"/>
              <a:t>broj</a:t>
            </a:r>
            <a:r>
              <a:rPr lang="en-US" sz="2400" dirty="0"/>
              <a:t> </a:t>
            </a:r>
            <a:r>
              <a:rPr lang="en-US" sz="2400" dirty="0" err="1"/>
              <a:t>parametara</a:t>
            </a:r>
            <a:r>
              <a:rPr lang="en-US" sz="2400" dirty="0"/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Primer: u </a:t>
            </a:r>
            <a:r>
              <a:rPr lang="en-US" sz="2400" dirty="0" err="1"/>
              <a:t>sve</a:t>
            </a:r>
            <a:r>
              <a:rPr lang="en-US" sz="2400" dirty="0"/>
              <a:t> tri </a:t>
            </a:r>
            <a:r>
              <a:rPr lang="en-US" sz="2400" dirty="0" err="1"/>
              <a:t>klase</a:t>
            </a:r>
            <a:r>
              <a:rPr lang="en-US" sz="2400" dirty="0"/>
              <a:t> Auto, Film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Pacijent</a:t>
            </a:r>
            <a:r>
              <a:rPr lang="en-US" sz="2400" dirty="0"/>
              <a:t> </a:t>
            </a:r>
            <a:r>
              <a:rPr lang="en-US" sz="2400" dirty="0" err="1"/>
              <a:t>dodati</a:t>
            </a:r>
            <a:r>
              <a:rPr lang="en-US" sz="2400" dirty="0"/>
              <a:t> </a:t>
            </a:r>
            <a:r>
              <a:rPr lang="en-US" sz="2400" dirty="0" err="1"/>
              <a:t>konstruktor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tri </a:t>
            </a:r>
            <a:r>
              <a:rPr lang="en-US" sz="2400" dirty="0" err="1"/>
              <a:t>parametra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en-US"/>
              <a:t>Konstruktori – primeri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504000" marR="0" lvl="0" indent="-432000" algn="l">
              <a:buClr>
                <a:srgbClr val="99284C"/>
              </a:buClr>
              <a:buSzPct val="75000"/>
              <a:buFont typeface="StarSymbol" pitchFamily="2"/>
              <a:buNone/>
              <a:defRPr lang="en-US" sz="32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defPPr>
            <a:lvl1pPr marL="504000" marR="0" lvl="0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32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1pPr>
            <a:lvl2pPr marL="792000" marR="0" lvl="1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8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2pPr>
            <a:lvl3pPr marL="1080000" marR="0" lvl="2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4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3pPr>
            <a:lvl4pPr marL="1368000" marR="0" lvl="3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4pPr>
            <a:lvl5pPr marL="1656000" marR="0" lvl="4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5pPr>
            <a:lvl6pPr marL="1944000" marR="0" lvl="5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6pPr>
            <a:lvl7pPr marL="2232000" marR="0" lvl="6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7pPr>
            <a:lvl8pPr marL="2520000" marR="0" lvl="7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8pPr>
            <a:lvl9pPr marL="2808000" marR="0" lvl="8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9pPr>
          </a:lstStyle>
          <a:p>
            <a:pPr lvl="0">
              <a:buFont typeface="Wingdings" panose="05000000000000000000" pitchFamily="2" charset="2"/>
              <a:buChar char="§"/>
            </a:pPr>
            <a:r>
              <a:rPr lang="en-US" sz="2400" dirty="0" err="1"/>
              <a:t>Napraviti</a:t>
            </a:r>
            <a:r>
              <a:rPr lang="en-US" sz="2400" dirty="0"/>
              <a:t> </a:t>
            </a:r>
            <a:r>
              <a:rPr lang="en-US" sz="2400" dirty="0" err="1"/>
              <a:t>klasu</a:t>
            </a:r>
            <a:r>
              <a:rPr lang="en-US" sz="2400" dirty="0"/>
              <a:t> </a:t>
            </a:r>
            <a:r>
              <a:rPr lang="en-US" sz="2400" i="1" dirty="0" err="1"/>
              <a:t>Knjiga</a:t>
            </a:r>
            <a:r>
              <a:rPr lang="en-US" sz="2400" dirty="0"/>
              <a:t> </a:t>
            </a:r>
            <a:r>
              <a:rPr lang="en-US" sz="2400" dirty="0" err="1"/>
              <a:t>koja</a:t>
            </a:r>
            <a:r>
              <a:rPr lang="en-US" sz="2400" dirty="0"/>
              <a:t> od </a:t>
            </a:r>
            <a:r>
              <a:rPr lang="en-US" sz="2400" dirty="0" err="1"/>
              <a:t>privatnih</a:t>
            </a:r>
            <a:r>
              <a:rPr lang="en-US" sz="2400" dirty="0"/>
              <a:t> </a:t>
            </a:r>
            <a:r>
              <a:rPr lang="en-US" sz="2400" dirty="0" err="1"/>
              <a:t>polja</a:t>
            </a:r>
            <a:r>
              <a:rPr lang="en-US" sz="2400" dirty="0"/>
              <a:t> </a:t>
            </a:r>
            <a:r>
              <a:rPr lang="en-US" sz="2400" dirty="0" err="1"/>
              <a:t>sadrži</a:t>
            </a:r>
            <a:r>
              <a:rPr lang="en-US" sz="2400" dirty="0"/>
              <a:t> </a:t>
            </a:r>
            <a:r>
              <a:rPr lang="en-US" sz="2400" i="1" dirty="0" err="1"/>
              <a:t>naslov</a:t>
            </a:r>
            <a:r>
              <a:rPr lang="en-US" sz="2400" i="1" dirty="0"/>
              <a:t>, </a:t>
            </a:r>
            <a:r>
              <a:rPr lang="en-US" sz="2400" i="1" dirty="0" err="1"/>
              <a:t>autor</a:t>
            </a:r>
            <a:r>
              <a:rPr lang="en-US" sz="2400" i="1" dirty="0"/>
              <a:t>, </a:t>
            </a:r>
            <a:r>
              <a:rPr lang="en-US" sz="2400" i="1" dirty="0" err="1"/>
              <a:t>godIzdanja</a:t>
            </a:r>
            <a:r>
              <a:rPr lang="en-US" sz="2400" i="1" dirty="0"/>
              <a:t>, </a:t>
            </a:r>
            <a:r>
              <a:rPr lang="en-US" sz="2400" i="1" dirty="0" err="1"/>
              <a:t>brojStrana</a:t>
            </a:r>
            <a:r>
              <a:rPr lang="en-US" sz="2400" i="1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i="1" dirty="0" err="1"/>
              <a:t>cena</a:t>
            </a:r>
            <a:r>
              <a:rPr lang="en-US" sz="2400" i="1" dirty="0"/>
              <a:t>.</a:t>
            </a:r>
            <a:r>
              <a:rPr lang="en-US" sz="2400" dirty="0"/>
              <a:t> Od </a:t>
            </a:r>
            <a:r>
              <a:rPr lang="en-US" sz="2400" dirty="0" err="1"/>
              <a:t>javnih</a:t>
            </a:r>
            <a:r>
              <a:rPr lang="en-US" sz="2400" dirty="0"/>
              <a:t> </a:t>
            </a:r>
            <a:r>
              <a:rPr lang="en-US" sz="2400" dirty="0" err="1"/>
              <a:t>metoda</a:t>
            </a:r>
            <a:r>
              <a:rPr lang="en-US" sz="2400" dirty="0"/>
              <a:t> </a:t>
            </a:r>
            <a:r>
              <a:rPr lang="en-US" sz="2400" dirty="0" err="1"/>
              <a:t>sadrži</a:t>
            </a:r>
            <a:r>
              <a:rPr lang="en-US" sz="2400" dirty="0"/>
              <a:t>:</a:t>
            </a:r>
          </a:p>
          <a:p>
            <a:pPr marL="525780" lvl="1" indent="-342900" rtl="0" hangingPunct="0">
              <a:buFont typeface="Wingdings" panose="05000000000000000000" pitchFamily="2" charset="2"/>
              <a:buChar char="§"/>
            </a:pPr>
            <a:r>
              <a:rPr lang="en-US" sz="2400" dirty="0" err="1"/>
              <a:t>Konstruktor</a:t>
            </a:r>
            <a:r>
              <a:rPr lang="en-US" sz="2400" dirty="0"/>
              <a:t> </a:t>
            </a:r>
            <a:r>
              <a:rPr lang="en-US" sz="2400" dirty="0" err="1"/>
              <a:t>koji</a:t>
            </a:r>
            <a:r>
              <a:rPr lang="en-US" sz="2400" dirty="0"/>
              <a:t> </a:t>
            </a:r>
            <a:r>
              <a:rPr lang="en-US" sz="2400" dirty="0" err="1"/>
              <a:t>postavlja</a:t>
            </a:r>
            <a:r>
              <a:rPr lang="en-US" sz="2400" dirty="0"/>
              <a:t> </a:t>
            </a:r>
            <a:r>
              <a:rPr lang="en-US" sz="2400" dirty="0" err="1"/>
              <a:t>sva</a:t>
            </a:r>
            <a:r>
              <a:rPr lang="en-US" sz="2400" dirty="0"/>
              <a:t> </a:t>
            </a:r>
            <a:r>
              <a:rPr lang="en-US" sz="2400" dirty="0" err="1"/>
              <a:t>polja</a:t>
            </a:r>
            <a:r>
              <a:rPr lang="en-US" sz="2400" dirty="0"/>
              <a:t>,</a:t>
            </a:r>
          </a:p>
          <a:p>
            <a:pPr marL="525780" lvl="1" indent="-342900" rtl="0" hangingPunct="0">
              <a:buFont typeface="Wingdings" panose="05000000000000000000" pitchFamily="2" charset="2"/>
              <a:buChar char="§"/>
            </a:pPr>
            <a:r>
              <a:rPr lang="en-US" sz="2400" dirty="0" err="1"/>
              <a:t>Metodu</a:t>
            </a:r>
            <a:r>
              <a:rPr lang="en-US" sz="2400" dirty="0"/>
              <a:t> </a:t>
            </a:r>
            <a:r>
              <a:rPr lang="en-US" sz="2400" dirty="0" err="1"/>
              <a:t>koja</a:t>
            </a:r>
            <a:r>
              <a:rPr lang="en-US" sz="2400" dirty="0"/>
              <a:t> </a:t>
            </a:r>
            <a:r>
              <a:rPr lang="en-US" sz="2400" dirty="0" err="1"/>
              <a:t>štampa</a:t>
            </a:r>
            <a:r>
              <a:rPr lang="en-US" sz="2400" dirty="0"/>
              <a:t> </a:t>
            </a:r>
            <a:r>
              <a:rPr lang="en-US" sz="2400" dirty="0" err="1"/>
              <a:t>sve</a:t>
            </a:r>
            <a:r>
              <a:rPr lang="en-US" sz="2400" dirty="0"/>
              <a:t> </a:t>
            </a:r>
            <a:r>
              <a:rPr lang="en-US" sz="2400" dirty="0" err="1"/>
              <a:t>podatke</a:t>
            </a:r>
            <a:r>
              <a:rPr lang="en-US" sz="2400" dirty="0"/>
              <a:t> o </a:t>
            </a:r>
            <a:r>
              <a:rPr lang="en-US" sz="2400" dirty="0" err="1"/>
              <a:t>knjizi</a:t>
            </a:r>
            <a:r>
              <a:rPr lang="en-US" sz="2400" dirty="0"/>
              <a:t>,</a:t>
            </a:r>
          </a:p>
          <a:p>
            <a:pPr marL="525780" lvl="1" indent="-342900" rtl="0" hangingPunct="0">
              <a:buFont typeface="Wingdings" panose="05000000000000000000" pitchFamily="2" charset="2"/>
              <a:buChar char="§"/>
            </a:pPr>
            <a:r>
              <a:rPr lang="en-US" sz="2400" dirty="0" err="1"/>
              <a:t>Metodu</a:t>
            </a:r>
            <a:r>
              <a:rPr lang="en-US" sz="2400" dirty="0"/>
              <a:t> </a:t>
            </a:r>
            <a:r>
              <a:rPr lang="en-US" sz="2400" dirty="0" err="1"/>
              <a:t>koja</a:t>
            </a:r>
            <a:r>
              <a:rPr lang="en-US" sz="2400" dirty="0"/>
              <a:t> </a:t>
            </a:r>
            <a:r>
              <a:rPr lang="en-US" sz="2400" dirty="0" err="1"/>
              <a:t>ispituje</a:t>
            </a:r>
            <a:r>
              <a:rPr lang="en-US" sz="2400" dirty="0"/>
              <a:t> da li je </a:t>
            </a:r>
            <a:r>
              <a:rPr lang="en-US" sz="2400" dirty="0" err="1"/>
              <a:t>knjiga</a:t>
            </a:r>
            <a:r>
              <a:rPr lang="en-US" sz="2400" dirty="0"/>
              <a:t> </a:t>
            </a:r>
            <a:r>
              <a:rPr lang="en-US" sz="2400" dirty="0" err="1"/>
              <a:t>obimna</a:t>
            </a:r>
            <a:r>
              <a:rPr lang="en-US" sz="2400" dirty="0"/>
              <a:t> (</a:t>
            </a:r>
            <a:r>
              <a:rPr lang="en-US" sz="2400" dirty="0" err="1"/>
              <a:t>broj</a:t>
            </a:r>
            <a:r>
              <a:rPr lang="en-US" sz="2400" dirty="0"/>
              <a:t> </a:t>
            </a:r>
            <a:r>
              <a:rPr lang="en-US" sz="2400" dirty="0" err="1"/>
              <a:t>strana</a:t>
            </a:r>
            <a:r>
              <a:rPr lang="en-US" sz="2400" dirty="0"/>
              <a:t> </a:t>
            </a:r>
            <a:r>
              <a:rPr lang="en-US" sz="2400" dirty="0" err="1"/>
              <a:t>veći</a:t>
            </a:r>
            <a:r>
              <a:rPr lang="en-US" sz="2400" dirty="0"/>
              <a:t> od 600),</a:t>
            </a:r>
          </a:p>
          <a:p>
            <a:pPr marL="525780" lvl="1" indent="-342900" rtl="0" hangingPunct="0">
              <a:buFont typeface="Wingdings" panose="05000000000000000000" pitchFamily="2" charset="2"/>
              <a:buChar char="§"/>
            </a:pPr>
            <a:r>
              <a:rPr lang="en-US" sz="2400" dirty="0" err="1"/>
              <a:t>Metodu</a:t>
            </a:r>
            <a:r>
              <a:rPr lang="en-US" sz="2400" dirty="0"/>
              <a:t> </a:t>
            </a:r>
            <a:r>
              <a:rPr lang="en-US" sz="2400" dirty="0" err="1"/>
              <a:t>koja</a:t>
            </a:r>
            <a:r>
              <a:rPr lang="en-US" sz="2400" dirty="0"/>
              <a:t> </a:t>
            </a:r>
            <a:r>
              <a:rPr lang="en-US" sz="2400" dirty="0" err="1"/>
              <a:t>ispituje</a:t>
            </a:r>
            <a:r>
              <a:rPr lang="en-US" sz="2400" dirty="0"/>
              <a:t> da li je </a:t>
            </a:r>
            <a:r>
              <a:rPr lang="en-US" sz="2400" dirty="0" err="1"/>
              <a:t>knjiga</a:t>
            </a:r>
            <a:r>
              <a:rPr lang="en-US" sz="2400" dirty="0"/>
              <a:t> </a:t>
            </a:r>
            <a:r>
              <a:rPr lang="en-US" sz="2400" dirty="0" err="1"/>
              <a:t>skupa</a:t>
            </a:r>
            <a:r>
              <a:rPr lang="en-US" sz="2400" dirty="0"/>
              <a:t> (</a:t>
            </a:r>
            <a:r>
              <a:rPr lang="en-US" sz="2400" dirty="0" err="1"/>
              <a:t>cena</a:t>
            </a:r>
            <a:r>
              <a:rPr lang="en-US" sz="2400" dirty="0"/>
              <a:t> je </a:t>
            </a:r>
            <a:r>
              <a:rPr lang="en-US" sz="2400" dirty="0" err="1"/>
              <a:t>veća</a:t>
            </a:r>
            <a:r>
              <a:rPr lang="en-US" sz="2400" dirty="0"/>
              <a:t> od 8000),</a:t>
            </a:r>
          </a:p>
          <a:p>
            <a:pPr marL="525780" lvl="1" indent="-342900" rtl="0" hangingPunct="0">
              <a:buFont typeface="Wingdings" panose="05000000000000000000" pitchFamily="2" charset="2"/>
              <a:buChar char="§"/>
            </a:pPr>
            <a:r>
              <a:rPr lang="en-US" sz="2400" dirty="0" err="1"/>
              <a:t>Metodu</a:t>
            </a:r>
            <a:r>
              <a:rPr lang="en-US" sz="2400" dirty="0"/>
              <a:t> </a:t>
            </a:r>
            <a:r>
              <a:rPr lang="en-US" sz="2400" dirty="0" err="1"/>
              <a:t>koja</a:t>
            </a:r>
            <a:r>
              <a:rPr lang="en-US" sz="2400" dirty="0"/>
              <a:t> </a:t>
            </a:r>
            <a:r>
              <a:rPr lang="en-US" sz="2400" dirty="0" err="1"/>
              <a:t>ispituje</a:t>
            </a:r>
            <a:r>
              <a:rPr lang="en-US" sz="2400" dirty="0"/>
              <a:t> da li je </a:t>
            </a:r>
            <a:r>
              <a:rPr lang="en-US" sz="2400" dirty="0" err="1"/>
              <a:t>ime</a:t>
            </a:r>
            <a:r>
              <a:rPr lang="en-US" sz="2400" dirty="0"/>
              <a:t> </a:t>
            </a:r>
            <a:r>
              <a:rPr lang="en-US" sz="2400" dirty="0" err="1"/>
              <a:t>autora</a:t>
            </a:r>
            <a:r>
              <a:rPr lang="en-US" sz="2400" dirty="0"/>
              <a:t> </a:t>
            </a:r>
            <a:r>
              <a:rPr lang="en-US" sz="2400" dirty="0" err="1"/>
              <a:t>dugačko</a:t>
            </a:r>
            <a:r>
              <a:rPr lang="en-US" sz="2400" dirty="0"/>
              <a:t> (</a:t>
            </a:r>
            <a:r>
              <a:rPr lang="en-US" sz="2400" dirty="0" err="1"/>
              <a:t>broj</a:t>
            </a:r>
            <a:r>
              <a:rPr lang="en-US" sz="2400" dirty="0"/>
              <a:t> </a:t>
            </a:r>
            <a:r>
              <a:rPr lang="en-US" sz="2400" dirty="0" err="1"/>
              <a:t>karaktera</a:t>
            </a:r>
            <a:r>
              <a:rPr lang="en-US" sz="2400" dirty="0"/>
              <a:t> </a:t>
            </a:r>
            <a:r>
              <a:rPr lang="en-US" sz="2400" dirty="0" err="1"/>
              <a:t>veći</a:t>
            </a:r>
            <a:r>
              <a:rPr lang="en-US" sz="2400" dirty="0"/>
              <a:t> od 18).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en-US"/>
              <a:t>Šta je OOP?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504000" marR="0" lvl="0" indent="-432000" algn="l">
              <a:buClr>
                <a:srgbClr val="99284C"/>
              </a:buClr>
              <a:buSzPct val="75000"/>
              <a:buFont typeface="StarSymbol" pitchFamily="2"/>
              <a:buNone/>
              <a:defRPr lang="en-US" sz="32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defPPr>
            <a:lvl1pPr marL="504000" marR="0" lvl="0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32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1pPr>
            <a:lvl2pPr marL="792000" marR="0" lvl="1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8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2pPr>
            <a:lvl3pPr marL="1080000" marR="0" lvl="2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4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3pPr>
            <a:lvl4pPr marL="1368000" marR="0" lvl="3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4pPr>
            <a:lvl5pPr marL="1656000" marR="0" lvl="4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5pPr>
            <a:lvl6pPr marL="1944000" marR="0" lvl="5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6pPr>
            <a:lvl7pPr marL="2232000" marR="0" lvl="6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7pPr>
            <a:lvl8pPr marL="2520000" marR="0" lvl="7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8pPr>
            <a:lvl9pPr marL="2808000" marR="0" lvl="8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dirty="0" err="1"/>
              <a:t>Objektno</a:t>
            </a:r>
            <a:r>
              <a:rPr lang="en-US" sz="2400" dirty="0"/>
              <a:t> – </a:t>
            </a:r>
            <a:r>
              <a:rPr lang="en-US" sz="2400" dirty="0" err="1"/>
              <a:t>orijentisano</a:t>
            </a:r>
            <a:r>
              <a:rPr lang="en-US" sz="2400" dirty="0"/>
              <a:t> </a:t>
            </a:r>
            <a:r>
              <a:rPr lang="en-US" sz="2400" dirty="0" err="1"/>
              <a:t>programiranje</a:t>
            </a:r>
            <a:r>
              <a:rPr lang="en-US" sz="2400" dirty="0"/>
              <a:t> je </a:t>
            </a:r>
            <a:r>
              <a:rPr lang="en-US" sz="2400" dirty="0" err="1"/>
              <a:t>stil</a:t>
            </a:r>
            <a:r>
              <a:rPr lang="en-US" sz="2400" dirty="0"/>
              <a:t> </a:t>
            </a:r>
            <a:r>
              <a:rPr lang="en-US" sz="2400" dirty="0" err="1"/>
              <a:t>programiranja</a:t>
            </a:r>
            <a:r>
              <a:rPr lang="en-US" sz="2400" dirty="0"/>
              <a:t> </a:t>
            </a:r>
            <a:r>
              <a:rPr lang="en-US" sz="2400" dirty="0" err="1"/>
              <a:t>koji</a:t>
            </a:r>
            <a:r>
              <a:rPr lang="en-US" sz="2400" dirty="0"/>
              <a:t> </a:t>
            </a:r>
            <a:r>
              <a:rPr lang="en-US" sz="2400" dirty="0" err="1"/>
              <a:t>omogućuje</a:t>
            </a:r>
            <a:r>
              <a:rPr lang="en-US" sz="2400" dirty="0"/>
              <a:t> </a:t>
            </a:r>
            <a:r>
              <a:rPr lang="en-US" sz="2400" dirty="0" err="1"/>
              <a:t>programerima</a:t>
            </a:r>
            <a:r>
              <a:rPr lang="en-US" sz="2400" dirty="0"/>
              <a:t> da </a:t>
            </a:r>
            <a:r>
              <a:rPr lang="en-US" sz="2400" dirty="0" err="1"/>
              <a:t>grupišu</a:t>
            </a:r>
            <a:r>
              <a:rPr lang="en-US" sz="2400" dirty="0"/>
              <a:t> </a:t>
            </a:r>
            <a:r>
              <a:rPr lang="en-US" sz="2400" dirty="0" err="1"/>
              <a:t>slične</a:t>
            </a:r>
            <a:r>
              <a:rPr lang="en-US" sz="2400" dirty="0"/>
              <a:t> </a:t>
            </a:r>
            <a:r>
              <a:rPr lang="en-US" sz="2400" dirty="0" err="1"/>
              <a:t>zadatke</a:t>
            </a:r>
            <a:r>
              <a:rPr lang="en-US" sz="2400" dirty="0"/>
              <a:t> u </a:t>
            </a:r>
            <a:r>
              <a:rPr lang="en-US" sz="2400" dirty="0" err="1"/>
              <a:t>klase</a:t>
            </a:r>
            <a:r>
              <a:rPr lang="en-US" sz="24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/>
              <a:t>Ovakvo</a:t>
            </a:r>
            <a:r>
              <a:rPr lang="en-US" sz="2400" dirty="0"/>
              <a:t> </a:t>
            </a:r>
            <a:r>
              <a:rPr lang="en-US" sz="2400" dirty="0" err="1"/>
              <a:t>grupisanje</a:t>
            </a:r>
            <a:r>
              <a:rPr lang="en-US" sz="2400" dirty="0"/>
              <a:t> je </a:t>
            </a:r>
            <a:r>
              <a:rPr lang="en-US" sz="2400" dirty="0" err="1"/>
              <a:t>nezaobilazno</a:t>
            </a:r>
            <a:r>
              <a:rPr lang="en-US" sz="2400" dirty="0"/>
              <a:t> u </a:t>
            </a:r>
            <a:r>
              <a:rPr lang="en-US" sz="2400" dirty="0" err="1"/>
              <a:t>današnjem</a:t>
            </a:r>
            <a:r>
              <a:rPr lang="en-US" sz="2400" dirty="0"/>
              <a:t> </a:t>
            </a:r>
            <a:r>
              <a:rPr lang="en-US" sz="2400" dirty="0" err="1"/>
              <a:t>razvoju</a:t>
            </a:r>
            <a:r>
              <a:rPr lang="en-US" sz="2400" dirty="0"/>
              <a:t> </a:t>
            </a:r>
            <a:r>
              <a:rPr lang="en-US" sz="2400" dirty="0" err="1"/>
              <a:t>softvera</a:t>
            </a:r>
            <a:r>
              <a:rPr lang="en-US" sz="2400" dirty="0"/>
              <a:t>, </a:t>
            </a:r>
            <a:r>
              <a:rPr lang="en-US" sz="2400" dirty="0" err="1"/>
              <a:t>jer</a:t>
            </a:r>
            <a:r>
              <a:rPr lang="en-US" sz="2400" dirty="0"/>
              <a:t>:</a:t>
            </a:r>
          </a:p>
          <a:p>
            <a:pPr marL="525780" lvl="1" indent="-342900" rtl="0" hangingPunct="0">
              <a:buFont typeface="Wingdings" panose="05000000000000000000" pitchFamily="2" charset="2"/>
              <a:buChar char="§"/>
            </a:pPr>
            <a:r>
              <a:rPr lang="en-US" sz="2400" dirty="0" err="1"/>
              <a:t>Pojednostavljuje</a:t>
            </a:r>
            <a:r>
              <a:rPr lang="en-US" sz="2400" dirty="0"/>
              <a:t> </a:t>
            </a:r>
            <a:r>
              <a:rPr lang="en-US" sz="2400" dirty="0" err="1"/>
              <a:t>kod</a:t>
            </a:r>
            <a:endParaRPr lang="en-US" sz="2400" dirty="0"/>
          </a:p>
          <a:p>
            <a:pPr marL="525780" lvl="1" indent="-342900" rtl="0" hangingPunct="0">
              <a:buFont typeface="Wingdings" panose="05000000000000000000" pitchFamily="2" charset="2"/>
              <a:buChar char="§"/>
            </a:pPr>
            <a:r>
              <a:rPr lang="en-US" sz="2400" dirty="0" err="1"/>
              <a:t>Omogućuje</a:t>
            </a:r>
            <a:r>
              <a:rPr lang="en-US" sz="2400" dirty="0"/>
              <a:t> </a:t>
            </a:r>
            <a:r>
              <a:rPr lang="en-US" sz="2400" dirty="0" err="1"/>
              <a:t>lakše</a:t>
            </a:r>
            <a:r>
              <a:rPr lang="en-US" sz="2400" dirty="0"/>
              <a:t> </a:t>
            </a:r>
            <a:r>
              <a:rPr lang="en-US" sz="2400" dirty="0" err="1"/>
              <a:t>ispravljanje</a:t>
            </a:r>
            <a:r>
              <a:rPr lang="en-US" sz="2400" dirty="0"/>
              <a:t> </a:t>
            </a:r>
            <a:r>
              <a:rPr lang="en-US" sz="2400" dirty="0" err="1"/>
              <a:t>grešaka</a:t>
            </a:r>
            <a:r>
              <a:rPr lang="en-US" sz="2400" dirty="0"/>
              <a:t>	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en-US"/>
              <a:t>Primeri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504000" marR="0" lvl="0" indent="-432000" algn="l">
              <a:buClr>
                <a:srgbClr val="99284C"/>
              </a:buClr>
              <a:buSzPct val="75000"/>
              <a:buFont typeface="StarSymbol" pitchFamily="2"/>
              <a:buNone/>
              <a:defRPr lang="en-US" sz="32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defPPr>
            <a:lvl1pPr marL="504000" marR="0" lvl="0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32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1pPr>
            <a:lvl2pPr marL="792000" marR="0" lvl="1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8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2pPr>
            <a:lvl3pPr marL="1080000" marR="0" lvl="2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4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3pPr>
            <a:lvl4pPr marL="1368000" marR="0" lvl="3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4pPr>
            <a:lvl5pPr marL="1656000" marR="0" lvl="4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5pPr>
            <a:lvl6pPr marL="1944000" marR="0" lvl="5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6pPr>
            <a:lvl7pPr marL="2232000" marR="0" lvl="6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7pPr>
            <a:lvl8pPr marL="2520000" marR="0" lvl="7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8pPr>
            <a:lvl9pPr marL="2808000" marR="0" lvl="8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9pPr>
          </a:lstStyle>
          <a:p>
            <a:pPr lvl="0">
              <a:buFont typeface="Wingdings" panose="05000000000000000000" pitchFamily="2" charset="2"/>
              <a:buChar char="§"/>
            </a:pPr>
            <a:r>
              <a:rPr lang="en-US" sz="2400" dirty="0"/>
              <a:t>U </a:t>
            </a:r>
            <a:r>
              <a:rPr lang="en-US" sz="2400" dirty="0" err="1"/>
              <a:t>klasi</a:t>
            </a:r>
            <a:r>
              <a:rPr lang="en-US" sz="2400" dirty="0"/>
              <a:t> Film </a:t>
            </a:r>
            <a:r>
              <a:rPr lang="en-US" sz="2400" dirty="0" err="1"/>
              <a:t>dodati</a:t>
            </a:r>
            <a:r>
              <a:rPr lang="en-US" sz="2400" dirty="0"/>
              <a:t> polje </a:t>
            </a:r>
            <a:r>
              <a:rPr lang="en-US" sz="2400" i="1" dirty="0" err="1"/>
              <a:t>ocena</a:t>
            </a:r>
            <a:r>
              <a:rPr lang="en-US" sz="2400" i="1" dirty="0"/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 err="1"/>
              <a:t>Kreirati</a:t>
            </a:r>
            <a:r>
              <a:rPr lang="en-US" sz="2400" dirty="0"/>
              <a:t> </a:t>
            </a:r>
            <a:r>
              <a:rPr lang="en-US" sz="2400" dirty="0" err="1"/>
              <a:t>niz</a:t>
            </a:r>
            <a:r>
              <a:rPr lang="en-US" sz="2400" dirty="0"/>
              <a:t> od </a:t>
            </a:r>
            <a:r>
              <a:rPr lang="en-US" sz="2400" dirty="0" err="1"/>
              <a:t>barem</a:t>
            </a:r>
            <a:r>
              <a:rPr lang="en-US" sz="2400" dirty="0"/>
              <a:t> tri </a:t>
            </a:r>
            <a:r>
              <a:rPr lang="en-US" sz="2400" dirty="0" err="1"/>
              <a:t>objekta</a:t>
            </a:r>
            <a:r>
              <a:rPr lang="en-US" sz="2400" dirty="0"/>
              <a:t> </a:t>
            </a:r>
            <a:r>
              <a:rPr lang="en-US" sz="2400" dirty="0" err="1"/>
              <a:t>klase</a:t>
            </a:r>
            <a:r>
              <a:rPr lang="en-US" sz="2400" dirty="0"/>
              <a:t> Film.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 err="1"/>
              <a:t>Ispisati</a:t>
            </a:r>
            <a:r>
              <a:rPr lang="en-US" sz="2400" dirty="0"/>
              <a:t> </a:t>
            </a:r>
            <a:r>
              <a:rPr lang="en-US" sz="2400" dirty="0" err="1"/>
              <a:t>samo</a:t>
            </a:r>
            <a:r>
              <a:rPr lang="en-US" sz="2400" dirty="0"/>
              <a:t> one </a:t>
            </a:r>
            <a:r>
              <a:rPr lang="en-US" sz="2400" dirty="0" err="1"/>
              <a:t>filmove</a:t>
            </a:r>
            <a:r>
              <a:rPr lang="en-US" sz="2400" dirty="0"/>
              <a:t> </a:t>
            </a:r>
            <a:r>
              <a:rPr lang="en-US" sz="2400" dirty="0" err="1"/>
              <a:t>koji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izašli</a:t>
            </a:r>
            <a:r>
              <a:rPr lang="en-US" sz="2400" dirty="0"/>
              <a:t> u 21. </a:t>
            </a:r>
            <a:r>
              <a:rPr lang="en-US" sz="2400" dirty="0" err="1"/>
              <a:t>veku</a:t>
            </a:r>
            <a:r>
              <a:rPr lang="en-US" sz="2400" dirty="0"/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 err="1"/>
              <a:t>Odrediti</a:t>
            </a:r>
            <a:r>
              <a:rPr lang="en-US" sz="2400" dirty="0"/>
              <a:t> </a:t>
            </a:r>
            <a:r>
              <a:rPr lang="en-US" sz="2400" dirty="0" err="1"/>
              <a:t>prosečnu</a:t>
            </a:r>
            <a:r>
              <a:rPr lang="en-US" sz="2400" dirty="0"/>
              <a:t> </a:t>
            </a:r>
            <a:r>
              <a:rPr lang="en-US" sz="2400" dirty="0" err="1"/>
              <a:t>ocenu</a:t>
            </a:r>
            <a:r>
              <a:rPr lang="en-US" sz="2400" dirty="0"/>
              <a:t> </a:t>
            </a:r>
            <a:r>
              <a:rPr lang="en-US" sz="2400" dirty="0" err="1"/>
              <a:t>svih</a:t>
            </a:r>
            <a:r>
              <a:rPr lang="en-US" sz="2400" dirty="0"/>
              <a:t> </a:t>
            </a:r>
            <a:r>
              <a:rPr lang="en-US" sz="2400" dirty="0" err="1"/>
              <a:t>filmova</a:t>
            </a:r>
            <a:r>
              <a:rPr lang="en-US" sz="2400" dirty="0"/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 err="1"/>
              <a:t>Odrediti</a:t>
            </a:r>
            <a:r>
              <a:rPr lang="en-US" sz="2400" dirty="0"/>
              <a:t> </a:t>
            </a:r>
            <a:r>
              <a:rPr lang="en-US" sz="2400" dirty="0" err="1"/>
              <a:t>najbolje</a:t>
            </a:r>
            <a:r>
              <a:rPr lang="en-US" sz="2400" dirty="0"/>
              <a:t> </a:t>
            </a:r>
            <a:r>
              <a:rPr lang="en-US" sz="2400" dirty="0" err="1"/>
              <a:t>ocenjeni</a:t>
            </a:r>
            <a:r>
              <a:rPr lang="en-US" sz="2400" dirty="0"/>
              <a:t> film.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sr-Latn-RS" dirty="0"/>
              <a:t>Zadatak za vežbu - računanje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91840" y="1907629"/>
            <a:ext cx="8229960" cy="4762799"/>
          </a:xfrm>
        </p:spPr>
        <p:txBody>
          <a:bodyPr/>
          <a:lstStyle>
            <a:defPPr marL="504000" marR="0" lvl="0" indent="-432000" algn="l">
              <a:buClr>
                <a:srgbClr val="99284C"/>
              </a:buClr>
              <a:buSzPct val="75000"/>
              <a:buFont typeface="StarSymbol" pitchFamily="2"/>
              <a:buNone/>
              <a:defRPr lang="en-US" sz="32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defPPr>
            <a:lvl1pPr marL="504000" marR="0" lvl="0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32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1pPr>
            <a:lvl2pPr marL="792000" marR="0" lvl="1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8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2pPr>
            <a:lvl3pPr marL="1080000" marR="0" lvl="2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4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3pPr>
            <a:lvl4pPr marL="1368000" marR="0" lvl="3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4pPr>
            <a:lvl5pPr marL="1656000" marR="0" lvl="4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5pPr>
            <a:lvl6pPr marL="1944000" marR="0" lvl="5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6pPr>
            <a:lvl7pPr marL="2232000" marR="0" lvl="6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7pPr>
            <a:lvl8pPr marL="2520000" marR="0" lvl="7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8pPr>
            <a:lvl9pPr marL="2808000" marR="0" lvl="8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9pPr>
          </a:lstStyle>
          <a:p>
            <a:pPr lvl="0">
              <a:buFont typeface="Wingdings" panose="05000000000000000000" pitchFamily="2" charset="2"/>
              <a:buChar char="§"/>
            </a:pPr>
            <a:endParaRPr lang="sr-Latn-R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sr-Latn-RS" sz="3000" dirty="0"/>
              <a:t>Napraviti klasu Brojevi kojoj se prosleđuju dva</a:t>
            </a:r>
            <a:r>
              <a:rPr lang="en-US" sz="3000" dirty="0"/>
              <a:t> </a:t>
            </a:r>
            <a:r>
              <a:rPr lang="sr-Latn-RS" sz="3000" dirty="0"/>
              <a:t>broja.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sz="3000" dirty="0"/>
              <a:t>Klasi dodati konstruktor, getere i setere.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sz="3000" dirty="0"/>
              <a:t>Napratiti funkcije za: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sz="3000" dirty="0"/>
              <a:t>Sabiranje dva uneta broja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sz="3000" dirty="0"/>
              <a:t>Oduzimanje dva uneta broja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sz="3000" dirty="0"/>
              <a:t>Množenje dva uneta broja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sz="3000" dirty="0"/>
              <a:t>Deljenje dva uneta broja</a:t>
            </a:r>
          </a:p>
        </p:txBody>
      </p:sp>
    </p:spTree>
    <p:extLst>
      <p:ext uri="{BB962C8B-B14F-4D97-AF65-F5344CB8AC3E}">
        <p14:creationId xmlns:p14="http://schemas.microsoft.com/office/powerpoint/2010/main" val="1342165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sr-Latn-RS" dirty="0"/>
              <a:t>Nizovi objekata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91840" y="1907629"/>
            <a:ext cx="8229960" cy="4762799"/>
          </a:xfrm>
        </p:spPr>
        <p:txBody>
          <a:bodyPr/>
          <a:lstStyle>
            <a:defPPr marL="504000" marR="0" lvl="0" indent="-432000" algn="l">
              <a:buClr>
                <a:srgbClr val="99284C"/>
              </a:buClr>
              <a:buSzPct val="75000"/>
              <a:buFont typeface="StarSymbol" pitchFamily="2"/>
              <a:buNone/>
              <a:defRPr lang="en-US" sz="32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defPPr>
            <a:lvl1pPr marL="504000" marR="0" lvl="0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32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1pPr>
            <a:lvl2pPr marL="792000" marR="0" lvl="1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8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2pPr>
            <a:lvl3pPr marL="1080000" marR="0" lvl="2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4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3pPr>
            <a:lvl4pPr marL="1368000" marR="0" lvl="3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4pPr>
            <a:lvl5pPr marL="1656000" marR="0" lvl="4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5pPr>
            <a:lvl6pPr marL="1944000" marR="0" lvl="5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6pPr>
            <a:lvl7pPr marL="2232000" marR="0" lvl="6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7pPr>
            <a:lvl8pPr marL="2520000" marR="0" lvl="7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8pPr>
            <a:lvl9pPr marL="2808000" marR="0" lvl="8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9pPr>
          </a:lstStyle>
          <a:p>
            <a:pPr marL="72000" lvl="0" indent="0">
              <a:buNone/>
            </a:pPr>
            <a:r>
              <a:rPr lang="en-US" sz="2400" dirty="0"/>
              <a:t>class </a:t>
            </a:r>
            <a:r>
              <a:rPr lang="sr-Latn-RS" sz="2400" dirty="0"/>
              <a:t>Auto</a:t>
            </a:r>
          </a:p>
          <a:p>
            <a:pPr marL="72000" lvl="0" indent="0">
              <a:buNone/>
            </a:pPr>
            <a:r>
              <a:rPr lang="en-US" sz="2400" dirty="0"/>
              <a:t>{ </a:t>
            </a:r>
            <a:endParaRPr lang="sr-Latn-RS" sz="2400" dirty="0"/>
          </a:p>
          <a:p>
            <a:pPr marL="72000" lvl="0" indent="0">
              <a:buNone/>
            </a:pPr>
            <a:r>
              <a:rPr lang="sr-Latn-RS" sz="2400" dirty="0"/>
              <a:t>	</a:t>
            </a:r>
            <a:r>
              <a:rPr lang="en-US" sz="2400" dirty="0"/>
              <a:t>public $</a:t>
            </a:r>
            <a:r>
              <a:rPr lang="sr-Latn-RS" sz="2400" dirty="0"/>
              <a:t>boja</a:t>
            </a:r>
            <a:r>
              <a:rPr lang="en-US" sz="2400" dirty="0"/>
              <a:t>; </a:t>
            </a:r>
            <a:endParaRPr lang="sr-Latn-RS" sz="2400" dirty="0"/>
          </a:p>
          <a:p>
            <a:pPr marL="72000" lvl="0" indent="0">
              <a:buNone/>
            </a:pPr>
            <a:r>
              <a:rPr lang="sr-Latn-RS" sz="2400" dirty="0"/>
              <a:t>	</a:t>
            </a:r>
            <a:r>
              <a:rPr lang="en-US" sz="2400" dirty="0"/>
              <a:t>public $</a:t>
            </a:r>
            <a:r>
              <a:rPr lang="sr-Latn-RS" sz="2400" dirty="0"/>
              <a:t>tip</a:t>
            </a:r>
            <a:r>
              <a:rPr lang="en-US" sz="2400" dirty="0"/>
              <a:t>; </a:t>
            </a:r>
            <a:endParaRPr lang="sr-Latn-RS" sz="2400" dirty="0"/>
          </a:p>
          <a:p>
            <a:pPr marL="72000" lvl="0" indent="0">
              <a:buNone/>
            </a:pPr>
            <a:r>
              <a:rPr lang="en-US" sz="2400" dirty="0"/>
              <a:t>} </a:t>
            </a:r>
            <a:endParaRPr lang="sr-Latn-RS" sz="2400" dirty="0"/>
          </a:p>
          <a:p>
            <a:pPr marL="72000" lvl="0" indent="0">
              <a:buNone/>
            </a:pPr>
            <a:endParaRPr lang="sr-Latn-RS" sz="2400" dirty="0"/>
          </a:p>
          <a:p>
            <a:pPr marL="72000" lvl="0" indent="0">
              <a:buNone/>
            </a:pPr>
            <a:r>
              <a:rPr lang="en-US" sz="2400" dirty="0"/>
              <a:t>$</a:t>
            </a:r>
            <a:r>
              <a:rPr lang="sr-Latn-RS" sz="2400" dirty="0"/>
              <a:t>auto1 </a:t>
            </a:r>
            <a:r>
              <a:rPr lang="en-US" sz="2400" dirty="0"/>
              <a:t>= new Car(); </a:t>
            </a:r>
            <a:endParaRPr lang="sr-Latn-RS" sz="2400" dirty="0"/>
          </a:p>
          <a:p>
            <a:pPr marL="72000" lvl="0" indent="0">
              <a:buNone/>
            </a:pPr>
            <a:r>
              <a:rPr lang="en-US" sz="2400" dirty="0"/>
              <a:t>$</a:t>
            </a:r>
            <a:r>
              <a:rPr lang="sr-Latn-RS" sz="2400" dirty="0"/>
              <a:t>auto1 -</a:t>
            </a:r>
            <a:r>
              <a:rPr lang="en-US" sz="2400" dirty="0"/>
              <a:t>&gt;</a:t>
            </a:r>
            <a:r>
              <a:rPr lang="sr-Latn-RS" sz="2400" dirty="0"/>
              <a:t>boja</a:t>
            </a:r>
            <a:r>
              <a:rPr lang="en-US" sz="2400" dirty="0"/>
              <a:t>= ’</a:t>
            </a:r>
            <a:r>
              <a:rPr lang="sr-Latn-RS" sz="2400" dirty="0"/>
              <a:t>crvena</a:t>
            </a:r>
            <a:r>
              <a:rPr lang="en-US" sz="2400" dirty="0"/>
              <a:t>'; </a:t>
            </a:r>
            <a:endParaRPr lang="sr-Latn-RS" sz="2400" dirty="0"/>
          </a:p>
          <a:p>
            <a:pPr marL="72000" lvl="0" indent="0">
              <a:buNone/>
            </a:pPr>
            <a:r>
              <a:rPr lang="en-US" sz="2400" dirty="0"/>
              <a:t>$</a:t>
            </a:r>
            <a:r>
              <a:rPr lang="sr-Latn-RS" sz="2400" dirty="0"/>
              <a:t>auto1 -</a:t>
            </a:r>
            <a:r>
              <a:rPr lang="en-US" sz="2400" dirty="0"/>
              <a:t>&gt;</a:t>
            </a:r>
            <a:r>
              <a:rPr lang="sr-Latn-RS" sz="2400" dirty="0"/>
              <a:t>tip</a:t>
            </a:r>
            <a:r>
              <a:rPr lang="en-US" sz="2400" dirty="0"/>
              <a:t>= ’</a:t>
            </a:r>
            <a:r>
              <a:rPr lang="sr-Latn-RS" sz="2400" dirty="0"/>
              <a:t>kabriolet</a:t>
            </a:r>
            <a:r>
              <a:rPr lang="en-US" sz="2400" dirty="0"/>
              <a:t>';</a:t>
            </a:r>
            <a:endParaRPr lang="sr-Latn-RS" sz="2400" dirty="0"/>
          </a:p>
          <a:p>
            <a:pPr marL="72000" lvl="0" indent="0">
              <a:buNone/>
            </a:pPr>
            <a:endParaRPr lang="sr-Latn-RS" sz="2400" dirty="0"/>
          </a:p>
          <a:p>
            <a:pPr marL="72000" lvl="0" indent="0">
              <a:buNone/>
            </a:pPr>
            <a:r>
              <a:rPr lang="en-US" sz="2400" dirty="0"/>
              <a:t>$</a:t>
            </a:r>
            <a:r>
              <a:rPr lang="sr-Latn-RS" sz="2400" dirty="0"/>
              <a:t>auto2 </a:t>
            </a:r>
            <a:r>
              <a:rPr lang="en-US" sz="2400" dirty="0"/>
              <a:t>= new Car();</a:t>
            </a:r>
            <a:endParaRPr lang="sr-Latn-RS" sz="2400" dirty="0"/>
          </a:p>
          <a:p>
            <a:pPr marL="72000" lvl="0" indent="0">
              <a:buNone/>
            </a:pPr>
            <a:r>
              <a:rPr lang="en-US" sz="2400" dirty="0"/>
              <a:t>$</a:t>
            </a:r>
            <a:r>
              <a:rPr lang="sr-Latn-RS" sz="2400" dirty="0"/>
              <a:t>auto2 -</a:t>
            </a:r>
            <a:r>
              <a:rPr lang="en-US" sz="2400" dirty="0"/>
              <a:t>&gt;</a:t>
            </a:r>
            <a:r>
              <a:rPr lang="sr-Latn-RS" sz="2400" dirty="0"/>
              <a:t>boja</a:t>
            </a:r>
            <a:r>
              <a:rPr lang="en-US" sz="2400" dirty="0"/>
              <a:t>= ’</a:t>
            </a:r>
            <a:r>
              <a:rPr lang="sr-Latn-RS" sz="2400" dirty="0"/>
              <a:t>plava</a:t>
            </a:r>
            <a:r>
              <a:rPr lang="en-US" sz="2400" dirty="0"/>
              <a:t>'; </a:t>
            </a:r>
            <a:endParaRPr lang="sr-Latn-RS" sz="2400" dirty="0"/>
          </a:p>
          <a:p>
            <a:pPr marL="72000" lvl="0" indent="0">
              <a:buNone/>
            </a:pPr>
            <a:r>
              <a:rPr lang="en-US" sz="2400" dirty="0"/>
              <a:t>$</a:t>
            </a:r>
            <a:r>
              <a:rPr lang="sr-Latn-RS" sz="2400" dirty="0"/>
              <a:t>auto2 -</a:t>
            </a:r>
            <a:r>
              <a:rPr lang="en-US" sz="2400" dirty="0"/>
              <a:t>&gt;</a:t>
            </a:r>
            <a:r>
              <a:rPr lang="sr-Latn-RS" sz="2400" dirty="0"/>
              <a:t>tip</a:t>
            </a:r>
            <a:r>
              <a:rPr lang="en-US" sz="2400" dirty="0"/>
              <a:t>= ’</a:t>
            </a:r>
            <a:r>
              <a:rPr lang="sr-Latn-RS" sz="2400" dirty="0"/>
              <a:t>karavan</a:t>
            </a:r>
            <a:r>
              <a:rPr lang="en-US" sz="2400" dirty="0"/>
              <a:t>'; </a:t>
            </a:r>
            <a:endParaRPr lang="sr-Latn-R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sr-Latn-RS" dirty="0"/>
              <a:t>Nizovi objekata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91840" y="1907629"/>
            <a:ext cx="8229960" cy="4762799"/>
          </a:xfrm>
        </p:spPr>
        <p:txBody>
          <a:bodyPr/>
          <a:lstStyle>
            <a:defPPr marL="504000" marR="0" lvl="0" indent="-432000" algn="l">
              <a:buClr>
                <a:srgbClr val="99284C"/>
              </a:buClr>
              <a:buSzPct val="75000"/>
              <a:buFont typeface="StarSymbol" pitchFamily="2"/>
              <a:buNone/>
              <a:defRPr lang="en-US" sz="32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defPPr>
            <a:lvl1pPr marL="504000" marR="0" lvl="0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32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1pPr>
            <a:lvl2pPr marL="792000" marR="0" lvl="1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8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2pPr>
            <a:lvl3pPr marL="1080000" marR="0" lvl="2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4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3pPr>
            <a:lvl4pPr marL="1368000" marR="0" lvl="3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4pPr>
            <a:lvl5pPr marL="1656000" marR="0" lvl="4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5pPr>
            <a:lvl6pPr marL="1944000" marR="0" lvl="5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6pPr>
            <a:lvl7pPr marL="2232000" marR="0" lvl="6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7pPr>
            <a:lvl8pPr marL="2520000" marR="0" lvl="7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8pPr>
            <a:lvl9pPr marL="2808000" marR="0" lvl="8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9pPr>
          </a:lstStyle>
          <a:p>
            <a:pPr marL="72000" lvl="0" indent="0">
              <a:buNone/>
            </a:pPr>
            <a:r>
              <a:rPr lang="en-US" sz="2400" dirty="0"/>
              <a:t>$</a:t>
            </a:r>
            <a:r>
              <a:rPr lang="sr-Latn-RS" sz="2400" dirty="0"/>
              <a:t>automobili </a:t>
            </a:r>
            <a:r>
              <a:rPr lang="en-US" sz="2400" dirty="0"/>
              <a:t>= array($</a:t>
            </a:r>
            <a:r>
              <a:rPr lang="sr-Latn-RS" sz="2400" dirty="0"/>
              <a:t>auto1</a:t>
            </a:r>
            <a:r>
              <a:rPr lang="en-US" sz="2400" dirty="0"/>
              <a:t>, $</a:t>
            </a:r>
            <a:r>
              <a:rPr lang="sr-Latn-RS" sz="2400" dirty="0"/>
              <a:t>auto2</a:t>
            </a:r>
            <a:r>
              <a:rPr lang="en-US" sz="2400" dirty="0"/>
              <a:t>); </a:t>
            </a:r>
            <a:endParaRPr lang="sr-Latn-RS" sz="2400" dirty="0"/>
          </a:p>
          <a:p>
            <a:pPr marL="72000" lvl="0" indent="0">
              <a:buNone/>
            </a:pPr>
            <a:endParaRPr lang="sr-Latn-RS" sz="2400" dirty="0"/>
          </a:p>
          <a:p>
            <a:pPr marL="72000" lvl="0" indent="0">
              <a:buNone/>
            </a:pPr>
            <a:r>
              <a:rPr lang="en-US" sz="2400" dirty="0" err="1"/>
              <a:t>foreach</a:t>
            </a:r>
            <a:r>
              <a:rPr lang="en-US" sz="2400" dirty="0"/>
              <a:t> ($</a:t>
            </a:r>
            <a:r>
              <a:rPr lang="sr-Latn-RS" sz="2400" dirty="0"/>
              <a:t>automobili </a:t>
            </a:r>
            <a:r>
              <a:rPr lang="en-US" sz="2400" dirty="0"/>
              <a:t>as $</a:t>
            </a:r>
            <a:r>
              <a:rPr lang="sr-Latn-RS" sz="2400" dirty="0"/>
              <a:t>auto</a:t>
            </a:r>
            <a:r>
              <a:rPr lang="en-US" sz="2400" dirty="0"/>
              <a:t>) </a:t>
            </a:r>
            <a:endParaRPr lang="sr-Latn-RS" sz="2400" dirty="0"/>
          </a:p>
          <a:p>
            <a:pPr marL="72000" lvl="0" indent="0">
              <a:buNone/>
            </a:pPr>
            <a:r>
              <a:rPr lang="en-US" sz="2400" dirty="0"/>
              <a:t>{ </a:t>
            </a:r>
            <a:endParaRPr lang="sr-Latn-RS" sz="2400" dirty="0"/>
          </a:p>
          <a:p>
            <a:pPr marL="72000" lvl="0" indent="0">
              <a:buNone/>
            </a:pPr>
            <a:r>
              <a:rPr lang="sr-Latn-RS" sz="2400" dirty="0"/>
              <a:t>	</a:t>
            </a:r>
            <a:r>
              <a:rPr lang="en-US" sz="2400" dirty="0"/>
              <a:t>echo ’</a:t>
            </a:r>
            <a:r>
              <a:rPr lang="sr-Latn-RS" sz="2400" dirty="0"/>
              <a:t>Ovo je auto</a:t>
            </a:r>
            <a:r>
              <a:rPr lang="en-US" sz="2400" dirty="0"/>
              <a:t> ' . $</a:t>
            </a:r>
            <a:r>
              <a:rPr lang="sr-Latn-RS" sz="2400" dirty="0"/>
              <a:t>auto</a:t>
            </a:r>
            <a:r>
              <a:rPr lang="en-US" sz="2400" dirty="0"/>
              <a:t>-&gt;</a:t>
            </a:r>
            <a:r>
              <a:rPr lang="sr-Latn-RS" sz="2400" dirty="0"/>
              <a:t>boja</a:t>
            </a:r>
            <a:r>
              <a:rPr lang="en-US" sz="2400" dirty="0"/>
              <a:t> . ' ' . $car-&gt;</a:t>
            </a:r>
            <a:r>
              <a:rPr lang="sr-Latn-RS" sz="2400" dirty="0"/>
              <a:t>tip;</a:t>
            </a:r>
          </a:p>
          <a:p>
            <a:pPr marL="72000" lvl="0" indent="0">
              <a:buNone/>
            </a:pPr>
            <a:r>
              <a:rPr lang="en-US" sz="2400" dirty="0"/>
              <a:t>}</a:t>
            </a:r>
            <a:endParaRPr lang="sr-Latn-RS" sz="2400" dirty="0"/>
          </a:p>
          <a:p>
            <a:pPr marL="72000" lvl="0" indent="0">
              <a:buNone/>
            </a:pP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1651847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sr-Latn-RS" dirty="0"/>
              <a:t>Nizovi objekata – dodavanje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75816" y="1907629"/>
            <a:ext cx="8445984" cy="4762799"/>
          </a:xfrm>
        </p:spPr>
        <p:txBody>
          <a:bodyPr/>
          <a:lstStyle>
            <a:defPPr marL="504000" marR="0" lvl="0" indent="-432000" algn="l">
              <a:buClr>
                <a:srgbClr val="99284C"/>
              </a:buClr>
              <a:buSzPct val="75000"/>
              <a:buFont typeface="StarSymbol" pitchFamily="2"/>
              <a:buNone/>
              <a:defRPr lang="en-US" sz="32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defPPr>
            <a:lvl1pPr marL="504000" marR="0" lvl="0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32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1pPr>
            <a:lvl2pPr marL="792000" marR="0" lvl="1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8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2pPr>
            <a:lvl3pPr marL="1080000" marR="0" lvl="2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4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3pPr>
            <a:lvl4pPr marL="1368000" marR="0" lvl="3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4pPr>
            <a:lvl5pPr marL="1656000" marR="0" lvl="4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5pPr>
            <a:lvl6pPr marL="1944000" marR="0" lvl="5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6pPr>
            <a:lvl7pPr marL="2232000" marR="0" lvl="6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7pPr>
            <a:lvl8pPr marL="2520000" marR="0" lvl="7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8pPr>
            <a:lvl9pPr marL="2808000" marR="0" lvl="8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9pPr>
          </a:lstStyle>
          <a:p>
            <a:pPr marL="72000" lvl="0" indent="0">
              <a:buNone/>
            </a:pPr>
            <a:r>
              <a:rPr lang="sr-Latn-RS" sz="2400" dirty="0"/>
              <a:t>Dodavanje novog objekta na kraj postojećeg niza:</a:t>
            </a:r>
          </a:p>
          <a:p>
            <a:pPr marL="72000" lvl="0" indent="0">
              <a:buNone/>
            </a:pPr>
            <a:endParaRPr lang="sr-Latn-RS" sz="2400" dirty="0"/>
          </a:p>
          <a:p>
            <a:pPr marL="72000" lvl="0" indent="0">
              <a:buNone/>
            </a:pPr>
            <a:r>
              <a:rPr lang="en-US" sz="2400" dirty="0"/>
              <a:t>$</a:t>
            </a:r>
            <a:r>
              <a:rPr lang="sr-Latn-RS" sz="2400" dirty="0"/>
              <a:t>auto3 </a:t>
            </a:r>
            <a:r>
              <a:rPr lang="en-US" sz="2400" dirty="0"/>
              <a:t>= new Car();</a:t>
            </a:r>
            <a:endParaRPr lang="sr-Latn-RS" sz="2400" dirty="0"/>
          </a:p>
          <a:p>
            <a:pPr marL="72000" lvl="0" indent="0">
              <a:buNone/>
            </a:pPr>
            <a:r>
              <a:rPr lang="en-US" sz="2400" dirty="0"/>
              <a:t>$</a:t>
            </a:r>
            <a:r>
              <a:rPr lang="sr-Latn-RS" sz="2400" dirty="0"/>
              <a:t>auto3 -</a:t>
            </a:r>
            <a:r>
              <a:rPr lang="en-US" sz="2400" dirty="0"/>
              <a:t>&gt;</a:t>
            </a:r>
            <a:r>
              <a:rPr lang="sr-Latn-RS" sz="2400" dirty="0"/>
              <a:t>boja</a:t>
            </a:r>
            <a:r>
              <a:rPr lang="en-US" sz="2400" dirty="0"/>
              <a:t>= ’</a:t>
            </a:r>
            <a:r>
              <a:rPr lang="sr-Latn-RS" sz="2400" dirty="0"/>
              <a:t>zelena</a:t>
            </a:r>
            <a:r>
              <a:rPr lang="en-US" sz="2400" dirty="0"/>
              <a:t>'; </a:t>
            </a:r>
            <a:endParaRPr lang="sr-Latn-RS" sz="2400" dirty="0"/>
          </a:p>
          <a:p>
            <a:pPr marL="72000" lvl="0" indent="0">
              <a:buNone/>
            </a:pPr>
            <a:r>
              <a:rPr lang="en-US" sz="2400" dirty="0"/>
              <a:t>$</a:t>
            </a:r>
            <a:r>
              <a:rPr lang="sr-Latn-RS" sz="2400" dirty="0"/>
              <a:t>auto3 -</a:t>
            </a:r>
            <a:r>
              <a:rPr lang="en-US" sz="2400" dirty="0"/>
              <a:t>&gt;</a:t>
            </a:r>
            <a:r>
              <a:rPr lang="sr-Latn-RS" sz="2400" dirty="0"/>
              <a:t>tip</a:t>
            </a:r>
            <a:r>
              <a:rPr lang="en-US" sz="2400" dirty="0"/>
              <a:t>= ’</a:t>
            </a:r>
            <a:r>
              <a:rPr lang="sr-Latn-RS" sz="2400" dirty="0"/>
              <a:t>putnicki</a:t>
            </a:r>
            <a:r>
              <a:rPr lang="en-US" sz="2400" dirty="0"/>
              <a:t>'; </a:t>
            </a:r>
            <a:endParaRPr lang="sr-Latn-RS" sz="2400" dirty="0"/>
          </a:p>
          <a:p>
            <a:pPr marL="72000" lvl="0" indent="0">
              <a:buNone/>
            </a:pPr>
            <a:endParaRPr lang="sr-Latn-RS" sz="2400" dirty="0"/>
          </a:p>
          <a:p>
            <a:pPr marL="72000" lvl="0" indent="0">
              <a:buNone/>
            </a:pPr>
            <a:r>
              <a:rPr lang="en-US" sz="2400" dirty="0"/>
              <a:t>$</a:t>
            </a:r>
            <a:r>
              <a:rPr lang="sr-Latn-RS" sz="2400" dirty="0"/>
              <a:t>automobili</a:t>
            </a:r>
            <a:r>
              <a:rPr lang="en-US" sz="2400" dirty="0"/>
              <a:t>[</a:t>
            </a:r>
            <a:r>
              <a:rPr lang="sr-Latn-RS" sz="2400" dirty="0"/>
              <a:t> </a:t>
            </a:r>
            <a:r>
              <a:rPr lang="en-US" sz="2400" dirty="0"/>
              <a:t>] = $</a:t>
            </a:r>
            <a:r>
              <a:rPr lang="sr-Latn-RS" sz="2400" dirty="0"/>
              <a:t>auto3</a:t>
            </a:r>
            <a:r>
              <a:rPr lang="en-US" sz="2400"/>
              <a:t>;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493235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en-US"/>
              <a:t>Primeri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22600" y="2137680"/>
            <a:ext cx="8229960" cy="4762799"/>
          </a:xfrm>
        </p:spPr>
        <p:txBody>
          <a:bodyPr/>
          <a:lstStyle>
            <a:defPPr marL="504000" marR="0" lvl="0" indent="-432000" algn="l">
              <a:buClr>
                <a:srgbClr val="99284C"/>
              </a:buClr>
              <a:buSzPct val="75000"/>
              <a:buFont typeface="StarSymbol" pitchFamily="2"/>
              <a:buNone/>
              <a:defRPr lang="en-US" sz="32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defPPr>
            <a:lvl1pPr marL="504000" marR="0" lvl="0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32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1pPr>
            <a:lvl2pPr marL="792000" marR="0" lvl="1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8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2pPr>
            <a:lvl3pPr marL="1080000" marR="0" lvl="2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4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3pPr>
            <a:lvl4pPr marL="1368000" marR="0" lvl="3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4pPr>
            <a:lvl5pPr marL="1656000" marR="0" lvl="4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5pPr>
            <a:lvl6pPr marL="1944000" marR="0" lvl="5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6pPr>
            <a:lvl7pPr marL="2232000" marR="0" lvl="6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7pPr>
            <a:lvl8pPr marL="2520000" marR="0" lvl="7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8pPr>
            <a:lvl9pPr marL="2808000" marR="0" lvl="8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9pPr>
          </a:lstStyle>
          <a:p>
            <a:pPr lvl="0">
              <a:buFont typeface="Wingdings" panose="05000000000000000000" pitchFamily="2" charset="2"/>
              <a:buChar char="§"/>
            </a:pPr>
            <a:r>
              <a:rPr lang="en-US" sz="2400" dirty="0" err="1"/>
              <a:t>Kreirati</a:t>
            </a:r>
            <a:r>
              <a:rPr lang="en-US" sz="2400" dirty="0"/>
              <a:t> </a:t>
            </a:r>
            <a:r>
              <a:rPr lang="en-US" sz="2400" dirty="0" err="1"/>
              <a:t>niz</a:t>
            </a:r>
            <a:r>
              <a:rPr lang="en-US" sz="2400" dirty="0"/>
              <a:t> od </a:t>
            </a:r>
            <a:r>
              <a:rPr lang="en-US" sz="2400" dirty="0" err="1"/>
              <a:t>barem</a:t>
            </a:r>
            <a:r>
              <a:rPr lang="en-US" sz="2400" dirty="0"/>
              <a:t> tri </a:t>
            </a:r>
            <a:r>
              <a:rPr lang="en-US" sz="2400" dirty="0" err="1"/>
              <a:t>pacijenta</a:t>
            </a:r>
            <a:r>
              <a:rPr lang="en-US" sz="2400" dirty="0"/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 err="1"/>
              <a:t>Odrediti</a:t>
            </a:r>
            <a:r>
              <a:rPr lang="en-US" sz="2400" dirty="0"/>
              <a:t> </a:t>
            </a:r>
            <a:r>
              <a:rPr lang="en-US" sz="2400" dirty="0" err="1"/>
              <a:t>srednju</a:t>
            </a:r>
            <a:r>
              <a:rPr lang="en-US" sz="2400" dirty="0"/>
              <a:t> </a:t>
            </a:r>
            <a:r>
              <a:rPr lang="en-US" sz="2400" dirty="0" err="1"/>
              <a:t>visinu</a:t>
            </a:r>
            <a:r>
              <a:rPr lang="en-US" sz="2400" dirty="0"/>
              <a:t> </a:t>
            </a:r>
            <a:r>
              <a:rPr lang="en-US" sz="2400" dirty="0" err="1"/>
              <a:t>pacijenata</a:t>
            </a:r>
            <a:r>
              <a:rPr lang="en-US" sz="2400" dirty="0"/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 err="1"/>
              <a:t>Ispisati</a:t>
            </a:r>
            <a:r>
              <a:rPr lang="en-US" sz="2400" dirty="0"/>
              <a:t> </a:t>
            </a:r>
            <a:r>
              <a:rPr lang="en-US" sz="2400" dirty="0" err="1"/>
              <a:t>podatke</a:t>
            </a:r>
            <a:r>
              <a:rPr lang="en-US" sz="2400" dirty="0"/>
              <a:t> o </a:t>
            </a:r>
            <a:r>
              <a:rPr lang="en-US" sz="2400" dirty="0" err="1"/>
              <a:t>pacijentu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najmanjom</a:t>
            </a:r>
            <a:r>
              <a:rPr lang="en-US" sz="2400" dirty="0"/>
              <a:t> </a:t>
            </a:r>
            <a:r>
              <a:rPr lang="en-US" sz="2400" dirty="0" err="1"/>
              <a:t>težinom</a:t>
            </a:r>
            <a:r>
              <a:rPr lang="en-US" sz="2400" dirty="0"/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 err="1"/>
              <a:t>Ispisati</a:t>
            </a:r>
            <a:r>
              <a:rPr lang="en-US" sz="2400" dirty="0"/>
              <a:t> </a:t>
            </a:r>
            <a:r>
              <a:rPr lang="en-US" sz="2400" dirty="0" err="1"/>
              <a:t>podatke</a:t>
            </a:r>
            <a:r>
              <a:rPr lang="en-US" sz="2400" dirty="0"/>
              <a:t> o </a:t>
            </a:r>
            <a:r>
              <a:rPr lang="en-US" sz="2400" dirty="0" err="1"/>
              <a:t>pacijentu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najvećim</a:t>
            </a:r>
            <a:r>
              <a:rPr lang="en-US" sz="2400" dirty="0"/>
              <a:t> </a:t>
            </a:r>
            <a:r>
              <a:rPr lang="en-US" sz="2400" dirty="0" err="1"/>
              <a:t>bmi</a:t>
            </a:r>
            <a:r>
              <a:rPr lang="en-US" sz="2400" dirty="0"/>
              <a:t> </a:t>
            </a:r>
            <a:r>
              <a:rPr lang="en-US" sz="2400" dirty="0" err="1"/>
              <a:t>vrednošću</a:t>
            </a:r>
            <a:r>
              <a:rPr lang="en-US" sz="2400" dirty="0"/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 err="1"/>
              <a:t>Ispisati</a:t>
            </a:r>
            <a:r>
              <a:rPr lang="en-US" sz="2400" dirty="0"/>
              <a:t> </a:t>
            </a:r>
            <a:r>
              <a:rPr lang="en-US" sz="2400" dirty="0" err="1"/>
              <a:t>sve</a:t>
            </a:r>
            <a:r>
              <a:rPr lang="en-US" sz="2400" dirty="0"/>
              <a:t> </a:t>
            </a:r>
            <a:r>
              <a:rPr lang="en-US" sz="2400" dirty="0" err="1"/>
              <a:t>pacijente</a:t>
            </a:r>
            <a:r>
              <a:rPr lang="en-US" sz="2400" dirty="0"/>
              <a:t> </a:t>
            </a:r>
            <a:r>
              <a:rPr lang="en-US" sz="2400" dirty="0" err="1"/>
              <a:t>čije</a:t>
            </a:r>
            <a:r>
              <a:rPr lang="en-US" sz="2400" dirty="0"/>
              <a:t> </a:t>
            </a:r>
            <a:r>
              <a:rPr lang="en-US" sz="2400" dirty="0" err="1"/>
              <a:t>ime</a:t>
            </a:r>
            <a:r>
              <a:rPr lang="en-US" sz="2400" dirty="0"/>
              <a:t> </a:t>
            </a:r>
            <a:r>
              <a:rPr lang="en-US" sz="2400" dirty="0" err="1"/>
              <a:t>sadrži</a:t>
            </a:r>
            <a:r>
              <a:rPr lang="en-US" sz="2400" dirty="0"/>
              <a:t> </a:t>
            </a:r>
            <a:r>
              <a:rPr lang="en-US" sz="2400" dirty="0" err="1"/>
              <a:t>slovo</a:t>
            </a:r>
            <a:r>
              <a:rPr lang="en-US" sz="2400" dirty="0"/>
              <a:t> A.</a:t>
            </a:r>
          </a:p>
        </p:txBody>
      </p:sp>
    </p:spTree>
    <p:extLst>
      <p:ext uri="{BB962C8B-B14F-4D97-AF65-F5344CB8AC3E}">
        <p14:creationId xmlns:p14="http://schemas.microsoft.com/office/powerpoint/2010/main" val="2135938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en-US"/>
              <a:t>Kako se vrši grupisanje?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97280" y="2025359"/>
            <a:ext cx="8058960" cy="492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en-US"/>
              <a:t>Kako izgleda klasa?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036960" y="1968119"/>
            <a:ext cx="4009679" cy="4981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en-US"/>
              <a:t>Šta su objekti?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94080" y="1961640"/>
            <a:ext cx="8358480" cy="47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en-US"/>
              <a:t>Još primera klasa i objekta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71040" y="1920239"/>
            <a:ext cx="8645760" cy="4754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en-US"/>
              <a:t>Klase i objekti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504000" marR="0" lvl="0" indent="-432000" algn="l">
              <a:buClr>
                <a:srgbClr val="99284C"/>
              </a:buClr>
              <a:buSzPct val="75000"/>
              <a:buFont typeface="StarSymbol" pitchFamily="2"/>
              <a:buNone/>
              <a:defRPr lang="en-US" sz="32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defPPr>
            <a:lvl1pPr marL="504000" marR="0" lvl="0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32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1pPr>
            <a:lvl2pPr marL="792000" marR="0" lvl="1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8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2pPr>
            <a:lvl3pPr marL="1080000" marR="0" lvl="2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4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3pPr>
            <a:lvl4pPr marL="1368000" marR="0" lvl="3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4pPr>
            <a:lvl5pPr marL="1656000" marR="0" lvl="4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5pPr>
            <a:lvl6pPr marL="1944000" marR="0" lvl="5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6pPr>
            <a:lvl7pPr marL="2232000" marR="0" lvl="6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7pPr>
            <a:lvl8pPr marL="2520000" marR="0" lvl="7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8pPr>
            <a:lvl9pPr marL="2808000" marR="0" lvl="8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9pPr>
          </a:lstStyle>
          <a:p>
            <a:pPr lvl="0">
              <a:buFont typeface="Wingdings" panose="05000000000000000000" pitchFamily="2" charset="2"/>
              <a:buChar char="§"/>
            </a:pPr>
            <a:r>
              <a:rPr lang="en-US" sz="2400" b="1" i="1" dirty="0" err="1">
                <a:solidFill>
                  <a:srgbClr val="CC3300"/>
                </a:solidFill>
              </a:rPr>
              <a:t>Klasa</a:t>
            </a:r>
            <a:r>
              <a:rPr lang="en-US" sz="2400" dirty="0"/>
              <a:t> – </a:t>
            </a:r>
            <a:r>
              <a:rPr lang="en-US" sz="2400" dirty="0" err="1"/>
              <a:t>korisnički</a:t>
            </a:r>
            <a:r>
              <a:rPr lang="en-US" sz="2400" dirty="0"/>
              <a:t> tip </a:t>
            </a:r>
            <a:r>
              <a:rPr lang="en-US" sz="2400" dirty="0" err="1"/>
              <a:t>podatka</a:t>
            </a:r>
            <a:r>
              <a:rPr lang="en-US" sz="2400" dirty="0"/>
              <a:t>, </a:t>
            </a:r>
            <a:r>
              <a:rPr lang="en-US" sz="2400" dirty="0" err="1"/>
              <a:t>koji</a:t>
            </a:r>
            <a:r>
              <a:rPr lang="en-US" sz="2400" dirty="0"/>
              <a:t> se </a:t>
            </a:r>
            <a:r>
              <a:rPr lang="en-US" sz="2400" dirty="0" err="1"/>
              <a:t>sastoji</a:t>
            </a:r>
            <a:r>
              <a:rPr lang="en-US" sz="2400" dirty="0"/>
              <a:t> od </a:t>
            </a:r>
            <a:r>
              <a:rPr lang="en-US" sz="2400" i="1" dirty="0" err="1"/>
              <a:t>podataka</a:t>
            </a:r>
            <a:r>
              <a:rPr lang="en-US" sz="2400" dirty="0"/>
              <a:t> (</a:t>
            </a:r>
            <a:r>
              <a:rPr lang="en-US" sz="2400" b="1" i="1" dirty="0" err="1"/>
              <a:t>polja</a:t>
            </a:r>
            <a:r>
              <a:rPr lang="en-US" sz="2400" dirty="0"/>
              <a:t> </a:t>
            </a:r>
            <a:r>
              <a:rPr lang="en-US" sz="2400" dirty="0" err="1"/>
              <a:t>ili</a:t>
            </a:r>
            <a:r>
              <a:rPr lang="en-US" sz="2400" dirty="0"/>
              <a:t> </a:t>
            </a:r>
            <a:r>
              <a:rPr lang="en-US" sz="2400" b="1" i="1" dirty="0" err="1"/>
              <a:t>atributi</a:t>
            </a:r>
            <a:r>
              <a:rPr lang="en-US" sz="2400" dirty="0"/>
              <a:t>), </a:t>
            </a:r>
            <a:r>
              <a:rPr lang="en-US" sz="2400" dirty="0" err="1"/>
              <a:t>kao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b="1" dirty="0" err="1"/>
              <a:t>funkcija</a:t>
            </a:r>
            <a:r>
              <a:rPr lang="en-US" sz="2400" dirty="0"/>
              <a:t> (</a:t>
            </a:r>
            <a:r>
              <a:rPr lang="en-US" sz="2400" b="1" i="1" dirty="0" err="1"/>
              <a:t>metode</a:t>
            </a:r>
            <a:r>
              <a:rPr lang="en-US" sz="2400" dirty="0"/>
              <a:t>).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b="1" i="1" dirty="0" err="1">
                <a:solidFill>
                  <a:srgbClr val="CC3300"/>
                </a:solidFill>
              </a:rPr>
              <a:t>Objekat</a:t>
            </a:r>
            <a:r>
              <a:rPr lang="en-US" sz="2400" dirty="0"/>
              <a:t> – </a:t>
            </a:r>
            <a:r>
              <a:rPr lang="en-US" sz="2400" dirty="0" err="1"/>
              <a:t>instanca</a:t>
            </a:r>
            <a:r>
              <a:rPr lang="en-US" sz="2400" dirty="0"/>
              <a:t> (</a:t>
            </a:r>
            <a:r>
              <a:rPr lang="en-US" sz="2400" dirty="0" err="1"/>
              <a:t>realizacija</a:t>
            </a:r>
            <a:r>
              <a:rPr lang="en-US" sz="2400" dirty="0"/>
              <a:t>) </a:t>
            </a:r>
            <a:r>
              <a:rPr lang="en-US" sz="2400" dirty="0" err="1"/>
              <a:t>klase</a:t>
            </a:r>
            <a:r>
              <a:rPr lang="en-US" sz="2400" dirty="0"/>
              <a:t>, </a:t>
            </a:r>
            <a:r>
              <a:rPr lang="en-US" sz="2400" dirty="0" err="1"/>
              <a:t>odnosno</a:t>
            </a:r>
            <a:r>
              <a:rPr lang="en-US" sz="2400" dirty="0"/>
              <a:t> </a:t>
            </a:r>
            <a:r>
              <a:rPr lang="en-US" sz="2400" dirty="0" err="1"/>
              <a:t>promenljiva</a:t>
            </a:r>
            <a:r>
              <a:rPr lang="en-US" sz="2400" dirty="0"/>
              <a:t> </a:t>
            </a:r>
            <a:r>
              <a:rPr lang="en-US" sz="2400" dirty="0" err="1"/>
              <a:t>neke</a:t>
            </a:r>
            <a:r>
              <a:rPr lang="en-US" sz="2400" dirty="0"/>
              <a:t> </a:t>
            </a:r>
            <a:r>
              <a:rPr lang="en-US" sz="2400" dirty="0" err="1"/>
              <a:t>klase</a:t>
            </a:r>
            <a:r>
              <a:rPr lang="en-US" sz="2400" dirty="0"/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 err="1"/>
              <a:t>Klasa</a:t>
            </a:r>
            <a:r>
              <a:rPr lang="en-US" sz="2400" dirty="0"/>
              <a:t> je </a:t>
            </a:r>
            <a:r>
              <a:rPr lang="en-US" sz="2400" dirty="0" err="1"/>
              <a:t>šablon</a:t>
            </a:r>
            <a:r>
              <a:rPr lang="en-US" sz="2400" dirty="0"/>
              <a:t> po </a:t>
            </a:r>
            <a:r>
              <a:rPr lang="en-US" sz="2400" dirty="0" err="1"/>
              <a:t>kojem</a:t>
            </a:r>
            <a:r>
              <a:rPr lang="en-US" sz="2400" dirty="0"/>
              <a:t> se </a:t>
            </a:r>
            <a:r>
              <a:rPr lang="en-US" sz="2400" dirty="0" err="1"/>
              <a:t>kreiraju</a:t>
            </a:r>
            <a:r>
              <a:rPr lang="en-US" sz="2400" dirty="0"/>
              <a:t> </a:t>
            </a:r>
            <a:r>
              <a:rPr lang="en-US" sz="2400" b="1" i="1" dirty="0" err="1"/>
              <a:t>objekti</a:t>
            </a:r>
            <a:r>
              <a:rPr lang="en-US" sz="2400" dirty="0"/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dirty="0" err="1"/>
              <a:t>Može</a:t>
            </a:r>
            <a:r>
              <a:rPr lang="en-US" sz="2400" dirty="0"/>
              <a:t> </a:t>
            </a:r>
            <a:r>
              <a:rPr lang="en-US" sz="2400" dirty="0" err="1"/>
              <a:t>postojati</a:t>
            </a:r>
            <a:r>
              <a:rPr lang="en-US" sz="2400" dirty="0"/>
              <a:t> </a:t>
            </a:r>
            <a:r>
              <a:rPr lang="en-US" sz="2400" dirty="0" err="1"/>
              <a:t>mnogo</a:t>
            </a:r>
            <a:r>
              <a:rPr lang="en-US" sz="2400" dirty="0"/>
              <a:t> </a:t>
            </a:r>
            <a:r>
              <a:rPr lang="en-US" sz="2400" dirty="0" err="1"/>
              <a:t>objekata</a:t>
            </a:r>
            <a:r>
              <a:rPr lang="en-US" sz="2400" dirty="0"/>
              <a:t> </a:t>
            </a:r>
            <a:r>
              <a:rPr lang="en-US" sz="2400" dirty="0" err="1"/>
              <a:t>jedne</a:t>
            </a:r>
            <a:r>
              <a:rPr lang="en-US" sz="2400" dirty="0"/>
              <a:t> </a:t>
            </a:r>
            <a:r>
              <a:rPr lang="en-US" sz="2400" dirty="0" err="1"/>
              <a:t>klase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en-US"/>
              <a:t>Kako funkcionišu klase i objekti?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4400" y="1786320"/>
            <a:ext cx="8137440" cy="4980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en-US"/>
              <a:t>Sintaksa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22600" y="1691606"/>
            <a:ext cx="8418240" cy="5208874"/>
          </a:xfrm>
        </p:spPr>
        <p:txBody>
          <a:bodyPr/>
          <a:lstStyle>
            <a:defPPr marL="504000" marR="0" lvl="0" indent="-432000" algn="l">
              <a:buClr>
                <a:srgbClr val="99284C"/>
              </a:buClr>
              <a:buSzPct val="75000"/>
              <a:buFont typeface="StarSymbol" pitchFamily="2"/>
              <a:buNone/>
              <a:defRPr lang="en-US" sz="32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defPPr>
            <a:lvl1pPr marL="504000" marR="0" lvl="0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32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1pPr>
            <a:lvl2pPr marL="792000" marR="0" lvl="1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8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2pPr>
            <a:lvl3pPr marL="1080000" marR="0" lvl="2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4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3pPr>
            <a:lvl4pPr marL="1368000" marR="0" lvl="3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4pPr>
            <a:lvl5pPr marL="1656000" marR="0" lvl="4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5pPr>
            <a:lvl6pPr marL="1944000" marR="0" lvl="5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6pPr>
            <a:lvl7pPr marL="2232000" marR="0" lvl="6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7pPr>
            <a:lvl8pPr marL="2520000" marR="0" lvl="7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8pPr>
            <a:lvl9pPr marL="2808000" marR="0" lvl="8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9pPr>
          </a:lstStyle>
          <a:p>
            <a:pPr lvl="0">
              <a:buNone/>
            </a:pPr>
            <a:r>
              <a:rPr lang="en-US" sz="2800" dirty="0">
                <a:latin typeface="Courier New" pitchFamily="49"/>
              </a:rPr>
              <a:t>&lt;?php</a:t>
            </a:r>
          </a:p>
          <a:p>
            <a:pPr lvl="0">
              <a:buNone/>
            </a:pPr>
            <a:r>
              <a:rPr lang="en-US" sz="2800" dirty="0">
                <a:latin typeface="Courier New" pitchFamily="49"/>
              </a:rPr>
              <a:t>   class </a:t>
            </a:r>
            <a:r>
              <a:rPr lang="en-US" sz="2800" dirty="0" err="1">
                <a:latin typeface="Courier New" pitchFamily="49"/>
              </a:rPr>
              <a:t>phpClass</a:t>
            </a:r>
            <a:r>
              <a:rPr lang="en-US" sz="2800" dirty="0">
                <a:latin typeface="Courier New" pitchFamily="49"/>
              </a:rPr>
              <a:t> {</a:t>
            </a:r>
          </a:p>
          <a:p>
            <a:pPr lvl="0">
              <a:buNone/>
            </a:pPr>
            <a:r>
              <a:rPr lang="en-US" sz="2800" dirty="0">
                <a:latin typeface="Courier New" pitchFamily="49"/>
              </a:rPr>
              <a:t>      var $var1;</a:t>
            </a:r>
          </a:p>
          <a:p>
            <a:pPr lvl="0">
              <a:buNone/>
            </a:pPr>
            <a:r>
              <a:rPr lang="en-US" sz="2800" dirty="0">
                <a:latin typeface="Courier New" pitchFamily="49"/>
              </a:rPr>
              <a:t>      var $var2 = "constant string";</a:t>
            </a:r>
          </a:p>
          <a:p>
            <a:pPr lvl="0">
              <a:buNone/>
            </a:pPr>
            <a:r>
              <a:rPr lang="en-US" sz="2800" dirty="0">
                <a:latin typeface="Courier New" pitchFamily="49"/>
              </a:rPr>
              <a:t>      </a:t>
            </a:r>
          </a:p>
          <a:p>
            <a:pPr lvl="0">
              <a:buNone/>
            </a:pPr>
            <a:r>
              <a:rPr lang="en-US" sz="2800" dirty="0">
                <a:latin typeface="Courier New" pitchFamily="49"/>
              </a:rPr>
              <a:t>      function </a:t>
            </a:r>
            <a:r>
              <a:rPr lang="en-US" sz="2800" dirty="0" err="1">
                <a:latin typeface="Courier New" pitchFamily="49"/>
              </a:rPr>
              <a:t>myfunc</a:t>
            </a:r>
            <a:r>
              <a:rPr lang="en-US" sz="2800" dirty="0">
                <a:latin typeface="Courier New" pitchFamily="49"/>
              </a:rPr>
              <a:t> ($arg1, $arg2) 	   	  {</a:t>
            </a:r>
          </a:p>
          <a:p>
            <a:pPr lvl="0">
              <a:buNone/>
            </a:pPr>
            <a:r>
              <a:rPr lang="en-US" sz="2800" dirty="0">
                <a:latin typeface="Courier New" pitchFamily="49"/>
              </a:rPr>
              <a:t>         [..]</a:t>
            </a:r>
          </a:p>
          <a:p>
            <a:pPr lvl="0">
              <a:buNone/>
            </a:pPr>
            <a:r>
              <a:rPr lang="en-US" sz="2800" dirty="0">
                <a:latin typeface="Courier New" pitchFamily="49"/>
              </a:rPr>
              <a:t>      }</a:t>
            </a:r>
          </a:p>
          <a:p>
            <a:pPr lvl="0">
              <a:buNone/>
            </a:pPr>
            <a:r>
              <a:rPr lang="en-US" sz="2800" dirty="0">
                <a:latin typeface="Courier New" pitchFamily="49"/>
              </a:rPr>
              <a:t>      [..]</a:t>
            </a:r>
          </a:p>
          <a:p>
            <a:pPr lvl="0">
              <a:buNone/>
            </a:pPr>
            <a:r>
              <a:rPr lang="en-US" sz="2800" dirty="0">
                <a:latin typeface="Courier New" pitchFamily="49"/>
              </a:rPr>
              <a:t>   }</a:t>
            </a:r>
          </a:p>
          <a:p>
            <a:pPr lvl="0">
              <a:buNone/>
            </a:pPr>
            <a:r>
              <a:rPr lang="en-US" sz="2800" dirty="0">
                <a:latin typeface="Courier New" pitchFamily="49"/>
              </a:rPr>
              <a:t>?&gt;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s-novel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../../../../Program%20Files%20(x86)/OpenOffice%204/share/template/sr/presnt/prs-novelty.otp</Template>
  <TotalTime>905</TotalTime>
  <Words>940</Words>
  <Application>Microsoft Office PowerPoint</Application>
  <PresentationFormat>Custom</PresentationFormat>
  <Paragraphs>143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Albany</vt:lpstr>
      <vt:lpstr>Courier New</vt:lpstr>
      <vt:lpstr>StarSymbol</vt:lpstr>
      <vt:lpstr>Thorndale</vt:lpstr>
      <vt:lpstr>Wingdings</vt:lpstr>
      <vt:lpstr>prs-novelty</vt:lpstr>
      <vt:lpstr>Objektno – orijentisano programiranje u PHP – u</vt:lpstr>
      <vt:lpstr>Šta je OOP?</vt:lpstr>
      <vt:lpstr>Kako se vrši grupisanje?</vt:lpstr>
      <vt:lpstr>Kako izgleda klasa?</vt:lpstr>
      <vt:lpstr>Šta su objekti?</vt:lpstr>
      <vt:lpstr>Još primera klasa i objekta</vt:lpstr>
      <vt:lpstr>Klase i objekti</vt:lpstr>
      <vt:lpstr>Kako funkcionišu klase i objekti?</vt:lpstr>
      <vt:lpstr>Sintaksa</vt:lpstr>
      <vt:lpstr>Primer</vt:lpstr>
      <vt:lpstr>Kreiranje objekata</vt:lpstr>
      <vt:lpstr>Primer</vt:lpstr>
      <vt:lpstr>Ključna reč $this</vt:lpstr>
      <vt:lpstr>Primer</vt:lpstr>
      <vt:lpstr>Metode za polja</vt:lpstr>
      <vt:lpstr>Nivoi pristupa</vt:lpstr>
      <vt:lpstr>Primeri</vt:lpstr>
      <vt:lpstr>Konstruktori</vt:lpstr>
      <vt:lpstr>Konstruktori – primeri</vt:lpstr>
      <vt:lpstr>Primeri</vt:lpstr>
      <vt:lpstr>Zadatak za vežbu - računanje</vt:lpstr>
      <vt:lpstr>Nizovi objekata</vt:lpstr>
      <vt:lpstr>Nizovi objekata</vt:lpstr>
      <vt:lpstr>Nizovi objekata – dodavanje</vt:lpstr>
      <vt:lpstr>Primeri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a New Product</dc:title>
  <dc:creator>Stefan Stanimirovic</dc:creator>
  <dc:description>General introduction of a new product taking customer wishes into account</dc:description>
  <cp:lastModifiedBy>Stefan Stanimirović</cp:lastModifiedBy>
  <cp:revision>29</cp:revision>
  <dcterms:created xsi:type="dcterms:W3CDTF">2019-08-11T12:29:39Z</dcterms:created>
  <dcterms:modified xsi:type="dcterms:W3CDTF">2019-10-28T10:12:59Z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0">
    <vt:lpwstr/>
  </property>
  <property fmtid="{D5CDD505-2E9C-101B-9397-08002B2CF9AE}" pid="3" name="Info 1">
    <vt:lpwstr/>
  </property>
  <property fmtid="{D5CDD505-2E9C-101B-9397-08002B2CF9AE}" pid="4" name="Info 2">
    <vt:lpwstr/>
  </property>
  <property fmtid="{D5CDD505-2E9C-101B-9397-08002B2CF9AE}" pid="5" name="Info 3">
    <vt:lpwstr/>
  </property>
</Properties>
</file>