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72" r:id="rId6"/>
    <p:sldId id="273" r:id="rId7"/>
    <p:sldId id="271" r:id="rId8"/>
    <p:sldId id="259" r:id="rId9"/>
    <p:sldId id="260" r:id="rId10"/>
    <p:sldId id="265" r:id="rId11"/>
    <p:sldId id="266" r:id="rId12"/>
    <p:sldId id="267" r:id="rId13"/>
    <p:sldId id="270" r:id="rId14"/>
    <p:sldId id="269" r:id="rId15"/>
    <p:sldId id="268" r:id="rId16"/>
    <p:sldId id="274" r:id="rId17"/>
    <p:sldId id="26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B0AD53-5F8D-4B59-89AD-23D8424F0B9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5C41E1-8451-4387-8A20-A925F2C952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5032" y="1412776"/>
            <a:ext cx="9289032" cy="2304256"/>
          </a:xfrm>
        </p:spPr>
        <p:txBody>
          <a:bodyPr>
            <a:normAutofit fontScale="90000"/>
          </a:bodyPr>
          <a:lstStyle/>
          <a:p>
            <a:r>
              <a:rPr lang="sr-Latn-RS" sz="1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NASLEĐIVANJE</a:t>
            </a:r>
            <a:endParaRPr lang="en-US" sz="1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5733256"/>
          </a:xfrm>
        </p:spPr>
        <p:txBody>
          <a:bodyPr>
            <a:noAutofit/>
          </a:bodyPr>
          <a:lstStyle/>
          <a:p>
            <a:r>
              <a:rPr lang="sr-Latn-RS" sz="2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Automobil</a:t>
            </a:r>
            <a:r>
              <a:rPr lang="sr-Latn-R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je vozilo koje je tipa automobil i koji može imati proizvoljnu boju:</a:t>
            </a:r>
          </a:p>
          <a:p>
            <a:pPr marL="109728" indent="0">
              <a:buNone/>
            </a:pP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solidFill>
                  <a:schemeClr val="accent2"/>
                </a:solidFill>
                <a:latin typeface="Corbel" pitchFamily="34" charset="0"/>
                <a:cs typeface="Arial" pitchFamily="34" charset="0"/>
              </a:rPr>
              <a:t>class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 Automobil </a:t>
            </a:r>
            <a:r>
              <a:rPr lang="sr-Latn-RS" sz="2800" dirty="0">
                <a:solidFill>
                  <a:schemeClr val="accent2"/>
                </a:solidFill>
                <a:latin typeface="Corbel" pitchFamily="34" charset="0"/>
                <a:cs typeface="Arial" pitchFamily="34" charset="0"/>
              </a:rPr>
              <a:t>extends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Vozilo {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public 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function __construct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() {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	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	$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this-&gt;tip = "automobil";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}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		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public 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function setBoja($boja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) {</a:t>
            </a: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$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this-&gt;boja = $boja;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}</a:t>
            </a:r>
            <a:r>
              <a:rPr lang="sr-Latn-RS" sz="2800" dirty="0">
                <a:latin typeface="Corbel" pitchFamily="34" charset="0"/>
                <a:cs typeface="Arial" pitchFamily="34" charset="0"/>
              </a:rPr>
              <a:t>			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}</a:t>
            </a:r>
            <a:endParaRPr lang="sr-Latn-RS" sz="2800" dirty="0">
              <a:latin typeface="Corb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2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388843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Kada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želimo da napravimo objekat od klase Automobil, i postavimo mu boju, to možemo uraditi na sledeći način:</a:t>
            </a:r>
          </a:p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it-IT" sz="3000" dirty="0" smtClean="0">
                <a:latin typeface="Corbel" pitchFamily="34" charset="0"/>
                <a:cs typeface="Arial" pitchFamily="34" charset="0"/>
              </a:rPr>
              <a:t>$</a:t>
            </a:r>
            <a:r>
              <a:rPr lang="it-IT" sz="3000" dirty="0">
                <a:latin typeface="Corbel" pitchFamily="34" charset="0"/>
                <a:cs typeface="Arial" pitchFamily="34" charset="0"/>
              </a:rPr>
              <a:t>automobil = </a:t>
            </a:r>
            <a:r>
              <a:rPr lang="it-IT" sz="3000" b="1" dirty="0">
                <a:solidFill>
                  <a:srgbClr val="FF0000"/>
                </a:solidFill>
                <a:latin typeface="Corbel" pitchFamily="34" charset="0"/>
                <a:cs typeface="Arial" pitchFamily="34" charset="0"/>
              </a:rPr>
              <a:t>new</a:t>
            </a:r>
            <a:r>
              <a:rPr lang="it-IT" sz="3000" dirty="0">
                <a:latin typeface="Corbel" pitchFamily="34" charset="0"/>
                <a:cs typeface="Arial" pitchFamily="34" charset="0"/>
              </a:rPr>
              <a:t> Automobil();	</a:t>
            </a:r>
            <a:endParaRPr lang="sr-Latn-RS" sz="30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it-IT" sz="3000" dirty="0" smtClean="0">
                <a:latin typeface="Corbel" pitchFamily="34" charset="0"/>
                <a:cs typeface="Arial" pitchFamily="34" charset="0"/>
              </a:rPr>
              <a:t>$</a:t>
            </a:r>
            <a:r>
              <a:rPr lang="it-IT" sz="3000" dirty="0">
                <a:latin typeface="Corbel" pitchFamily="34" charset="0"/>
                <a:cs typeface="Arial" pitchFamily="34" charset="0"/>
              </a:rPr>
              <a:t>automobil-&gt;setBoja("crvena");	</a:t>
            </a:r>
            <a:endParaRPr lang="sr-Latn-RS" sz="3000" dirty="0" smtClean="0">
              <a:latin typeface="Corbe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it-IT" sz="3000" dirty="0" smtClean="0">
                <a:latin typeface="Corbel" pitchFamily="34" charset="0"/>
                <a:cs typeface="Arial" pitchFamily="34" charset="0"/>
              </a:rPr>
              <a:t>$</a:t>
            </a:r>
            <a:r>
              <a:rPr lang="it-IT" sz="3000" dirty="0">
                <a:latin typeface="Corbel" pitchFamily="34" charset="0"/>
                <a:cs typeface="Arial" pitchFamily="34" charset="0"/>
              </a:rPr>
              <a:t>automobil-&gt;ispis();</a:t>
            </a:r>
            <a:endParaRPr lang="en-US" sz="3000" dirty="0" smtClean="0">
              <a:latin typeface="Corbel" pitchFamily="34" charset="0"/>
              <a:cs typeface="Arial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51125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osnovnoj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klasi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Vozilo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mogu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će je pored promenljivih takođe praviti konstruktor, setere, getere i druge pomoćne funkcije.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Ove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funkcije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mo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žemo pozivati kako iz objekata osnovne klase, tako i iz objekata koji su izvedeni iz osnovne klase.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6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35280" cy="56166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sr-Latn-RS" sz="3000" dirty="0">
                <a:latin typeface="Arial" pitchFamily="34" charset="0"/>
                <a:cs typeface="Arial" pitchFamily="34" charset="0"/>
              </a:rPr>
              <a:t>class Vozilo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		public $boja;	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$tip;			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function ispisVozila()	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	{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		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		echo 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"&lt;p&gt; Ispis vozila &lt;/p&gt;";		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	}</a:t>
            </a:r>
            <a:r>
              <a:rPr lang="sr-Latn-RS" sz="3000" dirty="0">
                <a:latin typeface="Arial" pitchFamily="34" charset="0"/>
                <a:cs typeface="Arial" pitchFamily="34" charset="0"/>
              </a:rPr>
              <a:t>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sr-Latn-RS" sz="3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109728" indent="0">
              <a:buNone/>
            </a:pP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$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automobil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Automobil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();	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automobil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ispisVozila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();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5112568"/>
          </a:xfrm>
        </p:spPr>
        <p:txBody>
          <a:bodyPr>
            <a:noAutofit/>
          </a:bodyPr>
          <a:lstStyle/>
          <a:p>
            <a:r>
              <a:rPr lang="sr-Latn-RS" sz="2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Kamion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je takođe vozilo koje je tipa kamion i koji može imati proizvoljnu boju.</a:t>
            </a: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Motocikl</a:t>
            </a:r>
            <a:r>
              <a:rPr lang="sr-Latn-R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je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takođe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vozilo koje je tipa motocikl i koje može imati proizvoljnu boju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Osnovnoj klasi Vozilo možemo dodati i još neke atribute koje će je opisivati.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Koji bi to atributi mogli biti?</a:t>
            </a:r>
            <a:endParaRPr lang="sr-Latn-R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Napraviti klasu </a:t>
            </a:r>
            <a:r>
              <a:rPr lang="sr-Latn-RS" sz="3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, koja ima atribute: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dirty="0" smtClean="0">
                <a:latin typeface="Arial" pitchFamily="34" charset="0"/>
                <a:cs typeface="Arial" pitchFamily="34" charset="0"/>
              </a:rPr>
              <a:t>ime, prezime, godina rođenja.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Napraviti klasu </a:t>
            </a:r>
            <a:r>
              <a:rPr lang="sr-Latn-RS" sz="3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Zaposleni</a:t>
            </a:r>
            <a:r>
              <a:rPr lang="sr-Latn-RS" sz="3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koja nasleđuje klasu Osoba i koja sadrži atribute: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dirty="0" smtClean="0">
                <a:latin typeface="Arial" pitchFamily="34" charset="0"/>
                <a:cs typeface="Arial" pitchFamily="34" charset="0"/>
              </a:rPr>
              <a:t>ime, prezime, godina rođenja, plata, pozicija.</a:t>
            </a:r>
          </a:p>
          <a:p>
            <a:endParaRPr lang="sr-Latn-RS" sz="3000" dirty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Realizovati konstruktore, getere, setere i funkcije za ispis u klasama Osoba i Zaposleni.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Zadatak za vežbu: </a:t>
            </a:r>
            <a:r>
              <a:rPr lang="sr-Latn-R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 zaposleni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Ispisati na ekranu „Zaposlen u ekonomskom sektoru“ ukoliko je pozicija zaposlenog ekonomista.</a:t>
            </a:r>
          </a:p>
          <a:p>
            <a:endParaRPr lang="sr-Latn-R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Napisati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funkciju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koj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oj se prosleđuje niz radnika a ona vraća prosečnu platu radnika.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endParaRPr lang="sr-Latn-R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Napisati funkciju koja vraća true ukoliko osoba ima natprosečnu platu, u suprotnom vraća false.</a:t>
            </a:r>
            <a:endParaRPr lang="sr-Latn-R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Zadatak za vežbu: </a:t>
            </a:r>
            <a:r>
              <a:rPr lang="sr-Latn-R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 zaposleni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9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Napraviti klasu </a:t>
            </a:r>
            <a:r>
              <a:rPr lang="sr-Latn-RS" sz="3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, koja ima atribute: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dirty="0" smtClean="0">
                <a:latin typeface="Arial" pitchFamily="34" charset="0"/>
                <a:cs typeface="Arial" pitchFamily="34" charset="0"/>
              </a:rPr>
              <a:t>ime, prezime, godina rođenja, grad rođenja.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Napraviti klasu </a:t>
            </a:r>
            <a:r>
              <a:rPr lang="sr-Latn-RS" sz="3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Košarkaš</a:t>
            </a:r>
            <a:r>
              <a:rPr lang="sr-Latn-RS" sz="3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koja ima atribute: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dirty="0" smtClean="0">
                <a:latin typeface="Arial" pitchFamily="34" charset="0"/>
                <a:cs typeface="Arial" pitchFamily="34" charset="0"/>
              </a:rPr>
              <a:t>ime, prezime, godina rođenja, grad rođenja, </a:t>
            </a:r>
            <a:r>
              <a:rPr lang="sr-Latn-RS" sz="3000" b="1" dirty="0" smtClean="0">
                <a:latin typeface="Arial" pitchFamily="34" charset="0"/>
                <a:cs typeface="Arial" pitchFamily="34" charset="0"/>
              </a:rPr>
              <a:t>visina, težina, broj na dresu, ukupan broj poena, ukupan broj odigranih utakmica, pozicija, reprezentacija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Zadatak za vežbu: </a:t>
            </a:r>
            <a:r>
              <a:rPr lang="sr-Latn-R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 košarkaš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9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Napisati funkciju koja vraća koliki je prosečan broj poena igrača po utakmici.</a:t>
            </a:r>
          </a:p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Napisati funkciju koja na ekranu ispisuje „teški centar“ ukoliko je igrač na poziciji 5, visok je preko 2.1m i težak preko 110 kolograma.</a:t>
            </a:r>
          </a:p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endParaRPr lang="sr-Latn-R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Zadatak za vežbu: </a:t>
            </a:r>
            <a:r>
              <a:rPr lang="sr-Latn-R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Osoba košarkaš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Nasleđivajne je jedan od suštinskih koncepata objektno-orijentisanog programiranja.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dirty="0" smtClean="0">
                <a:latin typeface="Arial" pitchFamily="34" charset="0"/>
                <a:cs typeface="Arial" pitchFamily="34" charset="0"/>
              </a:rPr>
              <a:t>To je način kreiranja novih klasa i objekata koristeći već definisane klase.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Nasleđivanje predstavlja mehanizam koji omogućava da jedna klasa nasleđuje celokupno ponašanje i sve atribute neke druge klase.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6" y="1286554"/>
            <a:ext cx="8745977" cy="454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9869" y="1525082"/>
            <a:ext cx="1942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b="1" dirty="0" smtClean="0">
                <a:solidFill>
                  <a:schemeClr val="accent4"/>
                </a:solidFill>
              </a:rPr>
              <a:t>VOZILA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2708920"/>
            <a:ext cx="1805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dirty="0" smtClean="0">
                <a:solidFill>
                  <a:schemeClr val="accent4"/>
                </a:solidFill>
              </a:rPr>
              <a:t>VOZILA SA TOČKOVIMA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50203"/>
            <a:ext cx="82296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Osnovna ideja nasleđivanja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Klasa koja nasleđuje neku klasu naziva se </a:t>
            </a:r>
            <a:r>
              <a:rPr lang="sr-Latn-R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izvedena klasa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 ili </a:t>
            </a:r>
            <a:r>
              <a:rPr lang="sr-Latn-R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potklasa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Klasa koja se nasleđuje naziva se 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r>
              <a:rPr lang="sr-Latn-R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osnovna klasa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r-Latn-R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natklasa</a:t>
            </a:r>
            <a:r>
              <a:rPr lang="sr-Latn-R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ili </a:t>
            </a:r>
            <a:r>
              <a:rPr lang="sr-Latn-R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 klasa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sr-Latn-RS" sz="3000" dirty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Klasa može imati samo jednu natklasu, ali svaka klasa može imati neograničeni broj izvedenih klasa.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Hijejarhija nasleđivanja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79296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Izvedene klase automatski nasleđuju sve atribute i ponašanja klase čije su naslednice.</a:t>
            </a:r>
          </a:p>
          <a:p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Izvedena klasa postaje kombinacija sopstvenih funkcionalnosti i svih funkcionalnosti klasa koje se nalaze „iznad nje“ u okviru posmatrane hijerarhije klasa.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Hijejarhija nasleđivanja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1196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sr-Latn-RS" sz="3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Hijejarhija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nasleđivanja klasa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2776"/>
            <a:ext cx="73498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1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Iskorišćavanje do sada napisanog koda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Uprošćavanje kompleksnosti aplikacije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Izvedene klase preklapaju i dopunjuju mogućnosti koje daje glavna (bazična) klasa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Čemu služi nasleđivanje?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3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11968"/>
          </a:xfrm>
        </p:spPr>
        <p:txBody>
          <a:bodyPr>
            <a:noAutofit/>
          </a:bodyPr>
          <a:lstStyle/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Nasleđivajne klasa se definiše rezervisanom rečju </a:t>
            </a:r>
            <a:r>
              <a:rPr lang="sr-Latn-RS" sz="3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sr-Latn-RS" sz="30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sr-Latn-RS" sz="3000" dirty="0" smtClean="0">
                <a:latin typeface="Arial" pitchFamily="34" charset="0"/>
                <a:cs typeface="Arial" pitchFamily="34" charset="0"/>
              </a:rPr>
            </a:br>
            <a:endParaRPr lang="sr-Latn-R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3000" dirty="0" smtClean="0">
                <a:latin typeface="Arial" pitchFamily="34" charset="0"/>
                <a:cs typeface="Arial" pitchFamily="34" charset="0"/>
              </a:rPr>
              <a:t>U klasi koja nasleđuje, dostupna su sva svojstva i metode iz natklase koje nisu privatne.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8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435280" cy="4611968"/>
          </a:xfrm>
        </p:spPr>
        <p:txBody>
          <a:bodyPr>
            <a:no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Napraviti klasu </a:t>
            </a:r>
            <a:r>
              <a:rPr lang="sr-Latn-RS" sz="2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Vozilo</a:t>
            </a:r>
            <a:r>
              <a:rPr lang="sr-Latn-R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koja sadrži JAVNE promenljive:</a:t>
            </a:r>
          </a:p>
          <a:p>
            <a:pPr lvl="1"/>
            <a:r>
              <a:rPr lang="sr-Latn-RS" sz="2800" dirty="0" smtClean="0">
                <a:latin typeface="Arial" pitchFamily="34" charset="0"/>
                <a:cs typeface="Arial" pitchFamily="34" charset="0"/>
              </a:rPr>
              <a:t>Boja</a:t>
            </a:r>
          </a:p>
          <a:p>
            <a:pPr lvl="1"/>
            <a:r>
              <a:rPr lang="sr-Latn-RS" sz="2800" dirty="0" smtClean="0">
                <a:latin typeface="Arial" pitchFamily="34" charset="0"/>
                <a:cs typeface="Arial" pitchFamily="34" charset="0"/>
              </a:rPr>
              <a:t>Tip</a:t>
            </a:r>
          </a:p>
          <a:p>
            <a:pPr marL="393192" lvl="1" indent="0">
              <a:buNone/>
            </a:pPr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800" dirty="0">
                <a:latin typeface="Corbel" pitchFamily="34" charset="0"/>
                <a:cs typeface="Arial" pitchFamily="34" charset="0"/>
              </a:rPr>
              <a:t>class </a:t>
            </a:r>
            <a:r>
              <a:rPr lang="en-US" sz="2800" dirty="0" err="1" smtClean="0">
                <a:latin typeface="Corbel" pitchFamily="34" charset="0"/>
                <a:cs typeface="Arial" pitchFamily="34" charset="0"/>
              </a:rPr>
              <a:t>Vozilo</a:t>
            </a:r>
            <a:r>
              <a:rPr lang="sr-Latn-RS" sz="2800" dirty="0" smtClean="0">
                <a:latin typeface="Corbel" pitchFamily="34" charset="0"/>
                <a:cs typeface="Arial" pitchFamily="34" charset="0"/>
              </a:rPr>
              <a:t> </a:t>
            </a:r>
          </a:p>
          <a:p>
            <a:pPr marL="393192" lvl="1" indent="0">
              <a:buNone/>
            </a:pPr>
            <a:r>
              <a:rPr lang="en-US" sz="2800" dirty="0" smtClean="0">
                <a:latin typeface="Corbel" pitchFamily="34" charset="0"/>
                <a:cs typeface="Arial" pitchFamily="34" charset="0"/>
              </a:rPr>
              <a:t>{</a:t>
            </a:r>
            <a:r>
              <a:rPr lang="en-US" sz="2800" dirty="0">
                <a:latin typeface="Corbel" pitchFamily="34" charset="0"/>
                <a:cs typeface="Arial" pitchFamily="34" charset="0"/>
              </a:rPr>
              <a:t>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orbel" pitchFamily="34" charset="0"/>
                <a:cs typeface="Arial" pitchFamily="34" charset="0"/>
              </a:rPr>
              <a:t>public </a:t>
            </a:r>
            <a:r>
              <a:rPr lang="en-US" sz="2800" dirty="0">
                <a:latin typeface="Corbel" pitchFamily="34" charset="0"/>
                <a:cs typeface="Arial" pitchFamily="34" charset="0"/>
              </a:rPr>
              <a:t>$</a:t>
            </a:r>
            <a:r>
              <a:rPr lang="en-US" sz="2800" dirty="0" err="1">
                <a:latin typeface="Corbel" pitchFamily="34" charset="0"/>
                <a:cs typeface="Arial" pitchFamily="34" charset="0"/>
              </a:rPr>
              <a:t>boja</a:t>
            </a:r>
            <a:r>
              <a:rPr lang="en-US" sz="2800" dirty="0">
                <a:latin typeface="Corbel" pitchFamily="34" charset="0"/>
                <a:cs typeface="Arial" pitchFamily="34" charset="0"/>
              </a:rPr>
              <a:t>;	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sr-Latn-RS" sz="2800" dirty="0">
                <a:latin typeface="Corbe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orbel" pitchFamily="34" charset="0"/>
                <a:cs typeface="Arial" pitchFamily="34" charset="0"/>
              </a:rPr>
              <a:t>public </a:t>
            </a:r>
            <a:r>
              <a:rPr lang="en-US" sz="2800" dirty="0">
                <a:latin typeface="Corbel" pitchFamily="34" charset="0"/>
                <a:cs typeface="Arial" pitchFamily="34" charset="0"/>
              </a:rPr>
              <a:t>$tip;	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800" dirty="0" smtClean="0">
                <a:latin typeface="Corbel" pitchFamily="34" charset="0"/>
                <a:cs typeface="Arial" pitchFamily="34" charset="0"/>
              </a:rPr>
              <a:t>}</a:t>
            </a:r>
            <a:endParaRPr lang="sr-Latn-RS" sz="2800" dirty="0" smtClean="0">
              <a:latin typeface="Corb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Nasleđivanje implementacija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8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5046</TotalTime>
  <Words>385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NASLEĐIVANJE</vt:lpstr>
      <vt:lpstr>Nasleđivanje</vt:lpstr>
      <vt:lpstr>Osnovna ideja nasleđivanja</vt:lpstr>
      <vt:lpstr>Hijejarhija nasleđivanja</vt:lpstr>
      <vt:lpstr>Hijejarhija nasleđivanja</vt:lpstr>
      <vt:lpstr>Hijejarhija nasleđivanja klasa</vt:lpstr>
      <vt:lpstr>Čemu služi nasleđivanje?</vt:lpstr>
      <vt:lpstr>Nasleđivanje implementacija</vt:lpstr>
      <vt:lpstr>Nasleđivanje implementacija</vt:lpstr>
      <vt:lpstr>Nasleđivanje implementacija</vt:lpstr>
      <vt:lpstr>Nasleđivanje implementacija</vt:lpstr>
      <vt:lpstr>Nasleđivanje implementacija</vt:lpstr>
      <vt:lpstr>Nasleđivanje implementacija</vt:lpstr>
      <vt:lpstr>Nasleđivanje implementacija</vt:lpstr>
      <vt:lpstr>Zadatak za vežbu: Osoba zaposleni</vt:lpstr>
      <vt:lpstr>Zadatak za vežbu: Osoba zaposleni</vt:lpstr>
      <vt:lpstr>Zadatak za vežbu: Osoba košarkaš</vt:lpstr>
      <vt:lpstr>Zadatak za vežbu: Osoba košarkaš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NASLEĐIVANJE</dc:title>
  <dc:creator>Windows User</dc:creator>
  <cp:lastModifiedBy>Windows User</cp:lastModifiedBy>
  <cp:revision>21</cp:revision>
  <dcterms:created xsi:type="dcterms:W3CDTF">2019-08-14T18:04:17Z</dcterms:created>
  <dcterms:modified xsi:type="dcterms:W3CDTF">2019-08-19T08:24:50Z</dcterms:modified>
</cp:coreProperties>
</file>