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89" r:id="rId6"/>
    <p:sldId id="260" r:id="rId7"/>
    <p:sldId id="261" r:id="rId8"/>
    <p:sldId id="29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90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8" r:id="rId35"/>
    <p:sldId id="286" r:id="rId36"/>
    <p:sldId id="28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125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514600"/>
            <a:ext cx="7086600" cy="1470025"/>
          </a:xfrm>
        </p:spPr>
        <p:txBody>
          <a:bodyPr>
            <a:noAutofit/>
          </a:bodyPr>
          <a:lstStyle/>
          <a:p>
            <a:r>
              <a:rPr lang="sr-Latn-RS" sz="15000" dirty="0" smtClean="0"/>
              <a:t>FORME</a:t>
            </a:r>
            <a:endParaRPr lang="en-US" sz="1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3400"/>
            <a:ext cx="5791200" cy="1752600"/>
          </a:xfrm>
        </p:spPr>
        <p:txBody>
          <a:bodyPr>
            <a:normAutofit/>
          </a:bodyPr>
          <a:lstStyle/>
          <a:p>
            <a:r>
              <a:rPr lang="sr-Latn-RS" sz="5000" dirty="0" smtClean="0"/>
              <a:t>Rad sa elementima forme u HTML-u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07492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type=“text“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sr-Latn-RS" dirty="0" smtClean="0"/>
              <a:t>Osnovno polje za unos proizvoljnog teksta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kod za element na predstojećoj slici je:</a:t>
            </a:r>
            <a:br>
              <a:rPr lang="sr-Latn-RS" dirty="0" smtClean="0"/>
            </a:br>
            <a:r>
              <a:rPr lang="sr-Latn-RS" dirty="0"/>
              <a:t/>
            </a:r>
            <a:br>
              <a:rPr lang="sr-Latn-RS" dirty="0"/>
            </a:br>
            <a:r>
              <a:rPr lang="en-US" b="1" dirty="0">
                <a:solidFill>
                  <a:schemeClr val="accent3"/>
                </a:solidFill>
              </a:rPr>
              <a:t>&lt;label&gt; </a:t>
            </a:r>
            <a:r>
              <a:rPr lang="en-US" b="1" dirty="0" err="1">
                <a:solidFill>
                  <a:schemeClr val="accent3"/>
                </a:solidFill>
              </a:rPr>
              <a:t>Ime</a:t>
            </a:r>
            <a:r>
              <a:rPr lang="en-US" b="1" dirty="0">
                <a:solidFill>
                  <a:schemeClr val="accent3"/>
                </a:solidFill>
              </a:rPr>
              <a:t>: &lt;/label&gt;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text</a:t>
            </a:r>
            <a:r>
              <a:rPr lang="en-US" b="1" dirty="0" smtClean="0">
                <a:solidFill>
                  <a:schemeClr val="accent3"/>
                </a:solidFill>
              </a:rPr>
              <a:t>”/&gt;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02200"/>
            <a:ext cx="513944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66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</a:t>
            </a:r>
            <a:r>
              <a:rPr lang="en-US" dirty="0" smtClean="0"/>
              <a:t>password</a:t>
            </a:r>
            <a:r>
              <a:rPr lang="sr-Latn-RS" dirty="0" smtClean="0"/>
              <a:t>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en-US" dirty="0" err="1" smtClean="0"/>
              <a:t>Polje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unos</a:t>
            </a:r>
            <a:r>
              <a:rPr lang="en-US" dirty="0" smtClean="0"/>
              <a:t> </a:t>
            </a:r>
            <a:r>
              <a:rPr lang="en-US" dirty="0" err="1" smtClean="0"/>
              <a:t>lozinki</a:t>
            </a:r>
            <a:r>
              <a:rPr lang="sr-Latn-RS" dirty="0" smtClean="0"/>
              <a:t>, brojeva kreditnih kartica,...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kod za element na predstojećoj slici je:</a:t>
            </a:r>
            <a:br>
              <a:rPr lang="sr-Latn-RS" dirty="0" smtClean="0"/>
            </a:br>
            <a:endParaRPr lang="sr-Latn-RS" dirty="0" smtClean="0"/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en-US" b="1" dirty="0">
                <a:solidFill>
                  <a:schemeClr val="accent3"/>
                </a:solidFill>
              </a:rPr>
              <a:t>label&gt; </a:t>
            </a:r>
            <a:r>
              <a:rPr lang="sr-Latn-RS" b="1" dirty="0" smtClean="0">
                <a:solidFill>
                  <a:schemeClr val="accent3"/>
                </a:solidFill>
              </a:rPr>
              <a:t>Unos osetljivih podataka</a:t>
            </a:r>
            <a:r>
              <a:rPr lang="en-US" b="1" dirty="0" smtClean="0">
                <a:solidFill>
                  <a:schemeClr val="accent3"/>
                </a:solidFill>
              </a:rPr>
              <a:t>: </a:t>
            </a:r>
            <a:r>
              <a:rPr lang="en-US" b="1" dirty="0">
                <a:solidFill>
                  <a:schemeClr val="accent3"/>
                </a:solidFill>
              </a:rPr>
              <a:t>&lt;/label&gt;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password</a:t>
            </a:r>
            <a:r>
              <a:rPr lang="en-US" b="1" dirty="0" smtClean="0">
                <a:solidFill>
                  <a:schemeClr val="accent3"/>
                </a:solidFill>
              </a:rPr>
              <a:t>”/&gt;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953000"/>
            <a:ext cx="80467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651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type=“hidden“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sr-Latn-RS" dirty="0" smtClean="0"/>
              <a:t>Mogućnost kreiranja, upistivanja i iščitavanja vrednosti iz polja koje nije vidljivo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Obično služi da nam sačuva međurezultate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kod za ovaj element je:</a:t>
            </a:r>
            <a:br>
              <a:rPr lang="sr-Latn-RS" dirty="0" smtClean="0"/>
            </a:br>
            <a:endParaRPr lang="sr-Latn-RS" dirty="0" smtClean="0"/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hidden</a:t>
            </a:r>
            <a:r>
              <a:rPr lang="en-US" b="1" dirty="0" smtClean="0">
                <a:solidFill>
                  <a:schemeClr val="accent3"/>
                </a:solidFill>
              </a:rPr>
              <a:t>”/&gt;</a:t>
            </a:r>
          </a:p>
        </p:txBody>
      </p:sp>
    </p:spTree>
    <p:extLst>
      <p:ext uri="{BB962C8B-B14F-4D97-AF65-F5344CB8AC3E}">
        <p14:creationId xmlns:p14="http://schemas.microsoft.com/office/powerpoint/2010/main" val="609895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type=“search“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382000" cy="4898136"/>
          </a:xfrm>
        </p:spPr>
        <p:txBody>
          <a:bodyPr/>
          <a:lstStyle/>
          <a:p>
            <a:r>
              <a:rPr lang="sr-Latn-RS" dirty="0" smtClean="0"/>
              <a:t>Služi za zadavanje ključnih reči (kriterijuma pretrage)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kod za element na predstojećoj slici je: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en-US" b="1" dirty="0">
                <a:solidFill>
                  <a:schemeClr val="accent3"/>
                </a:solidFill>
              </a:rPr>
              <a:t>label&gt; </a:t>
            </a:r>
            <a:r>
              <a:rPr lang="sr-Latn-RS" b="1" dirty="0" smtClean="0">
                <a:solidFill>
                  <a:schemeClr val="accent3"/>
                </a:solidFill>
              </a:rPr>
              <a:t>Unos kriterijuma pretrage</a:t>
            </a:r>
            <a:r>
              <a:rPr lang="en-US" b="1" dirty="0" smtClean="0">
                <a:solidFill>
                  <a:schemeClr val="accent3"/>
                </a:solidFill>
              </a:rPr>
              <a:t>: </a:t>
            </a:r>
            <a:r>
              <a:rPr lang="en-US" b="1" dirty="0">
                <a:solidFill>
                  <a:schemeClr val="accent3"/>
                </a:solidFill>
              </a:rPr>
              <a:t>&lt;/label&gt;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search</a:t>
            </a:r>
            <a:r>
              <a:rPr lang="en-US" b="1" dirty="0" smtClean="0">
                <a:solidFill>
                  <a:schemeClr val="accent3"/>
                </a:solidFill>
              </a:rPr>
              <a:t>”/&gt;</a:t>
            </a:r>
            <a:endParaRPr lang="sr-Latn-RS" b="1" dirty="0" smtClean="0">
              <a:solidFill>
                <a:schemeClr val="accent3"/>
              </a:solidFill>
            </a:endParaRPr>
          </a:p>
          <a:p>
            <a:pPr marL="109728" indent="0">
              <a:buNone/>
            </a:pPr>
            <a:endParaRPr lang="en-US" b="1" dirty="0" smtClean="0">
              <a:solidFill>
                <a:schemeClr val="accent3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59300"/>
            <a:ext cx="6858000" cy="2068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7315200" y="4800600"/>
            <a:ext cx="152400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601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type=“number“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898136"/>
          </a:xfrm>
        </p:spPr>
        <p:txBody>
          <a:bodyPr/>
          <a:lstStyle/>
          <a:p>
            <a:r>
              <a:rPr lang="en-US" dirty="0" err="1" smtClean="0"/>
              <a:t>Polje</a:t>
            </a:r>
            <a:r>
              <a:rPr lang="en-US" dirty="0" smtClean="0"/>
              <a:t> </a:t>
            </a:r>
            <a:r>
              <a:rPr lang="sr-Latn-RS" dirty="0" smtClean="0"/>
              <a:t>koje služi ISKLJUČIVO za unos brojeva</a:t>
            </a:r>
          </a:p>
          <a:p>
            <a:r>
              <a:rPr lang="sr-Latn-RS" dirty="0" smtClean="0"/>
              <a:t>Svaki pokušaj unosa slovnih i specijalnih karaktera (osim +, - i .) se automatski sprečava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kod za element na predstojećoj slici je:</a:t>
            </a:r>
            <a:br>
              <a:rPr lang="sr-Latn-RS" dirty="0" smtClean="0"/>
            </a:br>
            <a:endParaRPr lang="sr-Latn-RS" dirty="0" smtClean="0"/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en-US" b="1" dirty="0">
                <a:solidFill>
                  <a:schemeClr val="accent3"/>
                </a:solidFill>
              </a:rPr>
              <a:t>label&gt; </a:t>
            </a:r>
            <a:r>
              <a:rPr lang="sr-Latn-RS" b="1" dirty="0" smtClean="0">
                <a:solidFill>
                  <a:schemeClr val="accent3"/>
                </a:solidFill>
              </a:rPr>
              <a:t>Unos numeričkog podatka</a:t>
            </a:r>
            <a:r>
              <a:rPr lang="en-US" b="1" dirty="0" smtClean="0">
                <a:solidFill>
                  <a:schemeClr val="accent3"/>
                </a:solidFill>
              </a:rPr>
              <a:t>: </a:t>
            </a:r>
            <a:r>
              <a:rPr lang="en-US" b="1" dirty="0">
                <a:solidFill>
                  <a:schemeClr val="accent3"/>
                </a:solidFill>
              </a:rPr>
              <a:t>&lt;/label&gt;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number</a:t>
            </a:r>
            <a:r>
              <a:rPr lang="en-US" b="1" dirty="0" smtClean="0">
                <a:solidFill>
                  <a:schemeClr val="accent3"/>
                </a:solidFill>
              </a:rPr>
              <a:t>”/&gt;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845248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097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type=“number“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898136"/>
          </a:xfrm>
        </p:spPr>
        <p:txBody>
          <a:bodyPr/>
          <a:lstStyle/>
          <a:p>
            <a:r>
              <a:rPr lang="sr-Latn-RS" dirty="0" smtClean="0"/>
              <a:t>Dodatni atributi koji se ovde mogu dodati su:</a:t>
            </a:r>
          </a:p>
          <a:p>
            <a:pPr lvl="1"/>
            <a:r>
              <a:rPr lang="sr-Latn-RS" b="1" dirty="0" smtClean="0">
                <a:solidFill>
                  <a:schemeClr val="accent3"/>
                </a:solidFill>
              </a:rPr>
              <a:t>min</a:t>
            </a:r>
            <a:r>
              <a:rPr lang="sr-Latn-RS" dirty="0" smtClean="0">
                <a:solidFill>
                  <a:schemeClr val="accent3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– Navođenje donjeg opsega</a:t>
            </a:r>
          </a:p>
          <a:p>
            <a:pPr lvl="1"/>
            <a:r>
              <a:rPr lang="sr-Latn-RS" b="1" dirty="0" smtClean="0">
                <a:solidFill>
                  <a:schemeClr val="accent3"/>
                </a:solidFill>
              </a:rPr>
              <a:t>max</a:t>
            </a:r>
            <a:r>
              <a:rPr lang="sr-Latn-RS" dirty="0" smtClean="0">
                <a:solidFill>
                  <a:schemeClr val="accent3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– Navođenje gornjeg opsega</a:t>
            </a:r>
          </a:p>
          <a:p>
            <a:pPr lvl="1"/>
            <a:r>
              <a:rPr lang="sr-Latn-RS" b="1" dirty="0" smtClean="0">
                <a:solidFill>
                  <a:schemeClr val="accent3"/>
                </a:solidFill>
              </a:rPr>
              <a:t>step</a:t>
            </a:r>
            <a:r>
              <a:rPr lang="sr-Latn-RS" dirty="0" smtClean="0">
                <a:solidFill>
                  <a:schemeClr val="accent3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– Podešavanje stepena promena</a:t>
            </a:r>
            <a:r>
              <a:rPr lang="sr-Latn-RS" dirty="0" smtClean="0"/>
              <a:t/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kod za element na predstojećoj slici je:</a:t>
            </a:r>
            <a:br>
              <a:rPr lang="sr-Latn-RS" dirty="0" smtClean="0"/>
            </a:br>
            <a:endParaRPr lang="sr-Latn-RS" dirty="0" smtClean="0"/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en-US" b="1" dirty="0">
                <a:solidFill>
                  <a:schemeClr val="accent3"/>
                </a:solidFill>
              </a:rPr>
              <a:t>label&gt; </a:t>
            </a:r>
            <a:r>
              <a:rPr lang="sr-Latn-RS" b="1" dirty="0" smtClean="0">
                <a:solidFill>
                  <a:schemeClr val="accent3"/>
                </a:solidFill>
              </a:rPr>
              <a:t>Unos numeričkog podatka</a:t>
            </a:r>
            <a:r>
              <a:rPr lang="en-US" b="1" dirty="0" smtClean="0">
                <a:solidFill>
                  <a:schemeClr val="accent3"/>
                </a:solidFill>
              </a:rPr>
              <a:t>: </a:t>
            </a:r>
            <a:r>
              <a:rPr lang="en-US" b="1" dirty="0">
                <a:solidFill>
                  <a:schemeClr val="accent3"/>
                </a:solidFill>
              </a:rPr>
              <a:t>&lt;/label&gt;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number</a:t>
            </a:r>
            <a:r>
              <a:rPr lang="en-US" b="1" dirty="0" smtClean="0">
                <a:solidFill>
                  <a:schemeClr val="accent3"/>
                </a:solidFill>
              </a:rPr>
              <a:t>”</a:t>
            </a:r>
            <a:r>
              <a:rPr lang="sr-Latn-RS" b="1" dirty="0" smtClean="0">
                <a:solidFill>
                  <a:schemeClr val="accent3"/>
                </a:solidFill>
              </a:rPr>
              <a:t> </a:t>
            </a:r>
            <a:br>
              <a:rPr lang="sr-Latn-RS" b="1" dirty="0" smtClean="0">
                <a:solidFill>
                  <a:schemeClr val="accent3"/>
                </a:solidFill>
              </a:rPr>
            </a:br>
            <a:r>
              <a:rPr lang="sr-Latn-RS" b="1" dirty="0" smtClean="0">
                <a:solidFill>
                  <a:schemeClr val="accent3"/>
                </a:solidFill>
              </a:rPr>
              <a:t>	      min=“1 “  min=“25“  step=“0.3“ </a:t>
            </a:r>
            <a:r>
              <a:rPr lang="en-US" b="1" dirty="0" smtClean="0">
                <a:solidFill>
                  <a:schemeClr val="accent3"/>
                </a:solidFill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4201307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type=“email“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898136"/>
          </a:xfrm>
        </p:spPr>
        <p:txBody>
          <a:bodyPr/>
          <a:lstStyle/>
          <a:p>
            <a:r>
              <a:rPr lang="en-US" dirty="0" err="1" smtClean="0"/>
              <a:t>Polje</a:t>
            </a:r>
            <a:r>
              <a:rPr lang="en-US" dirty="0" smtClean="0"/>
              <a:t> </a:t>
            </a:r>
            <a:r>
              <a:rPr lang="sr-Latn-RS" dirty="0" smtClean="0"/>
              <a:t>za unos email adrese</a:t>
            </a:r>
          </a:p>
          <a:p>
            <a:r>
              <a:rPr lang="sr-Latn-RS" dirty="0" smtClean="0"/>
              <a:t>Prilikom slanja, ukoliko je uključena opcija za validaciju forme, obustavlja slanje neispravno unete e-mail adrese 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kod za element na predstojećoj slici je: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en-US" b="1" dirty="0">
                <a:solidFill>
                  <a:schemeClr val="accent3"/>
                </a:solidFill>
              </a:rPr>
              <a:t>label&gt; </a:t>
            </a:r>
            <a:r>
              <a:rPr lang="sr-Latn-RS" b="1" dirty="0" smtClean="0">
                <a:solidFill>
                  <a:schemeClr val="accent3"/>
                </a:solidFill>
              </a:rPr>
              <a:t>Email: </a:t>
            </a:r>
            <a:r>
              <a:rPr lang="en-US" b="1" dirty="0" smtClean="0">
                <a:solidFill>
                  <a:schemeClr val="accent3"/>
                </a:solidFill>
              </a:rPr>
              <a:t>&lt;/</a:t>
            </a:r>
            <a:r>
              <a:rPr lang="en-US" b="1" dirty="0">
                <a:solidFill>
                  <a:schemeClr val="accent3"/>
                </a:solidFill>
              </a:rPr>
              <a:t>label&gt;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email</a:t>
            </a:r>
            <a:r>
              <a:rPr lang="en-US" b="1" dirty="0" smtClean="0">
                <a:solidFill>
                  <a:schemeClr val="accent3"/>
                </a:solidFill>
              </a:rPr>
              <a:t>”/&gt;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562599"/>
            <a:ext cx="6769100" cy="810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108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type=“url“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898136"/>
          </a:xfrm>
        </p:spPr>
        <p:txBody>
          <a:bodyPr/>
          <a:lstStyle/>
          <a:p>
            <a:r>
              <a:rPr lang="en-US" dirty="0" err="1" smtClean="0"/>
              <a:t>Polje</a:t>
            </a:r>
            <a:r>
              <a:rPr lang="en-US" dirty="0" smtClean="0"/>
              <a:t> </a:t>
            </a:r>
            <a:r>
              <a:rPr lang="sr-Latn-RS" dirty="0" smtClean="0"/>
              <a:t>za unos URL linka</a:t>
            </a:r>
          </a:p>
          <a:p>
            <a:r>
              <a:rPr lang="sr-Latn-RS" dirty="0" smtClean="0"/>
              <a:t>Prilikom slanja, ukoliko je uključena opcija za validaciju forme, obustavlja slanje neispravno unete URL adrese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kod za element na predstojećoj slici je: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en-US" b="1" dirty="0">
                <a:solidFill>
                  <a:schemeClr val="accent3"/>
                </a:solidFill>
              </a:rPr>
              <a:t>label&gt; </a:t>
            </a:r>
            <a:r>
              <a:rPr lang="sr-Latn-RS" b="1" dirty="0" smtClean="0">
                <a:solidFill>
                  <a:schemeClr val="accent3"/>
                </a:solidFill>
              </a:rPr>
              <a:t>URL adresa: </a:t>
            </a:r>
            <a:r>
              <a:rPr lang="en-US" b="1" dirty="0" smtClean="0">
                <a:solidFill>
                  <a:schemeClr val="accent3"/>
                </a:solidFill>
              </a:rPr>
              <a:t>&lt;/</a:t>
            </a:r>
            <a:r>
              <a:rPr lang="en-US" b="1" dirty="0">
                <a:solidFill>
                  <a:schemeClr val="accent3"/>
                </a:solidFill>
              </a:rPr>
              <a:t>label&gt;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url</a:t>
            </a:r>
            <a:r>
              <a:rPr lang="en-US" b="1" dirty="0" smtClean="0">
                <a:solidFill>
                  <a:schemeClr val="accent3"/>
                </a:solidFill>
              </a:rPr>
              <a:t>”/&gt;</a:t>
            </a:r>
          </a:p>
        </p:txBody>
      </p:sp>
    </p:spTree>
    <p:extLst>
      <p:ext uri="{BB962C8B-B14F-4D97-AF65-F5344CB8AC3E}">
        <p14:creationId xmlns:p14="http://schemas.microsoft.com/office/powerpoint/2010/main" val="2674900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type=“date“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898136"/>
          </a:xfrm>
        </p:spPr>
        <p:txBody>
          <a:bodyPr/>
          <a:lstStyle/>
          <a:p>
            <a:r>
              <a:rPr lang="en-US" dirty="0" err="1" smtClean="0"/>
              <a:t>Polje</a:t>
            </a:r>
            <a:r>
              <a:rPr lang="en-US" dirty="0" smtClean="0"/>
              <a:t> </a:t>
            </a:r>
            <a:r>
              <a:rPr lang="sr-Latn-RS" dirty="0" smtClean="0"/>
              <a:t>za unos datuma</a:t>
            </a:r>
          </a:p>
          <a:p>
            <a:r>
              <a:rPr lang="sr-Latn-RS" dirty="0" smtClean="0"/>
              <a:t>HTML kod za element na predstojećoj slici je: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en-US" b="1" dirty="0">
                <a:solidFill>
                  <a:schemeClr val="accent3"/>
                </a:solidFill>
              </a:rPr>
              <a:t>label&gt; </a:t>
            </a:r>
            <a:r>
              <a:rPr lang="sr-Latn-RS" b="1" dirty="0" smtClean="0">
                <a:solidFill>
                  <a:schemeClr val="accent3"/>
                </a:solidFill>
              </a:rPr>
              <a:t>Unos datuma: </a:t>
            </a:r>
            <a:r>
              <a:rPr lang="en-US" b="1" dirty="0" smtClean="0">
                <a:solidFill>
                  <a:schemeClr val="accent3"/>
                </a:solidFill>
              </a:rPr>
              <a:t>&lt;/</a:t>
            </a:r>
            <a:r>
              <a:rPr lang="en-US" b="1" dirty="0">
                <a:solidFill>
                  <a:schemeClr val="accent3"/>
                </a:solidFill>
              </a:rPr>
              <a:t>label&gt;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date</a:t>
            </a:r>
            <a:r>
              <a:rPr lang="en-US" b="1" dirty="0" smtClean="0">
                <a:solidFill>
                  <a:schemeClr val="accent3"/>
                </a:solidFill>
              </a:rPr>
              <a:t>”/&gt;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657600"/>
            <a:ext cx="549455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280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type=“date“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898136"/>
          </a:xfrm>
        </p:spPr>
        <p:txBody>
          <a:bodyPr/>
          <a:lstStyle/>
          <a:p>
            <a:r>
              <a:rPr lang="sr-Latn-RS" dirty="0" smtClean="0"/>
              <a:t>Polje za unos datuma je moguće ograničiti</a:t>
            </a:r>
          </a:p>
          <a:p>
            <a:pPr lvl="1"/>
            <a:r>
              <a:rPr lang="sr-Latn-RS" b="1" dirty="0">
                <a:solidFill>
                  <a:schemeClr val="accent3"/>
                </a:solidFill>
              </a:rPr>
              <a:t>m</a:t>
            </a:r>
            <a:r>
              <a:rPr lang="sr-Latn-RS" b="1" dirty="0" smtClean="0">
                <a:solidFill>
                  <a:schemeClr val="accent3"/>
                </a:solidFill>
              </a:rPr>
              <a:t>in</a:t>
            </a:r>
            <a:r>
              <a:rPr lang="sr-Latn-RS" dirty="0" smtClean="0">
                <a:solidFill>
                  <a:schemeClr val="tx1"/>
                </a:solidFill>
              </a:rPr>
              <a:t> – Najraniji datum za odabir u kalendaru</a:t>
            </a:r>
          </a:p>
          <a:p>
            <a:pPr lvl="1"/>
            <a:r>
              <a:rPr lang="sr-Latn-RS" b="1" dirty="0">
                <a:solidFill>
                  <a:schemeClr val="accent3"/>
                </a:solidFill>
              </a:rPr>
              <a:t>m</a:t>
            </a:r>
            <a:r>
              <a:rPr lang="sr-Latn-RS" b="1" dirty="0" smtClean="0">
                <a:solidFill>
                  <a:schemeClr val="accent3"/>
                </a:solidFill>
              </a:rPr>
              <a:t>ax</a:t>
            </a:r>
            <a:r>
              <a:rPr lang="sr-Latn-RS" dirty="0" smtClean="0">
                <a:solidFill>
                  <a:schemeClr val="accent3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– Najkasniji datum za odabir u kalendaru</a:t>
            </a:r>
          </a:p>
          <a:p>
            <a:pPr lvl="1"/>
            <a:r>
              <a:rPr lang="sr-Latn-RS" b="1" dirty="0" smtClean="0">
                <a:solidFill>
                  <a:schemeClr val="accent3"/>
                </a:solidFill>
              </a:rPr>
              <a:t>step</a:t>
            </a:r>
            <a:r>
              <a:rPr lang="sr-Latn-RS" dirty="0" smtClean="0">
                <a:solidFill>
                  <a:schemeClr val="accent3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– Biranje svakog x-tog dana iz kalendara</a:t>
            </a:r>
            <a:r>
              <a:rPr lang="sr-Latn-RS" dirty="0" smtClean="0"/>
              <a:t/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kod za element na predstojećoj slici je: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en-US" b="1" dirty="0">
                <a:solidFill>
                  <a:schemeClr val="accent3"/>
                </a:solidFill>
              </a:rPr>
              <a:t>label&gt; </a:t>
            </a:r>
            <a:r>
              <a:rPr lang="sr-Latn-RS" b="1" dirty="0" smtClean="0">
                <a:solidFill>
                  <a:schemeClr val="accent3"/>
                </a:solidFill>
              </a:rPr>
              <a:t>Unos datuma: </a:t>
            </a:r>
            <a:r>
              <a:rPr lang="en-US" b="1" dirty="0" smtClean="0">
                <a:solidFill>
                  <a:schemeClr val="accent3"/>
                </a:solidFill>
              </a:rPr>
              <a:t>&lt;/</a:t>
            </a:r>
            <a:r>
              <a:rPr lang="en-US" b="1" dirty="0">
                <a:solidFill>
                  <a:schemeClr val="accent3"/>
                </a:solidFill>
              </a:rPr>
              <a:t>label&gt;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date</a:t>
            </a:r>
            <a:r>
              <a:rPr lang="en-US" b="1" dirty="0" smtClean="0">
                <a:solidFill>
                  <a:schemeClr val="accent3"/>
                </a:solidFill>
              </a:rPr>
              <a:t>”</a:t>
            </a:r>
            <a:r>
              <a:rPr lang="sr-Latn-RS" b="1" dirty="0" smtClean="0">
                <a:solidFill>
                  <a:schemeClr val="accent3"/>
                </a:solidFill>
              </a:rPr>
              <a:t/>
            </a:r>
            <a:br>
              <a:rPr lang="sr-Latn-RS" b="1" dirty="0" smtClean="0">
                <a:solidFill>
                  <a:schemeClr val="accent3"/>
                </a:solidFill>
              </a:rPr>
            </a:br>
            <a:r>
              <a:rPr lang="sr-Latn-RS" b="1" dirty="0" smtClean="0">
                <a:solidFill>
                  <a:schemeClr val="accent3"/>
                </a:solidFill>
              </a:rPr>
              <a:t>               min = “2017-03-01“</a:t>
            </a:r>
            <a:br>
              <a:rPr lang="sr-Latn-RS" b="1" dirty="0" smtClean="0">
                <a:solidFill>
                  <a:schemeClr val="accent3"/>
                </a:solidFill>
              </a:rPr>
            </a:br>
            <a:r>
              <a:rPr lang="sr-Latn-RS" b="1" dirty="0" smtClean="0">
                <a:solidFill>
                  <a:schemeClr val="accent3"/>
                </a:solidFill>
              </a:rPr>
              <a:t>	      max = “2019-05-01“</a:t>
            </a:r>
          </a:p>
          <a:p>
            <a:pPr marL="109728" indent="0">
              <a:buNone/>
            </a:pPr>
            <a:r>
              <a:rPr lang="sr-Latn-RS" b="1" dirty="0">
                <a:solidFill>
                  <a:schemeClr val="accent3"/>
                </a:solidFill>
              </a:rPr>
              <a:t>	</a:t>
            </a:r>
            <a:r>
              <a:rPr lang="sr-Latn-RS" b="1" dirty="0" smtClean="0">
                <a:solidFill>
                  <a:schemeClr val="accent3"/>
                </a:solidFill>
              </a:rPr>
              <a:t>      step = “3“</a:t>
            </a:r>
            <a:r>
              <a:rPr lang="en-US" b="1" dirty="0" smtClean="0">
                <a:solidFill>
                  <a:schemeClr val="accent3"/>
                </a:solidFill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72247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r>
              <a:rPr lang="sr-Latn-RS" sz="5000" dirty="0" smtClean="0"/>
              <a:t>Forme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/>
          <a:lstStyle/>
          <a:p>
            <a:r>
              <a:rPr lang="sr-Latn-RS" dirty="0" smtClean="0"/>
              <a:t>Forme za unos podataka se često mogu naći na web stranicama i najčešće služe za prenos i prikupljanje podataka sa klijentske strane</a:t>
            </a:r>
          </a:p>
          <a:p>
            <a:pPr marL="411480" lvl="1" indent="0">
              <a:buNone/>
            </a:pPr>
            <a:endParaRPr lang="sr-Latn-R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76600"/>
            <a:ext cx="6096000" cy="322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25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type=“time“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898136"/>
          </a:xfrm>
        </p:spPr>
        <p:txBody>
          <a:bodyPr/>
          <a:lstStyle/>
          <a:p>
            <a:r>
              <a:rPr lang="sr-Latn-RS" dirty="0" smtClean="0"/>
              <a:t>Polje za unos vremena u okviru koga može da zadaje vrednosti između 00-12 za sate, 00-59 za minute, 00-59 za sekunte i AM ili PM za deo dana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kod za element na predstojećoj slici je: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en-US" b="1" dirty="0">
                <a:solidFill>
                  <a:schemeClr val="accent3"/>
                </a:solidFill>
              </a:rPr>
              <a:t>label&gt; </a:t>
            </a:r>
            <a:r>
              <a:rPr lang="sr-Latn-RS" b="1" dirty="0" smtClean="0">
                <a:solidFill>
                  <a:schemeClr val="accent3"/>
                </a:solidFill>
              </a:rPr>
              <a:t>Unos vremena: </a:t>
            </a:r>
            <a:r>
              <a:rPr lang="en-US" b="1" dirty="0" smtClean="0">
                <a:solidFill>
                  <a:schemeClr val="accent3"/>
                </a:solidFill>
              </a:rPr>
              <a:t>&lt;/</a:t>
            </a:r>
            <a:r>
              <a:rPr lang="en-US" b="1" dirty="0">
                <a:solidFill>
                  <a:schemeClr val="accent3"/>
                </a:solidFill>
              </a:rPr>
              <a:t>label&gt;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time</a:t>
            </a:r>
            <a:r>
              <a:rPr lang="en-US" b="1" dirty="0" smtClean="0">
                <a:solidFill>
                  <a:schemeClr val="accent3"/>
                </a:solidFill>
              </a:rPr>
              <a:t>”</a:t>
            </a:r>
            <a:r>
              <a:rPr lang="sr-Latn-RS" b="1" dirty="0" smtClean="0">
                <a:solidFill>
                  <a:schemeClr val="accent3"/>
                </a:solidFill>
              </a:rPr>
              <a:t>“</a:t>
            </a:r>
            <a:r>
              <a:rPr lang="en-US" b="1" dirty="0" smtClean="0">
                <a:solidFill>
                  <a:schemeClr val="accent3"/>
                </a:solidFill>
              </a:rPr>
              <a:t>/&gt;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81600"/>
            <a:ext cx="638048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287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1219200"/>
          </a:xfrm>
        </p:spPr>
        <p:txBody>
          <a:bodyPr>
            <a:normAutofit/>
          </a:bodyPr>
          <a:lstStyle/>
          <a:p>
            <a:r>
              <a:rPr lang="sr-Latn-RS" dirty="0" smtClean="0"/>
              <a:t>INPUT type=“radio“ – RADIO dugmad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898136"/>
          </a:xfrm>
        </p:spPr>
        <p:txBody>
          <a:bodyPr/>
          <a:lstStyle/>
          <a:p>
            <a:r>
              <a:rPr lang="sr-Latn-RS" dirty="0" smtClean="0"/>
              <a:t>Posebna vrsta dugmadi gde svako dugme predstavlja jednu vrednost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Iz datog skupa radio dugmati korisnik je ograničen da izabere SAMO jedno dugme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Tipičan primer je izbor pola, gde je korisnik prinuđen na izbor jednog pola</a:t>
            </a:r>
            <a:endParaRPr lang="en-US" b="1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72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839200" cy="4898136"/>
          </a:xfrm>
        </p:spPr>
        <p:txBody>
          <a:bodyPr/>
          <a:lstStyle/>
          <a:p>
            <a:r>
              <a:rPr lang="sr-Latn-RS" dirty="0"/>
              <a:t>Posebna vrsta dugmadi gde se od korisnika traži </a:t>
            </a:r>
            <a:r>
              <a:rPr lang="sr-Latn-RS" dirty="0" smtClean="0"/>
              <a:t>jednostruki izbor </a:t>
            </a:r>
            <a:r>
              <a:rPr lang="sr-Latn-RS" dirty="0"/>
              <a:t>iz ponuđenog skupa vrednosti</a:t>
            </a:r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1219200"/>
          </a:xfrm>
        </p:spPr>
        <p:txBody>
          <a:bodyPr>
            <a:normAutofit/>
          </a:bodyPr>
          <a:lstStyle/>
          <a:p>
            <a:r>
              <a:rPr lang="sr-Latn-RS" dirty="0" smtClean="0"/>
              <a:t>INPUT type=“radio“ – RADIO dugmad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0"/>
            <a:ext cx="5194124" cy="2811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802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839200" cy="4898136"/>
          </a:xfrm>
        </p:spPr>
        <p:txBody>
          <a:bodyPr/>
          <a:lstStyle/>
          <a:p>
            <a:r>
              <a:rPr lang="sr-Latn-RS" dirty="0" smtClean="0"/>
              <a:t>HTML kod za element na prethodnoj slici je:</a:t>
            </a:r>
            <a:br>
              <a:rPr lang="sr-Latn-RS" dirty="0" smtClean="0"/>
            </a:br>
            <a:endParaRPr lang="sr-Latn-RS" dirty="0" smtClean="0"/>
          </a:p>
          <a:p>
            <a:pPr marL="109728" indent="0">
              <a:buNone/>
            </a:pPr>
            <a:r>
              <a:rPr lang="en-US" sz="2600" b="1" dirty="0" smtClean="0">
                <a:solidFill>
                  <a:schemeClr val="accent3"/>
                </a:solidFill>
              </a:rPr>
              <a:t>&lt;</a:t>
            </a:r>
            <a:r>
              <a:rPr lang="en-US" sz="2600" b="1" dirty="0">
                <a:solidFill>
                  <a:schemeClr val="accent3"/>
                </a:solidFill>
              </a:rPr>
              <a:t>label&gt; </a:t>
            </a:r>
            <a:r>
              <a:rPr lang="sr-Latn-RS" sz="2600" b="1" dirty="0" smtClean="0">
                <a:solidFill>
                  <a:schemeClr val="accent3"/>
                </a:solidFill>
              </a:rPr>
              <a:t>Odaberite pol: </a:t>
            </a:r>
            <a:r>
              <a:rPr lang="en-US" sz="2600" b="1" dirty="0" smtClean="0">
                <a:solidFill>
                  <a:schemeClr val="accent3"/>
                </a:solidFill>
              </a:rPr>
              <a:t>&lt;/</a:t>
            </a:r>
            <a:r>
              <a:rPr lang="en-US" sz="2600" b="1" dirty="0">
                <a:solidFill>
                  <a:schemeClr val="accent3"/>
                </a:solidFill>
              </a:rPr>
              <a:t>label&gt;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sz="2600" b="1" dirty="0" smtClean="0">
                <a:solidFill>
                  <a:schemeClr val="accent3"/>
                </a:solidFill>
              </a:rPr>
              <a:t>radio</a:t>
            </a:r>
            <a:r>
              <a:rPr lang="en-US" sz="2600" b="1" dirty="0" smtClean="0">
                <a:solidFill>
                  <a:schemeClr val="accent3"/>
                </a:solidFill>
              </a:rPr>
              <a:t>”</a:t>
            </a:r>
            <a:r>
              <a:rPr lang="sr-Latn-RS" sz="2600" b="1" dirty="0" smtClean="0">
                <a:solidFill>
                  <a:schemeClr val="accent3"/>
                </a:solidFill>
              </a:rPr>
              <a:t>  value=“n“</a:t>
            </a:r>
            <a:br>
              <a:rPr lang="sr-Latn-RS" sz="2600" b="1" dirty="0" smtClean="0">
                <a:solidFill>
                  <a:schemeClr val="accent3"/>
                </a:solidFill>
              </a:rPr>
            </a:br>
            <a:r>
              <a:rPr lang="sr-Latn-RS" sz="2600" b="1" dirty="0" smtClean="0">
                <a:solidFill>
                  <a:schemeClr val="accent3"/>
                </a:solidFill>
              </a:rPr>
              <a:t>               name=“pol“ checked</a:t>
            </a:r>
            <a:r>
              <a:rPr lang="en-US" sz="2600" b="1" dirty="0" smtClean="0">
                <a:solidFill>
                  <a:schemeClr val="accent3"/>
                </a:solidFill>
              </a:rPr>
              <a:t>/&gt;</a:t>
            </a:r>
            <a:r>
              <a:rPr lang="sr-Latn-RS" sz="2600" b="1" dirty="0" smtClean="0">
                <a:solidFill>
                  <a:schemeClr val="accent3"/>
                </a:solidFill>
              </a:rPr>
              <a:t> Neopredeljen</a:t>
            </a:r>
          </a:p>
          <a:p>
            <a:pPr marL="109728" indent="0">
              <a:buNone/>
            </a:pPr>
            <a:r>
              <a:rPr lang="en-US" sz="2600" b="1" dirty="0">
                <a:solidFill>
                  <a:schemeClr val="accent3"/>
                </a:solidFill>
              </a:rPr>
              <a:t>&lt;input type = “</a:t>
            </a:r>
            <a:r>
              <a:rPr lang="sr-Latn-RS" sz="2600" b="1" dirty="0">
                <a:solidFill>
                  <a:schemeClr val="accent3"/>
                </a:solidFill>
              </a:rPr>
              <a:t>radio</a:t>
            </a:r>
            <a:r>
              <a:rPr lang="en-US" sz="2600" b="1" dirty="0">
                <a:solidFill>
                  <a:schemeClr val="accent3"/>
                </a:solidFill>
              </a:rPr>
              <a:t>”</a:t>
            </a:r>
            <a:r>
              <a:rPr lang="sr-Latn-RS" sz="2600" b="1" dirty="0">
                <a:solidFill>
                  <a:schemeClr val="accent3"/>
                </a:solidFill>
              </a:rPr>
              <a:t>  value</a:t>
            </a:r>
            <a:r>
              <a:rPr lang="sr-Latn-RS" sz="2600" b="1" dirty="0" smtClean="0">
                <a:solidFill>
                  <a:schemeClr val="accent3"/>
                </a:solidFill>
              </a:rPr>
              <a:t>=“m“ name</a:t>
            </a:r>
            <a:r>
              <a:rPr lang="sr-Latn-RS" sz="2600" b="1" dirty="0">
                <a:solidFill>
                  <a:schemeClr val="accent3"/>
                </a:solidFill>
              </a:rPr>
              <a:t>=“pol</a:t>
            </a:r>
            <a:r>
              <a:rPr lang="sr-Latn-RS" sz="2600" b="1" dirty="0" smtClean="0">
                <a:solidFill>
                  <a:schemeClr val="accent3"/>
                </a:solidFill>
              </a:rPr>
              <a:t>“</a:t>
            </a:r>
            <a:r>
              <a:rPr lang="en-US" sz="2600" b="1" dirty="0" smtClean="0">
                <a:solidFill>
                  <a:schemeClr val="accent3"/>
                </a:solidFill>
              </a:rPr>
              <a:t>/&gt;</a:t>
            </a:r>
            <a:r>
              <a:rPr lang="sr-Latn-RS" sz="2600" b="1" dirty="0" smtClean="0">
                <a:solidFill>
                  <a:schemeClr val="accent3"/>
                </a:solidFill>
              </a:rPr>
              <a:t> Muški</a:t>
            </a:r>
            <a:endParaRPr lang="en-US" sz="2600" b="1" dirty="0">
              <a:solidFill>
                <a:schemeClr val="accent3"/>
              </a:solidFill>
            </a:endParaRPr>
          </a:p>
          <a:p>
            <a:pPr marL="109728" indent="0">
              <a:buNone/>
            </a:pPr>
            <a:r>
              <a:rPr lang="en-US" sz="2600" b="1" dirty="0">
                <a:solidFill>
                  <a:schemeClr val="accent3"/>
                </a:solidFill>
              </a:rPr>
              <a:t>&lt;input type = “</a:t>
            </a:r>
            <a:r>
              <a:rPr lang="sr-Latn-RS" sz="2600" b="1" dirty="0">
                <a:solidFill>
                  <a:schemeClr val="accent3"/>
                </a:solidFill>
              </a:rPr>
              <a:t>radio</a:t>
            </a:r>
            <a:r>
              <a:rPr lang="en-US" sz="2600" b="1" dirty="0">
                <a:solidFill>
                  <a:schemeClr val="accent3"/>
                </a:solidFill>
              </a:rPr>
              <a:t>”</a:t>
            </a:r>
            <a:r>
              <a:rPr lang="sr-Latn-RS" sz="2600" b="1" dirty="0">
                <a:solidFill>
                  <a:schemeClr val="accent3"/>
                </a:solidFill>
              </a:rPr>
              <a:t>  value</a:t>
            </a:r>
            <a:r>
              <a:rPr lang="sr-Latn-RS" sz="2600" b="1" dirty="0" smtClean="0">
                <a:solidFill>
                  <a:schemeClr val="accent3"/>
                </a:solidFill>
              </a:rPr>
              <a:t>=“z“ name</a:t>
            </a:r>
            <a:r>
              <a:rPr lang="sr-Latn-RS" sz="2600" b="1" dirty="0">
                <a:solidFill>
                  <a:schemeClr val="accent3"/>
                </a:solidFill>
              </a:rPr>
              <a:t>=“pol“</a:t>
            </a:r>
            <a:r>
              <a:rPr lang="en-US" sz="2600" b="1" dirty="0">
                <a:solidFill>
                  <a:schemeClr val="accent3"/>
                </a:solidFill>
              </a:rPr>
              <a:t>/&gt;</a:t>
            </a:r>
            <a:r>
              <a:rPr lang="sr-Latn-RS" sz="2600" b="1" dirty="0">
                <a:solidFill>
                  <a:schemeClr val="accent3"/>
                </a:solidFill>
              </a:rPr>
              <a:t> </a:t>
            </a:r>
            <a:r>
              <a:rPr lang="sr-Latn-RS" sz="2600" b="1" dirty="0" smtClean="0">
                <a:solidFill>
                  <a:schemeClr val="accent3"/>
                </a:solidFill>
              </a:rPr>
              <a:t>Ženski</a:t>
            </a:r>
            <a:endParaRPr lang="en-US" sz="2600" b="1" dirty="0">
              <a:solidFill>
                <a:schemeClr val="accent3"/>
              </a:solidFill>
            </a:endParaRPr>
          </a:p>
          <a:p>
            <a:pPr marL="109728" indent="0">
              <a:buNone/>
            </a:pPr>
            <a:endParaRPr lang="sr-Latn-RS" b="1" dirty="0" smtClean="0">
              <a:solidFill>
                <a:schemeClr val="accent3"/>
              </a:solidFill>
            </a:endParaRPr>
          </a:p>
          <a:p>
            <a:pPr marL="109728" indent="0">
              <a:buNone/>
            </a:pPr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1219200"/>
          </a:xfrm>
        </p:spPr>
        <p:txBody>
          <a:bodyPr>
            <a:normAutofit/>
          </a:bodyPr>
          <a:lstStyle/>
          <a:p>
            <a:r>
              <a:rPr lang="sr-Latn-RS" dirty="0" smtClean="0"/>
              <a:t>INPUT type=“radio“ – RADIO dugmad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55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219200"/>
          </a:xfrm>
        </p:spPr>
        <p:txBody>
          <a:bodyPr>
            <a:normAutofit/>
          </a:bodyPr>
          <a:lstStyle/>
          <a:p>
            <a:r>
              <a:rPr lang="sr-Latn-RS" dirty="0" smtClean="0"/>
              <a:t>INPUT type=“checkbox“ – CHECK polja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898136"/>
          </a:xfrm>
        </p:spPr>
        <p:txBody>
          <a:bodyPr/>
          <a:lstStyle/>
          <a:p>
            <a:r>
              <a:rPr lang="sr-Latn-RS" dirty="0" smtClean="0"/>
              <a:t>Posebna vrsta dugmadi gde se od korisnika traži višestruki izbor iz ponuđenog skupa vrednosti</a:t>
            </a:r>
            <a:br>
              <a:rPr lang="sr-Latn-RS" dirty="0" smtClean="0"/>
            </a:br>
            <a:endParaRPr lang="sr-Latn-R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414890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089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839200" cy="4898136"/>
          </a:xfrm>
        </p:spPr>
        <p:txBody>
          <a:bodyPr/>
          <a:lstStyle/>
          <a:p>
            <a:r>
              <a:rPr lang="sr-Latn-RS" dirty="0" smtClean="0"/>
              <a:t>HTML kod za element na prethodnoj slici je:</a:t>
            </a:r>
          </a:p>
          <a:p>
            <a:pPr marL="109728" indent="0">
              <a:buNone/>
            </a:pPr>
            <a:r>
              <a:rPr lang="en-US" sz="2600" b="1" dirty="0" smtClean="0">
                <a:solidFill>
                  <a:schemeClr val="accent3"/>
                </a:solidFill>
              </a:rPr>
              <a:t>&lt;</a:t>
            </a:r>
            <a:r>
              <a:rPr lang="en-US" sz="2600" b="1" dirty="0">
                <a:solidFill>
                  <a:schemeClr val="accent3"/>
                </a:solidFill>
              </a:rPr>
              <a:t>label&gt; </a:t>
            </a:r>
            <a:r>
              <a:rPr lang="sr-Latn-RS" sz="2600" b="1" dirty="0" smtClean="0">
                <a:solidFill>
                  <a:schemeClr val="accent3"/>
                </a:solidFill>
              </a:rPr>
              <a:t>Odaberite kurseve: </a:t>
            </a:r>
            <a:r>
              <a:rPr lang="en-US" sz="2600" b="1" dirty="0" smtClean="0">
                <a:solidFill>
                  <a:schemeClr val="accent3"/>
                </a:solidFill>
              </a:rPr>
              <a:t>&lt;/</a:t>
            </a:r>
            <a:r>
              <a:rPr lang="en-US" sz="2600" b="1" dirty="0">
                <a:solidFill>
                  <a:schemeClr val="accent3"/>
                </a:solidFill>
              </a:rPr>
              <a:t>label&gt;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sz="2600" b="1" dirty="0" smtClean="0">
                <a:solidFill>
                  <a:schemeClr val="accent3"/>
                </a:solidFill>
              </a:rPr>
              <a:t>checkbox</a:t>
            </a:r>
            <a:r>
              <a:rPr lang="en-US" sz="2600" b="1" dirty="0" smtClean="0">
                <a:solidFill>
                  <a:schemeClr val="accent3"/>
                </a:solidFill>
              </a:rPr>
              <a:t>”</a:t>
            </a:r>
            <a:r>
              <a:rPr lang="sr-Latn-RS" sz="2600" b="1" dirty="0" smtClean="0">
                <a:solidFill>
                  <a:schemeClr val="accent3"/>
                </a:solidFill>
              </a:rPr>
              <a:t>  value=“html“</a:t>
            </a:r>
            <a:br>
              <a:rPr lang="sr-Latn-RS" sz="2600" b="1" dirty="0" smtClean="0">
                <a:solidFill>
                  <a:schemeClr val="accent3"/>
                </a:solidFill>
              </a:rPr>
            </a:br>
            <a:r>
              <a:rPr lang="sr-Latn-RS" sz="2600" b="1" dirty="0" smtClean="0">
                <a:solidFill>
                  <a:schemeClr val="accent3"/>
                </a:solidFill>
              </a:rPr>
              <a:t>               name=“kursevi“ checked</a:t>
            </a:r>
            <a:r>
              <a:rPr lang="en-US" sz="2600" b="1" dirty="0" smtClean="0">
                <a:solidFill>
                  <a:schemeClr val="accent3"/>
                </a:solidFill>
              </a:rPr>
              <a:t>/&gt;</a:t>
            </a:r>
            <a:r>
              <a:rPr lang="sr-Latn-RS" sz="2600" b="1" dirty="0" smtClean="0">
                <a:solidFill>
                  <a:schemeClr val="accent3"/>
                </a:solidFill>
              </a:rPr>
              <a:t> HTML </a:t>
            </a:r>
          </a:p>
          <a:p>
            <a:pPr marL="109728" indent="0">
              <a:buNone/>
            </a:pPr>
            <a:r>
              <a:rPr lang="en-US" sz="2600" b="1" dirty="0">
                <a:solidFill>
                  <a:schemeClr val="accent3"/>
                </a:solidFill>
              </a:rPr>
              <a:t>&lt;input type = </a:t>
            </a:r>
            <a:r>
              <a:rPr lang="en-US" sz="2600" b="1" dirty="0" smtClean="0">
                <a:solidFill>
                  <a:schemeClr val="accent3"/>
                </a:solidFill>
              </a:rPr>
              <a:t>“</a:t>
            </a:r>
            <a:r>
              <a:rPr lang="sr-Latn-RS" sz="2600" b="1" dirty="0">
                <a:solidFill>
                  <a:schemeClr val="accent3"/>
                </a:solidFill>
              </a:rPr>
              <a:t>checkbox</a:t>
            </a:r>
            <a:r>
              <a:rPr lang="en-US" sz="2600" b="1" dirty="0" smtClean="0">
                <a:solidFill>
                  <a:schemeClr val="accent3"/>
                </a:solidFill>
              </a:rPr>
              <a:t>”</a:t>
            </a:r>
            <a:r>
              <a:rPr lang="sr-Latn-RS" sz="2600" b="1" dirty="0" smtClean="0">
                <a:solidFill>
                  <a:schemeClr val="accent3"/>
                </a:solidFill>
              </a:rPr>
              <a:t>  </a:t>
            </a:r>
            <a:r>
              <a:rPr lang="sr-Latn-RS" sz="2600" b="1" dirty="0">
                <a:solidFill>
                  <a:schemeClr val="accent3"/>
                </a:solidFill>
              </a:rPr>
              <a:t>value</a:t>
            </a:r>
            <a:r>
              <a:rPr lang="sr-Latn-RS" sz="2600" b="1" dirty="0" smtClean="0">
                <a:solidFill>
                  <a:schemeClr val="accent3"/>
                </a:solidFill>
              </a:rPr>
              <a:t>=“css“ </a:t>
            </a:r>
            <a:r>
              <a:rPr lang="en-US" sz="2600" b="1" dirty="0" smtClean="0">
                <a:solidFill>
                  <a:schemeClr val="accent3"/>
                </a:solidFill>
              </a:rPr>
              <a:t>   	   		</a:t>
            </a:r>
            <a:r>
              <a:rPr lang="en-US" sz="2600" b="1" dirty="0">
                <a:solidFill>
                  <a:schemeClr val="accent3"/>
                </a:solidFill>
              </a:rPr>
              <a:t> </a:t>
            </a:r>
            <a:r>
              <a:rPr lang="en-US" sz="2600" b="1" dirty="0" smtClean="0">
                <a:solidFill>
                  <a:schemeClr val="accent3"/>
                </a:solidFill>
              </a:rPr>
              <a:t>    </a:t>
            </a:r>
            <a:r>
              <a:rPr lang="sr-Latn-RS" sz="2600" b="1" dirty="0" smtClean="0">
                <a:solidFill>
                  <a:schemeClr val="accent3"/>
                </a:solidFill>
              </a:rPr>
              <a:t>name=“kursevi“</a:t>
            </a:r>
            <a:r>
              <a:rPr lang="en-US" sz="2600" b="1" dirty="0" smtClean="0">
                <a:solidFill>
                  <a:schemeClr val="accent3"/>
                </a:solidFill>
              </a:rPr>
              <a:t>/&gt;</a:t>
            </a:r>
            <a:r>
              <a:rPr lang="sr-Latn-RS" sz="2600" b="1" dirty="0" smtClean="0">
                <a:solidFill>
                  <a:schemeClr val="accent3"/>
                </a:solidFill>
              </a:rPr>
              <a:t> CSS</a:t>
            </a:r>
            <a:endParaRPr lang="en-US" sz="2600" b="1" dirty="0">
              <a:solidFill>
                <a:schemeClr val="accent3"/>
              </a:solidFill>
            </a:endParaRPr>
          </a:p>
          <a:p>
            <a:pPr marL="109728" indent="0">
              <a:buNone/>
            </a:pPr>
            <a:r>
              <a:rPr lang="en-US" sz="2600" b="1" dirty="0">
                <a:solidFill>
                  <a:schemeClr val="accent3"/>
                </a:solidFill>
              </a:rPr>
              <a:t>&lt;input type = </a:t>
            </a:r>
            <a:r>
              <a:rPr lang="en-US" sz="2600" b="1" dirty="0" smtClean="0">
                <a:solidFill>
                  <a:schemeClr val="accent3"/>
                </a:solidFill>
              </a:rPr>
              <a:t>“</a:t>
            </a:r>
            <a:r>
              <a:rPr lang="sr-Latn-RS" sz="2600" b="1" dirty="0">
                <a:solidFill>
                  <a:schemeClr val="accent3"/>
                </a:solidFill>
              </a:rPr>
              <a:t>checkbox</a:t>
            </a:r>
            <a:r>
              <a:rPr lang="en-US" sz="2600" b="1" dirty="0" smtClean="0">
                <a:solidFill>
                  <a:schemeClr val="accent3"/>
                </a:solidFill>
              </a:rPr>
              <a:t>”</a:t>
            </a:r>
            <a:r>
              <a:rPr lang="sr-Latn-RS" sz="2600" b="1" dirty="0" smtClean="0">
                <a:solidFill>
                  <a:schemeClr val="accent3"/>
                </a:solidFill>
              </a:rPr>
              <a:t>  </a:t>
            </a:r>
            <a:r>
              <a:rPr lang="sr-Latn-RS" sz="2600" b="1" dirty="0">
                <a:solidFill>
                  <a:schemeClr val="accent3"/>
                </a:solidFill>
              </a:rPr>
              <a:t>value</a:t>
            </a:r>
            <a:r>
              <a:rPr lang="sr-Latn-RS" sz="2600" b="1" dirty="0" smtClean="0">
                <a:solidFill>
                  <a:schemeClr val="accent3"/>
                </a:solidFill>
              </a:rPr>
              <a:t>=“js“ </a:t>
            </a:r>
            <a:endParaRPr lang="en-US" sz="2600" b="1" dirty="0" smtClean="0">
              <a:solidFill>
                <a:schemeClr val="accent3"/>
              </a:solidFill>
            </a:endParaRPr>
          </a:p>
          <a:p>
            <a:pPr marL="109728" indent="0">
              <a:buNone/>
            </a:pPr>
            <a:r>
              <a:rPr lang="en-US" sz="2600" b="1" dirty="0">
                <a:solidFill>
                  <a:schemeClr val="accent3"/>
                </a:solidFill>
              </a:rPr>
              <a:t>	</a:t>
            </a:r>
            <a:r>
              <a:rPr lang="en-US" sz="2600" b="1" dirty="0" smtClean="0">
                <a:solidFill>
                  <a:schemeClr val="accent3"/>
                </a:solidFill>
              </a:rPr>
              <a:t>    </a:t>
            </a:r>
            <a:r>
              <a:rPr lang="sr-Latn-RS" sz="2600" b="1" dirty="0" smtClean="0">
                <a:solidFill>
                  <a:schemeClr val="accent3"/>
                </a:solidFill>
              </a:rPr>
              <a:t>name=“kursevi“</a:t>
            </a:r>
            <a:r>
              <a:rPr lang="en-US" sz="2600" b="1" dirty="0">
                <a:solidFill>
                  <a:schemeClr val="accent3"/>
                </a:solidFill>
              </a:rPr>
              <a:t>/&gt;</a:t>
            </a:r>
            <a:r>
              <a:rPr lang="sr-Latn-RS" sz="2600" b="1" dirty="0">
                <a:solidFill>
                  <a:schemeClr val="accent3"/>
                </a:solidFill>
              </a:rPr>
              <a:t> </a:t>
            </a:r>
            <a:r>
              <a:rPr lang="sr-Latn-RS" sz="2600" b="1" dirty="0" smtClean="0">
                <a:solidFill>
                  <a:schemeClr val="accent3"/>
                </a:solidFill>
              </a:rPr>
              <a:t>JS</a:t>
            </a:r>
            <a:endParaRPr lang="en-US" sz="2600" b="1" dirty="0">
              <a:solidFill>
                <a:schemeClr val="accent3"/>
              </a:solidFill>
            </a:endParaRPr>
          </a:p>
          <a:p>
            <a:pPr marL="109728" indent="0">
              <a:buNone/>
            </a:pPr>
            <a:r>
              <a:rPr lang="en-US" sz="2600" b="1" dirty="0">
                <a:solidFill>
                  <a:schemeClr val="accent3"/>
                </a:solidFill>
              </a:rPr>
              <a:t>&lt;input type = “</a:t>
            </a:r>
            <a:r>
              <a:rPr lang="sr-Latn-RS" sz="2600" b="1" dirty="0">
                <a:solidFill>
                  <a:schemeClr val="accent3"/>
                </a:solidFill>
              </a:rPr>
              <a:t>checkbox</a:t>
            </a:r>
            <a:r>
              <a:rPr lang="en-US" sz="2600" b="1" dirty="0">
                <a:solidFill>
                  <a:schemeClr val="accent3"/>
                </a:solidFill>
              </a:rPr>
              <a:t>”</a:t>
            </a:r>
            <a:r>
              <a:rPr lang="sr-Latn-RS" sz="2600" b="1" dirty="0">
                <a:solidFill>
                  <a:schemeClr val="accent3"/>
                </a:solidFill>
              </a:rPr>
              <a:t>  value</a:t>
            </a:r>
            <a:r>
              <a:rPr lang="sr-Latn-RS" sz="2600" b="1" dirty="0" smtClean="0">
                <a:solidFill>
                  <a:schemeClr val="accent3"/>
                </a:solidFill>
              </a:rPr>
              <a:t>=“php“ </a:t>
            </a:r>
            <a:r>
              <a:rPr lang="en-US" sz="2600" b="1" dirty="0" smtClean="0">
                <a:solidFill>
                  <a:schemeClr val="accent3"/>
                </a:solidFill>
              </a:rPr>
              <a:t>	   	</a:t>
            </a:r>
            <a:r>
              <a:rPr lang="en-US" sz="2600" b="1" dirty="0">
                <a:solidFill>
                  <a:schemeClr val="accent3"/>
                </a:solidFill>
              </a:rPr>
              <a:t> </a:t>
            </a:r>
            <a:r>
              <a:rPr lang="en-US" sz="2600" b="1" dirty="0" smtClean="0">
                <a:solidFill>
                  <a:schemeClr val="accent3"/>
                </a:solidFill>
              </a:rPr>
              <a:t>  	    </a:t>
            </a:r>
            <a:r>
              <a:rPr lang="sr-Latn-RS" sz="2600" b="1" dirty="0" smtClean="0">
                <a:solidFill>
                  <a:schemeClr val="accent3"/>
                </a:solidFill>
              </a:rPr>
              <a:t>name=“kursevi“</a:t>
            </a:r>
            <a:r>
              <a:rPr lang="en-US" sz="2600" b="1" dirty="0">
                <a:solidFill>
                  <a:schemeClr val="accent3"/>
                </a:solidFill>
              </a:rPr>
              <a:t>/&gt;</a:t>
            </a:r>
            <a:r>
              <a:rPr lang="sr-Latn-RS" sz="2600" b="1" dirty="0">
                <a:solidFill>
                  <a:schemeClr val="accent3"/>
                </a:solidFill>
              </a:rPr>
              <a:t> </a:t>
            </a:r>
            <a:r>
              <a:rPr lang="sr-Latn-RS" sz="2600" b="1" dirty="0" smtClean="0">
                <a:solidFill>
                  <a:schemeClr val="accent3"/>
                </a:solidFill>
              </a:rPr>
              <a:t>PHP</a:t>
            </a:r>
            <a:endParaRPr lang="en-US" sz="2600" b="1" dirty="0">
              <a:solidFill>
                <a:schemeClr val="accent3"/>
              </a:solidFill>
            </a:endParaRPr>
          </a:p>
          <a:p>
            <a:pPr marL="109728" indent="0">
              <a:buNone/>
            </a:pPr>
            <a:endParaRPr lang="sr-Latn-RS" b="1" dirty="0" smtClean="0">
              <a:solidFill>
                <a:schemeClr val="accent3"/>
              </a:solidFill>
            </a:endParaRPr>
          </a:p>
          <a:p>
            <a:pPr marL="109728" indent="0">
              <a:buNone/>
            </a:pPr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1219200"/>
          </a:xfrm>
        </p:spPr>
        <p:txBody>
          <a:bodyPr>
            <a:normAutofit/>
          </a:bodyPr>
          <a:lstStyle/>
          <a:p>
            <a:r>
              <a:rPr lang="sr-Latn-RS" dirty="0" smtClean="0"/>
              <a:t>INPUT type=“radio“ – RADIO dugmad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04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</a:t>
            </a:r>
            <a:r>
              <a:rPr lang="en-US" dirty="0" smtClean="0"/>
              <a:t>color</a:t>
            </a:r>
            <a:r>
              <a:rPr lang="sr-Latn-RS" dirty="0" smtClean="0"/>
              <a:t>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898136"/>
          </a:xfrm>
        </p:spPr>
        <p:txBody>
          <a:bodyPr>
            <a:normAutofit/>
          </a:bodyPr>
          <a:lstStyle/>
          <a:p>
            <a:r>
              <a:rPr lang="sr-Latn-RS" sz="3000" dirty="0" smtClean="0"/>
              <a:t>Polje </a:t>
            </a:r>
            <a:r>
              <a:rPr lang="en-US" sz="3000" dirty="0" err="1" smtClean="0"/>
              <a:t>koje</a:t>
            </a:r>
            <a:r>
              <a:rPr lang="en-US" sz="3000" dirty="0" smtClean="0"/>
              <a:t> se </a:t>
            </a:r>
            <a:r>
              <a:rPr lang="en-US" sz="3000" dirty="0" err="1" smtClean="0"/>
              <a:t>koristi</a:t>
            </a:r>
            <a:r>
              <a:rPr lang="en-US" sz="3000" dirty="0" smtClean="0"/>
              <a:t> u </a:t>
            </a:r>
            <a:r>
              <a:rPr lang="en-US" sz="3000" dirty="0" err="1" smtClean="0"/>
              <a:t>slu</a:t>
            </a:r>
            <a:r>
              <a:rPr lang="sr-Latn-RS" sz="3000" dirty="0" smtClean="0"/>
              <a:t>čajevima kada je potrebno odabrati heksadecimalnu ili RGB  šifru neke boje iz palete boja.</a:t>
            </a:r>
            <a:br>
              <a:rPr lang="sr-Latn-RS" sz="3000" dirty="0" smtClean="0"/>
            </a:br>
            <a:endParaRPr lang="sr-Latn-RS" sz="3000" dirty="0" smtClean="0"/>
          </a:p>
          <a:p>
            <a:r>
              <a:rPr lang="sr-Latn-RS" sz="3000" dirty="0" smtClean="0"/>
              <a:t>Koristeći value atribut možemo da podesimo podrazumevanu heksadecimalnu šifru boje.</a:t>
            </a:r>
            <a:endParaRPr lang="en-US" sz="3000" dirty="0" smtClean="0"/>
          </a:p>
          <a:p>
            <a:endParaRPr lang="en-US" sz="3000" dirty="0"/>
          </a:p>
          <a:p>
            <a:r>
              <a:rPr lang="sr-Latn-RS" sz="3000" dirty="0"/>
              <a:t>HTML kod za element na predstojećoj slici je:</a:t>
            </a:r>
          </a:p>
          <a:p>
            <a:pPr marL="109728" indent="0">
              <a:buNone/>
            </a:pPr>
            <a:r>
              <a:rPr lang="en-US" b="1" dirty="0">
                <a:solidFill>
                  <a:schemeClr val="accent3"/>
                </a:solidFill>
              </a:rPr>
              <a:t>&lt;label&gt; </a:t>
            </a:r>
            <a:r>
              <a:rPr lang="sr-Latn-RS" b="1" dirty="0">
                <a:solidFill>
                  <a:schemeClr val="accent3"/>
                </a:solidFill>
              </a:rPr>
              <a:t>Primer upotrebe color polja: </a:t>
            </a:r>
            <a:r>
              <a:rPr lang="en-US" b="1" dirty="0">
                <a:solidFill>
                  <a:schemeClr val="accent3"/>
                </a:solidFill>
              </a:rPr>
              <a:t>&lt;/label&gt;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accent3"/>
                </a:solidFill>
              </a:rPr>
              <a:t>&lt;input type = “</a:t>
            </a:r>
            <a:r>
              <a:rPr lang="sr-Latn-RS" b="1" dirty="0">
                <a:solidFill>
                  <a:schemeClr val="accent3"/>
                </a:solidFill>
              </a:rPr>
              <a:t>color</a:t>
            </a:r>
            <a:r>
              <a:rPr lang="en-US" b="1" dirty="0">
                <a:solidFill>
                  <a:schemeClr val="accent3"/>
                </a:solidFill>
              </a:rPr>
              <a:t>”</a:t>
            </a:r>
            <a:r>
              <a:rPr lang="sr-Latn-RS" b="1" dirty="0">
                <a:solidFill>
                  <a:schemeClr val="accent3"/>
                </a:solidFill>
              </a:rPr>
              <a:t>  value=“</a:t>
            </a:r>
            <a:r>
              <a:rPr lang="en-US" b="1" dirty="0">
                <a:solidFill>
                  <a:schemeClr val="accent3"/>
                </a:solidFill>
              </a:rPr>
              <a:t>#</a:t>
            </a:r>
            <a:r>
              <a:rPr lang="en-US" b="1" dirty="0" smtClean="0">
                <a:solidFill>
                  <a:schemeClr val="accent3"/>
                </a:solidFill>
              </a:rPr>
              <a:t>ff0000”&gt;</a:t>
            </a:r>
            <a:endParaRPr lang="sr-Latn-RS" b="1" dirty="0">
              <a:solidFill>
                <a:schemeClr val="accent3"/>
              </a:solidFill>
            </a:endParaRPr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596490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1219200"/>
          </a:xfrm>
        </p:spPr>
        <p:txBody>
          <a:bodyPr>
            <a:normAutofit/>
          </a:bodyPr>
          <a:lstStyle/>
          <a:p>
            <a:r>
              <a:rPr lang="sr-Latn-RS" dirty="0"/>
              <a:t>INPUT type=“</a:t>
            </a:r>
            <a:r>
              <a:rPr lang="en-US" dirty="0"/>
              <a:t>color</a:t>
            </a:r>
            <a:r>
              <a:rPr lang="sr-Latn-RS" dirty="0"/>
              <a:t>“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09700"/>
            <a:ext cx="6629400" cy="5183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9616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</a:t>
            </a:r>
            <a:r>
              <a:rPr lang="en-US" dirty="0" smtClean="0"/>
              <a:t>file</a:t>
            </a:r>
            <a:r>
              <a:rPr lang="sr-Latn-RS" dirty="0" smtClean="0"/>
              <a:t>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898136"/>
          </a:xfrm>
        </p:spPr>
        <p:txBody>
          <a:bodyPr>
            <a:normAutofit/>
          </a:bodyPr>
          <a:lstStyle/>
          <a:p>
            <a:r>
              <a:rPr lang="sr-Latn-RS" sz="3000" dirty="0" smtClean="0"/>
              <a:t>Polje </a:t>
            </a:r>
            <a:r>
              <a:rPr lang="en-US" sz="3000" dirty="0" err="1" smtClean="0"/>
              <a:t>za</a:t>
            </a:r>
            <a:r>
              <a:rPr lang="en-US" sz="3000" dirty="0" smtClean="0"/>
              <a:t> </a:t>
            </a:r>
            <a:r>
              <a:rPr lang="en-US" sz="3000" dirty="0" err="1" smtClean="0"/>
              <a:t>odabir</a:t>
            </a:r>
            <a:r>
              <a:rPr lang="en-US" sz="3000" dirty="0" smtClean="0"/>
              <a:t> </a:t>
            </a:r>
            <a:r>
              <a:rPr lang="en-US" sz="3000" dirty="0" err="1" smtClean="0"/>
              <a:t>datoteka</a:t>
            </a:r>
            <a:r>
              <a:rPr lang="sr-Latn-RS" sz="3000" dirty="0" smtClean="0"/>
              <a:t/>
            </a:r>
            <a:br>
              <a:rPr lang="sr-Latn-RS" sz="3000" dirty="0" smtClean="0"/>
            </a:br>
            <a:endParaRPr lang="en-US" sz="3000" dirty="0"/>
          </a:p>
          <a:p>
            <a:r>
              <a:rPr lang="sr-Latn-RS" sz="3000" dirty="0"/>
              <a:t>HTML kod za element na predstojećoj slici je:</a:t>
            </a:r>
          </a:p>
          <a:p>
            <a:pPr marL="109728" indent="0">
              <a:buNone/>
            </a:pPr>
            <a:r>
              <a:rPr lang="en-US" b="1" dirty="0">
                <a:solidFill>
                  <a:schemeClr val="accent3"/>
                </a:solidFill>
              </a:rPr>
              <a:t>&lt;label&gt; </a:t>
            </a:r>
            <a:r>
              <a:rPr lang="en-US" b="1" dirty="0" err="1" smtClean="0">
                <a:solidFill>
                  <a:schemeClr val="accent3"/>
                </a:solidFill>
              </a:rPr>
              <a:t>Odabir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</a:rPr>
              <a:t>datoteke</a:t>
            </a:r>
            <a:r>
              <a:rPr lang="sr-Latn-RS" b="1" dirty="0" smtClean="0">
                <a:solidFill>
                  <a:schemeClr val="accent3"/>
                </a:solidFill>
              </a:rPr>
              <a:t>: </a:t>
            </a:r>
            <a:r>
              <a:rPr lang="en-US" b="1" dirty="0">
                <a:solidFill>
                  <a:schemeClr val="accent3"/>
                </a:solidFill>
              </a:rPr>
              <a:t>&lt;/label&gt;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accent3"/>
                </a:solidFill>
              </a:rPr>
              <a:t>&lt;input type = </a:t>
            </a:r>
            <a:r>
              <a:rPr lang="en-US" b="1" dirty="0" smtClean="0">
                <a:solidFill>
                  <a:schemeClr val="accent3"/>
                </a:solidFill>
              </a:rPr>
              <a:t>“file”/&gt;</a:t>
            </a:r>
            <a:endParaRPr lang="sr-Latn-RS" b="1" dirty="0">
              <a:solidFill>
                <a:schemeClr val="accent3"/>
              </a:solidFill>
            </a:endParaRPr>
          </a:p>
          <a:p>
            <a:endParaRPr lang="en-US" dirty="0" smtClean="0"/>
          </a:p>
          <a:p>
            <a:endParaRPr lang="sr-Latn-R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4419600"/>
            <a:ext cx="806278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0"/>
            <a:ext cx="8382000" cy="673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324600" y="4419600"/>
            <a:ext cx="2335084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62600" y="5321324"/>
            <a:ext cx="3097084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38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</a:t>
            </a:r>
            <a:r>
              <a:rPr lang="en-US" dirty="0" smtClean="0"/>
              <a:t>file</a:t>
            </a:r>
            <a:r>
              <a:rPr lang="sr-Latn-RS" dirty="0" smtClean="0"/>
              <a:t>“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7836942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46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dirty="0" smtClean="0"/>
              <a:t>Primer HTML </a:t>
            </a:r>
            <a:r>
              <a:rPr lang="en-US" dirty="0" err="1" smtClean="0"/>
              <a:t>forme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73200"/>
            <a:ext cx="7848600" cy="523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7480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</a:t>
            </a:r>
            <a:r>
              <a:rPr lang="en-US" dirty="0" smtClean="0"/>
              <a:t>button</a:t>
            </a:r>
            <a:r>
              <a:rPr lang="sr-Latn-RS" dirty="0" smtClean="0"/>
              <a:t>“</a:t>
            </a:r>
            <a:r>
              <a:rPr lang="en-US" dirty="0" smtClean="0"/>
              <a:t> - DUGME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898136"/>
          </a:xfrm>
        </p:spPr>
        <p:txBody>
          <a:bodyPr>
            <a:normAutofit/>
          </a:bodyPr>
          <a:lstStyle/>
          <a:p>
            <a:r>
              <a:rPr lang="en-US" sz="3000" dirty="0" err="1" smtClean="0"/>
              <a:t>Polje</a:t>
            </a:r>
            <a:r>
              <a:rPr lang="en-US" sz="3000" dirty="0" smtClean="0"/>
              <a:t> </a:t>
            </a:r>
            <a:r>
              <a:rPr lang="en-US" sz="3000" dirty="0" err="1" smtClean="0"/>
              <a:t>koje</a:t>
            </a:r>
            <a:r>
              <a:rPr lang="en-US" sz="3000" dirty="0" smtClean="0"/>
              <a:t> </a:t>
            </a:r>
            <a:r>
              <a:rPr lang="en-US" sz="3000" dirty="0" err="1" smtClean="0"/>
              <a:t>kreira</a:t>
            </a:r>
            <a:r>
              <a:rPr lang="en-US" sz="3000" dirty="0" smtClean="0"/>
              <a:t> obi</a:t>
            </a:r>
            <a:r>
              <a:rPr lang="sr-Latn-RS" sz="3000" dirty="0" smtClean="0"/>
              <a:t>čno dugme koje može da se isprogramira da vrši neku akciju kada korisnik klikne na njega.</a:t>
            </a:r>
            <a:br>
              <a:rPr lang="sr-Latn-RS" sz="3000" dirty="0" smtClean="0"/>
            </a:br>
            <a:endParaRPr lang="sr-Latn-RS" sz="3000" dirty="0" smtClean="0"/>
          </a:p>
          <a:p>
            <a:r>
              <a:rPr lang="sr-Latn-RS" sz="3000" dirty="0" smtClean="0"/>
              <a:t>Pomoću atributa </a:t>
            </a:r>
            <a:r>
              <a:rPr lang="sr-Latn-RS" sz="3000" b="1" smtClean="0">
                <a:solidFill>
                  <a:schemeClr val="accent3"/>
                </a:solidFill>
              </a:rPr>
              <a:t>value</a:t>
            </a:r>
            <a:r>
              <a:rPr lang="sr-Latn-RS" sz="3000" smtClean="0"/>
              <a:t> podešavamo </a:t>
            </a:r>
            <a:r>
              <a:rPr lang="sr-Latn-RS" sz="3000" dirty="0" smtClean="0"/>
              <a:t>labelu dugmeta.</a:t>
            </a:r>
            <a:br>
              <a:rPr lang="sr-Latn-RS" sz="3000" dirty="0" smtClean="0"/>
            </a:br>
            <a:endParaRPr lang="sr-Latn-RS" sz="3000" dirty="0" smtClean="0"/>
          </a:p>
          <a:p>
            <a:r>
              <a:rPr lang="sr-Latn-RS" sz="3000" dirty="0" smtClean="0"/>
              <a:t>Pomoću atributa </a:t>
            </a:r>
            <a:r>
              <a:rPr lang="sr-Latn-RS" sz="3000" b="1" dirty="0" smtClean="0">
                <a:solidFill>
                  <a:schemeClr val="accent3"/>
                </a:solidFill>
              </a:rPr>
              <a:t>onclick</a:t>
            </a:r>
            <a:r>
              <a:rPr lang="sr-Latn-RS" sz="3000" dirty="0" smtClean="0">
                <a:solidFill>
                  <a:schemeClr val="accent3"/>
                </a:solidFill>
              </a:rPr>
              <a:t> </a:t>
            </a:r>
            <a:r>
              <a:rPr lang="sr-Latn-RS" sz="3000" dirty="0" smtClean="0"/>
              <a:t>zadajemo JavaScript kod koji će se izvršiti prilikom klika na dugme.</a:t>
            </a:r>
            <a:br>
              <a:rPr lang="sr-Latn-RS" sz="3000" dirty="0" smtClean="0"/>
            </a:br>
            <a:endParaRPr lang="en-US" dirty="0" smtClean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475160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/>
              <a:t>INPUT type=“</a:t>
            </a:r>
            <a:r>
              <a:rPr lang="en-US" dirty="0"/>
              <a:t>button</a:t>
            </a:r>
            <a:r>
              <a:rPr lang="sr-Latn-RS" dirty="0"/>
              <a:t>“</a:t>
            </a:r>
            <a:r>
              <a:rPr lang="en-US" dirty="0"/>
              <a:t> - DUGME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98136"/>
          </a:xfrm>
        </p:spPr>
        <p:txBody>
          <a:bodyPr>
            <a:normAutofit/>
          </a:bodyPr>
          <a:lstStyle/>
          <a:p>
            <a:r>
              <a:rPr lang="sr-Latn-RS" sz="3000" dirty="0" smtClean="0"/>
              <a:t>HTML </a:t>
            </a:r>
            <a:r>
              <a:rPr lang="sr-Latn-RS" sz="3000" dirty="0"/>
              <a:t>kod za element na predstojećoj slici je:</a:t>
            </a:r>
          </a:p>
          <a:p>
            <a:pPr marL="109728" indent="0">
              <a:buNone/>
            </a:pPr>
            <a:r>
              <a:rPr lang="en-US" b="1" dirty="0">
                <a:solidFill>
                  <a:schemeClr val="accent3"/>
                </a:solidFill>
              </a:rPr>
              <a:t>&lt;label&gt; </a:t>
            </a:r>
            <a:r>
              <a:rPr lang="sr-Latn-RS" b="1" dirty="0" smtClean="0">
                <a:solidFill>
                  <a:schemeClr val="accent3"/>
                </a:solidFill>
              </a:rPr>
              <a:t>Dugme: </a:t>
            </a:r>
            <a:r>
              <a:rPr lang="en-US" b="1" dirty="0">
                <a:solidFill>
                  <a:schemeClr val="accent3"/>
                </a:solidFill>
              </a:rPr>
              <a:t>&lt;/label&gt;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accent3"/>
                </a:solidFill>
              </a:rPr>
              <a:t>&lt;input type = </a:t>
            </a:r>
            <a:r>
              <a:rPr lang="en-US" b="1" dirty="0" smtClean="0">
                <a:solidFill>
                  <a:schemeClr val="accent3"/>
                </a:solidFill>
              </a:rPr>
              <a:t>“</a:t>
            </a:r>
            <a:r>
              <a:rPr lang="sr-Latn-RS" b="1" dirty="0" smtClean="0">
                <a:solidFill>
                  <a:schemeClr val="accent3"/>
                </a:solidFill>
              </a:rPr>
              <a:t>button</a:t>
            </a:r>
            <a:r>
              <a:rPr lang="en-US" b="1" dirty="0" smtClean="0">
                <a:solidFill>
                  <a:schemeClr val="accent3"/>
                </a:solidFill>
              </a:rPr>
              <a:t>”</a:t>
            </a:r>
            <a:r>
              <a:rPr lang="sr-Latn-RS" b="1" dirty="0" smtClean="0">
                <a:solidFill>
                  <a:schemeClr val="accent3"/>
                </a:solidFill>
              </a:rPr>
              <a:t> value = “Pozdrav!“</a:t>
            </a:r>
          </a:p>
          <a:p>
            <a:pPr marL="109728" indent="0">
              <a:buNone/>
            </a:pPr>
            <a:r>
              <a:rPr lang="sr-Latn-RS" b="1" dirty="0">
                <a:solidFill>
                  <a:schemeClr val="accent3"/>
                </a:solidFill>
              </a:rPr>
              <a:t>	 </a:t>
            </a:r>
            <a:r>
              <a:rPr lang="sr-Latn-RS" b="1" dirty="0" smtClean="0">
                <a:solidFill>
                  <a:schemeClr val="accent3"/>
                </a:solidFill>
              </a:rPr>
              <a:t>     onclick = “alert(’Pozdrav!!! </a:t>
            </a:r>
            <a:r>
              <a:rPr lang="sr-Latn-RS" b="1" dirty="0" smtClean="0">
                <a:solidFill>
                  <a:schemeClr val="accent3"/>
                </a:solidFill>
                <a:sym typeface="Wingdings" pitchFamily="2" charset="2"/>
              </a:rPr>
              <a:t> </a:t>
            </a:r>
            <a:r>
              <a:rPr lang="sr-Latn-RS" b="1" dirty="0" smtClean="0">
                <a:solidFill>
                  <a:schemeClr val="accent3"/>
                </a:solidFill>
              </a:rPr>
              <a:t>’)“</a:t>
            </a:r>
            <a:r>
              <a:rPr lang="en-US" b="1" dirty="0" smtClean="0">
                <a:solidFill>
                  <a:schemeClr val="accent3"/>
                </a:solidFill>
              </a:rPr>
              <a:t>/&gt;</a:t>
            </a:r>
            <a:endParaRPr lang="sr-Latn-RS" b="1" dirty="0">
              <a:solidFill>
                <a:schemeClr val="accent3"/>
              </a:solidFill>
            </a:endParaRPr>
          </a:p>
          <a:p>
            <a:endParaRPr lang="en-US" dirty="0" smtClean="0"/>
          </a:p>
          <a:p>
            <a:endParaRPr lang="sr-Latn-RS" dirty="0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3307362"/>
            <a:ext cx="2070100" cy="76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343400"/>
            <a:ext cx="8463752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477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</a:t>
            </a:r>
            <a:r>
              <a:rPr lang="en-US" dirty="0" smtClean="0"/>
              <a:t>reset</a:t>
            </a:r>
            <a:r>
              <a:rPr lang="sr-Latn-RS" dirty="0" smtClean="0"/>
              <a:t>“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898136"/>
          </a:xfrm>
        </p:spPr>
        <p:txBody>
          <a:bodyPr>
            <a:normAutofit/>
          </a:bodyPr>
          <a:lstStyle/>
          <a:p>
            <a:r>
              <a:rPr lang="en-US" sz="3000" dirty="0" err="1" smtClean="0"/>
              <a:t>Dugme</a:t>
            </a:r>
            <a:r>
              <a:rPr lang="en-US" sz="3000" dirty="0" smtClean="0"/>
              <a:t> </a:t>
            </a:r>
            <a:r>
              <a:rPr lang="en-US" sz="3000" dirty="0" err="1" smtClean="0"/>
              <a:t>za</a:t>
            </a:r>
            <a:r>
              <a:rPr lang="en-US" sz="3000" dirty="0" smtClean="0"/>
              <a:t> </a:t>
            </a:r>
            <a:r>
              <a:rPr lang="en-US" sz="3000" dirty="0" err="1" smtClean="0"/>
              <a:t>brisanje</a:t>
            </a:r>
            <a:r>
              <a:rPr lang="en-US" sz="3000" dirty="0" smtClean="0"/>
              <a:t> </a:t>
            </a:r>
            <a:r>
              <a:rPr lang="en-US" sz="3000" dirty="0" err="1" smtClean="0"/>
              <a:t>prethodno</a:t>
            </a:r>
            <a:r>
              <a:rPr lang="en-US" sz="3000" dirty="0" smtClean="0"/>
              <a:t> </a:t>
            </a:r>
            <a:r>
              <a:rPr lang="en-US" sz="3000" dirty="0" err="1" smtClean="0"/>
              <a:t>unetog</a:t>
            </a:r>
            <a:r>
              <a:rPr lang="en-US" sz="3000" dirty="0" smtClean="0"/>
              <a:t> </a:t>
            </a:r>
            <a:r>
              <a:rPr lang="en-US" sz="3000" dirty="0" err="1" smtClean="0"/>
              <a:t>sadr</a:t>
            </a:r>
            <a:r>
              <a:rPr lang="sr-Latn-RS" sz="3000" dirty="0" smtClean="0"/>
              <a:t>žaja forme u kojoj se ovo dugme nalazi</a:t>
            </a:r>
            <a:br>
              <a:rPr lang="sr-Latn-RS" sz="3000" dirty="0" smtClean="0"/>
            </a:br>
            <a:endParaRPr lang="sr-Latn-RS" sz="3000" dirty="0" smtClean="0"/>
          </a:p>
          <a:p>
            <a:r>
              <a:rPr lang="sr-Latn-RS" sz="3000" dirty="0" smtClean="0"/>
              <a:t>Pomoću atributa value podešavamo labelu dugmeta</a:t>
            </a:r>
            <a:br>
              <a:rPr lang="sr-Latn-RS" sz="3000" dirty="0" smtClean="0"/>
            </a:br>
            <a:endParaRPr lang="sr-Latn-RS" sz="3000" dirty="0" smtClean="0"/>
          </a:p>
          <a:p>
            <a:r>
              <a:rPr lang="sr-Latn-RS" sz="3000" dirty="0"/>
              <a:t>HTML kod za element na predstojećoj slici je</a:t>
            </a:r>
            <a:r>
              <a:rPr lang="sr-Latn-RS" sz="3000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accent3"/>
                </a:solidFill>
              </a:rPr>
              <a:t>&lt;input type = </a:t>
            </a:r>
            <a:r>
              <a:rPr lang="en-US" b="1" dirty="0" smtClean="0">
                <a:solidFill>
                  <a:schemeClr val="accent3"/>
                </a:solidFill>
              </a:rPr>
              <a:t>“</a:t>
            </a:r>
            <a:r>
              <a:rPr lang="sr-Latn-RS" b="1" dirty="0" smtClean="0">
                <a:solidFill>
                  <a:schemeClr val="accent3"/>
                </a:solidFill>
              </a:rPr>
              <a:t>reset</a:t>
            </a:r>
            <a:r>
              <a:rPr lang="en-US" b="1" dirty="0" smtClean="0">
                <a:solidFill>
                  <a:schemeClr val="accent3"/>
                </a:solidFill>
              </a:rPr>
              <a:t>”</a:t>
            </a:r>
            <a:r>
              <a:rPr lang="sr-Latn-RS" b="1" dirty="0" smtClean="0">
                <a:solidFill>
                  <a:schemeClr val="accent3"/>
                </a:solidFill>
              </a:rPr>
              <a:t> </a:t>
            </a:r>
            <a:r>
              <a:rPr lang="sr-Latn-RS" b="1" dirty="0">
                <a:solidFill>
                  <a:schemeClr val="accent3"/>
                </a:solidFill>
              </a:rPr>
              <a:t>value = </a:t>
            </a:r>
            <a:r>
              <a:rPr lang="sr-Latn-RS" b="1" dirty="0" smtClean="0">
                <a:solidFill>
                  <a:schemeClr val="accent3"/>
                </a:solidFill>
              </a:rPr>
              <a:t>“reset!“</a:t>
            </a:r>
            <a:r>
              <a:rPr lang="en-US" b="1" dirty="0" smtClean="0">
                <a:solidFill>
                  <a:schemeClr val="accent3"/>
                </a:solidFill>
              </a:rPr>
              <a:t>/&gt;</a:t>
            </a:r>
            <a:endParaRPr lang="sr-Latn-RS" b="1" dirty="0">
              <a:solidFill>
                <a:schemeClr val="accent3"/>
              </a:solidFill>
            </a:endParaRPr>
          </a:p>
          <a:p>
            <a:endParaRPr lang="sr-Latn-R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608320"/>
            <a:ext cx="1600200" cy="100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9935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type=“submit“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898136"/>
          </a:xfrm>
        </p:spPr>
        <p:txBody>
          <a:bodyPr>
            <a:normAutofit/>
          </a:bodyPr>
          <a:lstStyle/>
          <a:p>
            <a:r>
              <a:rPr lang="en-US" sz="3000" dirty="0" err="1" smtClean="0"/>
              <a:t>Dugme</a:t>
            </a:r>
            <a:r>
              <a:rPr lang="en-US" sz="3000" dirty="0" smtClean="0"/>
              <a:t> </a:t>
            </a:r>
            <a:r>
              <a:rPr lang="en-US" sz="3000" dirty="0" err="1" smtClean="0"/>
              <a:t>za</a:t>
            </a:r>
            <a:r>
              <a:rPr lang="en-US" sz="3000" dirty="0" smtClean="0"/>
              <a:t> </a:t>
            </a:r>
            <a:r>
              <a:rPr lang="sr-Latn-RS" sz="3000" dirty="0" smtClean="0"/>
              <a:t>slanje sadržaja forme na server</a:t>
            </a:r>
            <a:br>
              <a:rPr lang="sr-Latn-RS" sz="3000" dirty="0" smtClean="0"/>
            </a:br>
            <a:endParaRPr lang="sr-Latn-RS" sz="3000" dirty="0" smtClean="0"/>
          </a:p>
          <a:p>
            <a:r>
              <a:rPr lang="sr-Latn-RS" sz="3000" dirty="0" smtClean="0"/>
              <a:t>Pomoću atributa value podešavamo labelu dugmeta</a:t>
            </a:r>
            <a:br>
              <a:rPr lang="sr-Latn-RS" sz="3000" dirty="0" smtClean="0"/>
            </a:br>
            <a:endParaRPr lang="sr-Latn-RS" sz="3000" dirty="0" smtClean="0"/>
          </a:p>
          <a:p>
            <a:r>
              <a:rPr lang="sr-Latn-RS" sz="3000" dirty="0"/>
              <a:t>HTML kod za element na predstojećoj slici je</a:t>
            </a:r>
            <a:r>
              <a:rPr lang="sr-Latn-RS" sz="3000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accent3"/>
                </a:solidFill>
              </a:rPr>
              <a:t>&lt;input type = </a:t>
            </a:r>
            <a:r>
              <a:rPr lang="en-US" b="1" dirty="0" smtClean="0">
                <a:solidFill>
                  <a:schemeClr val="accent3"/>
                </a:solidFill>
              </a:rPr>
              <a:t>“</a:t>
            </a:r>
            <a:r>
              <a:rPr lang="sr-Latn-RS" b="1" dirty="0" smtClean="0">
                <a:solidFill>
                  <a:schemeClr val="accent3"/>
                </a:solidFill>
              </a:rPr>
              <a:t>submit</a:t>
            </a:r>
            <a:r>
              <a:rPr lang="en-US" b="1" dirty="0" smtClean="0">
                <a:solidFill>
                  <a:schemeClr val="accent3"/>
                </a:solidFill>
              </a:rPr>
              <a:t>”</a:t>
            </a:r>
            <a:r>
              <a:rPr lang="sr-Latn-RS" b="1" dirty="0" smtClean="0">
                <a:solidFill>
                  <a:schemeClr val="accent3"/>
                </a:solidFill>
              </a:rPr>
              <a:t>  </a:t>
            </a:r>
            <a:r>
              <a:rPr lang="sr-Latn-RS" b="1" dirty="0">
                <a:solidFill>
                  <a:schemeClr val="accent3"/>
                </a:solidFill>
              </a:rPr>
              <a:t>value = </a:t>
            </a:r>
            <a:r>
              <a:rPr lang="sr-Latn-RS" b="1" dirty="0" smtClean="0">
                <a:solidFill>
                  <a:schemeClr val="accent3"/>
                </a:solidFill>
              </a:rPr>
              <a:t>“submit“</a:t>
            </a:r>
            <a:r>
              <a:rPr lang="en-US" b="1" dirty="0" smtClean="0">
                <a:solidFill>
                  <a:schemeClr val="accent3"/>
                </a:solidFill>
              </a:rPr>
              <a:t>/&gt;</a:t>
            </a:r>
            <a:endParaRPr lang="sr-Latn-RS" b="1" dirty="0">
              <a:solidFill>
                <a:schemeClr val="accent3"/>
              </a:solidFill>
            </a:endParaRPr>
          </a:p>
          <a:p>
            <a:endParaRPr lang="sr-Latn-R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257800"/>
            <a:ext cx="1828800" cy="8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315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sr-Latn-RS" dirty="0" smtClean="0"/>
              <a:t>Zadatak 2 – Kreirati sledeću formu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7848600" cy="523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135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Domaći zadatak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458200" cy="4325112"/>
          </a:xfrm>
        </p:spPr>
        <p:txBody>
          <a:bodyPr/>
          <a:lstStyle/>
          <a:p>
            <a:r>
              <a:rPr lang="sr-Latn-RS" dirty="0" smtClean="0"/>
              <a:t>Napraviti formu kao sa </a:t>
            </a:r>
            <a:r>
              <a:rPr lang="sr-Latn-RS" dirty="0" smtClean="0">
                <a:hlinkClick r:id="rId2" action="ppaction://hlinksldjump"/>
              </a:rPr>
              <a:t>sledećeg slajda</a:t>
            </a:r>
            <a:r>
              <a:rPr lang="sr-Latn-RS" dirty="0" smtClean="0"/>
              <a:t>.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Nepomena: Iako su u ovoj prezentaciji  navedeni svi elementi predstojeće forme, nisu date sve implementacije tih elemenata. Moguće je da će za neke od elemenata biti potrebno koristiti internet sadržaj.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9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5486400" cy="653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50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066800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elementi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415429"/>
              </p:ext>
            </p:extLst>
          </p:nvPr>
        </p:nvGraphicFramePr>
        <p:xfrm>
          <a:off x="304800" y="1295400"/>
          <a:ext cx="8686800" cy="5273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514600"/>
                <a:gridCol w="617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ELEMENT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ULOGA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FORM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Obuhvata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sve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delove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forme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FIELDSET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Grupi</a:t>
                      </a:r>
                      <a:r>
                        <a:rPr lang="sr-Latn-RS" sz="2200" dirty="0" smtClean="0"/>
                        <a:t>še</a:t>
                      </a:r>
                      <a:r>
                        <a:rPr lang="sr-Latn-RS" sz="2200" baseline="0" dirty="0" smtClean="0"/>
                        <a:t> elemente forme u logičke celine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LABEL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Labele za opis elemenata forme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INPUT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Polje za</a:t>
                      </a:r>
                      <a:r>
                        <a:rPr lang="sr-Latn-RS" sz="2200" baseline="0" dirty="0" smtClean="0"/>
                        <a:t> unos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TEXTAREA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Polje za unos dužeg</a:t>
                      </a:r>
                      <a:r>
                        <a:rPr lang="sr-Latn-RS" sz="2200" baseline="0" dirty="0" smtClean="0"/>
                        <a:t> tekstualnog sadržaja</a:t>
                      </a:r>
                      <a:r>
                        <a:rPr lang="sr-Latn-RS" sz="2200" dirty="0" smtClean="0"/>
                        <a:t> 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SELECT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Lista za odabir </a:t>
                      </a:r>
                      <a:r>
                        <a:rPr lang="sr-Latn-RS" sz="2200" baseline="0" dirty="0" smtClean="0"/>
                        <a:t>vrednosti iz predefinisanog skupa vrednosti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CHECKBOX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Dugmad za odabir jedne ili</a:t>
                      </a:r>
                      <a:r>
                        <a:rPr lang="sr-Latn-RS" sz="2200" baseline="0" dirty="0" smtClean="0"/>
                        <a:t> više predefinisanih vrednosti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RADIO BUTTON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Dugmad za odabir jedne od</a:t>
                      </a:r>
                      <a:r>
                        <a:rPr lang="sr-Latn-RS" sz="2200" baseline="0" dirty="0" smtClean="0"/>
                        <a:t> ponuđenih vrednosti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BUTTON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Dugme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79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066800"/>
          </a:xfrm>
        </p:spPr>
        <p:txBody>
          <a:bodyPr/>
          <a:lstStyle/>
          <a:p>
            <a:r>
              <a:rPr lang="sr-Latn-RS" dirty="0" smtClean="0"/>
              <a:t>Zadatak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Kreirati element po element forme koji budu navedeni u predstojećem tekstu.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Sve elemente kreirati u okviru jedne forme.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1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sr-Latn-RS" dirty="0" smtClean="0"/>
              <a:t>Obuhvata sve delove forme u jednu celinu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oznaka za formu je: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&lt;form&gt;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   ...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&lt;/form&gt;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03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en-US" dirty="0" err="1" smtClean="0"/>
              <a:t>Deca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svi</a:t>
            </a:r>
            <a:r>
              <a:rPr lang="en-US" dirty="0" smtClean="0"/>
              <a:t> </a:t>
            </a:r>
            <a:r>
              <a:rPr lang="en-US" dirty="0" err="1" smtClean="0"/>
              <a:t>oni</a:t>
            </a:r>
            <a:r>
              <a:rPr lang="en-US" dirty="0" smtClean="0"/>
              <a:t> </a:t>
            </a:r>
            <a:r>
              <a:rPr lang="en-US" dirty="0" err="1" smtClean="0"/>
              <a:t>elementi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nalaze</a:t>
            </a:r>
            <a:r>
              <a:rPr lang="en-US" dirty="0" smtClean="0"/>
              <a:t> </a:t>
            </a:r>
            <a:r>
              <a:rPr lang="en-US" dirty="0" err="1" smtClean="0"/>
              <a:t>unutar</a:t>
            </a:r>
            <a:r>
              <a:rPr lang="en-US" dirty="0" smtClean="0"/>
              <a:t> &lt;form&gt; … &lt;/form&gt;</a:t>
            </a:r>
            <a:r>
              <a:rPr lang="sr-Latn-RS" dirty="0" smtClean="0"/>
              <a:t/>
            </a:r>
            <a:br>
              <a:rPr lang="sr-Latn-RS" dirty="0" smtClean="0"/>
            </a:br>
            <a:endParaRPr lang="sr-Latn-RS" dirty="0" smtClean="0"/>
          </a:p>
          <a:p>
            <a:r>
              <a:rPr lang="en-US" dirty="0" err="1" smtClean="0"/>
              <a:t>Atributi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forma </a:t>
            </a:r>
            <a:r>
              <a:rPr lang="en-US" dirty="0" err="1" smtClean="0"/>
              <a:t>mo</a:t>
            </a:r>
            <a:r>
              <a:rPr lang="sr-Latn-RS" dirty="0" smtClean="0"/>
              <a:t>že imati su:</a:t>
            </a:r>
          </a:p>
          <a:p>
            <a:pPr lvl="1"/>
            <a:r>
              <a:rPr lang="sr-Latn-RS" b="1" dirty="0" smtClean="0">
                <a:solidFill>
                  <a:schemeClr val="accent3"/>
                </a:solidFill>
              </a:rPr>
              <a:t>id </a:t>
            </a:r>
            <a:r>
              <a:rPr lang="sr-Latn-RS" dirty="0" smtClean="0">
                <a:solidFill>
                  <a:schemeClr val="tx1"/>
                </a:solidFill>
              </a:rPr>
              <a:t>– jedinstvena vrednost </a:t>
            </a:r>
          </a:p>
          <a:p>
            <a:pPr lvl="1"/>
            <a:r>
              <a:rPr lang="sr-Latn-RS" b="1" dirty="0">
                <a:solidFill>
                  <a:schemeClr val="accent3"/>
                </a:solidFill>
              </a:rPr>
              <a:t>m</a:t>
            </a:r>
            <a:r>
              <a:rPr lang="sr-Latn-RS" b="1" dirty="0" smtClean="0">
                <a:solidFill>
                  <a:schemeClr val="accent3"/>
                </a:solidFill>
              </a:rPr>
              <a:t>ethod </a:t>
            </a:r>
            <a:r>
              <a:rPr lang="sr-Latn-RS" dirty="0" smtClean="0">
                <a:solidFill>
                  <a:schemeClr val="tx1"/>
                </a:solidFill>
              </a:rPr>
              <a:t>– način slanja podataka koji može biti: </a:t>
            </a:r>
          </a:p>
          <a:p>
            <a:pPr lvl="2"/>
            <a:r>
              <a:rPr lang="sr-Latn-RS" dirty="0" smtClean="0">
                <a:solidFill>
                  <a:schemeClr val="tx1"/>
                </a:solidFill>
              </a:rPr>
              <a:t>GET</a:t>
            </a:r>
          </a:p>
          <a:p>
            <a:pPr lvl="2"/>
            <a:r>
              <a:rPr lang="sr-Latn-RS" dirty="0" smtClean="0">
                <a:solidFill>
                  <a:schemeClr val="tx1"/>
                </a:solidFill>
              </a:rPr>
              <a:t>POST</a:t>
            </a:r>
          </a:p>
          <a:p>
            <a:pPr lvl="1"/>
            <a:r>
              <a:rPr lang="sr-Latn-RS" b="1" dirty="0" smtClean="0">
                <a:solidFill>
                  <a:schemeClr val="accent3"/>
                </a:solidFill>
              </a:rPr>
              <a:t>action </a:t>
            </a:r>
            <a:r>
              <a:rPr lang="sr-Latn-RS" dirty="0" smtClean="0">
                <a:solidFill>
                  <a:schemeClr val="tx1"/>
                </a:solidFill>
              </a:rPr>
              <a:t>– putanja (URL) na koju će se poslati podaci uneti u formu</a:t>
            </a:r>
            <a:endParaRPr lang="sr-Latn-RS" b="1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7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FIELDSET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sr-Latn-RS" dirty="0"/>
              <a:t>Grupiše elemente forme kojoj joj pripadaju u logičku celinu, nad kojom se kasnije mogu vršiti određene akcije</a:t>
            </a:r>
            <a:r>
              <a:rPr lang="sr-Latn-RS" dirty="0" smtClean="0"/>
              <a:t/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oznaka za </a:t>
            </a:r>
            <a:r>
              <a:rPr lang="en-US" dirty="0" err="1" smtClean="0"/>
              <a:t>celinu</a:t>
            </a:r>
            <a:r>
              <a:rPr lang="en-US" dirty="0" smtClean="0"/>
              <a:t> </a:t>
            </a:r>
            <a:r>
              <a:rPr lang="sr-Latn-RS" dirty="0" smtClean="0"/>
              <a:t>form</a:t>
            </a:r>
            <a:r>
              <a:rPr lang="en-US" smtClean="0"/>
              <a:t>e</a:t>
            </a:r>
            <a:r>
              <a:rPr lang="sr-Latn-RS" smtClean="0"/>
              <a:t> </a:t>
            </a:r>
            <a:r>
              <a:rPr lang="sr-Latn-RS" dirty="0" smtClean="0"/>
              <a:t>je: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sr-Latn-RS" b="1" dirty="0" smtClean="0">
                <a:solidFill>
                  <a:schemeClr val="accent3"/>
                </a:solidFill>
              </a:rPr>
              <a:t>fieldset</a:t>
            </a:r>
            <a:r>
              <a:rPr lang="en-US" b="1" dirty="0" smtClean="0">
                <a:solidFill>
                  <a:schemeClr val="accent3"/>
                </a:solidFill>
              </a:rPr>
              <a:t>&gt;</a:t>
            </a:r>
            <a:endParaRPr lang="sr-Latn-RS" b="1" dirty="0" smtClean="0">
              <a:solidFill>
                <a:schemeClr val="accent3"/>
              </a:solidFill>
            </a:endParaRPr>
          </a:p>
          <a:p>
            <a:pPr marL="411480" lvl="1" indent="0">
              <a:buNone/>
            </a:pPr>
            <a:r>
              <a:rPr lang="sr-Latn-RS" b="1" dirty="0">
                <a:solidFill>
                  <a:schemeClr val="accent3"/>
                </a:solidFill>
              </a:rPr>
              <a:t>	</a:t>
            </a:r>
            <a:r>
              <a:rPr lang="sr-Latn-RS" b="1" dirty="0" smtClean="0">
                <a:solidFill>
                  <a:schemeClr val="accent3"/>
                </a:solidFill>
              </a:rPr>
              <a:t>&lt;legent&gt;Naslov celine &lt;/legend&gt;</a:t>
            </a:r>
            <a:r>
              <a:rPr lang="en-US" b="1" dirty="0" smtClean="0">
                <a:solidFill>
                  <a:schemeClr val="accent3"/>
                </a:solidFill>
              </a:rPr>
              <a:t/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   ...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&lt;/</a:t>
            </a:r>
            <a:r>
              <a:rPr lang="sr-Latn-RS" b="1" dirty="0" smtClean="0">
                <a:solidFill>
                  <a:schemeClr val="accent3"/>
                </a:solidFill>
              </a:rPr>
              <a:t>fieldset </a:t>
            </a:r>
            <a:r>
              <a:rPr lang="en-US" b="1" dirty="0" smtClean="0">
                <a:solidFill>
                  <a:schemeClr val="accent3"/>
                </a:solidFill>
              </a:rPr>
              <a:t>&gt;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68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sr-Latn-RS" dirty="0" smtClean="0"/>
              <a:t>Sugeriše na neki tip polja za unos podataka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oznaka je:</a:t>
            </a:r>
            <a:br>
              <a:rPr lang="sr-Latn-RS" dirty="0" smtClean="0"/>
            </a:br>
            <a:r>
              <a:rPr lang="sr-Latn-RS" dirty="0"/>
              <a:t/>
            </a:r>
            <a:br>
              <a:rPr lang="sr-Latn-RS" dirty="0"/>
            </a:br>
            <a:r>
              <a:rPr lang="en-US" b="1" dirty="0" smtClean="0">
                <a:solidFill>
                  <a:schemeClr val="accent3"/>
                </a:solidFill>
              </a:rPr>
              <a:t>&lt;input type = “…”/&gt;</a:t>
            </a:r>
            <a:r>
              <a:rPr lang="sr-Latn-RS" b="1" dirty="0" smtClean="0">
                <a:solidFill>
                  <a:schemeClr val="accent3"/>
                </a:solidFill>
              </a:rPr>
              <a:t/>
            </a:r>
            <a:br>
              <a:rPr lang="sr-Latn-RS" b="1" dirty="0" smtClean="0">
                <a:solidFill>
                  <a:schemeClr val="accent3"/>
                </a:solidFill>
              </a:rPr>
            </a:b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dirty="0" smtClean="0"/>
              <a:t>U </a:t>
            </a:r>
            <a:r>
              <a:rPr lang="en-US" dirty="0" err="1" smtClean="0"/>
              <a:t>zavisnosti</a:t>
            </a:r>
            <a:r>
              <a:rPr lang="en-US" dirty="0" smtClean="0"/>
              <a:t> od </a:t>
            </a:r>
            <a:r>
              <a:rPr lang="en-US" dirty="0" err="1" smtClean="0"/>
              <a:t>atributa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stoji</a:t>
            </a:r>
            <a:r>
              <a:rPr lang="en-US" dirty="0" smtClean="0"/>
              <a:t> </a:t>
            </a:r>
            <a:r>
              <a:rPr lang="en-US" dirty="0" err="1" smtClean="0"/>
              <a:t>uz</a:t>
            </a:r>
            <a:r>
              <a:rPr lang="en-US" dirty="0" smtClean="0"/>
              <a:t> type, input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razli</a:t>
            </a:r>
            <a:r>
              <a:rPr lang="sr-Latn-RS" dirty="0" smtClean="0"/>
              <a:t>čit izgled i funkcionalnost</a:t>
            </a:r>
          </a:p>
        </p:txBody>
      </p:sp>
    </p:spTree>
    <p:extLst>
      <p:ext uri="{BB962C8B-B14F-4D97-AF65-F5344CB8AC3E}">
        <p14:creationId xmlns:p14="http://schemas.microsoft.com/office/powerpoint/2010/main" val="3821348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298</TotalTime>
  <Words>677</Words>
  <Application>Microsoft Office PowerPoint</Application>
  <PresentationFormat>On-screen Show (4:3)</PresentationFormat>
  <Paragraphs>154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Urban</vt:lpstr>
      <vt:lpstr>FORME</vt:lpstr>
      <vt:lpstr>Forme</vt:lpstr>
      <vt:lpstr>Primer HTML forme</vt:lpstr>
      <vt:lpstr>HTML elementi forme</vt:lpstr>
      <vt:lpstr>Zadatak 1</vt:lpstr>
      <vt:lpstr>FORM</vt:lpstr>
      <vt:lpstr>FORM</vt:lpstr>
      <vt:lpstr>FIELDSET</vt:lpstr>
      <vt:lpstr>INPUT</vt:lpstr>
      <vt:lpstr>INPUT type=“text“</vt:lpstr>
      <vt:lpstr>INPUT type=“password“</vt:lpstr>
      <vt:lpstr>INPUT type=“hidden“</vt:lpstr>
      <vt:lpstr>INPUT type=“search“</vt:lpstr>
      <vt:lpstr>INPUT type=“number“</vt:lpstr>
      <vt:lpstr>INPUT type=“number“</vt:lpstr>
      <vt:lpstr>INPUT type=“email“</vt:lpstr>
      <vt:lpstr>INPUT type=“url“</vt:lpstr>
      <vt:lpstr>INPUT type=“date“</vt:lpstr>
      <vt:lpstr>INPUT type=“date“</vt:lpstr>
      <vt:lpstr>INPUT type=“time“</vt:lpstr>
      <vt:lpstr>INPUT type=“radio“ – RADIO dugmad</vt:lpstr>
      <vt:lpstr>INPUT type=“radio“ – RADIO dugmad</vt:lpstr>
      <vt:lpstr>INPUT type=“radio“ – RADIO dugmad</vt:lpstr>
      <vt:lpstr>INPUT type=“checkbox“ – CHECK polja</vt:lpstr>
      <vt:lpstr>INPUT type=“radio“ – RADIO dugmad</vt:lpstr>
      <vt:lpstr>INPUT type=“color“</vt:lpstr>
      <vt:lpstr>INPUT type=“color“</vt:lpstr>
      <vt:lpstr>INPUT type=“file“</vt:lpstr>
      <vt:lpstr>INPUT type=“file“</vt:lpstr>
      <vt:lpstr>INPUT type=“button“ - DUGME</vt:lpstr>
      <vt:lpstr>INPUT type=“button“ - DUGME</vt:lpstr>
      <vt:lpstr>INPUT type=“reset“ </vt:lpstr>
      <vt:lpstr>INPUT type=“submit“ </vt:lpstr>
      <vt:lpstr>Zadatak 2 – Kreirati sledeću formu</vt:lpstr>
      <vt:lpstr>Domaći zadatak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FORME</dc:title>
  <dc:creator>Admin</dc:creator>
  <cp:lastModifiedBy>Windows User</cp:lastModifiedBy>
  <cp:revision>19</cp:revision>
  <dcterms:created xsi:type="dcterms:W3CDTF">2006-08-16T00:00:00Z</dcterms:created>
  <dcterms:modified xsi:type="dcterms:W3CDTF">2019-10-06T16:33:59Z</dcterms:modified>
</cp:coreProperties>
</file>