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30"/>
  </p:notesMasterIdLst>
  <p:handoutMasterIdLst>
    <p:handoutMasterId r:id="rId31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7" r:id="rId12"/>
    <p:sldId id="268" r:id="rId13"/>
    <p:sldId id="262" r:id="rId14"/>
    <p:sldId id="263" r:id="rId15"/>
    <p:sldId id="264" r:id="rId16"/>
    <p:sldId id="265" r:id="rId17"/>
    <p:sldId id="269" r:id="rId18"/>
    <p:sldId id="280" r:id="rId19"/>
    <p:sldId id="270" r:id="rId20"/>
    <p:sldId id="271" r:id="rId21"/>
    <p:sldId id="272" r:id="rId22"/>
    <p:sldId id="273" r:id="rId23"/>
    <p:sldId id="274" r:id="rId24"/>
    <p:sldId id="276" r:id="rId25"/>
    <p:sldId id="275" r:id="rId26"/>
    <p:sldId id="277" r:id="rId27"/>
    <p:sldId id="278" r:id="rId28"/>
    <p:sldId id="279" r:id="rId2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76" y="107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873E7D5-5611-4D94-B2C1-58AE0DDD4D3F}" type="slidenum">
              <a:t>‹#›</a:t>
            </a:fld>
            <a:endParaRPr lang="x-non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17705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8CE1484-8B76-41CE-99A3-40A58174F7BE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651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3123AA-601F-4F71-A675-D2DF5C0CAA5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517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685B7A-BB1D-4ACC-8EA6-3290D24C900B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5774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554038"/>
            <a:ext cx="2159000" cy="5602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554038"/>
            <a:ext cx="6327775" cy="5602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CC912E-73D2-4514-8E02-C018556D6099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26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E28A87-3F0B-4039-8371-F0AC2201CB05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650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3A1615-4724-41B0-8E91-1835D8D48B23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7003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83EEED-C973-46E1-B198-65982B26875E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183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1587" cy="3811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768475"/>
            <a:ext cx="3811588" cy="3811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51B80C-84BA-4ABA-9444-1099E629D887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6601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4ACAF5-E6C5-4260-BC36-7E189C205F54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72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1ACA90-7649-4D0F-9107-ED499AF9C1BB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0465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0CC5BC-FE88-4C9E-A405-09DD2BA05E7B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9562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2A3BFD-4BBF-416C-9611-4BDF3EB4D563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1086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AA9A99-EB02-4A01-81AE-C97D15A2BB65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688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AA424F-B8C5-402A-B355-0437802E5CFC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3994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5B036F-C91C-4368-ABDB-FD79051709D2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098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9075" y="301625"/>
            <a:ext cx="1952625" cy="5278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7062" cy="5278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B89FDC-7D2C-40AB-9C75-7AB3ADA30C49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4716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472F55-35D3-4EE0-8EB4-F60F23FBDB0E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77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955252-FB1F-4BAA-B83C-A4FAC6156147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81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63D2A1-8A3D-40EB-95B4-1CCCD047C7C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637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12938"/>
            <a:ext cx="426085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3975" y="1912938"/>
            <a:ext cx="4262438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479D4F-C82F-4262-BC6E-3B645DD6D41A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2847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F1BAA6-91D4-4CBE-89B6-A5CB71FFBE2A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185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BC1E98-C041-4A01-8C6A-A0F295F4332C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793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482ED2-FF40-4A94-B01B-D0583E88D3B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36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785D90-57C1-4582-AA55-800805BB27DF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341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1979F-84BD-4FF9-967A-CB79FD607483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95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DCD0B0-6102-4BCF-9BE3-552FB040436C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218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299DFC-F5B3-4FBA-B58D-2EBBB8032D3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3405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539750"/>
            <a:ext cx="2266950" cy="5724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539750"/>
            <a:ext cx="6651625" cy="5724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8C5C2-D08C-4A4E-9E9F-82DF79531326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3894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35CF4F-2AC5-400B-84B6-E81C943DB65F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227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BBF696-5E9B-4536-8A63-0183935F313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261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5CA579-B529-4A8B-A96D-85E9FDFAE1B7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5746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2052638"/>
            <a:ext cx="4064000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052638"/>
            <a:ext cx="4064000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C0AAD9-F97B-411F-A635-56C0CA1EE163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386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DD58B5-D363-468D-8D9C-C2D63AB81244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7848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302170-B610-44A5-B70C-9066708C4A50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856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84375"/>
            <a:ext cx="40640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984375"/>
            <a:ext cx="40640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F96A1E-6CFF-41A0-90C0-BCA2B7F588E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7013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293A86-A1E6-4686-84C8-E1772248F940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457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9DD6E1-5E27-43FA-8635-4D785A8D1D87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5626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07D2A5-AE4B-465A-9246-5B9F496341F2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94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5296BF-85B8-4E75-A6D8-12244B59C38E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921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588963"/>
            <a:ext cx="2159000" cy="5422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588963"/>
            <a:ext cx="6327775" cy="5422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E011E0-A4FC-4884-B5F8-74D791ECF5B0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5648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511935"/>
            <a:ext cx="8652536" cy="2124409"/>
          </a:xfrm>
        </p:spPr>
        <p:txBody>
          <a:bodyPr anchor="b">
            <a:noAutofit/>
          </a:bodyPr>
          <a:lstStyle>
            <a:lvl1pPr>
              <a:defRPr sz="6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3863834"/>
            <a:ext cx="7056438" cy="193191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66129-337C-476F-A195-228921F19330}" type="slidenum">
              <a:rPr lang="x-none" smtClean="0"/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>
            <a:off x="756047" y="3746239"/>
            <a:ext cx="8652536" cy="17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EFFCF4-FA7B-44A5-83E4-DF06F19529CC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2603888"/>
            <a:ext cx="8568531" cy="2425396"/>
          </a:xfrm>
        </p:spPr>
        <p:txBody>
          <a:bodyPr anchor="b">
            <a:normAutofit/>
          </a:bodyPr>
          <a:lstStyle>
            <a:lvl1pPr algn="l">
              <a:defRPr sz="53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5100261"/>
            <a:ext cx="8568531" cy="1653678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tx2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CCEF61-0630-44C8-98E7-958511ECAFF4}" type="slidenum">
              <a:rPr lang="x-none" smtClean="0"/>
              <a:t>‹#›</a:t>
            </a:fld>
            <a:endParaRPr 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806450" y="5070022"/>
            <a:ext cx="8652536" cy="17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844561"/>
            <a:ext cx="4452276" cy="520105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844561"/>
            <a:ext cx="4452276" cy="520105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B11094-5DD7-4A13-B0B7-6243B155F918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847921"/>
            <a:ext cx="4334669" cy="705219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200" b="0">
                <a:solidFill>
                  <a:schemeClr val="tx2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687885"/>
            <a:ext cx="4334669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1925" y="1847921"/>
            <a:ext cx="4334669" cy="705219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1925" y="2687885"/>
            <a:ext cx="4334669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75DE46-70A9-4244-A7B0-41948EDA1E52}" type="slidenum">
              <a:rPr lang="x-none" smtClean="0"/>
              <a:t>‹#›</a:t>
            </a:fld>
            <a:endParaRPr lang="x-non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445262" y="4459771"/>
            <a:ext cx="5190977" cy="87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75D2A5-89E1-4436-8AD7-5A74A0709425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2894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9B60B3-540F-4222-828D-AE68A370600D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5330EA-690D-4900-B704-6A943EF3DFB9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873122"/>
            <a:ext cx="2358866" cy="1390980"/>
          </a:xfrm>
        </p:spPr>
        <p:txBody>
          <a:bodyPr anchor="b">
            <a:no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203" y="873121"/>
            <a:ext cx="6300391" cy="614853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2348539"/>
            <a:ext cx="2358866" cy="4677800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B8610F-7D66-4976-B3D4-762B84586DDB}" type="slidenum">
              <a:rPr lang="x-none" smtClean="0"/>
              <a:t>‹#›</a:t>
            </a:fld>
            <a:endParaRPr lang="x-non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4137" y="3946514"/>
            <a:ext cx="6148536" cy="175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873562"/>
            <a:ext cx="2362156" cy="1394340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51419" y="923961"/>
            <a:ext cx="6509180" cy="6063234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1" y="2351899"/>
            <a:ext cx="2358866" cy="4676919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D8432D-C8C1-47FB-A732-88FCFCBAED39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589C3F-66ED-4FD9-A8DB-35D1F92A3A5B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671971"/>
            <a:ext cx="2268141" cy="6467722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671971"/>
            <a:ext cx="6636411" cy="64677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C1F2B3-6D31-4DE7-86A6-D662FF40EEBB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4DBF4A-7888-4C0E-99BC-2084684AFC3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153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C3763B-1BE3-4DEC-92D0-8B21BE72863A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7891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ED1697-00B6-4AD2-89BB-F36E5534AB0C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8064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D2A0E6-AEBC-4B8A-82D6-BDDFF6870AA9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74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553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00000" y="1985039"/>
            <a:ext cx="8280000" cy="417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3366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3366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3366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3366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3366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3366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3366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3366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3366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3366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3314F73-8662-46B6-8472-25A8C2A4166C}" type="slidenum"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x-none" sz="4400" b="0" i="0" u="none" strike="noStrike">
          <a:ln>
            <a:noFill/>
          </a:ln>
          <a:solidFill>
            <a:srgbClr val="280099"/>
          </a:solidFill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x-none" sz="3200" b="0" i="0" u="none" strike="noStrike">
          <a:ln>
            <a:noFill/>
          </a:ln>
          <a:latin typeface="Albany" pitchFamily="18"/>
          <a:cs typeface="Tahoma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3636000" y="301320"/>
            <a:ext cx="6155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x-none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980000" y="1769040"/>
            <a:ext cx="7775640" cy="38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EA84241B-520D-4289-BDCD-05B775C7861D}" type="slidenum"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r" rtl="0" hangingPunct="0">
        <a:buNone/>
        <a:tabLst/>
        <a:defRPr lang="x-none" sz="4400" b="1" i="1" u="none" strike="noStrike">
          <a:ln>
            <a:noFill/>
          </a:ln>
          <a:solidFill>
            <a:srgbClr val="800000"/>
          </a:solidFill>
          <a:latin typeface="Albany" pitchFamily="18"/>
          <a:ea typeface="Andale Sans UI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x-none" sz="3200" b="0" i="0" u="none" strike="noStrike">
          <a:ln>
            <a:noFill/>
          </a:ln>
          <a:latin typeface="Albany" pitchFamily="18"/>
          <a:cs typeface="Tahoma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4359" y="54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1913039"/>
            <a:ext cx="867600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47B8B8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47B8B8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47B8B8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47B8B8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47B8B8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47B8B8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47B8B8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47B8B8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47B8B8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47B8B8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EE2B51E-6990-4502-A983-71B74079E879}" type="slidenum"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x-none" sz="4400" b="0" i="0" u="none" strike="noStrike">
          <a:ln>
            <a:noFill/>
          </a:ln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x-none" sz="3200" b="0" i="0" u="none" strike="noStrike">
          <a:ln>
            <a:noFill/>
          </a:ln>
          <a:latin typeface="Albany" pitchFamily="18"/>
          <a:cs typeface="Tahoma" pitchFamily="2"/>
        </a:defRPr>
      </a:lvl1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589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00000" y="2052000"/>
            <a:ext cx="8280000" cy="39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996633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996633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996633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996633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996633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996633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996633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996633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996633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996633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FB2F358-2AE3-4FFE-BC9B-6B53DFCA4EB7}" type="slidenum"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x-none" sz="4400" b="1" i="1" u="none" strike="noStrike">
          <a:ln>
            <a:noFill/>
          </a:ln>
          <a:solidFill>
            <a:srgbClr val="996633"/>
          </a:solidFill>
          <a:latin typeface="Thorndale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x-none" sz="3200" b="0" i="0" u="none" strike="noStrike">
          <a:ln>
            <a:noFill/>
          </a:ln>
          <a:latin typeface="Thorndale" pitchFamily="18"/>
          <a:cs typeface="Tahoma" pitchFamily="2"/>
        </a:defRPr>
      </a:lvl1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43376"/>
            <a:ext cx="10080625" cy="2519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9072563" cy="5375769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080625" cy="403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20159"/>
            <a:ext cx="3192198" cy="36286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rgbClr val="FFFFFF"/>
                </a:solidFill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0235" y="20159"/>
            <a:ext cx="4536281" cy="36286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0521" y="20159"/>
            <a:ext cx="1176073" cy="36286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fld id="{831889E1-91AC-48C0-98DF-03183413396B}" type="slidenum">
              <a:rPr lang="x-none" smtClean="0"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07943" rtl="0" eaLnBrk="1" latinLnBrk="0" hangingPunct="1">
        <a:spcBef>
          <a:spcPct val="0"/>
        </a:spcBef>
        <a:buNone/>
        <a:defRPr sz="4400" kern="1200" spc="-11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1589" indent="-201589" algn="l" defTabSz="100794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indent="-201589" algn="l" defTabSz="100794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6354" indent="-201589" algn="l" defTabSz="100794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37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0326" indent="-151191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11915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503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15092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16681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09650" y="2103438"/>
            <a:ext cx="9070975" cy="2624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>
                <a:solidFill>
                  <a:srgbClr val="000000"/>
                </a:solidFill>
              </a:rPr>
              <a:t>VERZIONISANJE IZVORNOG KODA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0" y="3749675"/>
            <a:ext cx="9072563" cy="2659063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-216000" algn="ctr">
              <a:buNone/>
            </a:pPr>
            <a:r>
              <a:rPr lang="x-none">
                <a:solidFill>
                  <a:srgbClr val="000000"/>
                </a:solidFill>
                <a:latin typeface="Albany" pitchFamily="18"/>
              </a:rPr>
              <a:t>Upravljanje izvornim kodom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Etape u lokalnom verzionisanju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>
                <a:solidFill>
                  <a:srgbClr val="000000"/>
                </a:solidFill>
              </a:rPr>
              <a:t>Sve se radi </a:t>
            </a:r>
            <a:r>
              <a:rPr lang="x-none" i="1">
                <a:solidFill>
                  <a:srgbClr val="000000"/>
                </a:solidFill>
              </a:rPr>
              <a:t>lokalno!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7682" t="40315" r="36287" b="38307"/>
          <a:stretch>
            <a:fillRect/>
          </a:stretch>
        </p:blipFill>
        <p:spPr>
          <a:xfrm>
            <a:off x="1371599" y="2834640"/>
            <a:ext cx="7863840" cy="401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GitHub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>
                <a:solidFill>
                  <a:srgbClr val="000000"/>
                </a:solidFill>
              </a:rPr>
              <a:t>Web server na kojem online možete čuvati vaše repozitorijume</a:t>
            </a:r>
          </a:p>
          <a:p>
            <a:pPr lvl="0"/>
            <a:r>
              <a:rPr lang="x-none">
                <a:solidFill>
                  <a:srgbClr val="000000"/>
                </a:solidFill>
              </a:rPr>
              <a:t>Postoje plaćeni i besplatni nalozi – besplatni su open-source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83280" y="3749040"/>
            <a:ext cx="3540600" cy="35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Povezivanje sa GitHub-om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x-none">
                <a:solidFill>
                  <a:srgbClr val="333333"/>
                </a:solidFill>
                <a:latin typeface="mplus1mn-regular"/>
              </a:rPr>
              <a:t>$ git init</a:t>
            </a:r>
          </a:p>
          <a:p>
            <a:pPr lvl="0">
              <a:buNone/>
            </a:pPr>
            <a:r>
              <a:rPr lang="x-none">
                <a:solidFill>
                  <a:srgbClr val="333333"/>
                </a:solidFill>
                <a:latin typeface="mplus1mn-regular"/>
              </a:rPr>
              <a:t>$ git commit -m “first commit”</a:t>
            </a:r>
          </a:p>
          <a:p>
            <a:pPr lvl="0">
              <a:buNone/>
            </a:pPr>
            <a:r>
              <a:rPr lang="x-none">
                <a:solidFill>
                  <a:srgbClr val="333333"/>
                </a:solidFill>
                <a:latin typeface="mplus1mn-regular"/>
              </a:rPr>
              <a:t>$ git remote add origin </a:t>
            </a:r>
            <a:r>
              <a:rPr lang="x-none">
                <a:solidFill>
                  <a:srgbClr val="333333"/>
                </a:solidFill>
                <a:latin typeface="mplus1mn-regular"/>
                <a:hlinkClick r:id="rId3"/>
              </a:rPr>
              <a:t>https://github.com/</a:t>
            </a:r>
            <a:r>
              <a:rPr lang="x-none">
                <a:solidFill>
                  <a:srgbClr val="333333"/>
                </a:solidFill>
                <a:latin typeface="mplus1mn-regular"/>
              </a:rPr>
              <a:t>&lt;user.name&gt;/&lt;</a:t>
            </a:r>
            <a:r>
              <a:rPr lang="x-none" smtClean="0">
                <a:solidFill>
                  <a:srgbClr val="333333"/>
                </a:solidFill>
                <a:latin typeface="mplus1mn-regular"/>
              </a:rPr>
              <a:t>repo&gt;</a:t>
            </a:r>
            <a:endParaRPr lang="x-none">
              <a:solidFill>
                <a:srgbClr val="333333"/>
              </a:solidFill>
              <a:latin typeface="mplus1mn-regular"/>
            </a:endParaRPr>
          </a:p>
          <a:p>
            <a:pPr lvl="0">
              <a:buNone/>
            </a:pPr>
            <a:r>
              <a:rPr lang="x-none">
                <a:solidFill>
                  <a:srgbClr val="333333"/>
                </a:solidFill>
                <a:latin typeface="mplus1mn-regular"/>
              </a:rPr>
              <a:t>$ git push -u origin master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Detaljno objašnjenje za : </a:t>
            </a:r>
            <a:br>
              <a:rPr lang="sr-Latn-RS" dirty="0" smtClean="0"/>
            </a:br>
            <a:r>
              <a:rPr lang="sr-Latn-RS" dirty="0" smtClean="0"/>
              <a:t>Kreiranje novog repozitorijuma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10008864" cy="4962525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108000" indent="0">
              <a:buNone/>
            </a:pPr>
            <a:r>
              <a:rPr lang="sr-Latn-RS" dirty="0" smtClean="0">
                <a:solidFill>
                  <a:srgbClr val="FF0000"/>
                </a:solidFill>
                <a:latin typeface="mplus1mn-regular"/>
              </a:rPr>
              <a:t>Napomena: 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Ukoliko radite na računaru koji koristi više korisnika, možda će biti potrebno da se „odjavite“ sa git-a drugogo korisnika i to sledećim postupkom:</a:t>
            </a:r>
          </a:p>
          <a:p>
            <a:pPr>
              <a:buFont typeface="Arial" pitchFamily="34" charset="0"/>
              <a:buChar char="•"/>
            </a:pPr>
            <a:r>
              <a:rPr lang="sr-Latn-RS" sz="2600" dirty="0" smtClean="0">
                <a:solidFill>
                  <a:srgbClr val="333333"/>
                </a:solidFill>
                <a:latin typeface="mplus1mn-regular"/>
              </a:rPr>
              <a:t>Control Panel</a:t>
            </a:r>
          </a:p>
          <a:p>
            <a:pPr>
              <a:buFont typeface="Arial" pitchFamily="34" charset="0"/>
              <a:buChar char="•"/>
            </a:pPr>
            <a:r>
              <a:rPr lang="sr-Latn-RS" sz="2600" dirty="0" smtClean="0">
                <a:solidFill>
                  <a:srgbClr val="333333"/>
                </a:solidFill>
                <a:latin typeface="mplus1mn-regular"/>
              </a:rPr>
              <a:t>System and Security</a:t>
            </a:r>
          </a:p>
          <a:p>
            <a:pPr>
              <a:buFont typeface="Arial" pitchFamily="34" charset="0"/>
              <a:buChar char="•"/>
            </a:pPr>
            <a:r>
              <a:rPr lang="sr-Latn-RS" sz="2600" dirty="0" smtClean="0">
                <a:solidFill>
                  <a:srgbClr val="333333"/>
                </a:solidFill>
                <a:latin typeface="mplus1mn-regular"/>
              </a:rPr>
              <a:t>User Account</a:t>
            </a:r>
          </a:p>
          <a:p>
            <a:pPr>
              <a:buFont typeface="Arial" pitchFamily="34" charset="0"/>
              <a:buChar char="•"/>
            </a:pPr>
            <a:r>
              <a:rPr lang="sr-Latn-RS" sz="2600" dirty="0" smtClean="0">
                <a:solidFill>
                  <a:srgbClr val="333333"/>
                </a:solidFill>
                <a:latin typeface="mplus1mn-regular"/>
              </a:rPr>
              <a:t>Credital Manager</a:t>
            </a:r>
          </a:p>
          <a:p>
            <a:pPr>
              <a:buFont typeface="Arial" pitchFamily="34" charset="0"/>
              <a:buChar char="•"/>
            </a:pPr>
            <a:r>
              <a:rPr lang="sr-Latn-RS" sz="2600" dirty="0" smtClean="0">
                <a:solidFill>
                  <a:srgbClr val="333333"/>
                </a:solidFill>
                <a:latin typeface="mplus1mn-regular"/>
              </a:rPr>
              <a:t>Windows Credentials</a:t>
            </a:r>
          </a:p>
          <a:p>
            <a:pPr>
              <a:buFont typeface="Arial" pitchFamily="34" charset="0"/>
              <a:buChar char="•"/>
            </a:pPr>
            <a:r>
              <a:rPr lang="sr-Latn-RS" sz="2600" dirty="0" smtClean="0">
                <a:solidFill>
                  <a:srgbClr val="333333"/>
                </a:solidFill>
                <a:latin typeface="mplus1mn-regular"/>
              </a:rPr>
              <a:t>U github sekciji označiti Remove</a:t>
            </a:r>
          </a:p>
        </p:txBody>
      </p:sp>
    </p:spTree>
    <p:extLst>
      <p:ext uri="{BB962C8B-B14F-4D97-AF65-F5344CB8AC3E}">
        <p14:creationId xmlns:p14="http://schemas.microsoft.com/office/powerpoint/2010/main" val="44438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Detaljno objašnjenje za : </a:t>
            </a:r>
            <a:br>
              <a:rPr lang="sr-Latn-RS" dirty="0" smtClean="0"/>
            </a:br>
            <a:r>
              <a:rPr lang="sr-Latn-RS" dirty="0" smtClean="0"/>
              <a:t>Kreiranje novog repozitorijuma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Napraviti novi folder na svom računaru</a:t>
            </a:r>
          </a:p>
          <a:p>
            <a:pPr marL="622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Otvoriti VS Code i njegov terminal </a:t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(Terminal + New Terminal)</a:t>
            </a:r>
          </a:p>
          <a:p>
            <a:pPr marL="622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Otvoriti folder koji smo napraviti u tački 1.</a:t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(File + Open Folder...)</a:t>
            </a:r>
          </a:p>
          <a:p>
            <a:pPr marL="622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Proverimo u terminalu putanju do našeg foldera, da li je dobro navedena. Ukoliko nije dobro navedena otvoriti folder opet.</a:t>
            </a:r>
          </a:p>
          <a:p>
            <a:pPr marL="622350" indent="-514350">
              <a:buFont typeface="+mj-lt"/>
              <a:buAutoNum type="arabicPeriod"/>
            </a:pPr>
            <a:endParaRPr lang="x-none">
              <a:solidFill>
                <a:srgbClr val="333333"/>
              </a:solidFill>
              <a:latin typeface="mplus1m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182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Detaljno objašnjenje za : </a:t>
            </a:r>
            <a:br>
              <a:rPr lang="sr-Latn-RS" dirty="0" smtClean="0"/>
            </a:br>
            <a:r>
              <a:rPr lang="sr-Latn-RS" dirty="0" smtClean="0"/>
              <a:t>Kreiranje novog repozitorijuma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 startAt="5"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Otići na sajt GitHub-a, ulogovati se na svoj profil (ukoliko već niste ulogovani) i kreirati novi, prazan, public repozitoriju koji će predstavljati pandan praznom folderu na našem računaru.</a:t>
            </a:r>
          </a:p>
          <a:p>
            <a:pPr marL="622350" indent="-514350">
              <a:buFont typeface="+mj-lt"/>
              <a:buAutoNum type="arabicPeriod" startAt="5"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Pošto smo kreirali novi repozitorijum, na ekranu bi trebalo da se prikaže niz komandi (ne isključivati iste) </a:t>
            </a:r>
            <a:endParaRPr lang="x-none">
              <a:solidFill>
                <a:srgbClr val="333333"/>
              </a:solidFill>
              <a:latin typeface="mplus1m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6856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Detaljno objašnjenje za : </a:t>
            </a:r>
            <a:br>
              <a:rPr lang="sr-Latn-RS" dirty="0" smtClean="0"/>
            </a:br>
            <a:r>
              <a:rPr lang="sr-Latn-RS" dirty="0" smtClean="0"/>
              <a:t>Kreiranje novog repozitorijuma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792840" cy="496252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 startAt="7"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Vratiti se u VS Code i u terminalu se prijaviti na svoj GitHub profil pomoću komandi:</a:t>
            </a:r>
            <a:endParaRPr lang="sr-Latn-RS" dirty="0">
              <a:solidFill>
                <a:srgbClr val="333333"/>
              </a:solidFill>
              <a:latin typeface="mplus1mn-regular"/>
            </a:endParaRPr>
          </a:p>
          <a:p>
            <a:pPr marL="108000" indent="0">
              <a:buNone/>
            </a:pPr>
            <a:r>
              <a:rPr lang="sr-Latn-RS" b="1" dirty="0" smtClean="0">
                <a:solidFill>
                  <a:srgbClr val="333333"/>
                </a:solidFill>
                <a:latin typeface="mplus1mn-regular"/>
              </a:rPr>
              <a:t>git config --global user.name „vaš_username„</a:t>
            </a:r>
          </a:p>
          <a:p>
            <a:pPr marL="108000" indent="0">
              <a:buNone/>
            </a:pPr>
            <a:r>
              <a:rPr lang="sr-Latn-RS" b="1" dirty="0" smtClean="0">
                <a:solidFill>
                  <a:srgbClr val="333333"/>
                </a:solidFill>
                <a:latin typeface="mplus1mn-regular"/>
              </a:rPr>
              <a:t>git config --global </a:t>
            </a:r>
            <a:r>
              <a:rPr lang="sr-Latn-RS" b="1" dirty="0" smtClean="0">
                <a:solidFill>
                  <a:srgbClr val="333333"/>
                </a:solidFill>
                <a:latin typeface="mplus1mn-regular"/>
              </a:rPr>
              <a:t>user.email vaš_email</a:t>
            </a:r>
            <a:endParaRPr lang="sr-Latn-RS" b="1" dirty="0" smtClean="0">
              <a:solidFill>
                <a:srgbClr val="333333"/>
              </a:solidFill>
              <a:latin typeface="mplus1mn-regular"/>
            </a:endParaRPr>
          </a:p>
          <a:p>
            <a:pPr marL="108000" indent="0">
              <a:buNone/>
            </a:pPr>
            <a:endParaRPr lang="sr-Latn-RS" dirty="0">
              <a:solidFill>
                <a:srgbClr val="333333"/>
              </a:solidFill>
              <a:latin typeface="mplus1mn-regular"/>
            </a:endParaRPr>
          </a:p>
          <a:p>
            <a:pPr marL="108000" indent="0">
              <a:buNone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Username se navodi pod navodnicima. </a:t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Mail ne navodite pod navodnicima, ali ga „lepite bez razmaka“ odmah nakon user. </a:t>
            </a:r>
          </a:p>
          <a:p>
            <a:pPr marL="622350" indent="-514350">
              <a:buFont typeface="+mj-lt"/>
              <a:buAutoNum type="arabicPeriod" startAt="7"/>
            </a:pPr>
            <a:endParaRPr lang="x-none">
              <a:solidFill>
                <a:srgbClr val="333333"/>
              </a:solidFill>
              <a:latin typeface="mplus1m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190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Detaljno objašnjenje za : </a:t>
            </a:r>
            <a:br>
              <a:rPr lang="sr-Latn-RS" dirty="0" smtClean="0"/>
            </a:br>
            <a:r>
              <a:rPr lang="sr-Latn-RS" dirty="0" smtClean="0"/>
              <a:t>Kreiranje novog repozitorijuma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 startAt="8"/>
            </a:pPr>
            <a:r>
              <a:rPr lang="en-US" dirty="0" err="1" smtClean="0">
                <a:solidFill>
                  <a:srgbClr val="333333"/>
                </a:solidFill>
                <a:latin typeface="mplus1mn-regular"/>
              </a:rPr>
              <a:t>Pratimo</a:t>
            </a:r>
            <a:r>
              <a:rPr lang="en-US" dirty="0" smtClean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mplus1mn-regular"/>
              </a:rPr>
              <a:t>instrukcije</a:t>
            </a:r>
            <a:r>
              <a:rPr lang="en-US" dirty="0" smtClean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mplus1mn-regular"/>
              </a:rPr>
              <a:t>sa</a:t>
            </a:r>
            <a:r>
              <a:rPr lang="en-US" dirty="0" smtClean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mplus1mn-regular"/>
              </a:rPr>
              <a:t>GitHub</a:t>
            </a:r>
            <a:r>
              <a:rPr lang="en-US" dirty="0" smtClean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mplus1mn-regular"/>
              </a:rPr>
              <a:t>sajta</a:t>
            </a:r>
            <a:r>
              <a:rPr lang="en-US" dirty="0" smtClean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mplus1mn-regular"/>
              </a:rPr>
              <a:t>koje</a:t>
            </a:r>
            <a:r>
              <a:rPr lang="en-US" dirty="0" smtClean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mplus1mn-regular"/>
              </a:rPr>
              <a:t>smo</a:t>
            </a:r>
            <a:r>
              <a:rPr lang="en-US" dirty="0" smtClean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mplus1mn-regular"/>
              </a:rPr>
              <a:t>dobili</a:t>
            </a:r>
            <a:r>
              <a:rPr lang="en-US" dirty="0" smtClean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mplus1mn-regular"/>
              </a:rPr>
              <a:t>prilikom</a:t>
            </a:r>
            <a:r>
              <a:rPr lang="en-US" dirty="0" smtClean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mplus1mn-regular"/>
              </a:rPr>
              <a:t>kreiranja</a:t>
            </a:r>
            <a:r>
              <a:rPr lang="en-US" dirty="0" smtClean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mplus1mn-regular"/>
              </a:rPr>
              <a:t>novog</a:t>
            </a:r>
            <a:r>
              <a:rPr lang="en-US" dirty="0" smtClean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mplus1mn-regular"/>
              </a:rPr>
              <a:t>repozitorijum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a i u konzolu VS Code unosimo:</a:t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b="1" dirty="0" smtClean="0">
                <a:solidFill>
                  <a:srgbClr val="333333"/>
                </a:solidFill>
                <a:latin typeface="mplus1mn-regular"/>
              </a:rPr>
              <a:t>git init</a:t>
            </a:r>
            <a:br>
              <a:rPr lang="sr-Latn-RS" b="1" dirty="0" smtClean="0">
                <a:solidFill>
                  <a:srgbClr val="333333"/>
                </a:solidFill>
                <a:latin typeface="mplus1mn-regular"/>
              </a:rPr>
            </a:br>
            <a:r>
              <a:rPr lang="en-US" b="1" dirty="0" err="1" smtClean="0">
                <a:solidFill>
                  <a:srgbClr val="333333"/>
                </a:solidFill>
                <a:latin typeface="mplus1mn-regular"/>
              </a:rPr>
              <a:t>git</a:t>
            </a:r>
            <a:r>
              <a:rPr lang="en-US" b="1" dirty="0" smtClean="0">
                <a:solidFill>
                  <a:srgbClr val="333333"/>
                </a:solidFill>
                <a:latin typeface="mplus1mn-regular"/>
              </a:rPr>
              <a:t> commit -m "first commit</a:t>
            </a:r>
            <a:r>
              <a:rPr lang="sr-Latn-RS" b="1" dirty="0" smtClean="0">
                <a:solidFill>
                  <a:srgbClr val="333333"/>
                </a:solidFill>
                <a:latin typeface="mplus1mn-regular"/>
              </a:rPr>
              <a:t>“</a:t>
            </a:r>
            <a:br>
              <a:rPr lang="sr-Latn-RS" b="1" dirty="0" smtClean="0">
                <a:solidFill>
                  <a:srgbClr val="333333"/>
                </a:solidFill>
                <a:latin typeface="mplus1mn-regular"/>
              </a:rPr>
            </a:br>
            <a:r>
              <a:rPr lang="en-US" b="1" dirty="0" err="1" smtClean="0">
                <a:solidFill>
                  <a:srgbClr val="333333"/>
                </a:solidFill>
                <a:latin typeface="mplus1mn-regular"/>
              </a:rPr>
              <a:t>git</a:t>
            </a:r>
            <a:r>
              <a:rPr lang="en-US" b="1" dirty="0" smtClean="0">
                <a:solidFill>
                  <a:srgbClr val="333333"/>
                </a:solidFill>
                <a:latin typeface="mplus1mn-regular"/>
              </a:rPr>
              <a:t> remote add origin</a:t>
            </a:r>
            <a:r>
              <a:rPr lang="sr-Latn-RS" b="1" dirty="0" smtClean="0">
                <a:solidFill>
                  <a:srgbClr val="333333"/>
                </a:solidFill>
                <a:latin typeface="mplus1mn-regular"/>
              </a:rPr>
              <a:t> putanja.git</a:t>
            </a:r>
            <a:br>
              <a:rPr lang="sr-Latn-RS" b="1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b="1" dirty="0" smtClean="0">
                <a:solidFill>
                  <a:srgbClr val="333333"/>
                </a:solidFill>
                <a:latin typeface="mplus1mn-regular"/>
              </a:rPr>
              <a:t>git push -u origin master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/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/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	</a:t>
            </a:r>
            <a:endParaRPr lang="en-US" dirty="0" smtClean="0">
              <a:solidFill>
                <a:srgbClr val="333333"/>
              </a:solidFill>
              <a:latin typeface="mplus1mn-regular"/>
            </a:endParaRPr>
          </a:p>
          <a:p>
            <a:pPr marL="622350" indent="-514350">
              <a:buFont typeface="+mj-lt"/>
              <a:buAutoNum type="arabicPeriod" startAt="8"/>
            </a:pPr>
            <a:endParaRPr lang="x-none">
              <a:solidFill>
                <a:srgbClr val="333333"/>
              </a:solidFill>
              <a:latin typeface="mplus1m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9242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Detaljno objašnjenje za : </a:t>
            </a:r>
            <a:br>
              <a:rPr lang="sr-Latn-RS" dirty="0" smtClean="0"/>
            </a:br>
            <a:r>
              <a:rPr lang="sr-Latn-RS" dirty="0" smtClean="0"/>
              <a:t>Kreiranje novog repozitorijuma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 startAt="9"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Da bismo proverili da li radi postavljanje fajlova na GitHub, odemo u VS Code i tamo napravimo i sačuvamo neki novi fajl</a:t>
            </a:r>
          </a:p>
          <a:p>
            <a:pPr marL="622350" indent="-514350">
              <a:buFont typeface="+mj-lt"/>
              <a:buAutoNum type="arabicPeriod" startAt="9"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Otvorimo Source Control </a:t>
            </a:r>
          </a:p>
          <a:p>
            <a:pPr marL="622350" indent="-514350">
              <a:buFont typeface="+mj-lt"/>
              <a:buAutoNum type="arabicPeriod" startAt="9"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Kliknemo na </a:t>
            </a:r>
            <a:r>
              <a:rPr lang="sr-Latn-RS" b="1" dirty="0" smtClean="0">
                <a:solidFill>
                  <a:srgbClr val="333333"/>
                </a:solidFill>
                <a:latin typeface="mplus1mn-regular"/>
              </a:rPr>
              <a:t>Stage All 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/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/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	</a:t>
            </a:r>
            <a:endParaRPr lang="en-US" dirty="0" smtClean="0">
              <a:solidFill>
                <a:srgbClr val="333333"/>
              </a:solidFill>
              <a:latin typeface="mplus1mn-regular"/>
            </a:endParaRPr>
          </a:p>
          <a:p>
            <a:pPr marL="622350" indent="-514350">
              <a:buFont typeface="+mj-lt"/>
              <a:buAutoNum type="arabicPeriod" startAt="9"/>
            </a:pPr>
            <a:endParaRPr lang="x-none">
              <a:solidFill>
                <a:srgbClr val="333333"/>
              </a:solidFill>
              <a:latin typeface="mplus1mn-regular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11" y="3669669"/>
            <a:ext cx="701150" cy="6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80" y="5003973"/>
            <a:ext cx="5248508" cy="92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4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Detaljno objašnjenje za : </a:t>
            </a:r>
            <a:br>
              <a:rPr lang="sr-Latn-RS" dirty="0" smtClean="0"/>
            </a:br>
            <a:r>
              <a:rPr lang="sr-Latn-RS" dirty="0" smtClean="0"/>
              <a:t>Kreiranje novog repozitorijuma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 startAt="12"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Kliknemo na </a:t>
            </a:r>
            <a:r>
              <a:rPr lang="sr-Latn-RS" b="1" dirty="0" smtClean="0">
                <a:solidFill>
                  <a:srgbClr val="333333"/>
                </a:solidFill>
                <a:latin typeface="mplus1mn-regular"/>
              </a:rPr>
              <a:t>Commit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, napišemo obavezno poruku koju želimo da dodelimo napravljenim promenama i pritisnemo taster enter</a:t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endParaRPr lang="sr-Latn-RS" dirty="0" smtClean="0">
              <a:solidFill>
                <a:srgbClr val="333333"/>
              </a:solidFill>
              <a:latin typeface="mplus1mn-regular"/>
            </a:endParaRPr>
          </a:p>
          <a:p>
            <a:pPr marL="622350" indent="-514350">
              <a:buFont typeface="+mj-lt"/>
              <a:buAutoNum type="arabicPeriod" startAt="12"/>
            </a:pPr>
            <a:endParaRPr lang="sr-Latn-RS" dirty="0" smtClean="0">
              <a:solidFill>
                <a:srgbClr val="333333"/>
              </a:solidFill>
              <a:latin typeface="mplus1mn-regular"/>
            </a:endParaRPr>
          </a:p>
          <a:p>
            <a:pPr marL="622350" indent="-514350">
              <a:buFont typeface="+mj-lt"/>
              <a:buAutoNum type="arabicPeriod" startAt="12"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Kliknemo na </a:t>
            </a:r>
            <a:r>
              <a:rPr lang="sr-Latn-RS" b="1" dirty="0" smtClean="0">
                <a:solidFill>
                  <a:srgbClr val="333333"/>
                </a:solidFill>
                <a:latin typeface="mplus1mn-regular"/>
              </a:rPr>
              <a:t>push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 </a:t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(ili u komandnoj liniji </a:t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ukucamo git push) </a:t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kako bi se izmene </a:t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prosledile na GitHub </a:t>
            </a:r>
          </a:p>
          <a:p>
            <a:pPr marL="622350" indent="-514350">
              <a:buFont typeface="+mj-lt"/>
              <a:buAutoNum type="arabicPeriod" startAt="12"/>
            </a:pPr>
            <a:endParaRPr lang="x-none">
              <a:solidFill>
                <a:srgbClr val="333333"/>
              </a:solidFill>
              <a:latin typeface="mplus1mn-regula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88" y="3654041"/>
            <a:ext cx="3190798" cy="68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36" y="4864818"/>
            <a:ext cx="46577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9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Šta je verzionisanje izvornog koda?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>
                <a:solidFill>
                  <a:srgbClr val="000000"/>
                </a:solidFill>
              </a:rPr>
              <a:t>Sistem koji pamti promene na fajlovima tako da se može vratiti na neku od prethodnih verzija.</a:t>
            </a:r>
          </a:p>
          <a:p>
            <a:pPr lvl="0"/>
            <a:r>
              <a:rPr lang="x-none">
                <a:solidFill>
                  <a:srgbClr val="000000"/>
                </a:solidFill>
              </a:rPr>
              <a:t>Moguće je vratiti pojedinačni fajl u prethodnu “verziju”, ili čitav projekat</a:t>
            </a:r>
          </a:p>
          <a:p>
            <a:pPr lvl="0"/>
            <a:r>
              <a:rPr lang="x-none">
                <a:solidFill>
                  <a:srgbClr val="000000"/>
                </a:solidFill>
              </a:rPr>
              <a:t>Na engleskom – Version Control (VC)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Detaljno objašnjenje za : </a:t>
            </a:r>
            <a:br>
              <a:rPr lang="sr-Latn-RS" dirty="0" smtClean="0"/>
            </a:br>
            <a:r>
              <a:rPr lang="sr-Latn-RS" dirty="0" smtClean="0"/>
              <a:t>Kreiranje novog repozitorijuma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 startAt="14"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Vratimo se na GitHub sajt, osvežimo stranicu i proverimo da li se tu nalazi fajl sa verzijom koda koju smo upravo dodali</a:t>
            </a:r>
          </a:p>
          <a:p>
            <a:pPr marL="622350" indent="-514350">
              <a:buFont typeface="+mj-lt"/>
              <a:buAutoNum type="arabicPeriod" startAt="14"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Kada vršimo izmene u VS Code ili dodajemo nove fajlove, ponoviti postupak iz tačaka</a:t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10, 11, 12, 13 i 14 u navedenom redosledu </a:t>
            </a:r>
            <a:endParaRPr lang="x-none">
              <a:solidFill>
                <a:srgbClr val="333333"/>
              </a:solidFill>
              <a:latin typeface="mplus1m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073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Detaljno objašnjenje za : </a:t>
            </a:r>
            <a:br>
              <a:rPr lang="sr-Latn-RS" dirty="0" smtClean="0"/>
            </a:br>
            <a:r>
              <a:rPr lang="sr-Latn-RS" dirty="0" smtClean="0"/>
              <a:t>Preuzimanje repozitorijuma sa Git-a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-1" y="2057400"/>
            <a:ext cx="10080625" cy="496252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Ulogujte se na GitHub sajt (ukoliko već niste ulogovani)</a:t>
            </a:r>
          </a:p>
          <a:p>
            <a:pPr marL="622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Kliknite </a:t>
            </a:r>
            <a:r>
              <a:rPr lang="en-US" dirty="0" err="1" smtClean="0">
                <a:solidFill>
                  <a:srgbClr val="333333"/>
                </a:solidFill>
                <a:latin typeface="mplus1mn-regular"/>
              </a:rPr>
              <a:t>na</a:t>
            </a:r>
            <a:r>
              <a:rPr lang="en-US" dirty="0" smtClean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Clone or download i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iskopiramo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link (URL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adresu</a:t>
            </a:r>
            <a:r>
              <a:rPr lang="en-US" dirty="0" smtClean="0">
                <a:solidFill>
                  <a:srgbClr val="333333"/>
                </a:solidFill>
                <a:latin typeface="mplus1mn-regular"/>
              </a:rPr>
              <a:t>)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 koja je automatski generisana</a:t>
            </a:r>
          </a:p>
          <a:p>
            <a:pPr marL="622350" indent="-514350">
              <a:buFont typeface="+mj-lt"/>
              <a:buAutoNum type="arabicPeriod"/>
            </a:pPr>
            <a:r>
              <a:rPr lang="pt-BR" dirty="0" smtClean="0">
                <a:solidFill>
                  <a:srgbClr val="333333"/>
                </a:solidFill>
                <a:latin typeface="mplus1mn-regular"/>
              </a:rPr>
              <a:t>Napravi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te</a:t>
            </a:r>
            <a:r>
              <a:rPr lang="pt-BR" dirty="0" smtClean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pt-BR" dirty="0">
                <a:solidFill>
                  <a:srgbClr val="333333"/>
                </a:solidFill>
                <a:latin typeface="mplus1mn-regular"/>
              </a:rPr>
              <a:t>folder na 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svom </a:t>
            </a:r>
            <a:r>
              <a:rPr lang="pt-BR" dirty="0" smtClean="0">
                <a:solidFill>
                  <a:srgbClr val="333333"/>
                </a:solidFill>
                <a:latin typeface="mplus1mn-regular"/>
              </a:rPr>
              <a:t>računaru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 gde želite da sačuvate repozitorijum koji preuzimate sa GitHub-a</a:t>
            </a:r>
          </a:p>
          <a:p>
            <a:pPr marL="622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 O</a:t>
            </a:r>
            <a:r>
              <a:rPr lang="pt-BR" dirty="0" smtClean="0">
                <a:solidFill>
                  <a:srgbClr val="333333"/>
                </a:solidFill>
                <a:latin typeface="mplus1mn-regular"/>
              </a:rPr>
              <a:t>tvo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rite napravljeni folder </a:t>
            </a:r>
            <a:r>
              <a:rPr lang="pt-BR" dirty="0" smtClean="0">
                <a:solidFill>
                  <a:srgbClr val="333333"/>
                </a:solidFill>
                <a:latin typeface="mplus1mn-regular"/>
              </a:rPr>
              <a:t>pomo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ć</a:t>
            </a:r>
            <a:r>
              <a:rPr lang="pt-BR" dirty="0" smtClean="0">
                <a:solidFill>
                  <a:srgbClr val="333333"/>
                </a:solidFill>
                <a:latin typeface="mplus1mn-regular"/>
              </a:rPr>
              <a:t>u </a:t>
            </a:r>
            <a:r>
              <a:rPr lang="pt-BR" dirty="0">
                <a:solidFill>
                  <a:srgbClr val="333333"/>
                </a:solidFill>
                <a:latin typeface="mplus1mn-regular"/>
              </a:rPr>
              <a:t>VS </a:t>
            </a:r>
            <a:r>
              <a:rPr lang="pt-BR" dirty="0" smtClean="0">
                <a:solidFill>
                  <a:srgbClr val="333333"/>
                </a:solidFill>
                <a:latin typeface="mplus1mn-regular"/>
              </a:rPr>
              <a:t>Code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 </a:t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(File + Open Folder...)</a:t>
            </a:r>
          </a:p>
        </p:txBody>
      </p:sp>
    </p:spTree>
    <p:extLst>
      <p:ext uri="{BB962C8B-B14F-4D97-AF65-F5344CB8AC3E}">
        <p14:creationId xmlns:p14="http://schemas.microsoft.com/office/powerpoint/2010/main" val="372457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Detaljno objašnjenje za : </a:t>
            </a:r>
            <a:br>
              <a:rPr lang="sr-Latn-RS" dirty="0" smtClean="0"/>
            </a:br>
            <a:r>
              <a:rPr lang="sr-Latn-RS" dirty="0" smtClean="0"/>
              <a:t>Preuzimanje repozitorijuma sa Git-a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-1" y="2057400"/>
            <a:ext cx="10080625" cy="496252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 startAt="5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Otvoriimo terminal 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u VS Code</a:t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(Terminal + New Terminal) </a:t>
            </a:r>
            <a:endParaRPr lang="sr-Latn-RS" dirty="0">
              <a:solidFill>
                <a:srgbClr val="333333"/>
              </a:solidFill>
              <a:latin typeface="mplus1mn-regular"/>
            </a:endParaRPr>
          </a:p>
          <a:p>
            <a:pPr marL="622350" indent="-514350">
              <a:buFont typeface="+mj-lt"/>
              <a:buAutoNum type="arabicPeriod" startAt="5"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U terminalu ukucajte sledeću komandu:</a:t>
            </a:r>
          </a:p>
          <a:p>
            <a:pPr marL="108000" indent="0">
              <a:buNone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	</a:t>
            </a:r>
            <a:r>
              <a:rPr lang="sr-Latn-RS" b="1" dirty="0" smtClean="0">
                <a:solidFill>
                  <a:srgbClr val="333333"/>
                </a:solidFill>
                <a:latin typeface="mplus1mn-regular"/>
              </a:rPr>
              <a:t>git clone ...</a:t>
            </a:r>
          </a:p>
          <a:p>
            <a:pPr marL="108000" indent="0">
              <a:buNone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	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gde umesto </a:t>
            </a:r>
            <a:r>
              <a:rPr lang="sr-Latn-RS" b="1" dirty="0" smtClean="0">
                <a:solidFill>
                  <a:srgbClr val="333333"/>
                </a:solidFill>
                <a:latin typeface="mplus1mn-regular"/>
              </a:rPr>
              <a:t>...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t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reba nalepiti/upisati link koji smo preuzeli sa Git Hub sajta koji nam služi za kloniranje željenog repozitorijuma</a:t>
            </a:r>
          </a:p>
        </p:txBody>
      </p:sp>
    </p:spTree>
    <p:extLst>
      <p:ext uri="{BB962C8B-B14F-4D97-AF65-F5344CB8AC3E}">
        <p14:creationId xmlns:p14="http://schemas.microsoft.com/office/powerpoint/2010/main" val="7310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Detaljno objašnjenje za : </a:t>
            </a:r>
            <a:br>
              <a:rPr lang="sr-Latn-RS" dirty="0" smtClean="0"/>
            </a:br>
            <a:r>
              <a:rPr lang="sr-Latn-RS" dirty="0" smtClean="0"/>
              <a:t>Sinhronizaciju podataka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-1" y="2057400"/>
            <a:ext cx="10080625" cy="5322837"/>
          </a:xfrm>
        </p:spPr>
        <p:txBody>
          <a:bodyPr>
            <a:normAutofit fontScale="925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Najjednostavnija provera sinhronizacije podataka je tako da napravimo 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neki novi fajl direktno na 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GitHub-u</a:t>
            </a:r>
            <a:endParaRPr lang="sr-Latn-RS" dirty="0">
              <a:solidFill>
                <a:srgbClr val="333333"/>
              </a:solidFill>
              <a:latin typeface="mplus1mn-regular"/>
            </a:endParaRPr>
          </a:p>
          <a:p>
            <a:pPr marL="622350" indent="-514350">
              <a:buFont typeface="+mj-lt"/>
              <a:buAutoNum type="arabicPeriod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Vratimo se u 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/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VS 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Code, 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/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kliknemo 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na </a:t>
            </a:r>
            <a:r>
              <a:rPr lang="sr-Latn-RS" b="1" dirty="0">
                <a:solidFill>
                  <a:srgbClr val="333333"/>
                </a:solidFill>
                <a:latin typeface="mplus1mn-regular"/>
              </a:rPr>
              <a:t>Sync</a:t>
            </a:r>
          </a:p>
          <a:p>
            <a:pPr marL="622350" indent="-514350">
              <a:buFont typeface="+mj-lt"/>
              <a:buAutoNum type="arabicPeriod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Proverimo 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u listi </a:t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naših fajlova </a:t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u VS Code da 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li 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se</a:t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fajl sa Git Hub-a </a:t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sada 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tamo nalazi</a:t>
            </a:r>
          </a:p>
          <a:p>
            <a:pPr marL="622350" indent="-514350">
              <a:buFont typeface="+mj-lt"/>
              <a:buAutoNum type="arabicPeriod"/>
            </a:pPr>
            <a:endParaRPr lang="sr-Latn-RS" dirty="0" smtClean="0">
              <a:solidFill>
                <a:srgbClr val="333333"/>
              </a:solidFill>
              <a:latin typeface="mplus1mn-regular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199" y="3347789"/>
            <a:ext cx="588524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Detaljno objašnjenje za : </a:t>
            </a:r>
            <a:br>
              <a:rPr lang="sr-Latn-RS" dirty="0" smtClean="0"/>
            </a:br>
            <a:r>
              <a:rPr lang="sr-Latn-RS" dirty="0" smtClean="0"/>
              <a:t>Sinhronizaciju podataka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-1" y="2057400"/>
            <a:ext cx="10080625" cy="5322837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108000" indent="0">
              <a:buNone/>
            </a:pP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>Sinhronizaciju fajlova je naročito praktično vršiti kada radite kod kuće i na času na istom projektu, ali na različitim računarima. </a:t>
            </a:r>
            <a:r>
              <a:rPr lang="sr-Latn-RS" smtClean="0">
                <a:solidFill>
                  <a:srgbClr val="333333"/>
                </a:solidFill>
                <a:latin typeface="mplus1mn-regular"/>
              </a:rPr>
              <a:t>Tada možete lako da sinhrpnizujete fajlova tako da i kod kuće i na času imate najnoviju (poslednju) verziju svog koda.</a:t>
            </a:r>
            <a:r>
              <a:rPr lang="sr-Latn-RS" dirty="0" smtClean="0">
                <a:solidFill>
                  <a:srgbClr val="333333"/>
                </a:solidFill>
                <a:latin typeface="mplus1mn-regular"/>
              </a:rPr>
              <a:t/>
            </a:r>
            <a:br>
              <a:rPr lang="sr-Latn-RS" dirty="0" smtClean="0">
                <a:solidFill>
                  <a:srgbClr val="333333"/>
                </a:solidFill>
                <a:latin typeface="mplus1mn-regular"/>
              </a:rPr>
            </a:br>
            <a:endParaRPr lang="sr-Latn-RS" dirty="0">
              <a:solidFill>
                <a:srgbClr val="333333"/>
              </a:solidFill>
              <a:latin typeface="mplus1mn-regular"/>
            </a:endParaRPr>
          </a:p>
          <a:p>
            <a:pPr marL="622350" indent="-514350">
              <a:buFont typeface="+mj-lt"/>
              <a:buAutoNum type="arabicPeriod"/>
            </a:pPr>
            <a:endParaRPr lang="sr-Latn-RS" dirty="0" smtClean="0">
              <a:solidFill>
                <a:srgbClr val="333333"/>
              </a:solidFill>
              <a:latin typeface="mplus1m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14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Lokalno verzionisanje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>
                <a:solidFill>
                  <a:srgbClr val="000000"/>
                </a:solidFill>
              </a:rPr>
              <a:t>Različiti fajlovi pod različitim direktorijumima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2207" t="17423" r="28366" b="7975"/>
          <a:stretch>
            <a:fillRect/>
          </a:stretch>
        </p:blipFill>
        <p:spPr>
          <a:xfrm>
            <a:off x="2560319" y="2651760"/>
            <a:ext cx="5211720" cy="453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Centralizovano verzionisanje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>
                <a:solidFill>
                  <a:srgbClr val="000000"/>
                </a:solidFill>
              </a:rPr>
              <a:t>Jedan centralni server preko kojeg pristupaju pojedinačni korisnici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29459" t="19379" r="26368" b="18928"/>
          <a:stretch>
            <a:fillRect/>
          </a:stretch>
        </p:blipFill>
        <p:spPr>
          <a:xfrm>
            <a:off x="2286000" y="3017520"/>
            <a:ext cx="5851800" cy="412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Distributivno verzionisanje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>
                <a:solidFill>
                  <a:srgbClr val="000000"/>
                </a:solidFill>
              </a:rPr>
              <a:t>Svaki korisnik </a:t>
            </a:r>
            <a:r>
              <a:rPr lang="x-none" smtClean="0">
                <a:solidFill>
                  <a:srgbClr val="000000"/>
                </a:solidFill>
              </a:rPr>
              <a:t>ima </a:t>
            </a:r>
            <a:r>
              <a:rPr lang="x-none">
                <a:solidFill>
                  <a:srgbClr val="000000"/>
                </a:solidFill>
              </a:rPr>
              <a:t>poptunu repliku “repozitorijuma” sa svim istorijama svih fajlova.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40797" t="19379" r="37707" b="8845"/>
          <a:stretch>
            <a:fillRect/>
          </a:stretch>
        </p:blipFill>
        <p:spPr>
          <a:xfrm>
            <a:off x="3292200" y="3017520"/>
            <a:ext cx="3748680" cy="438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Git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>
                <a:solidFill>
                  <a:srgbClr val="000000"/>
                </a:solidFill>
              </a:rPr>
              <a:t>Git – jedan od vodećih </a:t>
            </a:r>
            <a:r>
              <a:rPr lang="sr-Latn-RS" dirty="0" smtClean="0">
                <a:solidFill>
                  <a:srgbClr val="000000"/>
                </a:solidFill>
              </a:rPr>
              <a:t>softvera </a:t>
            </a:r>
            <a:r>
              <a:rPr lang="x-none" smtClean="0">
                <a:solidFill>
                  <a:srgbClr val="000000"/>
                </a:solidFill>
              </a:rPr>
              <a:t>za </a:t>
            </a:r>
            <a:r>
              <a:rPr lang="x-none">
                <a:solidFill>
                  <a:srgbClr val="000000"/>
                </a:solidFill>
              </a:rPr>
              <a:t>distributivno verzionisanje izvornog koda</a:t>
            </a:r>
          </a:p>
          <a:p>
            <a:pPr lvl="0"/>
            <a:r>
              <a:rPr lang="x-none">
                <a:solidFill>
                  <a:srgbClr val="000000"/>
                </a:solidFill>
              </a:rPr>
              <a:t>Visual </a:t>
            </a:r>
            <a:r>
              <a:rPr lang="en-US" dirty="0" smtClean="0">
                <a:solidFill>
                  <a:srgbClr val="000000"/>
                </a:solidFill>
              </a:rPr>
              <a:t>Studio </a:t>
            </a:r>
            <a:r>
              <a:rPr lang="x-none" smtClean="0">
                <a:solidFill>
                  <a:srgbClr val="000000"/>
                </a:solidFill>
              </a:rPr>
              <a:t>Code </a:t>
            </a:r>
            <a:r>
              <a:rPr lang="x-none">
                <a:solidFill>
                  <a:srgbClr val="000000"/>
                </a:solidFill>
              </a:rPr>
              <a:t>ima </a:t>
            </a:r>
            <a:r>
              <a:rPr lang="x-none" b="1" i="1">
                <a:solidFill>
                  <a:srgbClr val="000000"/>
                </a:solidFill>
              </a:rPr>
              <a:t>ugrađenu podršku za Git</a:t>
            </a:r>
          </a:p>
          <a:p>
            <a:pPr lvl="0"/>
            <a:r>
              <a:rPr lang="x-none">
                <a:solidFill>
                  <a:srgbClr val="000000"/>
                </a:solidFill>
              </a:rPr>
              <a:t>Instalacioni </a:t>
            </a:r>
            <a:r>
              <a:rPr lang="x-none" smtClean="0">
                <a:solidFill>
                  <a:srgbClr val="000000"/>
                </a:solidFill>
              </a:rPr>
              <a:t>fajlovi</a:t>
            </a:r>
            <a:r>
              <a:rPr lang="sr-Latn-RS" dirty="0" smtClean="0">
                <a:solidFill>
                  <a:srgbClr val="000000"/>
                </a:solidFill>
              </a:rPr>
              <a:t> za Git softver</a:t>
            </a:r>
            <a:r>
              <a:rPr lang="x-none" smtClean="0">
                <a:solidFill>
                  <a:srgbClr val="000000"/>
                </a:solidFill>
              </a:rPr>
              <a:t> se</a:t>
            </a:r>
            <a:r>
              <a:rPr lang="sr-Latn-RS" dirty="0" smtClean="0">
                <a:solidFill>
                  <a:srgbClr val="000000"/>
                </a:solidFill>
              </a:rPr>
              <a:t> nalaze</a:t>
            </a:r>
            <a:r>
              <a:rPr lang="x-none" smtClean="0">
                <a:solidFill>
                  <a:srgbClr val="000000"/>
                </a:solidFill>
              </a:rPr>
              <a:t> </a:t>
            </a:r>
            <a:r>
              <a:rPr lang="x-none">
                <a:solidFill>
                  <a:srgbClr val="000000"/>
                </a:solidFill>
              </a:rPr>
              <a:t>direkno na </a:t>
            </a:r>
            <a:r>
              <a:rPr lang="x-none" smtClean="0">
                <a:solidFill>
                  <a:srgbClr val="000000"/>
                </a:solidFill>
              </a:rPr>
              <a:t>sajtu</a:t>
            </a:r>
            <a:r>
              <a:rPr lang="sr-Latn-RS" dirty="0" smtClean="0">
                <a:solidFill>
                  <a:srgbClr val="000000"/>
                </a:solidFill>
              </a:rPr>
              <a:t> (iz downloads sekcije preuzmite i instalirajte i kod kuće softver koji odgovara vašem računaru)</a:t>
            </a:r>
            <a:r>
              <a:rPr lang="x-none" smtClean="0">
                <a:solidFill>
                  <a:srgbClr val="000000"/>
                </a:solidFill>
              </a:rPr>
              <a:t>:</a:t>
            </a:r>
            <a:endParaRPr lang="x-none">
              <a:solidFill>
                <a:srgbClr val="000000"/>
              </a:solidFill>
            </a:endParaRPr>
          </a:p>
          <a:p>
            <a:pPr lvl="0"/>
            <a:r>
              <a:rPr lang="x-none">
                <a:solidFill>
                  <a:srgbClr val="000000"/>
                </a:solidFill>
                <a:hlinkClick r:id="rId3"/>
              </a:rPr>
              <a:t>https://git-scm.com</a:t>
            </a:r>
          </a:p>
          <a:p>
            <a:pPr lvl="0"/>
            <a:endParaRPr lang="x-none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21521" t="15346" r="71725" b="100582"/>
          <a:stretch>
            <a:fillRect/>
          </a:stretch>
        </p:blipFill>
        <p:spPr>
          <a:xfrm>
            <a:off x="1665359" y="5303520"/>
            <a:ext cx="6838559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Razlika između Git-a i Gut Hub-a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smtClean="0">
                <a:solidFill>
                  <a:srgbClr val="000000"/>
                </a:solidFill>
              </a:rPr>
              <a:t>Git</a:t>
            </a:r>
            <a:r>
              <a:rPr lang="sr-Latn-RS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i GitHub nisu isto!</a:t>
            </a:r>
            <a:endParaRPr lang="sr-Latn-RS" dirty="0">
              <a:solidFill>
                <a:srgbClr val="000000"/>
              </a:solidFill>
            </a:endParaRPr>
          </a:p>
          <a:p>
            <a:pPr lvl="1"/>
            <a:r>
              <a:rPr lang="sr-Latn-RS" sz="3000" dirty="0" smtClean="0">
                <a:solidFill>
                  <a:srgbClr val="000000"/>
                </a:solidFill>
              </a:rPr>
              <a:t>Git je softver koji nam omogućuje povezivanje sa GitHub-om na na našem računaru</a:t>
            </a:r>
          </a:p>
          <a:p>
            <a:pPr lvl="1"/>
            <a:r>
              <a:rPr lang="sr-Latn-RS" sz="3000" dirty="0" smtClean="0">
                <a:solidFill>
                  <a:srgbClr val="000000"/>
                </a:solidFill>
              </a:rPr>
              <a:t>GitHub je sajt i opšte gledano virtualna platforma (popularno nazvano cloud) koja služi za čuvanje verzija koda koja mi budemo pisali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21521" t="15346" r="71725" b="100582"/>
          <a:stretch>
            <a:fillRect/>
          </a:stretch>
        </p:blipFill>
        <p:spPr>
          <a:xfrm>
            <a:off x="1665359" y="5303520"/>
            <a:ext cx="6838559" cy="109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0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 smtClean="0"/>
              <a:t>Kreiranje korisničkog profila na GitHub-u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sr-Latn-RS" dirty="0" smtClean="0">
                <a:solidFill>
                  <a:srgbClr val="000000"/>
                </a:solidFill>
              </a:rPr>
              <a:t>Na sajtu GitHub-a potrebno je napraviti svoj korisnički profil, koji ćemo koristiti tokom kursa</a:t>
            </a:r>
          </a:p>
          <a:p>
            <a:pPr lvl="0"/>
            <a:r>
              <a:rPr lang="sr-Latn-RS" dirty="0" smtClean="0">
                <a:solidFill>
                  <a:srgbClr val="000000"/>
                </a:solidFill>
              </a:rPr>
              <a:t>Korisnički profil je potrebno napraviti samo jednom </a:t>
            </a:r>
            <a:r>
              <a:rPr lang="sr-Latn-RS" i="1" dirty="0" smtClean="0">
                <a:solidFill>
                  <a:srgbClr val="000000"/>
                </a:solidFill>
              </a:rPr>
              <a:t>(sign up) </a:t>
            </a:r>
            <a:r>
              <a:rPr lang="sr-Latn-RS" dirty="0" smtClean="0">
                <a:solidFill>
                  <a:srgbClr val="000000"/>
                </a:solidFill>
              </a:rPr>
              <a:t>a posle toga se samo možemo prijavljivati na taj korisnički profil </a:t>
            </a:r>
            <a:r>
              <a:rPr lang="sr-Latn-RS" i="1" dirty="0" smtClean="0">
                <a:solidFill>
                  <a:srgbClr val="000000"/>
                </a:solidFill>
              </a:rPr>
              <a:t>(sign in)</a:t>
            </a:r>
            <a:endParaRPr lang="sr-Latn-RS" dirty="0" smtClean="0">
              <a:solidFill>
                <a:srgbClr val="000000"/>
              </a:solidFill>
            </a:endParaRPr>
          </a:p>
          <a:p>
            <a:pPr lvl="0"/>
            <a:r>
              <a:rPr lang="sr-Latn-RS" dirty="0" smtClean="0">
                <a:solidFill>
                  <a:srgbClr val="000000"/>
                </a:solidFill>
              </a:rPr>
              <a:t>Vrlo je važno da zapamtite korisničko ime i email koji koristite prilikom kreiranja profila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21521" t="15346" r="71725" b="100582"/>
          <a:stretch>
            <a:fillRect/>
          </a:stretch>
        </p:blipFill>
        <p:spPr>
          <a:xfrm>
            <a:off x="1665359" y="5303520"/>
            <a:ext cx="6838559" cy="109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43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Inicijalno podešavanje Git – 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x-none" b="1">
                <a:solidFill>
                  <a:srgbClr val="333333"/>
                </a:solidFill>
                <a:latin typeface="mplus1mn-regular"/>
              </a:rPr>
              <a:t>Podešavanje korisnika:</a:t>
            </a:r>
          </a:p>
          <a:p>
            <a:pPr lvl="0">
              <a:buNone/>
            </a:pPr>
            <a:r>
              <a:rPr lang="x-none">
                <a:solidFill>
                  <a:srgbClr val="333333"/>
                </a:solidFill>
                <a:latin typeface="mplus1mn-regular"/>
              </a:rPr>
              <a:t>$ git config --global user.name "John Doe"</a:t>
            </a:r>
          </a:p>
          <a:p>
            <a:pPr lvl="0">
              <a:buNone/>
            </a:pPr>
            <a:r>
              <a:rPr lang="x-none">
                <a:solidFill>
                  <a:srgbClr val="333333"/>
                </a:solidFill>
                <a:latin typeface="mplus1mn-regular"/>
              </a:rPr>
              <a:t>$ git config --global user.email </a:t>
            </a:r>
            <a:r>
              <a:rPr lang="x-none">
                <a:solidFill>
                  <a:srgbClr val="333333"/>
                </a:solidFill>
                <a:latin typeface="mplus1mn-regular"/>
                <a:hlinkClick r:id="rId3"/>
              </a:rPr>
              <a:t>johndoe@example.com</a:t>
            </a:r>
          </a:p>
          <a:p>
            <a:pPr lvl="0">
              <a:buNone/>
            </a:pPr>
            <a:endParaRPr lang="x-none" b="1">
              <a:solidFill>
                <a:srgbClr val="333333"/>
              </a:solidFill>
              <a:latin typeface="mplus1mn-regular"/>
            </a:endParaRPr>
          </a:p>
          <a:p>
            <a:pPr lvl="0">
              <a:buNone/>
            </a:pPr>
            <a:r>
              <a:rPr lang="x-none" b="1">
                <a:solidFill>
                  <a:srgbClr val="333333"/>
                </a:solidFill>
                <a:latin typeface="mplus1mn-regular"/>
              </a:rPr>
              <a:t>Podešavanje lokalnog repozitorijuma:</a:t>
            </a:r>
          </a:p>
          <a:p>
            <a:pPr lvl="0">
              <a:buNone/>
            </a:pPr>
            <a:r>
              <a:rPr lang="x-none">
                <a:solidFill>
                  <a:srgbClr val="333333"/>
                </a:solidFill>
                <a:latin typeface="mplus1mn-regular"/>
              </a:rPr>
              <a:t>$ git init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lyt-orga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yt-rededg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yt-numda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yt-pap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757</Words>
  <Application>Microsoft Office PowerPoint</Application>
  <PresentationFormat>Custom</PresentationFormat>
  <Paragraphs>93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lyt-organic</vt:lpstr>
      <vt:lpstr>lyt-rededges</vt:lpstr>
      <vt:lpstr>lyt-numdark</vt:lpstr>
      <vt:lpstr>lyt-paper</vt:lpstr>
      <vt:lpstr>Clarity</vt:lpstr>
      <vt:lpstr>VERZIONISANJE IZVORNOG KODA</vt:lpstr>
      <vt:lpstr>Šta je verzionisanje izvornog koda?</vt:lpstr>
      <vt:lpstr>Lokalno verzionisanje</vt:lpstr>
      <vt:lpstr>Centralizovano verzionisanje</vt:lpstr>
      <vt:lpstr>Distributivno verzionisanje</vt:lpstr>
      <vt:lpstr>Git</vt:lpstr>
      <vt:lpstr>Razlika između Git-a i Gut Hub-a</vt:lpstr>
      <vt:lpstr>Kreiranje korisničkog profila na GitHub-u</vt:lpstr>
      <vt:lpstr>Inicijalno podešavanje Git – a</vt:lpstr>
      <vt:lpstr>Etape u lokalnom verzionisanju</vt:lpstr>
      <vt:lpstr>GitHub</vt:lpstr>
      <vt:lpstr>Povezivanje sa GitHub-om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Preuzimanje repozitorijuma sa Git-a</vt:lpstr>
      <vt:lpstr>Detaljno objašnjenje za :  Preuzimanje repozitorijuma sa Git-a</vt:lpstr>
      <vt:lpstr>Detaljno objašnjenje za :  Sinhronizaciju podataka</vt:lpstr>
      <vt:lpstr>Detaljno objašnjenje za :  Sinhronizaciju podataka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VERZIONISANJE IZVORNOG KODA</dc:title>
  <dc:creator>Stefan Stanimirovic</dc:creator>
  <cp:lastModifiedBy>Windows User</cp:lastModifiedBy>
  <cp:revision>19</cp:revision>
  <dcterms:created xsi:type="dcterms:W3CDTF">2019-07-17T22:28:25Z</dcterms:created>
  <dcterms:modified xsi:type="dcterms:W3CDTF">2019-10-14T12:22:45Z</dcterms:modified>
</cp:coreProperties>
</file>