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BEE7A0-8033-4161-9B8E-A34D0EDA5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804"/>
            <a:ext cx="12192000" cy="1857895"/>
          </a:xfrm>
        </p:spPr>
        <p:txBody>
          <a:bodyPr/>
          <a:lstStyle/>
          <a:p>
            <a:pPr algn="ctr"/>
            <a:r>
              <a:rPr lang="en-US" dirty="0"/>
              <a:t>PHP + MySQL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EC34910-D049-4DD3-B349-C3942948627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86120" y="2235055"/>
            <a:ext cx="7619760" cy="400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484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baze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Clr>
                <a:srgbClr val="99284C"/>
              </a:buClr>
              <a:buSzPct val="75000"/>
              <a:buNone/>
            </a:pPr>
            <a:r>
              <a:rPr lang="en-US" sz="1600" dirty="0">
                <a:latin typeface="Courier New" pitchFamily="49"/>
              </a:rPr>
              <a:t>&lt;?</a:t>
            </a:r>
            <a:r>
              <a:rPr lang="en-US" sz="1600" dirty="0" err="1">
                <a:latin typeface="Courier New" pitchFamily="49"/>
              </a:rPr>
              <a:t>php</a:t>
            </a:r>
            <a:endParaRPr lang="en-US" sz="1600" dirty="0">
              <a:latin typeface="Courier New" pitchFamily="49"/>
            </a:endParaRPr>
          </a:p>
          <a:p>
            <a:pPr marL="0" lvl="0" indent="0">
              <a:buClr>
                <a:srgbClr val="99284C"/>
              </a:buClr>
              <a:buSzPct val="75000"/>
              <a:buNone/>
            </a:pPr>
            <a:r>
              <a:rPr lang="en-US" sz="1600" dirty="0">
                <a:latin typeface="Courier New" pitchFamily="49"/>
              </a:rPr>
              <a:t>$</a:t>
            </a:r>
            <a:r>
              <a:rPr lang="en-US" sz="1600" dirty="0" err="1">
                <a:latin typeface="Courier New" pitchFamily="49"/>
              </a:rPr>
              <a:t>sql</a:t>
            </a:r>
            <a:r>
              <a:rPr lang="en-US" sz="1600" dirty="0">
                <a:latin typeface="Courier New" pitchFamily="49"/>
              </a:rPr>
              <a:t> = "SELECT * FROM </a:t>
            </a:r>
            <a:r>
              <a:rPr lang="en-US" sz="1600" dirty="0" err="1">
                <a:latin typeface="Courier New" pitchFamily="49"/>
              </a:rPr>
              <a:t>MyGuests</a:t>
            </a:r>
            <a:r>
              <a:rPr lang="en-US" sz="1600" dirty="0">
                <a:latin typeface="Courier New" pitchFamily="49"/>
              </a:rPr>
              <a:t>";</a:t>
            </a:r>
          </a:p>
          <a:p>
            <a:pPr marL="0" lvl="0" indent="0">
              <a:buClr>
                <a:srgbClr val="99284C"/>
              </a:buClr>
              <a:buSzPct val="75000"/>
              <a:buNone/>
            </a:pPr>
            <a:r>
              <a:rPr lang="en-US" sz="1600" dirty="0">
                <a:latin typeface="Courier New" pitchFamily="49"/>
              </a:rPr>
              <a:t>$result = $conn-&gt;query($</a:t>
            </a:r>
            <a:r>
              <a:rPr lang="en-US" sz="1600" dirty="0" err="1">
                <a:latin typeface="Courier New" pitchFamily="49"/>
              </a:rPr>
              <a:t>sql</a:t>
            </a:r>
            <a:r>
              <a:rPr lang="en-US" sz="1600" dirty="0">
                <a:latin typeface="Courier New" pitchFamily="49"/>
              </a:rPr>
              <a:t>);</a:t>
            </a:r>
          </a:p>
          <a:p>
            <a:pPr lvl="0">
              <a:buClr>
                <a:srgbClr val="99284C"/>
              </a:buClr>
              <a:buSzPct val="75000"/>
              <a:buFont typeface="StarSymbol" pitchFamily="2"/>
              <a:buChar char=""/>
            </a:pPr>
            <a:endParaRPr lang="en-US" sz="1600" dirty="0">
              <a:latin typeface="Courier New" pitchFamily="49"/>
            </a:endParaRPr>
          </a:p>
          <a:p>
            <a:pPr marL="0" lvl="0" indent="0">
              <a:buClr>
                <a:srgbClr val="99284C"/>
              </a:buClr>
              <a:buSzPct val="75000"/>
              <a:buNone/>
            </a:pPr>
            <a:r>
              <a:rPr lang="en-US" sz="1600" dirty="0">
                <a:latin typeface="Courier New" pitchFamily="49"/>
              </a:rPr>
              <a:t>if ($result-&gt;</a:t>
            </a:r>
            <a:r>
              <a:rPr lang="en-US" sz="1600" dirty="0" err="1">
                <a:latin typeface="Courier New" pitchFamily="49"/>
              </a:rPr>
              <a:t>num_rows</a:t>
            </a:r>
            <a:r>
              <a:rPr lang="en-US" sz="1600" dirty="0">
                <a:latin typeface="Courier New" pitchFamily="49"/>
              </a:rPr>
              <a:t> &gt; 0) {</a:t>
            </a:r>
          </a:p>
          <a:p>
            <a:pPr marL="0" lvl="0" indent="0">
              <a:buClr>
                <a:srgbClr val="99284C"/>
              </a:buClr>
              <a:buSzPct val="75000"/>
              <a:buNone/>
            </a:pPr>
            <a:r>
              <a:rPr lang="en-US" sz="1600" dirty="0">
                <a:latin typeface="Courier New" pitchFamily="49"/>
              </a:rPr>
              <a:t>    while($row = $result-&gt;</a:t>
            </a:r>
            <a:r>
              <a:rPr lang="en-US" sz="1600" dirty="0" err="1">
                <a:latin typeface="Courier New" pitchFamily="49"/>
              </a:rPr>
              <a:t>fetch_assoc</a:t>
            </a:r>
            <a:r>
              <a:rPr lang="en-US" sz="1600" dirty="0">
                <a:latin typeface="Courier New" pitchFamily="49"/>
              </a:rPr>
              <a:t>()) {</a:t>
            </a:r>
          </a:p>
          <a:p>
            <a:pPr marL="0" lvl="0" indent="0">
              <a:buClr>
                <a:srgbClr val="99284C"/>
              </a:buClr>
              <a:buSzPct val="75000"/>
              <a:buNone/>
            </a:pPr>
            <a:r>
              <a:rPr lang="en-US" sz="1600" dirty="0">
                <a:latin typeface="Courier New" pitchFamily="49"/>
              </a:rPr>
              <a:t>        echo "id: " . $row["id"]. " - Name: " . $row["</a:t>
            </a:r>
            <a:r>
              <a:rPr lang="en-US" sz="1600" dirty="0" err="1">
                <a:latin typeface="Courier New" pitchFamily="49"/>
              </a:rPr>
              <a:t>firstname</a:t>
            </a:r>
            <a:r>
              <a:rPr lang="en-US" sz="1600" dirty="0">
                <a:latin typeface="Courier New" pitchFamily="49"/>
              </a:rPr>
              <a:t>"]. " " . $row["</a:t>
            </a:r>
            <a:r>
              <a:rPr lang="en-US" sz="1600" dirty="0" err="1">
                <a:latin typeface="Courier New" pitchFamily="49"/>
              </a:rPr>
              <a:t>lastname</a:t>
            </a:r>
            <a:r>
              <a:rPr lang="en-US" sz="1600" dirty="0">
                <a:latin typeface="Courier New" pitchFamily="49"/>
              </a:rPr>
              <a:t>"]. "&lt;</a:t>
            </a:r>
            <a:r>
              <a:rPr lang="en-US" sz="1600" dirty="0" err="1">
                <a:latin typeface="Courier New" pitchFamily="49"/>
              </a:rPr>
              <a:t>br</a:t>
            </a:r>
            <a:r>
              <a:rPr lang="en-US" sz="1600" dirty="0">
                <a:latin typeface="Courier New" pitchFamily="49"/>
              </a:rPr>
              <a:t>&gt;";</a:t>
            </a:r>
          </a:p>
          <a:p>
            <a:pPr marL="0" lvl="0" indent="0">
              <a:buClr>
                <a:srgbClr val="99284C"/>
              </a:buClr>
              <a:buSzPct val="75000"/>
              <a:buNone/>
            </a:pPr>
            <a:r>
              <a:rPr lang="en-US" sz="1600" dirty="0">
                <a:latin typeface="Courier New" pitchFamily="49"/>
              </a:rPr>
              <a:t>    }</a:t>
            </a:r>
          </a:p>
          <a:p>
            <a:pPr marL="0" lvl="0" indent="0">
              <a:buClr>
                <a:srgbClr val="99284C"/>
              </a:buClr>
              <a:buSzPct val="75000"/>
              <a:buNone/>
            </a:pPr>
            <a:r>
              <a:rPr lang="en-US" sz="1600" dirty="0">
                <a:latin typeface="Courier New" pitchFamily="49"/>
              </a:rPr>
              <a:t>} else {</a:t>
            </a:r>
          </a:p>
          <a:p>
            <a:pPr marL="0" lvl="0" indent="0">
              <a:buClr>
                <a:srgbClr val="99284C"/>
              </a:buClr>
              <a:buSzPct val="75000"/>
              <a:buNone/>
            </a:pPr>
            <a:r>
              <a:rPr lang="en-US" sz="1600" dirty="0">
                <a:latin typeface="Courier New" pitchFamily="49"/>
              </a:rPr>
              <a:t>    echo "0 results";</a:t>
            </a:r>
          </a:p>
          <a:p>
            <a:pPr marL="0" lvl="0" indent="0">
              <a:buClr>
                <a:srgbClr val="99284C"/>
              </a:buClr>
              <a:buSzPct val="75000"/>
              <a:buNone/>
            </a:pPr>
            <a:r>
              <a:rPr lang="en-US" sz="1600" dirty="0">
                <a:latin typeface="Courier New" pitchFamily="49"/>
              </a:rPr>
              <a:t>}</a:t>
            </a:r>
          </a:p>
          <a:p>
            <a:pPr marL="0" lvl="0" indent="0">
              <a:buClr>
                <a:srgbClr val="99284C"/>
              </a:buClr>
              <a:buSzPct val="75000"/>
              <a:buNone/>
            </a:pPr>
            <a:r>
              <a:rPr lang="en-US" sz="1600" dirty="0" smtClean="0">
                <a:latin typeface="Courier New" pitchFamily="49"/>
              </a:rPr>
              <a:t>?&gt;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452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F156D3-1E99-47B5-8041-E9B7A320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AEECA1-A85B-4525-9816-07995BD04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45000"/>
              <a:buFont typeface="Wingdings" panose="05000000000000000000" pitchFamily="2" charset="2"/>
              <a:buChar char="Ø"/>
            </a:pPr>
            <a:r>
              <a:rPr lang="sr-Latn-RS" sz="2800" dirty="0"/>
              <a:t>Selektovati bazu pacijenti. </a:t>
            </a:r>
          </a:p>
          <a:p>
            <a:pPr lvl="1">
              <a:buSzPct val="45000"/>
            </a:pPr>
            <a:r>
              <a:rPr lang="en-US" sz="2800" dirty="0" err="1"/>
              <a:t>Prikazati</a:t>
            </a:r>
            <a:r>
              <a:rPr lang="en-US" sz="2800" dirty="0"/>
              <a:t> </a:t>
            </a:r>
            <a:r>
              <a:rPr lang="en-US" sz="2800" dirty="0" err="1"/>
              <a:t>sve</a:t>
            </a:r>
            <a:r>
              <a:rPr lang="en-US" sz="2800" dirty="0"/>
              <a:t> </a:t>
            </a:r>
            <a:r>
              <a:rPr lang="en-US" sz="2800" dirty="0" err="1"/>
              <a:t>pacijente</a:t>
            </a:r>
            <a:r>
              <a:rPr lang="en-US" sz="2800" dirty="0"/>
              <a:t> (</a:t>
            </a:r>
            <a:r>
              <a:rPr lang="en-US" sz="2800" dirty="0" err="1"/>
              <a:t>Tabela</a:t>
            </a:r>
            <a:r>
              <a:rPr lang="en-US" sz="2800" dirty="0"/>
              <a:t> </a:t>
            </a:r>
            <a:r>
              <a:rPr lang="en-US" sz="2800" dirty="0" err="1"/>
              <a:t>pacijenti</a:t>
            </a:r>
            <a:r>
              <a:rPr lang="en-US" sz="2800" dirty="0"/>
              <a:t> u </a:t>
            </a:r>
            <a:r>
              <a:rPr lang="en-US" sz="2800" dirty="0" err="1"/>
              <a:t>bazi</a:t>
            </a:r>
            <a:r>
              <a:rPr lang="en-US" sz="2800" dirty="0"/>
              <a:t> </a:t>
            </a:r>
            <a:r>
              <a:rPr lang="en-US" sz="2800" dirty="0" err="1"/>
              <a:t>ambulanta</a:t>
            </a:r>
            <a:r>
              <a:rPr lang="en-US" sz="2800" dirty="0"/>
              <a:t>):</a:t>
            </a:r>
          </a:p>
          <a:p>
            <a:pPr marL="1085850" lvl="3" hangingPunct="0">
              <a:spcAft>
                <a:spcPts val="1414"/>
              </a:spcAft>
              <a:buSzPct val="75000"/>
            </a:pPr>
            <a:r>
              <a:rPr lang="en-US" sz="2800" dirty="0"/>
              <a:t>Kao </a:t>
            </a:r>
            <a:r>
              <a:rPr lang="en-US" sz="2800" dirty="0" err="1"/>
              <a:t>listu</a:t>
            </a:r>
            <a:r>
              <a:rPr lang="en-US" sz="2800" dirty="0"/>
              <a:t>,</a:t>
            </a:r>
          </a:p>
          <a:p>
            <a:pPr marL="1085850" lvl="3" hangingPunct="0">
              <a:spcAft>
                <a:spcPts val="1414"/>
              </a:spcAft>
              <a:buSzPct val="75000"/>
            </a:pPr>
            <a:r>
              <a:rPr lang="en-US" sz="2800" dirty="0"/>
              <a:t>Kao </a:t>
            </a:r>
            <a:r>
              <a:rPr lang="en-US" sz="2800" dirty="0" err="1"/>
              <a:t>tabelu</a:t>
            </a:r>
            <a:r>
              <a:rPr lang="sr-Latn-RS" sz="2800" dirty="0"/>
              <a:t>.</a:t>
            </a:r>
          </a:p>
          <a:p>
            <a:pPr marL="742950" lvl="2" hangingPunct="0">
              <a:spcAft>
                <a:spcPts val="1414"/>
              </a:spcAft>
              <a:buSzPct val="75000"/>
            </a:pPr>
            <a:r>
              <a:rPr lang="en-US" sz="2800" dirty="0" err="1"/>
              <a:t>Stilizovati</a:t>
            </a:r>
            <a:r>
              <a:rPr lang="en-US" sz="2800" dirty="0"/>
              <a:t> </a:t>
            </a:r>
            <a:r>
              <a:rPr lang="en-US" sz="2800" dirty="0" err="1"/>
              <a:t>odgovarajuću</a:t>
            </a:r>
            <a:r>
              <a:rPr lang="en-US" sz="2800" dirty="0"/>
              <a:t> </a:t>
            </a:r>
            <a:r>
              <a:rPr lang="en-US" sz="2800" dirty="0" err="1"/>
              <a:t>listu</a:t>
            </a:r>
            <a:r>
              <a:rPr lang="en-US" sz="2800" dirty="0"/>
              <a:t>/</a:t>
            </a:r>
            <a:r>
              <a:rPr lang="en-US" sz="2800" dirty="0" err="1"/>
              <a:t>tabelu</a:t>
            </a:r>
            <a:r>
              <a:rPr lang="en-US" sz="2800" dirty="0"/>
              <a:t>.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316455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B6A-1B46-4066-9BCB-AC5D5DFA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6E68E0-7C61-4527-B292-9F7B7615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 err="1"/>
              <a:t>Selektovati</a:t>
            </a:r>
            <a:r>
              <a:rPr lang="en-US" sz="2400" dirty="0"/>
              <a:t> </a:t>
            </a:r>
            <a:r>
              <a:rPr lang="en-US" sz="2400" dirty="0" err="1"/>
              <a:t>bazu</a:t>
            </a:r>
            <a:r>
              <a:rPr lang="en-US" sz="2400" dirty="0"/>
              <a:t> </a:t>
            </a:r>
            <a:r>
              <a:rPr lang="en-US" sz="2400" dirty="0" err="1"/>
              <a:t>videoteka</a:t>
            </a:r>
            <a:r>
              <a:rPr lang="en-US" sz="2400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 err="1"/>
              <a:t>Tabelarno</a:t>
            </a:r>
            <a:r>
              <a:rPr lang="en-US" sz="2400" dirty="0"/>
              <a:t> </a:t>
            </a:r>
            <a:r>
              <a:rPr lang="en-US" sz="2400" dirty="0" err="1"/>
              <a:t>prikazati</a:t>
            </a:r>
            <a:r>
              <a:rPr lang="en-US" sz="2400" dirty="0"/>
              <a:t> </a:t>
            </a:r>
            <a:r>
              <a:rPr lang="en-US" sz="2400" dirty="0" err="1"/>
              <a:t>sve</a:t>
            </a:r>
            <a:r>
              <a:rPr lang="en-US" sz="2400" dirty="0"/>
              <a:t> </a:t>
            </a:r>
            <a:r>
              <a:rPr lang="en-US" sz="2400" dirty="0" err="1"/>
              <a:t>informacije</a:t>
            </a:r>
            <a:r>
              <a:rPr lang="en-US" sz="2400" dirty="0"/>
              <a:t> o </a:t>
            </a:r>
            <a:r>
              <a:rPr lang="en-US" sz="2400" dirty="0" err="1"/>
              <a:t>svim</a:t>
            </a:r>
            <a:r>
              <a:rPr lang="en-US" sz="2400" dirty="0"/>
              <a:t> </a:t>
            </a:r>
            <a:r>
              <a:rPr lang="en-US" sz="2400" dirty="0" err="1"/>
              <a:t>filmovima</a:t>
            </a:r>
            <a:r>
              <a:rPr lang="en-US" sz="2400" dirty="0"/>
              <a:t> 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dirty="0" err="1"/>
              <a:t>tabele</a:t>
            </a:r>
            <a:r>
              <a:rPr lang="en-US" sz="2400" dirty="0"/>
              <a:t> </a:t>
            </a:r>
            <a:r>
              <a:rPr lang="en-US" sz="2400" dirty="0" err="1"/>
              <a:t>filmovi</a:t>
            </a:r>
            <a:r>
              <a:rPr lang="en-US" sz="2400" dirty="0"/>
              <a:t>, </a:t>
            </a:r>
            <a:r>
              <a:rPr lang="en-US" sz="2400" dirty="0" err="1"/>
              <a:t>abecedno</a:t>
            </a:r>
            <a:r>
              <a:rPr lang="en-US" sz="2400" dirty="0"/>
              <a:t> po </a:t>
            </a:r>
            <a:r>
              <a:rPr lang="en-US" sz="2400" dirty="0" err="1"/>
              <a:t>nazivu</a:t>
            </a:r>
            <a:r>
              <a:rPr lang="en-US" sz="2400" dirty="0"/>
              <a:t> </a:t>
            </a:r>
            <a:r>
              <a:rPr lang="en-US" sz="2400" dirty="0" err="1"/>
              <a:t>filma</a:t>
            </a:r>
            <a:r>
              <a:rPr lang="en-US" sz="2400" dirty="0"/>
              <a:t>.</a:t>
            </a:r>
          </a:p>
          <a:p>
            <a:pPr>
              <a:buSzPct val="45000"/>
              <a:buFont typeface="StarSymbol"/>
              <a:buChar char="●"/>
            </a:pPr>
            <a:r>
              <a:rPr lang="en-US" sz="2400" dirty="0" err="1"/>
              <a:t>Tabelarno</a:t>
            </a:r>
            <a:r>
              <a:rPr lang="en-US" sz="2400" dirty="0"/>
              <a:t> </a:t>
            </a:r>
            <a:r>
              <a:rPr lang="en-US" sz="2400" dirty="0" err="1"/>
              <a:t>prikazati</a:t>
            </a:r>
            <a:r>
              <a:rPr lang="en-US" sz="2400" dirty="0"/>
              <a:t> </a:t>
            </a:r>
            <a:r>
              <a:rPr lang="en-US" sz="2400" dirty="0" err="1"/>
              <a:t>sve</a:t>
            </a:r>
            <a:r>
              <a:rPr lang="en-US" sz="2400" dirty="0"/>
              <a:t> </a:t>
            </a:r>
            <a:r>
              <a:rPr lang="en-US" sz="2400" dirty="0" err="1"/>
              <a:t>informacije</a:t>
            </a:r>
            <a:r>
              <a:rPr lang="en-US" sz="2400" dirty="0"/>
              <a:t> o </a:t>
            </a:r>
            <a:r>
              <a:rPr lang="en-US" sz="2400" dirty="0" err="1"/>
              <a:t>najbolje</a:t>
            </a:r>
            <a:r>
              <a:rPr lang="en-US" sz="2400" dirty="0"/>
              <a:t> </a:t>
            </a:r>
            <a:r>
              <a:rPr lang="en-US" sz="2400" dirty="0" err="1"/>
              <a:t>rangiranim</a:t>
            </a:r>
            <a:r>
              <a:rPr lang="en-US" sz="2400" dirty="0"/>
              <a:t> </a:t>
            </a:r>
            <a:r>
              <a:rPr lang="en-US" sz="2400" dirty="0" err="1"/>
              <a:t>filovima</a:t>
            </a:r>
            <a:r>
              <a:rPr lang="en-US" sz="2400" dirty="0"/>
              <a:t>, </a:t>
            </a:r>
            <a:r>
              <a:rPr lang="en-US" sz="2400" dirty="0" err="1"/>
              <a:t>abecedno</a:t>
            </a:r>
            <a:r>
              <a:rPr lang="en-US" sz="2400" dirty="0"/>
              <a:t> po </a:t>
            </a:r>
            <a:r>
              <a:rPr lang="en-US" sz="2400" dirty="0" err="1"/>
              <a:t>nazivu</a:t>
            </a:r>
            <a:r>
              <a:rPr lang="en-US" sz="2400" dirty="0"/>
              <a:t> </a:t>
            </a:r>
            <a:r>
              <a:rPr lang="en-US" sz="2400" dirty="0" err="1"/>
              <a:t>filma</a:t>
            </a:r>
            <a:r>
              <a:rPr lang="en-US" sz="2400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Za </a:t>
            </a:r>
            <a:r>
              <a:rPr lang="en-US" sz="2400" dirty="0" err="1"/>
              <a:t>svaki</a:t>
            </a:r>
            <a:r>
              <a:rPr lang="en-US" sz="2400" dirty="0"/>
              <a:t> </a:t>
            </a:r>
            <a:r>
              <a:rPr lang="en-US" sz="2400" dirty="0" err="1"/>
              <a:t>žanr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postoji</a:t>
            </a:r>
            <a:r>
              <a:rPr lang="en-US" sz="2400" dirty="0"/>
              <a:t> u </a:t>
            </a:r>
            <a:r>
              <a:rPr lang="en-US" sz="2400" dirty="0" err="1"/>
              <a:t>bazi</a:t>
            </a:r>
            <a:r>
              <a:rPr lang="en-US" sz="2400" dirty="0"/>
              <a:t> </a:t>
            </a:r>
            <a:r>
              <a:rPr lang="en-US" sz="2400" dirty="0" err="1"/>
              <a:t>prikazati</a:t>
            </a:r>
            <a:r>
              <a:rPr lang="en-US" sz="2400" dirty="0"/>
              <a:t> po </a:t>
            </a:r>
            <a:r>
              <a:rPr lang="en-US" sz="2400" dirty="0" err="1"/>
              <a:t>jednu</a:t>
            </a:r>
            <a:r>
              <a:rPr lang="en-US" sz="2400" dirty="0"/>
              <a:t> </a:t>
            </a:r>
            <a:r>
              <a:rPr lang="en-US" sz="2400" dirty="0" err="1"/>
              <a:t>tabelu</a:t>
            </a:r>
            <a:r>
              <a:rPr lang="en-US" sz="2400" dirty="0"/>
              <a:t>, a u </a:t>
            </a:r>
            <a:r>
              <a:rPr lang="en-US" sz="2400" dirty="0" err="1"/>
              <a:t>svakoj</a:t>
            </a:r>
            <a:r>
              <a:rPr lang="en-US" sz="2400" dirty="0"/>
              <a:t> </a:t>
            </a:r>
            <a:r>
              <a:rPr lang="en-US" sz="2400" dirty="0" err="1"/>
              <a:t>tabeli</a:t>
            </a:r>
            <a:r>
              <a:rPr lang="en-US" sz="2400" dirty="0"/>
              <a:t> </a:t>
            </a:r>
            <a:r>
              <a:rPr lang="en-US" sz="2400" dirty="0" err="1"/>
              <a:t>informacije</a:t>
            </a:r>
            <a:r>
              <a:rPr lang="en-US" sz="2400" dirty="0"/>
              <a:t> o </a:t>
            </a:r>
            <a:r>
              <a:rPr lang="en-US" sz="2400" dirty="0" err="1"/>
              <a:t>filmovima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pripadaju</a:t>
            </a:r>
            <a:r>
              <a:rPr lang="en-US" sz="2400" dirty="0"/>
              <a:t> tom </a:t>
            </a:r>
            <a:r>
              <a:rPr lang="en-US" sz="2400" dirty="0" err="1"/>
              <a:t>žanru</a:t>
            </a:r>
            <a:r>
              <a:rPr lang="en-US" sz="2400" dirty="0"/>
              <a:t>, </a:t>
            </a:r>
            <a:r>
              <a:rPr lang="en-US" sz="2400" dirty="0" err="1"/>
              <a:t>abecedno</a:t>
            </a:r>
            <a:r>
              <a:rPr lang="en-US" sz="2400" dirty="0"/>
              <a:t> po </a:t>
            </a:r>
            <a:r>
              <a:rPr lang="en-US" sz="2400" dirty="0" err="1"/>
              <a:t>nazivu</a:t>
            </a:r>
            <a:r>
              <a:rPr lang="en-US" sz="2400" dirty="0"/>
              <a:t> </a:t>
            </a:r>
            <a:r>
              <a:rPr lang="en-US" sz="2400" dirty="0" err="1"/>
              <a:t>filma</a:t>
            </a:r>
            <a:r>
              <a:rPr lang="en-US" sz="2400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Za </a:t>
            </a:r>
            <a:r>
              <a:rPr lang="en-US" sz="2400" dirty="0" err="1"/>
              <a:t>svaku</a:t>
            </a:r>
            <a:r>
              <a:rPr lang="en-US" sz="2400" dirty="0"/>
              <a:t> </a:t>
            </a:r>
            <a:r>
              <a:rPr lang="en-US" sz="2400" dirty="0" err="1"/>
              <a:t>godinu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postoji</a:t>
            </a:r>
            <a:r>
              <a:rPr lang="en-US" sz="2400" dirty="0"/>
              <a:t> u </a:t>
            </a:r>
            <a:r>
              <a:rPr lang="en-US" sz="2400" dirty="0" err="1"/>
              <a:t>bazi</a:t>
            </a:r>
            <a:r>
              <a:rPr lang="en-US" sz="2400" dirty="0"/>
              <a:t> </a:t>
            </a:r>
            <a:r>
              <a:rPr lang="en-US" sz="2400" dirty="0" err="1"/>
              <a:t>prikazati</a:t>
            </a:r>
            <a:r>
              <a:rPr lang="en-US" sz="2400" dirty="0"/>
              <a:t> po </a:t>
            </a:r>
            <a:r>
              <a:rPr lang="en-US" sz="2400" dirty="0" err="1"/>
              <a:t>jednu</a:t>
            </a:r>
            <a:r>
              <a:rPr lang="en-US" sz="2400" dirty="0"/>
              <a:t> </a:t>
            </a:r>
            <a:r>
              <a:rPr lang="en-US" sz="2400" dirty="0" err="1"/>
              <a:t>tabelu</a:t>
            </a:r>
            <a:r>
              <a:rPr lang="en-US" sz="2400" dirty="0"/>
              <a:t>, a u </a:t>
            </a:r>
            <a:r>
              <a:rPr lang="en-US" sz="2400" dirty="0" err="1"/>
              <a:t>svakoj</a:t>
            </a:r>
            <a:r>
              <a:rPr lang="en-US" sz="2400" dirty="0"/>
              <a:t> </a:t>
            </a:r>
            <a:r>
              <a:rPr lang="en-US" sz="2400" dirty="0" err="1"/>
              <a:t>tabeli</a:t>
            </a:r>
            <a:r>
              <a:rPr lang="en-US" sz="2400" dirty="0"/>
              <a:t> </a:t>
            </a:r>
            <a:r>
              <a:rPr lang="en-US" sz="2400" dirty="0" err="1"/>
              <a:t>informacije</a:t>
            </a:r>
            <a:r>
              <a:rPr lang="en-US" sz="2400" dirty="0"/>
              <a:t> o </a:t>
            </a:r>
            <a:r>
              <a:rPr lang="en-US" sz="2400" dirty="0" err="1"/>
              <a:t>filmovima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izašli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godine</a:t>
            </a:r>
            <a:r>
              <a:rPr lang="en-US" sz="2400" dirty="0"/>
              <a:t>, </a:t>
            </a:r>
            <a:r>
              <a:rPr lang="en-US" sz="2400" dirty="0" err="1"/>
              <a:t>abecedno</a:t>
            </a:r>
            <a:r>
              <a:rPr lang="en-US" sz="2400" dirty="0"/>
              <a:t> po </a:t>
            </a:r>
            <a:r>
              <a:rPr lang="en-US" sz="2400" dirty="0" err="1"/>
              <a:t>imenu</a:t>
            </a:r>
            <a:r>
              <a:rPr lang="en-US" sz="2400" dirty="0"/>
              <a:t> </a:t>
            </a:r>
            <a:r>
              <a:rPr lang="en-US" sz="2400" dirty="0" err="1"/>
              <a:t>režisera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212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5616D-53BC-4C57-8EBE-53449CC4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ZADACI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2A6445-BE17-4507-B316-40E13B48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 err="1"/>
              <a:t>Selektovati</a:t>
            </a:r>
            <a:r>
              <a:rPr lang="en-US" sz="2800" dirty="0"/>
              <a:t> </a:t>
            </a:r>
            <a:r>
              <a:rPr lang="en-US" sz="2800" dirty="0" err="1"/>
              <a:t>bazu</a:t>
            </a:r>
            <a:r>
              <a:rPr lang="en-US" sz="2800" dirty="0"/>
              <a:t> </a:t>
            </a:r>
            <a:r>
              <a:rPr lang="en-US" sz="2800" dirty="0" err="1"/>
              <a:t>ambulanta</a:t>
            </a:r>
            <a:r>
              <a:rPr lang="en-US" sz="2800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err="1"/>
              <a:t>Prikazati</a:t>
            </a:r>
            <a:r>
              <a:rPr lang="en-US" sz="2800" dirty="0"/>
              <a:t> tri </a:t>
            </a:r>
            <a:r>
              <a:rPr lang="en-US" sz="2800" dirty="0" err="1"/>
              <a:t>tabele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svim</a:t>
            </a:r>
            <a:r>
              <a:rPr lang="en-US" sz="2800" dirty="0"/>
              <a:t> </a:t>
            </a:r>
            <a:r>
              <a:rPr lang="en-US" sz="2800" dirty="0" err="1"/>
              <a:t>pacijentima</a:t>
            </a:r>
            <a:r>
              <a:rPr lang="en-US" sz="2800" dirty="0"/>
              <a:t>, u </a:t>
            </a:r>
            <a:r>
              <a:rPr lang="en-US" sz="2800" dirty="0" err="1"/>
              <a:t>jednoj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pacijenti</a:t>
            </a:r>
            <a:r>
              <a:rPr lang="en-US" sz="2800" dirty="0"/>
              <a:t> </a:t>
            </a:r>
            <a:r>
              <a:rPr lang="en-US" sz="2800" dirty="0" err="1"/>
              <a:t>sortirani</a:t>
            </a:r>
            <a:r>
              <a:rPr lang="en-US" sz="2800" dirty="0"/>
              <a:t> po </a:t>
            </a:r>
            <a:r>
              <a:rPr lang="en-US" sz="2800" dirty="0" err="1"/>
              <a:t>visini</a:t>
            </a:r>
            <a:r>
              <a:rPr lang="en-US" sz="2800" dirty="0"/>
              <a:t>, u </a:t>
            </a:r>
            <a:r>
              <a:rPr lang="en-US" sz="2800" dirty="0" err="1"/>
              <a:t>drugoj</a:t>
            </a:r>
            <a:r>
              <a:rPr lang="en-US" sz="2800" dirty="0"/>
              <a:t> po </a:t>
            </a:r>
            <a:r>
              <a:rPr lang="en-US" sz="2800" dirty="0" err="1"/>
              <a:t>težini</a:t>
            </a:r>
            <a:r>
              <a:rPr lang="en-US" sz="2800" dirty="0"/>
              <a:t>, a u </a:t>
            </a:r>
            <a:r>
              <a:rPr lang="en-US" sz="2800" dirty="0" err="1"/>
              <a:t>trećoj</a:t>
            </a:r>
            <a:r>
              <a:rPr lang="en-US" sz="2800" dirty="0"/>
              <a:t> po </a:t>
            </a:r>
            <a:r>
              <a:rPr lang="en-US" sz="2800" dirty="0" err="1"/>
              <a:t>godini</a:t>
            </a:r>
            <a:r>
              <a:rPr lang="en-US" sz="2800" dirty="0"/>
              <a:t> </a:t>
            </a:r>
            <a:r>
              <a:rPr lang="en-US" sz="2800" dirty="0" err="1"/>
              <a:t>rođenja</a:t>
            </a:r>
            <a:r>
              <a:rPr lang="en-US" sz="2800" dirty="0"/>
              <a:t> (</a:t>
            </a:r>
            <a:r>
              <a:rPr lang="en-US" sz="2800" dirty="0" err="1"/>
              <a:t>sve</a:t>
            </a:r>
            <a:r>
              <a:rPr lang="en-US" sz="2800" dirty="0"/>
              <a:t> tri u </a:t>
            </a:r>
            <a:r>
              <a:rPr lang="en-US" sz="2800" dirty="0" err="1"/>
              <a:t>opadajućem</a:t>
            </a:r>
            <a:r>
              <a:rPr lang="en-US" sz="2800" dirty="0"/>
              <a:t> </a:t>
            </a:r>
            <a:r>
              <a:rPr lang="en-US" sz="2800" dirty="0" err="1"/>
              <a:t>redosledu</a:t>
            </a:r>
            <a:r>
              <a:rPr lang="en-US" sz="2800" dirty="0" smtClean="0"/>
              <a:t>).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err="1" smtClean="0"/>
              <a:t>Prikazati</a:t>
            </a:r>
            <a:r>
              <a:rPr lang="en-US" sz="2800" dirty="0" smtClean="0"/>
              <a:t> </a:t>
            </a:r>
            <a:r>
              <a:rPr lang="en-US" sz="2800" dirty="0" err="1" smtClean="0"/>
              <a:t>sve</a:t>
            </a:r>
            <a:r>
              <a:rPr lang="en-US" sz="2800" dirty="0" smtClean="0"/>
              <a:t> </a:t>
            </a:r>
            <a:r>
              <a:rPr lang="en-US" sz="2800" dirty="0" err="1" smtClean="0"/>
              <a:t>pacijente</a:t>
            </a:r>
            <a:r>
              <a:rPr lang="en-US" sz="2800" dirty="0" smtClean="0"/>
              <a:t> </a:t>
            </a:r>
            <a:r>
              <a:rPr lang="en-US" sz="2800" dirty="0" err="1" smtClean="0"/>
              <a:t>rodjene</a:t>
            </a:r>
            <a:r>
              <a:rPr lang="en-US" sz="2800" dirty="0" smtClean="0"/>
              <a:t> u 21. </a:t>
            </a:r>
            <a:r>
              <a:rPr lang="en-US" sz="2800" dirty="0" err="1" smtClean="0"/>
              <a:t>veku</a:t>
            </a:r>
            <a:r>
              <a:rPr lang="en-US" sz="2800" dirty="0" smtClean="0"/>
              <a:t>.</a:t>
            </a:r>
            <a:endParaRPr lang="en-US" sz="2800" dirty="0"/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err="1"/>
              <a:t>Prikazati</a:t>
            </a:r>
            <a:r>
              <a:rPr lang="en-US" sz="2800" dirty="0"/>
              <a:t> </a:t>
            </a:r>
            <a:r>
              <a:rPr lang="en-US" sz="2800" dirty="0" err="1"/>
              <a:t>sve</a:t>
            </a:r>
            <a:r>
              <a:rPr lang="en-US" sz="2800" dirty="0"/>
              <a:t> </a:t>
            </a:r>
            <a:r>
              <a:rPr lang="en-US" sz="2800" dirty="0" err="1"/>
              <a:t>pacijente</a:t>
            </a:r>
            <a:r>
              <a:rPr lang="en-US" sz="2800" dirty="0"/>
              <a:t> </a:t>
            </a:r>
            <a:r>
              <a:rPr lang="en-US" sz="2800" dirty="0" err="1"/>
              <a:t>čije</a:t>
            </a:r>
            <a:r>
              <a:rPr lang="en-US" sz="2800" dirty="0"/>
              <a:t> </a:t>
            </a:r>
            <a:r>
              <a:rPr lang="en-US" sz="2800" dirty="0" err="1"/>
              <a:t>prezime</a:t>
            </a:r>
            <a:r>
              <a:rPr lang="en-US" sz="2800" dirty="0"/>
              <a:t> </a:t>
            </a:r>
            <a:r>
              <a:rPr lang="en-US" sz="2800" dirty="0" err="1"/>
              <a:t>počinje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neko</a:t>
            </a:r>
            <a:r>
              <a:rPr lang="en-US" sz="2800" dirty="0"/>
              <a:t> </a:t>
            </a:r>
            <a:r>
              <a:rPr lang="en-US" sz="2800" dirty="0" err="1"/>
              <a:t>slovo</a:t>
            </a:r>
            <a:r>
              <a:rPr lang="en-US" sz="2800" dirty="0"/>
              <a:t>, </a:t>
            </a:r>
            <a:r>
              <a:rPr lang="en-US" sz="2800" dirty="0" err="1"/>
              <a:t>sortirane</a:t>
            </a:r>
            <a:r>
              <a:rPr lang="en-US" sz="2800" dirty="0"/>
              <a:t> po </a:t>
            </a:r>
            <a:r>
              <a:rPr lang="en-US" sz="2800" dirty="0" err="1"/>
              <a:t>imenu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6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294B5F-0C54-4FED-A09A-A354A1D9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MySQL </a:t>
            </a:r>
            <a:r>
              <a:rPr lang="en-US" dirty="0" err="1"/>
              <a:t>baze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8DF607-33AA-471E-9C47-6D6AC13BD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47061"/>
            <a:ext cx="10131425" cy="5051394"/>
          </a:xfrm>
        </p:spPr>
        <p:txBody>
          <a:bodyPr>
            <a:normAutofit/>
          </a:bodyPr>
          <a:lstStyle/>
          <a:p>
            <a:r>
              <a:rPr lang="en-US" sz="2800" dirty="0"/>
              <a:t>Da bi se </a:t>
            </a:r>
            <a:r>
              <a:rPr lang="en-US" sz="2800" dirty="0" err="1"/>
              <a:t>pristupilo</a:t>
            </a:r>
            <a:r>
              <a:rPr lang="en-US" sz="2800" dirty="0"/>
              <a:t> </a:t>
            </a:r>
            <a:r>
              <a:rPr lang="en-US" sz="2800" dirty="0" err="1"/>
              <a:t>podacima</a:t>
            </a:r>
            <a:r>
              <a:rPr lang="en-US" sz="2800" dirty="0"/>
              <a:t> </a:t>
            </a:r>
            <a:r>
              <a:rPr lang="en-US" sz="2800" dirty="0" err="1"/>
              <a:t>koji</a:t>
            </a:r>
            <a:r>
              <a:rPr lang="en-US" sz="2800" dirty="0"/>
              <a:t> se </a:t>
            </a:r>
            <a:r>
              <a:rPr lang="en-US" sz="2800" dirty="0" err="1"/>
              <a:t>nalaze</a:t>
            </a:r>
            <a:r>
              <a:rPr lang="en-US" sz="2800" dirty="0"/>
              <a:t> u MySQL </a:t>
            </a:r>
            <a:r>
              <a:rPr lang="en-US" sz="2800" dirty="0" err="1"/>
              <a:t>bazi</a:t>
            </a:r>
            <a:r>
              <a:rPr lang="en-US" sz="2800" dirty="0"/>
              <a:t> </a:t>
            </a:r>
            <a:r>
              <a:rPr lang="en-US" sz="2800" dirty="0" err="1"/>
              <a:t>iz</a:t>
            </a:r>
            <a:r>
              <a:rPr lang="en-US" sz="2800" dirty="0"/>
              <a:t> PHP </a:t>
            </a:r>
            <a:r>
              <a:rPr lang="en-US" sz="2800" dirty="0" err="1"/>
              <a:t>aplikacije</a:t>
            </a:r>
            <a:r>
              <a:rPr lang="en-US" sz="2800" dirty="0"/>
              <a:t>, </a:t>
            </a:r>
            <a:r>
              <a:rPr lang="en-US" sz="2800" dirty="0" err="1"/>
              <a:t>potrebno</a:t>
            </a:r>
            <a:r>
              <a:rPr lang="en-US" sz="2800" dirty="0"/>
              <a:t> je da se </a:t>
            </a:r>
            <a:r>
              <a:rPr lang="en-US" sz="2800" dirty="0" err="1" smtClean="0"/>
              <a:t>aplikacija</a:t>
            </a:r>
            <a:r>
              <a:rPr lang="en-US" sz="2800" dirty="0" smtClean="0"/>
              <a:t> </a:t>
            </a:r>
            <a:r>
              <a:rPr lang="en-US" sz="2800" dirty="0" err="1"/>
              <a:t>poveže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MySQL server.</a:t>
            </a:r>
          </a:p>
          <a:p>
            <a:r>
              <a:rPr lang="en-US" sz="2800" dirty="0" err="1"/>
              <a:t>Postoje</a:t>
            </a:r>
            <a:r>
              <a:rPr lang="en-US" sz="2800" dirty="0"/>
              <a:t> </a:t>
            </a:r>
            <a:r>
              <a:rPr lang="en-US" sz="2800" dirty="0" err="1"/>
              <a:t>dva</a:t>
            </a:r>
            <a:r>
              <a:rPr lang="en-US" sz="2800" dirty="0"/>
              <a:t> </a:t>
            </a:r>
            <a:r>
              <a:rPr lang="en-US" sz="2800" dirty="0" err="1"/>
              <a:t>načina</a:t>
            </a:r>
            <a:r>
              <a:rPr lang="en-US" sz="2800" dirty="0"/>
              <a:t> </a:t>
            </a:r>
            <a:r>
              <a:rPr lang="en-US" sz="2800" dirty="0" err="1"/>
              <a:t>povezivanja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sever: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/>
              <a:t>MySQLi</a:t>
            </a:r>
            <a:r>
              <a:rPr lang="en-US" sz="2800" dirty="0"/>
              <a:t> (Improved MySQL),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err="1"/>
              <a:t>Proceduralni</a:t>
            </a:r>
            <a:r>
              <a:rPr lang="en-US" sz="2800" dirty="0"/>
              <a:t>,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err="1"/>
              <a:t>Objektno</a:t>
            </a:r>
            <a:r>
              <a:rPr lang="en-US" sz="2800" dirty="0"/>
              <a:t> – </a:t>
            </a:r>
            <a:r>
              <a:rPr lang="en-US" sz="2800" dirty="0" err="1"/>
              <a:t>orijentisani</a:t>
            </a:r>
            <a:r>
              <a:rPr lang="en-US" sz="2800" dirty="0"/>
              <a:t>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PDO (PHP Data Objects).</a:t>
            </a:r>
          </a:p>
        </p:txBody>
      </p:sp>
    </p:spTree>
    <p:extLst>
      <p:ext uri="{BB962C8B-B14F-4D97-AF65-F5344CB8AC3E}">
        <p14:creationId xmlns:p14="http://schemas.microsoft.com/office/powerpoint/2010/main" val="342137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ABF016-4C56-4D85-9C5B-C78551662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47059"/>
            <a:ext cx="10695372" cy="5317725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Za </a:t>
            </a:r>
            <a:r>
              <a:rPr lang="en-US" sz="11200" dirty="0" err="1"/>
              <a:t>stvaranje</a:t>
            </a:r>
            <a:r>
              <a:rPr lang="en-US" sz="11200" dirty="0"/>
              <a:t> </a:t>
            </a:r>
            <a:r>
              <a:rPr lang="en-US" sz="11200" dirty="0" err="1"/>
              <a:t>konekcije</a:t>
            </a:r>
            <a:r>
              <a:rPr lang="en-US" sz="11200" dirty="0"/>
              <a:t> </a:t>
            </a:r>
            <a:r>
              <a:rPr lang="en-US" sz="11200" dirty="0" err="1"/>
              <a:t>prema</a:t>
            </a:r>
            <a:r>
              <a:rPr lang="en-US" sz="11200" dirty="0"/>
              <a:t> </a:t>
            </a:r>
            <a:r>
              <a:rPr lang="en-US" sz="11200" dirty="0" err="1"/>
              <a:t>bazi</a:t>
            </a:r>
            <a:r>
              <a:rPr lang="en-US" sz="11200" dirty="0"/>
              <a:t> </a:t>
            </a:r>
            <a:r>
              <a:rPr lang="en-US" sz="11200" dirty="0" err="1"/>
              <a:t>kreira</a:t>
            </a:r>
            <a:r>
              <a:rPr lang="en-US" sz="11200" dirty="0"/>
              <a:t> se </a:t>
            </a:r>
            <a:r>
              <a:rPr lang="en-US" sz="11200" dirty="0" err="1"/>
              <a:t>objekat</a:t>
            </a:r>
            <a:r>
              <a:rPr lang="en-US" sz="11200" dirty="0"/>
              <a:t> </a:t>
            </a:r>
            <a:r>
              <a:rPr lang="en-US" sz="11200" dirty="0" err="1"/>
              <a:t>klase</a:t>
            </a:r>
            <a:r>
              <a:rPr lang="en-US" sz="11200" dirty="0"/>
              <a:t> </a:t>
            </a:r>
            <a:r>
              <a:rPr lang="en-US" sz="11200" dirty="0" err="1"/>
              <a:t>mysqli</a:t>
            </a:r>
            <a:r>
              <a:rPr lang="en-US" sz="11200" dirty="0"/>
              <a:t>.</a:t>
            </a:r>
          </a:p>
          <a:p>
            <a:r>
              <a:rPr lang="en-US" sz="11200" dirty="0"/>
              <a:t>Da bi </a:t>
            </a:r>
            <a:r>
              <a:rPr lang="en-US" sz="11200" dirty="0" err="1"/>
              <a:t>konekcija</a:t>
            </a:r>
            <a:r>
              <a:rPr lang="en-US" sz="11200" dirty="0"/>
              <a:t> </a:t>
            </a:r>
            <a:r>
              <a:rPr lang="en-US" sz="11200" dirty="0" err="1"/>
              <a:t>bila</a:t>
            </a:r>
            <a:r>
              <a:rPr lang="en-US" sz="11200" dirty="0"/>
              <a:t> </a:t>
            </a:r>
            <a:r>
              <a:rPr lang="en-US" sz="11200" dirty="0" err="1"/>
              <a:t>moguća</a:t>
            </a:r>
            <a:r>
              <a:rPr lang="en-US" sz="11200" dirty="0"/>
              <a:t>, </a:t>
            </a:r>
            <a:r>
              <a:rPr lang="en-US" sz="11200" dirty="0" err="1"/>
              <a:t>potrebno</a:t>
            </a:r>
            <a:r>
              <a:rPr lang="en-US" sz="11200" dirty="0"/>
              <a:t> je </a:t>
            </a:r>
            <a:r>
              <a:rPr lang="en-US" sz="11200" dirty="0" err="1"/>
              <a:t>napraviti</a:t>
            </a:r>
            <a:r>
              <a:rPr lang="en-US" sz="11200" dirty="0"/>
              <a:t> </a:t>
            </a:r>
            <a:r>
              <a:rPr lang="en-US" sz="11200" dirty="0" err="1"/>
              <a:t>korisnika</a:t>
            </a:r>
            <a:r>
              <a:rPr lang="en-US" sz="11200" dirty="0"/>
              <a:t> </a:t>
            </a:r>
            <a:r>
              <a:rPr lang="en-US" sz="11200" dirty="0" err="1"/>
              <a:t>nad</a:t>
            </a:r>
            <a:r>
              <a:rPr lang="en-US" sz="11200" dirty="0"/>
              <a:t> </a:t>
            </a:r>
            <a:r>
              <a:rPr lang="en-US" sz="11200" dirty="0" err="1"/>
              <a:t>bazom</a:t>
            </a:r>
            <a:r>
              <a:rPr lang="en-US" sz="11200" dirty="0"/>
              <a:t> </a:t>
            </a:r>
            <a:r>
              <a:rPr lang="en-US" sz="11200" dirty="0" err="1"/>
              <a:t>podataka</a:t>
            </a:r>
            <a:r>
              <a:rPr lang="en-US" sz="11200" dirty="0"/>
              <a:t> </a:t>
            </a:r>
            <a:r>
              <a:rPr lang="en-US" sz="11200" dirty="0" err="1"/>
              <a:t>i</a:t>
            </a:r>
            <a:r>
              <a:rPr lang="en-US" sz="11200" dirty="0"/>
              <a:t> </a:t>
            </a:r>
            <a:r>
              <a:rPr lang="en-US" sz="11200" dirty="0" err="1"/>
              <a:t>dodeliti</a:t>
            </a:r>
            <a:r>
              <a:rPr lang="en-US" sz="11200" dirty="0"/>
              <a:t> mu </a:t>
            </a:r>
            <a:r>
              <a:rPr lang="en-US" sz="11200" dirty="0" err="1"/>
              <a:t>odgovarajuće</a:t>
            </a:r>
            <a:r>
              <a:rPr lang="en-US" sz="11200" dirty="0"/>
              <a:t> </a:t>
            </a:r>
            <a:r>
              <a:rPr lang="en-US" sz="11200" dirty="0" err="1"/>
              <a:t>dozvole</a:t>
            </a:r>
            <a:r>
              <a:rPr lang="en-US" sz="11200" dirty="0"/>
              <a:t>.</a:t>
            </a:r>
          </a:p>
          <a:p>
            <a:pPr marL="0" lvl="0" indent="0">
              <a:buClr>
                <a:srgbClr val="99284C"/>
              </a:buClr>
              <a:buSzPct val="75000"/>
              <a:buNone/>
            </a:pPr>
            <a:r>
              <a:rPr lang="en-US" sz="5500" dirty="0">
                <a:latin typeface="Courier New" pitchFamily="49"/>
              </a:rPr>
              <a:t>&lt;?php</a:t>
            </a:r>
          </a:p>
          <a:p>
            <a:pPr marL="0" lvl="0" indent="0">
              <a:buClr>
                <a:srgbClr val="99284C"/>
              </a:buClr>
              <a:buSzPct val="75000"/>
              <a:buNone/>
            </a:pPr>
            <a:r>
              <a:rPr lang="en-US" sz="5500" dirty="0">
                <a:latin typeface="Courier New" pitchFamily="49"/>
              </a:rPr>
              <a:t>$</a:t>
            </a:r>
            <a:r>
              <a:rPr lang="en-US" sz="5500" dirty="0" err="1">
                <a:latin typeface="Courier New" pitchFamily="49"/>
              </a:rPr>
              <a:t>servername</a:t>
            </a:r>
            <a:r>
              <a:rPr lang="en-US" sz="5500" dirty="0">
                <a:latin typeface="Courier New" pitchFamily="49"/>
              </a:rPr>
              <a:t> = "localhost";</a:t>
            </a:r>
          </a:p>
          <a:p>
            <a:pPr marL="0" lvl="0" indent="0">
              <a:buClr>
                <a:srgbClr val="99284C"/>
              </a:buClr>
              <a:buSzPct val="75000"/>
              <a:buNone/>
            </a:pPr>
            <a:r>
              <a:rPr lang="en-US" sz="5500" dirty="0">
                <a:latin typeface="Courier New" pitchFamily="49"/>
              </a:rPr>
              <a:t>$username = "username";</a:t>
            </a:r>
          </a:p>
          <a:p>
            <a:pPr marL="0" lvl="0" indent="0">
              <a:buClr>
                <a:srgbClr val="99284C"/>
              </a:buClr>
              <a:buSzPct val="75000"/>
              <a:buNone/>
            </a:pPr>
            <a:r>
              <a:rPr lang="en-US" sz="5500" dirty="0">
                <a:latin typeface="Courier New" pitchFamily="49"/>
              </a:rPr>
              <a:t>$password = "password";</a:t>
            </a:r>
          </a:p>
          <a:p>
            <a:pPr marL="0" lvl="0" indent="0">
              <a:buClr>
                <a:srgbClr val="99284C"/>
              </a:buClr>
              <a:buSzPct val="75000"/>
              <a:buNone/>
            </a:pPr>
            <a:r>
              <a:rPr lang="en-US" sz="5500" dirty="0">
                <a:latin typeface="Courier New" pitchFamily="49"/>
              </a:rPr>
              <a:t>$database = "database";</a:t>
            </a:r>
          </a:p>
          <a:p>
            <a:pPr lvl="0">
              <a:buClr>
                <a:srgbClr val="99284C"/>
              </a:buClr>
              <a:buSzPct val="75000"/>
              <a:buFont typeface="StarSymbol" pitchFamily="2"/>
              <a:buChar char=""/>
            </a:pPr>
            <a:endParaRPr lang="en-US" sz="5500" dirty="0">
              <a:latin typeface="Courier New" pitchFamily="49"/>
            </a:endParaRPr>
          </a:p>
          <a:p>
            <a:pPr marL="0" lvl="0" indent="0">
              <a:buClr>
                <a:srgbClr val="99284C"/>
              </a:buClr>
              <a:buSzPct val="75000"/>
              <a:buNone/>
            </a:pPr>
            <a:r>
              <a:rPr lang="en-US" sz="5500" dirty="0">
                <a:latin typeface="Courier New" pitchFamily="49"/>
              </a:rPr>
              <a:t>$conn = new </a:t>
            </a:r>
            <a:r>
              <a:rPr lang="en-US" sz="5500" dirty="0" err="1">
                <a:latin typeface="Courier New" pitchFamily="49"/>
              </a:rPr>
              <a:t>mysqli</a:t>
            </a:r>
            <a:r>
              <a:rPr lang="en-US" sz="5500" dirty="0">
                <a:latin typeface="Courier New" pitchFamily="49"/>
              </a:rPr>
              <a:t>($</a:t>
            </a:r>
            <a:r>
              <a:rPr lang="en-US" sz="5500" dirty="0" err="1">
                <a:latin typeface="Courier New" pitchFamily="49"/>
              </a:rPr>
              <a:t>servername</a:t>
            </a:r>
            <a:r>
              <a:rPr lang="en-US" sz="5500" dirty="0">
                <a:latin typeface="Courier New" pitchFamily="49"/>
              </a:rPr>
              <a:t>, $username, $password, $database);</a:t>
            </a:r>
          </a:p>
          <a:p>
            <a:pPr lvl="0">
              <a:buClr>
                <a:srgbClr val="99284C"/>
              </a:buClr>
              <a:buSzPct val="75000"/>
              <a:buFont typeface="StarSymbol" pitchFamily="2"/>
              <a:buChar char=""/>
            </a:pPr>
            <a:endParaRPr lang="en-US" sz="5500" dirty="0">
              <a:latin typeface="Courier New" pitchFamily="49"/>
            </a:endParaRPr>
          </a:p>
          <a:p>
            <a:pPr marL="0" lvl="0" indent="0">
              <a:buClr>
                <a:srgbClr val="99284C"/>
              </a:buClr>
              <a:buSzPct val="75000"/>
              <a:buNone/>
            </a:pPr>
            <a:r>
              <a:rPr lang="en-US" sz="5500" dirty="0">
                <a:latin typeface="Courier New" pitchFamily="49"/>
              </a:rPr>
              <a:t>if ($conn-&gt;</a:t>
            </a:r>
            <a:r>
              <a:rPr lang="en-US" sz="5500" dirty="0" err="1">
                <a:latin typeface="Courier New" pitchFamily="49"/>
              </a:rPr>
              <a:t>connect_error</a:t>
            </a:r>
            <a:r>
              <a:rPr lang="en-US" sz="5500" dirty="0">
                <a:latin typeface="Courier New" pitchFamily="49"/>
              </a:rPr>
              <a:t>) {</a:t>
            </a:r>
          </a:p>
          <a:p>
            <a:pPr marL="0" lvl="0" indent="0">
              <a:buClr>
                <a:srgbClr val="99284C"/>
              </a:buClr>
              <a:buSzPct val="75000"/>
              <a:buNone/>
            </a:pPr>
            <a:r>
              <a:rPr lang="en-US" sz="5500" dirty="0">
                <a:latin typeface="Courier New" pitchFamily="49"/>
              </a:rPr>
              <a:t>    die("Connection failed: " . $conn-&gt;</a:t>
            </a:r>
            <a:r>
              <a:rPr lang="en-US" sz="5500" dirty="0" err="1">
                <a:latin typeface="Courier New" pitchFamily="49"/>
              </a:rPr>
              <a:t>connect_error</a:t>
            </a:r>
            <a:r>
              <a:rPr lang="en-US" sz="5500" dirty="0">
                <a:latin typeface="Courier New" pitchFamily="49"/>
              </a:rPr>
              <a:t>);</a:t>
            </a:r>
          </a:p>
          <a:p>
            <a:pPr marL="0" lvl="0" indent="0">
              <a:buClr>
                <a:srgbClr val="99284C"/>
              </a:buClr>
              <a:buSzPct val="75000"/>
              <a:buNone/>
            </a:pPr>
            <a:r>
              <a:rPr lang="en-US" sz="5500" dirty="0">
                <a:latin typeface="Courier New" pitchFamily="49"/>
              </a:rPr>
              <a:t>}</a:t>
            </a:r>
          </a:p>
          <a:p>
            <a:pPr marL="0" lvl="0" indent="0">
              <a:buClr>
                <a:srgbClr val="99284C"/>
              </a:buClr>
              <a:buSzPct val="75000"/>
              <a:buNone/>
            </a:pPr>
            <a:r>
              <a:rPr lang="en-US" sz="5500" dirty="0">
                <a:latin typeface="Courier New" pitchFamily="49"/>
              </a:rPr>
              <a:t>echo "Connected successfully";</a:t>
            </a:r>
          </a:p>
          <a:p>
            <a:pPr marL="0" lvl="0" indent="0">
              <a:buClr>
                <a:srgbClr val="99284C"/>
              </a:buClr>
              <a:buSzPct val="75000"/>
              <a:buNone/>
            </a:pPr>
            <a:r>
              <a:rPr lang="en-US" sz="5500" dirty="0">
                <a:latin typeface="Courier New" pitchFamily="49"/>
              </a:rPr>
              <a:t>?&gt;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00F26CF-5BE2-40F7-A256-DE528CB794BD}"/>
              </a:ext>
            </a:extLst>
          </p:cNvPr>
          <p:cNvSpPr txBox="1">
            <a:spLocks/>
          </p:cNvSpPr>
          <p:nvPr/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bazu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0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99FCF8-84C8-40DC-81F4-44726AB3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Zatvaranje</a:t>
            </a:r>
            <a:r>
              <a:rPr lang="en-US" dirty="0"/>
              <a:t> </a:t>
            </a:r>
            <a:r>
              <a:rPr lang="en-US" dirty="0" err="1"/>
              <a:t>konekcije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7A42D8-DBBC-4CF2-A61E-114CD081D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 err="1"/>
              <a:t>Konekcija</a:t>
            </a:r>
            <a:r>
              <a:rPr lang="en-US" sz="2800" dirty="0"/>
              <a:t> ka </a:t>
            </a:r>
            <a:r>
              <a:rPr lang="en-US" sz="2800" dirty="0" err="1"/>
              <a:t>bazi</a:t>
            </a:r>
            <a:r>
              <a:rPr lang="en-US" sz="2800" dirty="0"/>
              <a:t> se </a:t>
            </a:r>
            <a:r>
              <a:rPr lang="en-US" sz="2800" dirty="0" err="1"/>
              <a:t>automatski</a:t>
            </a:r>
            <a:r>
              <a:rPr lang="en-US" sz="2800" dirty="0"/>
              <a:t> </a:t>
            </a:r>
            <a:r>
              <a:rPr lang="en-US" sz="2800" dirty="0" err="1"/>
              <a:t>zatvara</a:t>
            </a:r>
            <a:r>
              <a:rPr lang="en-US" sz="2800" dirty="0"/>
              <a:t> </a:t>
            </a:r>
            <a:r>
              <a:rPr lang="en-US" sz="2800" dirty="0" err="1"/>
              <a:t>kada</a:t>
            </a:r>
            <a:r>
              <a:rPr lang="en-US" sz="2800" dirty="0"/>
              <a:t> se </a:t>
            </a:r>
            <a:r>
              <a:rPr lang="en-US" sz="2800" dirty="0" err="1"/>
              <a:t>završi</a:t>
            </a:r>
            <a:r>
              <a:rPr lang="en-US" sz="2800" dirty="0"/>
              <a:t> PHP </a:t>
            </a:r>
            <a:r>
              <a:rPr lang="en-US" sz="2800" dirty="0" err="1"/>
              <a:t>fajl</a:t>
            </a:r>
            <a:r>
              <a:rPr lang="en-US" sz="2800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err="1"/>
              <a:t>Ukoliko</a:t>
            </a:r>
            <a:r>
              <a:rPr lang="en-US" sz="2800" dirty="0"/>
              <a:t> je </a:t>
            </a:r>
            <a:r>
              <a:rPr lang="en-US" sz="2800" dirty="0" err="1"/>
              <a:t>zatvaranje</a:t>
            </a:r>
            <a:r>
              <a:rPr lang="en-US" sz="2800" dirty="0"/>
              <a:t> </a:t>
            </a:r>
            <a:r>
              <a:rPr lang="en-US" sz="2800" dirty="0" err="1"/>
              <a:t>konekcije</a:t>
            </a:r>
            <a:r>
              <a:rPr lang="en-US" sz="2800" dirty="0"/>
              <a:t> </a:t>
            </a:r>
            <a:r>
              <a:rPr lang="en-US" sz="2800" dirty="0" err="1"/>
              <a:t>potrebno</a:t>
            </a:r>
            <a:r>
              <a:rPr lang="en-US" sz="2800" dirty="0"/>
              <a:t> </a:t>
            </a:r>
            <a:r>
              <a:rPr lang="en-US" sz="2800" dirty="0" err="1"/>
              <a:t>izvršiti</a:t>
            </a:r>
            <a:r>
              <a:rPr lang="en-US" sz="2800" dirty="0"/>
              <a:t> </a:t>
            </a:r>
            <a:r>
              <a:rPr lang="en-US" sz="2800" dirty="0" err="1"/>
              <a:t>ranije</a:t>
            </a:r>
            <a:r>
              <a:rPr lang="en-US" sz="2800" dirty="0"/>
              <a:t>, </a:t>
            </a:r>
            <a:r>
              <a:rPr lang="en-US" sz="2800" dirty="0" err="1"/>
              <a:t>potrebno</a:t>
            </a:r>
            <a:r>
              <a:rPr lang="en-US" sz="2800" dirty="0"/>
              <a:t> je </a:t>
            </a:r>
            <a:r>
              <a:rPr lang="en-US" sz="2800" dirty="0" err="1"/>
              <a:t>pozvati</a:t>
            </a:r>
            <a:r>
              <a:rPr lang="en-US" sz="2800" dirty="0"/>
              <a:t> </a:t>
            </a:r>
            <a:r>
              <a:rPr lang="en-US" sz="2800" dirty="0" err="1"/>
              <a:t>komandu</a:t>
            </a:r>
            <a:r>
              <a:rPr lang="en-US" sz="2800" dirty="0"/>
              <a:t>: </a:t>
            </a:r>
          </a:p>
          <a:p>
            <a:pPr marL="0" lvl="0" indent="0" algn="ctr">
              <a:buSzPct val="45000"/>
              <a:buNone/>
            </a:pPr>
            <a:r>
              <a:rPr lang="en-US" sz="2800" dirty="0">
                <a:latin typeface="Courier New" pitchFamily="49"/>
              </a:rPr>
              <a:t>$conn-&gt;close()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503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D1F5EF-EB4B-418D-93B8-FAFF0170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Izvršavanje</a:t>
            </a:r>
            <a:r>
              <a:rPr lang="en-US" dirty="0"/>
              <a:t> </a:t>
            </a:r>
            <a:r>
              <a:rPr lang="en-US" dirty="0" err="1"/>
              <a:t>upita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EEE15E-B73B-477E-835A-960E01791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000" dirty="0" err="1"/>
              <a:t>Najjednostavnije</a:t>
            </a:r>
            <a:r>
              <a:rPr lang="en-US" sz="3000" dirty="0"/>
              <a:t> je </a:t>
            </a:r>
            <a:r>
              <a:rPr lang="en-US" sz="3000" dirty="0" err="1"/>
              <a:t>uraditi</a:t>
            </a:r>
            <a:r>
              <a:rPr lang="en-US" sz="3000" dirty="0"/>
              <a:t> </a:t>
            </a:r>
            <a:r>
              <a:rPr lang="en-US" sz="3000" dirty="0" err="1"/>
              <a:t>sledeće</a:t>
            </a:r>
            <a:r>
              <a:rPr lang="en-US" sz="3000" dirty="0"/>
              <a:t>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000" dirty="0" err="1"/>
              <a:t>Napisati</a:t>
            </a:r>
            <a:r>
              <a:rPr lang="en-US" sz="3000" dirty="0"/>
              <a:t> </a:t>
            </a:r>
            <a:r>
              <a:rPr lang="en-US" sz="3000" dirty="0" err="1"/>
              <a:t>odgovarajući</a:t>
            </a:r>
            <a:r>
              <a:rPr lang="en-US" sz="3000" dirty="0"/>
              <a:t> SQL </a:t>
            </a:r>
            <a:r>
              <a:rPr lang="en-US" sz="3000" dirty="0" err="1"/>
              <a:t>upit</a:t>
            </a:r>
            <a:r>
              <a:rPr lang="en-US" sz="3000" dirty="0"/>
              <a:t> </a:t>
            </a:r>
            <a:r>
              <a:rPr lang="en-US" sz="3000" dirty="0" err="1"/>
              <a:t>kao</a:t>
            </a:r>
            <a:r>
              <a:rPr lang="en-US" sz="3000" dirty="0"/>
              <a:t> </a:t>
            </a:r>
            <a:r>
              <a:rPr lang="en-US" sz="3000" i="1" dirty="0"/>
              <a:t>string</a:t>
            </a:r>
            <a:r>
              <a:rPr lang="en-US" sz="3000" dirty="0"/>
              <a:t> (</a:t>
            </a:r>
            <a:r>
              <a:rPr lang="en-US" sz="3000" dirty="0" err="1"/>
              <a:t>paziti</a:t>
            </a:r>
            <a:r>
              <a:rPr lang="en-US" sz="3000" dirty="0"/>
              <a:t> da se </a:t>
            </a:r>
            <a:r>
              <a:rPr lang="en-US" sz="3000" dirty="0" err="1"/>
              <a:t>stringovi</a:t>
            </a:r>
            <a:r>
              <a:rPr lang="en-US" sz="3000" dirty="0"/>
              <a:t> </a:t>
            </a:r>
            <a:r>
              <a:rPr lang="en-US" sz="3000" dirty="0" err="1"/>
              <a:t>na</a:t>
            </a:r>
            <a:r>
              <a:rPr lang="en-US" sz="3000" dirty="0"/>
              <a:t> </a:t>
            </a:r>
            <a:r>
              <a:rPr lang="en-US" sz="3000" dirty="0" err="1"/>
              <a:t>odgovarajući</a:t>
            </a:r>
            <a:r>
              <a:rPr lang="en-US" sz="3000" dirty="0"/>
              <a:t> </a:t>
            </a:r>
            <a:r>
              <a:rPr lang="en-US" sz="3000" dirty="0" err="1"/>
              <a:t>način</a:t>
            </a:r>
            <a:r>
              <a:rPr lang="en-US" sz="3000" dirty="0"/>
              <a:t> </a:t>
            </a:r>
            <a:r>
              <a:rPr lang="en-US" sz="3000" dirty="0" err="1"/>
              <a:t>formatiraju</a:t>
            </a:r>
            <a:r>
              <a:rPr lang="en-US" sz="3000" dirty="0"/>
              <a:t>). Na primer:</a:t>
            </a:r>
          </a:p>
          <a:p>
            <a:pPr marL="800100" lvl="2" indent="-342900" hangingPunct="0">
              <a:spcAft>
                <a:spcPts val="1414"/>
              </a:spcAft>
              <a:buSzPct val="75000"/>
              <a:buFont typeface="Wingdings" panose="05000000000000000000" pitchFamily="2" charset="2"/>
              <a:buChar char="Ø"/>
            </a:pPr>
            <a:r>
              <a:rPr lang="en-US" sz="2300" dirty="0">
                <a:latin typeface="Courier New" pitchFamily="49"/>
              </a:rPr>
              <a:t>$</a:t>
            </a:r>
            <a:r>
              <a:rPr lang="en-US" sz="2300" dirty="0" err="1">
                <a:latin typeface="Courier New" pitchFamily="49"/>
              </a:rPr>
              <a:t>sql</a:t>
            </a:r>
            <a:r>
              <a:rPr lang="en-US" sz="2300" dirty="0">
                <a:latin typeface="Courier New" pitchFamily="49"/>
              </a:rPr>
              <a:t> = "SELECT id, </a:t>
            </a:r>
            <a:r>
              <a:rPr lang="en-US" sz="2300" dirty="0" err="1">
                <a:latin typeface="Courier New" pitchFamily="49"/>
              </a:rPr>
              <a:t>firstname</a:t>
            </a:r>
            <a:r>
              <a:rPr lang="en-US" sz="2300" dirty="0">
                <a:latin typeface="Courier New" pitchFamily="49"/>
              </a:rPr>
              <a:t>, </a:t>
            </a:r>
            <a:r>
              <a:rPr lang="en-US" sz="2300" dirty="0" err="1">
                <a:latin typeface="Courier New" pitchFamily="49"/>
              </a:rPr>
              <a:t>lastname</a:t>
            </a:r>
            <a:r>
              <a:rPr lang="en-US" sz="2300" dirty="0">
                <a:latin typeface="Courier New" pitchFamily="49"/>
              </a:rPr>
              <a:t> FROM </a:t>
            </a:r>
            <a:r>
              <a:rPr lang="en-US" sz="2300" dirty="0" err="1">
                <a:latin typeface="Courier New" pitchFamily="49"/>
              </a:rPr>
              <a:t>MyGuests</a:t>
            </a:r>
            <a:r>
              <a:rPr lang="en-US" sz="2300" dirty="0">
                <a:latin typeface="Courier New" pitchFamily="49"/>
              </a:rPr>
              <a:t>";</a:t>
            </a:r>
          </a:p>
          <a:p>
            <a:pPr marL="800100" lvl="2" indent="-342900" hangingPunct="0">
              <a:spcAft>
                <a:spcPts val="1414"/>
              </a:spcAft>
              <a:buSzPct val="75000"/>
              <a:buFont typeface="Wingdings" panose="05000000000000000000" pitchFamily="2" charset="2"/>
              <a:buChar char="Ø"/>
            </a:pPr>
            <a:r>
              <a:rPr lang="en-US" sz="2300" dirty="0">
                <a:latin typeface="Courier New" pitchFamily="49"/>
              </a:rPr>
              <a:t>$</a:t>
            </a:r>
            <a:r>
              <a:rPr lang="en-US" sz="2300" dirty="0" err="1">
                <a:latin typeface="Courier New" pitchFamily="49"/>
              </a:rPr>
              <a:t>sql</a:t>
            </a:r>
            <a:r>
              <a:rPr lang="en-US" sz="2300" dirty="0">
                <a:latin typeface="Courier New" pitchFamily="49"/>
              </a:rPr>
              <a:t> = "INSERT INTO </a:t>
            </a:r>
            <a:r>
              <a:rPr lang="en-US" sz="2300" dirty="0" err="1">
                <a:latin typeface="Courier New" pitchFamily="49"/>
              </a:rPr>
              <a:t>MyGuests</a:t>
            </a:r>
            <a:r>
              <a:rPr lang="en-US" sz="2300" dirty="0">
                <a:latin typeface="Courier New" pitchFamily="49"/>
              </a:rPr>
              <a:t> (</a:t>
            </a:r>
            <a:r>
              <a:rPr lang="en-US" sz="2300" dirty="0" err="1">
                <a:latin typeface="Courier New" pitchFamily="49"/>
              </a:rPr>
              <a:t>firstname</a:t>
            </a:r>
            <a:r>
              <a:rPr lang="en-US" sz="2300" dirty="0">
                <a:latin typeface="Courier New" pitchFamily="49"/>
              </a:rPr>
              <a:t>, </a:t>
            </a:r>
            <a:r>
              <a:rPr lang="en-US" sz="2300" dirty="0" err="1">
                <a:latin typeface="Courier New" pitchFamily="49"/>
              </a:rPr>
              <a:t>lastname</a:t>
            </a:r>
            <a:r>
              <a:rPr lang="en-US" sz="2300" dirty="0">
                <a:latin typeface="Courier New" pitchFamily="49"/>
              </a:rPr>
              <a:t>, email) VALUES ('John', 'Doe', 'john@example.com’)”;</a:t>
            </a:r>
          </a:p>
          <a:p>
            <a:pPr marL="342900" lvl="1" indent="-342900" hangingPunct="0">
              <a:spcAft>
                <a:spcPts val="1414"/>
              </a:spcAft>
              <a:buSzPct val="75000"/>
            </a:pPr>
            <a:r>
              <a:rPr lang="en-US" sz="3300" dirty="0" err="1"/>
              <a:t>Potom</a:t>
            </a:r>
            <a:r>
              <a:rPr lang="en-US" sz="3300" dirty="0"/>
              <a:t> </a:t>
            </a:r>
            <a:r>
              <a:rPr lang="en-US" sz="3300" dirty="0" err="1"/>
              <a:t>taj</a:t>
            </a:r>
            <a:r>
              <a:rPr lang="en-US" sz="3300" dirty="0"/>
              <a:t> string </a:t>
            </a:r>
            <a:r>
              <a:rPr lang="en-US" sz="3300" dirty="0" err="1"/>
              <a:t>proslediti</a:t>
            </a:r>
            <a:r>
              <a:rPr lang="en-US" sz="3300" dirty="0"/>
              <a:t> </a:t>
            </a:r>
            <a:r>
              <a:rPr lang="en-US" sz="3300" dirty="0" err="1"/>
              <a:t>kao</a:t>
            </a:r>
            <a:r>
              <a:rPr lang="en-US" sz="3300" dirty="0"/>
              <a:t> parameter </a:t>
            </a:r>
            <a:r>
              <a:rPr lang="en-US" sz="3300" dirty="0" err="1"/>
              <a:t>metode</a:t>
            </a:r>
            <a:r>
              <a:rPr lang="en-US" sz="3300" dirty="0"/>
              <a:t> query() </a:t>
            </a:r>
            <a:r>
              <a:rPr lang="en-US" sz="3300" dirty="0" err="1"/>
              <a:t>objekta</a:t>
            </a:r>
            <a:r>
              <a:rPr lang="en-US" sz="3300" dirty="0"/>
              <a:t> </a:t>
            </a:r>
            <a:r>
              <a:rPr lang="en-US" sz="3300" dirty="0" err="1"/>
              <a:t>konekcije</a:t>
            </a:r>
            <a:r>
              <a:rPr lang="en-US" sz="3300" dirty="0"/>
              <a:t>:</a:t>
            </a:r>
          </a:p>
          <a:p>
            <a:pPr marL="0" indent="0">
              <a:spcAft>
                <a:spcPts val="145"/>
              </a:spcAft>
              <a:buSzPct val="45000"/>
              <a:buNone/>
            </a:pPr>
            <a:r>
              <a:rPr lang="en-US" sz="2300" dirty="0">
                <a:latin typeface="Courier New" pitchFamily="49"/>
              </a:rPr>
              <a:t>if ($conn-&gt;query($</a:t>
            </a:r>
            <a:r>
              <a:rPr lang="en-US" sz="2300" dirty="0" err="1">
                <a:latin typeface="Courier New" pitchFamily="49"/>
              </a:rPr>
              <a:t>sql</a:t>
            </a:r>
            <a:r>
              <a:rPr lang="en-US" sz="2300" dirty="0">
                <a:latin typeface="Courier New" pitchFamily="49"/>
              </a:rPr>
              <a:t>)) {</a:t>
            </a:r>
          </a:p>
          <a:p>
            <a:pPr marL="0" indent="0">
              <a:spcAft>
                <a:spcPts val="145"/>
              </a:spcAft>
              <a:buSzPct val="45000"/>
              <a:buNone/>
            </a:pPr>
            <a:r>
              <a:rPr lang="en-US" sz="2300" dirty="0">
                <a:latin typeface="Courier New" pitchFamily="49"/>
              </a:rPr>
              <a:t>    echo "New record created successfully";</a:t>
            </a:r>
          </a:p>
          <a:p>
            <a:pPr marL="0" indent="0">
              <a:spcAft>
                <a:spcPts val="145"/>
              </a:spcAft>
              <a:buSzPct val="45000"/>
              <a:buNone/>
            </a:pPr>
            <a:r>
              <a:rPr lang="en-US" sz="2300" dirty="0">
                <a:latin typeface="Courier New" pitchFamily="49"/>
              </a:rPr>
              <a:t>} else {</a:t>
            </a:r>
          </a:p>
          <a:p>
            <a:pPr marL="0" indent="0">
              <a:spcAft>
                <a:spcPts val="145"/>
              </a:spcAft>
              <a:buSzPct val="45000"/>
              <a:buNone/>
            </a:pPr>
            <a:r>
              <a:rPr lang="en-US" sz="2300" dirty="0">
                <a:latin typeface="Courier New" pitchFamily="49"/>
              </a:rPr>
              <a:t>	echo "Error: " . $</a:t>
            </a:r>
            <a:r>
              <a:rPr lang="en-US" sz="2300" dirty="0" err="1">
                <a:latin typeface="Courier New" pitchFamily="49"/>
              </a:rPr>
              <a:t>sql</a:t>
            </a:r>
            <a:r>
              <a:rPr lang="en-US" sz="2300" dirty="0">
                <a:latin typeface="Courier New" pitchFamily="49"/>
              </a:rPr>
              <a:t> . "&lt;</a:t>
            </a:r>
            <a:r>
              <a:rPr lang="en-US" sz="2300" dirty="0" err="1">
                <a:latin typeface="Courier New" pitchFamily="49"/>
              </a:rPr>
              <a:t>br</a:t>
            </a:r>
            <a:r>
              <a:rPr lang="en-US" sz="2300" dirty="0">
                <a:latin typeface="Courier New" pitchFamily="49"/>
              </a:rPr>
              <a:t>&gt;" . $conn-&gt;error;</a:t>
            </a:r>
          </a:p>
          <a:p>
            <a:pPr marL="0" indent="0">
              <a:spcAft>
                <a:spcPts val="145"/>
              </a:spcAft>
              <a:buSzPct val="45000"/>
              <a:buNone/>
            </a:pPr>
            <a:r>
              <a:rPr lang="en-US" dirty="0">
                <a:latin typeface="Courier New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429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C5714-C6F2-4DAA-B951-B7E047A8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32A713-BCD9-4516-8382-EA70D35CF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 err="1"/>
              <a:t>Napraviti</a:t>
            </a:r>
            <a:r>
              <a:rPr lang="en-US" sz="2800" dirty="0"/>
              <a:t> php </a:t>
            </a:r>
            <a:r>
              <a:rPr lang="en-US" sz="2800" dirty="0" err="1"/>
              <a:t>fajl</a:t>
            </a:r>
            <a:r>
              <a:rPr lang="en-US" sz="2800" dirty="0"/>
              <a:t> </a:t>
            </a:r>
            <a:r>
              <a:rPr lang="en-US" sz="2800" dirty="0" err="1"/>
              <a:t>koji</a:t>
            </a:r>
            <a:r>
              <a:rPr lang="en-US" sz="2800" dirty="0"/>
              <a:t>  </a:t>
            </a:r>
            <a:r>
              <a:rPr lang="en-US" sz="2800" dirty="0" err="1"/>
              <a:t>će</a:t>
            </a:r>
            <a:r>
              <a:rPr lang="en-US" sz="2800" dirty="0"/>
              <a:t> </a:t>
            </a:r>
            <a:r>
              <a:rPr lang="en-US" sz="2800" dirty="0" err="1"/>
              <a:t>dodavati</a:t>
            </a:r>
            <a:r>
              <a:rPr lang="en-US" sz="2800" dirty="0"/>
              <a:t> </a:t>
            </a:r>
            <a:r>
              <a:rPr lang="en-US" sz="2800" dirty="0" err="1"/>
              <a:t>nove</a:t>
            </a:r>
            <a:r>
              <a:rPr lang="en-US" sz="2800" dirty="0"/>
              <a:t> </a:t>
            </a:r>
            <a:r>
              <a:rPr lang="en-US" sz="2800" dirty="0" err="1"/>
              <a:t>redove</a:t>
            </a:r>
            <a:r>
              <a:rPr lang="en-US" sz="2800" dirty="0"/>
              <a:t> u </a:t>
            </a:r>
            <a:r>
              <a:rPr lang="en-US" sz="2800" dirty="0" err="1"/>
              <a:t>tabelu</a:t>
            </a:r>
            <a:r>
              <a:rPr lang="en-US" sz="2800" dirty="0"/>
              <a:t> </a:t>
            </a:r>
            <a:r>
              <a:rPr lang="en-US" sz="2800" dirty="0" err="1"/>
              <a:t>pacijenti</a:t>
            </a:r>
            <a:r>
              <a:rPr lang="en-US" sz="2800" dirty="0"/>
              <a:t> u </a:t>
            </a:r>
            <a:r>
              <a:rPr lang="en-US" sz="2800" dirty="0" err="1"/>
              <a:t>bazi</a:t>
            </a:r>
            <a:r>
              <a:rPr lang="en-US" sz="2800" dirty="0"/>
              <a:t> </a:t>
            </a:r>
            <a:r>
              <a:rPr lang="en-US" sz="2800" dirty="0" err="1"/>
              <a:t>ambulanta</a:t>
            </a:r>
            <a:r>
              <a:rPr lang="en-US" sz="2800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err="1"/>
              <a:t>Napraviti</a:t>
            </a:r>
            <a:r>
              <a:rPr lang="en-US" sz="2800" dirty="0"/>
              <a:t> php </a:t>
            </a:r>
            <a:r>
              <a:rPr lang="en-US" sz="2800" dirty="0" err="1"/>
              <a:t>fajl</a:t>
            </a:r>
            <a:r>
              <a:rPr lang="en-US" sz="2800" dirty="0"/>
              <a:t> </a:t>
            </a:r>
            <a:r>
              <a:rPr lang="en-US" sz="2800" dirty="0" err="1"/>
              <a:t>koji</a:t>
            </a:r>
            <a:r>
              <a:rPr lang="en-US" sz="2800" dirty="0"/>
              <a:t>  </a:t>
            </a:r>
            <a:r>
              <a:rPr lang="en-US" sz="2800" dirty="0" err="1"/>
              <a:t>će</a:t>
            </a:r>
            <a:r>
              <a:rPr lang="en-US" sz="2800" dirty="0"/>
              <a:t> </a:t>
            </a:r>
            <a:r>
              <a:rPr lang="en-US" sz="2800" dirty="0" err="1"/>
              <a:t>dodavati</a:t>
            </a:r>
            <a:r>
              <a:rPr lang="en-US" sz="2800" dirty="0"/>
              <a:t> </a:t>
            </a:r>
            <a:r>
              <a:rPr lang="en-US" sz="2800" dirty="0" err="1"/>
              <a:t>nove</a:t>
            </a:r>
            <a:r>
              <a:rPr lang="en-US" sz="2800" dirty="0"/>
              <a:t> </a:t>
            </a:r>
            <a:r>
              <a:rPr lang="en-US" sz="2800" dirty="0" err="1"/>
              <a:t>redove</a:t>
            </a:r>
            <a:r>
              <a:rPr lang="en-US" sz="2800" dirty="0"/>
              <a:t> u </a:t>
            </a:r>
            <a:r>
              <a:rPr lang="en-US" sz="2800" dirty="0" err="1"/>
              <a:t>tabelu</a:t>
            </a:r>
            <a:r>
              <a:rPr lang="en-US" sz="2800" dirty="0"/>
              <a:t> </a:t>
            </a:r>
            <a:r>
              <a:rPr lang="en-US" sz="2800" dirty="0" err="1"/>
              <a:t>filmovi</a:t>
            </a:r>
            <a:r>
              <a:rPr lang="en-US" sz="2800" dirty="0"/>
              <a:t> u </a:t>
            </a:r>
            <a:r>
              <a:rPr lang="en-US" sz="2800" dirty="0" err="1"/>
              <a:t>bazi</a:t>
            </a:r>
            <a:r>
              <a:rPr lang="en-US" sz="2800" dirty="0"/>
              <a:t> </a:t>
            </a:r>
            <a:r>
              <a:rPr lang="en-US" sz="2800" dirty="0" err="1"/>
              <a:t>videoteka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7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29055-589E-439F-8BFA-29F1FCA3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Višestruko</a:t>
            </a:r>
            <a:r>
              <a:rPr lang="en-US" dirty="0"/>
              <a:t> </a:t>
            </a:r>
            <a:r>
              <a:rPr lang="en-US" dirty="0" err="1"/>
              <a:t>dodavanje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11314F-2A6B-4395-9BC1-D6132FDF0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Za </a:t>
            </a:r>
            <a:r>
              <a:rPr lang="en-US" sz="2800" dirty="0" err="1"/>
              <a:t>izvršavanje</a:t>
            </a:r>
            <a:r>
              <a:rPr lang="en-US" sz="2800" dirty="0"/>
              <a:t> </a:t>
            </a:r>
            <a:r>
              <a:rPr lang="en-US" sz="2800" dirty="0" err="1"/>
              <a:t>višestrukih</a:t>
            </a:r>
            <a:r>
              <a:rPr lang="en-US" sz="2800" dirty="0"/>
              <a:t> </a:t>
            </a:r>
            <a:r>
              <a:rPr lang="en-US" sz="2800" dirty="0" err="1"/>
              <a:t>upita</a:t>
            </a:r>
            <a:r>
              <a:rPr lang="en-US" sz="2800" dirty="0"/>
              <a:t> </a:t>
            </a:r>
            <a:r>
              <a:rPr lang="en-US" sz="2800" dirty="0" err="1"/>
              <a:t>koristi</a:t>
            </a:r>
            <a:r>
              <a:rPr lang="en-US" sz="2800" dirty="0"/>
              <a:t> se </a:t>
            </a:r>
            <a:r>
              <a:rPr lang="en-US" sz="2800" dirty="0" err="1" smtClean="0"/>
              <a:t>metoda</a:t>
            </a:r>
            <a:r>
              <a:rPr lang="en-US" sz="2800" dirty="0" smtClean="0"/>
              <a:t> </a:t>
            </a:r>
            <a:r>
              <a:rPr lang="en-US" sz="2800" dirty="0" err="1" smtClean="0"/>
              <a:t>m</a:t>
            </a:r>
            <a:r>
              <a:rPr lang="en-US" sz="2800" dirty="0" err="1" smtClean="0">
                <a:latin typeface="Courier New" pitchFamily="49"/>
              </a:rPr>
              <a:t>ulti_query</a:t>
            </a:r>
            <a:r>
              <a:rPr lang="en-US" sz="2800" dirty="0">
                <a:latin typeface="Courier New" pitchFamily="49"/>
              </a:rPr>
              <a:t>()</a:t>
            </a:r>
            <a:r>
              <a:rPr lang="en-US" sz="2800" dirty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Primer:</a:t>
            </a:r>
          </a:p>
          <a:p>
            <a:pPr marL="0" lvl="0" indent="0">
              <a:spcAft>
                <a:spcPts val="145"/>
              </a:spcAft>
              <a:buSzPct val="45000"/>
              <a:buNone/>
            </a:pPr>
            <a:r>
              <a:rPr lang="en-US" dirty="0">
                <a:latin typeface="Courier New" pitchFamily="49"/>
              </a:rPr>
              <a:t>$</a:t>
            </a:r>
            <a:r>
              <a:rPr lang="en-US" dirty="0" err="1">
                <a:latin typeface="Courier New" pitchFamily="49"/>
              </a:rPr>
              <a:t>sql</a:t>
            </a:r>
            <a:r>
              <a:rPr lang="en-US" dirty="0">
                <a:latin typeface="Courier New" pitchFamily="49"/>
              </a:rPr>
              <a:t> = "INSERT INTO </a:t>
            </a:r>
            <a:r>
              <a:rPr lang="en-US" dirty="0" err="1">
                <a:latin typeface="Courier New" pitchFamily="49"/>
              </a:rPr>
              <a:t>MyGuests</a:t>
            </a:r>
            <a:r>
              <a:rPr lang="en-US" dirty="0">
                <a:latin typeface="Courier New" pitchFamily="49"/>
              </a:rPr>
              <a:t> (</a:t>
            </a:r>
            <a:r>
              <a:rPr lang="en-US" dirty="0" err="1">
                <a:latin typeface="Courier New" pitchFamily="49"/>
              </a:rPr>
              <a:t>firstname</a:t>
            </a:r>
            <a:r>
              <a:rPr lang="en-US" dirty="0">
                <a:latin typeface="Courier New" pitchFamily="49"/>
              </a:rPr>
              <a:t>, </a:t>
            </a:r>
            <a:r>
              <a:rPr lang="en-US" dirty="0" err="1">
                <a:latin typeface="Courier New" pitchFamily="49"/>
              </a:rPr>
              <a:t>lastname</a:t>
            </a:r>
            <a:r>
              <a:rPr lang="en-US" dirty="0">
                <a:latin typeface="Courier New" pitchFamily="49"/>
              </a:rPr>
              <a:t>, email) VALUES ('John', 'Doe', 'john@example.com');";</a:t>
            </a:r>
          </a:p>
          <a:p>
            <a:pPr marL="0" lvl="0" indent="0">
              <a:spcAft>
                <a:spcPts val="145"/>
              </a:spcAft>
              <a:buSzPct val="45000"/>
              <a:buNone/>
            </a:pPr>
            <a:r>
              <a:rPr lang="en-US" dirty="0">
                <a:latin typeface="Courier New" pitchFamily="49"/>
              </a:rPr>
              <a:t>$</a:t>
            </a:r>
            <a:r>
              <a:rPr lang="en-US" dirty="0" err="1">
                <a:latin typeface="Courier New" pitchFamily="49"/>
              </a:rPr>
              <a:t>sql</a:t>
            </a:r>
            <a:r>
              <a:rPr lang="en-US" dirty="0">
                <a:latin typeface="Courier New" pitchFamily="49"/>
              </a:rPr>
              <a:t> .= "INSERT INTO </a:t>
            </a:r>
            <a:r>
              <a:rPr lang="en-US" dirty="0" err="1">
                <a:latin typeface="Courier New" pitchFamily="49"/>
              </a:rPr>
              <a:t>MyGuests</a:t>
            </a:r>
            <a:r>
              <a:rPr lang="en-US" dirty="0">
                <a:latin typeface="Courier New" pitchFamily="49"/>
              </a:rPr>
              <a:t> (</a:t>
            </a:r>
            <a:r>
              <a:rPr lang="en-US" dirty="0" err="1">
                <a:latin typeface="Courier New" pitchFamily="49"/>
              </a:rPr>
              <a:t>firstname</a:t>
            </a:r>
            <a:r>
              <a:rPr lang="en-US" dirty="0">
                <a:latin typeface="Courier New" pitchFamily="49"/>
              </a:rPr>
              <a:t>, </a:t>
            </a:r>
            <a:r>
              <a:rPr lang="en-US" dirty="0" err="1">
                <a:latin typeface="Courier New" pitchFamily="49"/>
              </a:rPr>
              <a:t>lastname</a:t>
            </a:r>
            <a:r>
              <a:rPr lang="en-US" dirty="0">
                <a:latin typeface="Courier New" pitchFamily="49"/>
              </a:rPr>
              <a:t>, email) VALUES ('Mary', 'Moe', 'mary@example.com');";</a:t>
            </a:r>
          </a:p>
          <a:p>
            <a:pPr marL="0" lvl="0" indent="0">
              <a:spcAft>
                <a:spcPts val="145"/>
              </a:spcAft>
              <a:buSzPct val="45000"/>
              <a:buNone/>
            </a:pPr>
            <a:r>
              <a:rPr lang="en-US" dirty="0">
                <a:latin typeface="Courier New" pitchFamily="49"/>
              </a:rPr>
              <a:t>if </a:t>
            </a:r>
            <a:r>
              <a:rPr lang="en-US" dirty="0" smtClean="0">
                <a:latin typeface="Courier New" pitchFamily="49"/>
              </a:rPr>
              <a:t>($conn-&gt;</a:t>
            </a:r>
            <a:r>
              <a:rPr lang="en-US" dirty="0" err="1" smtClean="0">
                <a:latin typeface="Courier New" pitchFamily="49"/>
              </a:rPr>
              <a:t>multi_query</a:t>
            </a:r>
            <a:r>
              <a:rPr lang="en-US" dirty="0" smtClean="0">
                <a:latin typeface="Courier New" pitchFamily="49"/>
              </a:rPr>
              <a:t>($</a:t>
            </a:r>
            <a:r>
              <a:rPr lang="en-US" dirty="0" err="1">
                <a:latin typeface="Courier New" pitchFamily="49"/>
              </a:rPr>
              <a:t>sql</a:t>
            </a:r>
            <a:r>
              <a:rPr lang="en-US" dirty="0">
                <a:latin typeface="Courier New" pitchFamily="49"/>
              </a:rPr>
              <a:t>)) {</a:t>
            </a:r>
          </a:p>
          <a:p>
            <a:pPr marL="0" lvl="0" indent="0">
              <a:spcAft>
                <a:spcPts val="145"/>
              </a:spcAft>
              <a:buSzPct val="45000"/>
              <a:buNone/>
            </a:pPr>
            <a:r>
              <a:rPr lang="en-US" dirty="0">
                <a:latin typeface="Courier New" pitchFamily="49"/>
              </a:rPr>
              <a:t>    echo "New records created successfully";</a:t>
            </a:r>
          </a:p>
          <a:p>
            <a:pPr marL="0" lvl="0" indent="0">
              <a:spcAft>
                <a:spcPts val="145"/>
              </a:spcAft>
              <a:buSzPct val="45000"/>
              <a:buNone/>
            </a:pPr>
            <a:r>
              <a:rPr lang="en-US" dirty="0">
                <a:latin typeface="Courier New" pitchFamily="49"/>
              </a:rPr>
              <a:t>} else {</a:t>
            </a:r>
          </a:p>
          <a:p>
            <a:pPr marL="0" lvl="0" indent="0">
              <a:spcAft>
                <a:spcPts val="145"/>
              </a:spcAft>
              <a:buSzPct val="45000"/>
              <a:buNone/>
            </a:pPr>
            <a:r>
              <a:rPr lang="en-US" dirty="0">
                <a:latin typeface="Courier New" pitchFamily="49"/>
              </a:rPr>
              <a:t>    echo "Error: " . $</a:t>
            </a:r>
            <a:r>
              <a:rPr lang="en-US" dirty="0" err="1">
                <a:latin typeface="Courier New" pitchFamily="49"/>
              </a:rPr>
              <a:t>sql</a:t>
            </a:r>
            <a:r>
              <a:rPr lang="en-US" dirty="0">
                <a:latin typeface="Courier New" pitchFamily="49"/>
              </a:rPr>
              <a:t> . "&lt;</a:t>
            </a:r>
            <a:r>
              <a:rPr lang="en-US" dirty="0" err="1">
                <a:latin typeface="Courier New" pitchFamily="49"/>
              </a:rPr>
              <a:t>br</a:t>
            </a:r>
            <a:r>
              <a:rPr lang="en-US" dirty="0">
                <a:latin typeface="Courier New" pitchFamily="49"/>
              </a:rPr>
              <a:t>&gt;" . </a:t>
            </a:r>
            <a:r>
              <a:rPr lang="en-US" dirty="0" smtClean="0">
                <a:latin typeface="Courier New" pitchFamily="49"/>
              </a:rPr>
              <a:t>$conn-&gt;error;</a:t>
            </a:r>
            <a:endParaRPr lang="en-US" dirty="0">
              <a:latin typeface="Courier New" pitchFamily="49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6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24887-AAA8-49CC-8944-9FB01F26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AB69ED-7088-458E-AD1A-10DC5D7FB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 err="1"/>
              <a:t>Napraviti</a:t>
            </a:r>
            <a:r>
              <a:rPr lang="en-US" sz="2800" dirty="0"/>
              <a:t> php </a:t>
            </a:r>
            <a:r>
              <a:rPr lang="en-US" sz="2800" dirty="0" err="1"/>
              <a:t>fajl</a:t>
            </a:r>
            <a:r>
              <a:rPr lang="en-US" sz="2800" dirty="0"/>
              <a:t> </a:t>
            </a:r>
            <a:r>
              <a:rPr lang="en-US" sz="2800" dirty="0" err="1"/>
              <a:t>koji</a:t>
            </a:r>
            <a:r>
              <a:rPr lang="en-US" sz="2800" dirty="0"/>
              <a:t>  </a:t>
            </a:r>
            <a:r>
              <a:rPr lang="en-US" sz="2800" dirty="0" err="1" smtClean="0"/>
              <a:t>će</a:t>
            </a:r>
            <a:r>
              <a:rPr lang="en-US" sz="2800" dirty="0"/>
              <a:t> </a:t>
            </a:r>
            <a:r>
              <a:rPr lang="en-US" sz="2800" dirty="0" smtClean="0"/>
              <a:t>u </a:t>
            </a:r>
            <a:r>
              <a:rPr lang="en-US" sz="2800" dirty="0" err="1" smtClean="0"/>
              <a:t>tabeli</a:t>
            </a:r>
            <a:r>
              <a:rPr lang="en-US" sz="2800" dirty="0" smtClean="0"/>
              <a:t> </a:t>
            </a:r>
            <a:r>
              <a:rPr lang="en-US" sz="2800" dirty="0" err="1"/>
              <a:t>pacijenti</a:t>
            </a:r>
            <a:r>
              <a:rPr lang="en-US" sz="2800" dirty="0"/>
              <a:t> u </a:t>
            </a:r>
            <a:r>
              <a:rPr lang="en-US" sz="2800" dirty="0" err="1"/>
              <a:t>bazi</a:t>
            </a:r>
            <a:r>
              <a:rPr lang="en-US" sz="2800" dirty="0"/>
              <a:t> </a:t>
            </a:r>
            <a:r>
              <a:rPr lang="en-US" sz="2800" dirty="0" err="1" smtClean="0"/>
              <a:t>ambulanta</a:t>
            </a:r>
            <a:r>
              <a:rPr lang="en-US" sz="2800" dirty="0" smtClean="0"/>
              <a:t> </a:t>
            </a:r>
            <a:r>
              <a:rPr lang="en-US" sz="2800" dirty="0" err="1" smtClean="0"/>
              <a:t>izvr</a:t>
            </a:r>
            <a:r>
              <a:rPr lang="en-US" sz="2800" dirty="0" err="1"/>
              <a:t>š</a:t>
            </a:r>
            <a:r>
              <a:rPr lang="en-US" sz="2800" dirty="0" err="1" smtClean="0"/>
              <a:t>iti</a:t>
            </a:r>
            <a:r>
              <a:rPr lang="en-US" sz="2800" dirty="0" smtClean="0"/>
              <a:t> </a:t>
            </a:r>
            <a:r>
              <a:rPr lang="en-US" sz="2800" dirty="0" err="1" smtClean="0"/>
              <a:t>sledeće</a:t>
            </a:r>
            <a:r>
              <a:rPr lang="en-US" sz="2800" dirty="0" smtClean="0"/>
              <a:t> </a:t>
            </a:r>
            <a:r>
              <a:rPr lang="en-US" sz="2800" dirty="0" err="1" smtClean="0"/>
              <a:t>višestruke</a:t>
            </a:r>
            <a:r>
              <a:rPr lang="en-US" sz="2800" dirty="0" smtClean="0"/>
              <a:t> </a:t>
            </a:r>
            <a:r>
              <a:rPr lang="en-US" sz="2800" dirty="0" err="1" smtClean="0"/>
              <a:t>upite</a:t>
            </a:r>
            <a:r>
              <a:rPr lang="en-US" sz="2800" dirty="0" smtClean="0"/>
              <a:t>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err="1" smtClean="0"/>
              <a:t>Dodavanje</a:t>
            </a:r>
            <a:r>
              <a:rPr lang="en-US" sz="2800" dirty="0" smtClean="0"/>
              <a:t> </a:t>
            </a:r>
            <a:r>
              <a:rPr lang="en-US" sz="2800" dirty="0" err="1" smtClean="0"/>
              <a:t>novih</a:t>
            </a:r>
            <a:r>
              <a:rPr lang="en-US" sz="2800" dirty="0" smtClean="0"/>
              <a:t> </a:t>
            </a:r>
            <a:r>
              <a:rPr lang="en-US" sz="2800" dirty="0" err="1" smtClean="0"/>
              <a:t>redova</a:t>
            </a:r>
            <a:r>
              <a:rPr lang="en-US" sz="2800" dirty="0" smtClean="0"/>
              <a:t>,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err="1" smtClean="0"/>
              <a:t>Dodati</a:t>
            </a:r>
            <a:r>
              <a:rPr lang="en-US" sz="2800" dirty="0" smtClean="0"/>
              <a:t> </a:t>
            </a:r>
            <a:r>
              <a:rPr lang="en-US" sz="2800" dirty="0" err="1" smtClean="0"/>
              <a:t>novu</a:t>
            </a:r>
            <a:r>
              <a:rPr lang="en-US" sz="2800" dirty="0" smtClean="0"/>
              <a:t> </a:t>
            </a:r>
            <a:r>
              <a:rPr lang="en-US" sz="2800" dirty="0" err="1" smtClean="0"/>
              <a:t>kolonu</a:t>
            </a:r>
            <a:r>
              <a:rPr lang="en-US" sz="2800" dirty="0" smtClean="0"/>
              <a:t> </a:t>
            </a:r>
            <a:r>
              <a:rPr lang="en-US" sz="2800" dirty="0" err="1" smtClean="0"/>
              <a:t>datum_rodjenja</a:t>
            </a:r>
            <a:r>
              <a:rPr lang="en-US" sz="2800" dirty="0" smtClean="0"/>
              <a:t> </a:t>
            </a:r>
            <a:r>
              <a:rPr lang="en-US" sz="2800" dirty="0" err="1" smtClean="0"/>
              <a:t>tipa</a:t>
            </a:r>
            <a:r>
              <a:rPr lang="en-US" sz="2800" dirty="0" smtClean="0"/>
              <a:t> DATE </a:t>
            </a:r>
            <a:r>
              <a:rPr lang="en-US" sz="2800" dirty="0" err="1" smtClean="0"/>
              <a:t>posle</a:t>
            </a:r>
            <a:r>
              <a:rPr lang="en-US" sz="2800" dirty="0" smtClean="0"/>
              <a:t> </a:t>
            </a:r>
            <a:r>
              <a:rPr lang="en-US" sz="2800" dirty="0" err="1" smtClean="0"/>
              <a:t>kolone</a:t>
            </a:r>
            <a:r>
              <a:rPr lang="en-US" sz="2800" dirty="0" smtClean="0"/>
              <a:t> </a:t>
            </a:r>
            <a:r>
              <a:rPr lang="en-US" sz="2800" dirty="0" err="1" smtClean="0"/>
              <a:t>broj_kartona</a:t>
            </a:r>
            <a:r>
              <a:rPr lang="en-US" sz="2800" dirty="0" smtClean="0"/>
              <a:t>,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 err="1" smtClean="0"/>
              <a:t>Izmeniti</a:t>
            </a:r>
            <a:r>
              <a:rPr lang="en-US" sz="2800" dirty="0" smtClean="0"/>
              <a:t> </a:t>
            </a:r>
            <a:r>
              <a:rPr lang="en-US" sz="2800" dirty="0" err="1" smtClean="0"/>
              <a:t>postojeće</a:t>
            </a:r>
            <a:r>
              <a:rPr lang="en-US" sz="2800" dirty="0" smtClean="0"/>
              <a:t> </a:t>
            </a:r>
            <a:r>
              <a:rPr lang="en-US" sz="2800" dirty="0" err="1" smtClean="0"/>
              <a:t>redove</a:t>
            </a:r>
            <a:r>
              <a:rPr lang="en-US" sz="2800" dirty="0" smtClean="0"/>
              <a:t> </a:t>
            </a:r>
            <a:r>
              <a:rPr lang="en-US" sz="2800" dirty="0" err="1" smtClean="0"/>
              <a:t>tako</a:t>
            </a:r>
            <a:r>
              <a:rPr lang="en-US" sz="2800" dirty="0" smtClean="0"/>
              <a:t> </a:t>
            </a:r>
            <a:r>
              <a:rPr lang="en-US" sz="2800" dirty="0" err="1" smtClean="0"/>
              <a:t>što</a:t>
            </a:r>
            <a:r>
              <a:rPr lang="en-US" sz="2800" dirty="0" smtClean="0"/>
              <a:t> </a:t>
            </a:r>
            <a:r>
              <a:rPr lang="en-US" sz="2800" dirty="0" err="1" smtClean="0"/>
              <a:t>im</a:t>
            </a:r>
            <a:r>
              <a:rPr lang="en-US" sz="2800" dirty="0" smtClean="0"/>
              <a:t> se </a:t>
            </a:r>
            <a:r>
              <a:rPr lang="en-US" sz="2800" dirty="0" err="1" smtClean="0"/>
              <a:t>upiše</a:t>
            </a:r>
            <a:r>
              <a:rPr lang="en-US" sz="2800" dirty="0" smtClean="0"/>
              <a:t> </a:t>
            </a:r>
            <a:r>
              <a:rPr lang="en-US" sz="2800" dirty="0" err="1" smtClean="0"/>
              <a:t>vrednost</a:t>
            </a:r>
            <a:r>
              <a:rPr lang="en-US" sz="2800" dirty="0" smtClean="0"/>
              <a:t> </a:t>
            </a:r>
            <a:r>
              <a:rPr lang="en-US" sz="2800" dirty="0" err="1" smtClean="0"/>
              <a:t>polja</a:t>
            </a:r>
            <a:r>
              <a:rPr lang="en-US" sz="2800" dirty="0" smtClean="0"/>
              <a:t> </a:t>
            </a:r>
            <a:r>
              <a:rPr lang="en-US" sz="2800" dirty="0" err="1" smtClean="0"/>
              <a:t>datum_rodjenja</a:t>
            </a:r>
            <a:r>
              <a:rPr lang="en-US" sz="2800" dirty="0" smtClean="0"/>
              <a:t>.</a:t>
            </a:r>
            <a:endParaRPr lang="en-US" sz="2800" dirty="0"/>
          </a:p>
          <a:p>
            <a:pPr lvl="0">
              <a:buSzPct val="45000"/>
              <a:buFont typeface="StarSymbol"/>
              <a:buChar char="●"/>
            </a:pPr>
            <a:r>
              <a:rPr lang="en-US" sz="2800" dirty="0" err="1"/>
              <a:t>Napraviti</a:t>
            </a:r>
            <a:r>
              <a:rPr lang="en-US" sz="2800" dirty="0"/>
              <a:t> php </a:t>
            </a:r>
            <a:r>
              <a:rPr lang="en-US" sz="2800" dirty="0" err="1"/>
              <a:t>fajl</a:t>
            </a:r>
            <a:r>
              <a:rPr lang="en-US" sz="2800" dirty="0"/>
              <a:t> </a:t>
            </a:r>
            <a:r>
              <a:rPr lang="en-US" sz="2800" dirty="0" err="1"/>
              <a:t>koji</a:t>
            </a:r>
            <a:r>
              <a:rPr lang="en-US" sz="2800" dirty="0"/>
              <a:t> </a:t>
            </a:r>
            <a:r>
              <a:rPr lang="en-US" sz="2800" dirty="0" err="1"/>
              <a:t>će</a:t>
            </a:r>
            <a:r>
              <a:rPr lang="en-US" sz="2800" dirty="0"/>
              <a:t> </a:t>
            </a:r>
            <a:r>
              <a:rPr lang="en-US" sz="2800" dirty="0" err="1"/>
              <a:t>dodavati</a:t>
            </a:r>
            <a:r>
              <a:rPr lang="en-US" sz="2800" dirty="0"/>
              <a:t> </a:t>
            </a:r>
            <a:r>
              <a:rPr lang="en-US" sz="2800" dirty="0" err="1"/>
              <a:t>nove</a:t>
            </a:r>
            <a:r>
              <a:rPr lang="en-US" sz="2800" dirty="0"/>
              <a:t> </a:t>
            </a:r>
            <a:r>
              <a:rPr lang="en-US" sz="2800" dirty="0" err="1"/>
              <a:t>višestruke</a:t>
            </a:r>
            <a:r>
              <a:rPr lang="en-US" sz="2800" dirty="0"/>
              <a:t> </a:t>
            </a:r>
            <a:r>
              <a:rPr lang="en-US" sz="2800" dirty="0" err="1"/>
              <a:t>redove</a:t>
            </a:r>
            <a:r>
              <a:rPr lang="en-US" sz="2800" dirty="0"/>
              <a:t> u </a:t>
            </a:r>
            <a:r>
              <a:rPr lang="en-US" sz="2800" dirty="0" err="1"/>
              <a:t>tabelu</a:t>
            </a:r>
            <a:r>
              <a:rPr lang="en-US" sz="2800" dirty="0"/>
              <a:t> </a:t>
            </a:r>
            <a:r>
              <a:rPr lang="en-US" sz="2800" dirty="0" err="1"/>
              <a:t>filmovi</a:t>
            </a:r>
            <a:r>
              <a:rPr lang="en-US" sz="2800" dirty="0"/>
              <a:t> u </a:t>
            </a:r>
            <a:r>
              <a:rPr lang="en-US" sz="2800" dirty="0" err="1"/>
              <a:t>bazi</a:t>
            </a:r>
            <a:r>
              <a:rPr lang="en-US" sz="2800" dirty="0"/>
              <a:t> </a:t>
            </a:r>
            <a:r>
              <a:rPr lang="en-US" sz="2800" dirty="0" err="1"/>
              <a:t>videoteka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D1B924-6D8E-4652-8501-4885EF82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baze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68C485-262F-42E4-ABD1-C4C6C5015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48901"/>
            <a:ext cx="10131425" cy="4935984"/>
          </a:xfrm>
        </p:spPr>
        <p:txBody>
          <a:bodyPr>
            <a:normAutofit/>
          </a:bodyPr>
          <a:lstStyle/>
          <a:p>
            <a:r>
              <a:rPr lang="en-US" sz="2800" dirty="0" err="1"/>
              <a:t>Komanda</a:t>
            </a:r>
            <a:r>
              <a:rPr lang="en-US" sz="2800" dirty="0"/>
              <a:t> $conn-&gt;query($</a:t>
            </a:r>
            <a:r>
              <a:rPr lang="en-US" sz="2800" dirty="0" err="1"/>
              <a:t>sql</a:t>
            </a:r>
            <a:r>
              <a:rPr lang="en-US" sz="2800" dirty="0"/>
              <a:t>) </a:t>
            </a:r>
            <a:r>
              <a:rPr lang="en-US" sz="2800" dirty="0" err="1"/>
              <a:t>kao</a:t>
            </a:r>
            <a:r>
              <a:rPr lang="en-US" sz="2800" dirty="0"/>
              <a:t> </a:t>
            </a:r>
            <a:r>
              <a:rPr lang="en-US" sz="2800" dirty="0" err="1"/>
              <a:t>rezultat</a:t>
            </a:r>
            <a:r>
              <a:rPr lang="en-US" sz="2800" dirty="0"/>
              <a:t> </a:t>
            </a:r>
            <a:r>
              <a:rPr lang="en-US" sz="2800" dirty="0" err="1"/>
              <a:t>vra</a:t>
            </a:r>
            <a:r>
              <a:rPr lang="sr-Latn-RS" sz="2800" dirty="0"/>
              <a:t>ća objekat.</a:t>
            </a:r>
          </a:p>
          <a:p>
            <a:r>
              <a:rPr lang="sr-Latn-RS" sz="2800" dirty="0"/>
              <a:t>Objekat ima polje num_rows koje vraća broj redova koji su rezultat izvršenja upita.</a:t>
            </a:r>
          </a:p>
          <a:p>
            <a:r>
              <a:rPr lang="sr-Latn-RS" sz="2800" dirty="0"/>
              <a:t>Ukoliko je vrednost ovog polja veća od 0, poziva se metoda fetch_assoc() koja vraća jedan red.</a:t>
            </a:r>
          </a:p>
          <a:p>
            <a:r>
              <a:rPr lang="sr-Latn-RS" sz="2800" dirty="0"/>
              <a:t>Ova metoda se poziva onoliko puta koliko ima redova koji su rezultat izvršenja upita</a:t>
            </a:r>
            <a:r>
              <a:rPr lang="sr-Latn-RS" sz="2800" dirty="0" smtClean="0"/>
              <a:t>.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093246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410</TotalTime>
  <Words>807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StarSymbol</vt:lpstr>
      <vt:lpstr>Wingdings</vt:lpstr>
      <vt:lpstr>Celestial</vt:lpstr>
      <vt:lpstr>PHP + MySQL</vt:lpstr>
      <vt:lpstr>PHP MySQL baze</vt:lpstr>
      <vt:lpstr>PowerPoint Presentation</vt:lpstr>
      <vt:lpstr>Zatvaranje konekcije</vt:lpstr>
      <vt:lpstr>Izvršavanje upita</vt:lpstr>
      <vt:lpstr>Primer</vt:lpstr>
      <vt:lpstr>Višestruko dodavanje</vt:lpstr>
      <vt:lpstr>Primer</vt:lpstr>
      <vt:lpstr>Prikaz podataka iz baze</vt:lpstr>
      <vt:lpstr>Prikaz podataka iz baze</vt:lpstr>
      <vt:lpstr>ZADACI</vt:lpstr>
      <vt:lpstr>ZADACI</vt:lpstr>
      <vt:lpstr>ZADACI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+ MySQL</dc:title>
  <dc:creator>Stefan Stanimirović</dc:creator>
  <cp:lastModifiedBy>Think Innovative</cp:lastModifiedBy>
  <cp:revision>13</cp:revision>
  <dcterms:created xsi:type="dcterms:W3CDTF">2019-11-20T11:35:13Z</dcterms:created>
  <dcterms:modified xsi:type="dcterms:W3CDTF">2019-11-26T15:07:27Z</dcterms:modified>
</cp:coreProperties>
</file>