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305" r:id="rId4"/>
    <p:sldId id="259" r:id="rId5"/>
    <p:sldId id="260" r:id="rId6"/>
    <p:sldId id="261" r:id="rId7"/>
    <p:sldId id="262" r:id="rId8"/>
    <p:sldId id="286" r:id="rId9"/>
    <p:sldId id="263" r:id="rId10"/>
    <p:sldId id="264" r:id="rId11"/>
    <p:sldId id="266" r:id="rId12"/>
    <p:sldId id="267" r:id="rId13"/>
    <p:sldId id="269" r:id="rId14"/>
    <p:sldId id="268" r:id="rId15"/>
    <p:sldId id="270" r:id="rId16"/>
    <p:sldId id="274" r:id="rId17"/>
    <p:sldId id="272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94652" autoAdjust="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11"/>
    </p:cViewPr>
  </p:sorterViewPr>
  <p:notesViewPr>
    <p:cSldViewPr>
      <p:cViewPr varScale="1">
        <p:scale>
          <a:sx n="64" d="100"/>
          <a:sy n="64" d="100"/>
        </p:scale>
        <p:origin x="-309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A5D7A-7634-4D83-99A6-B3C3D861752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A9537-7F85-4032-BCF6-229DECB3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63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6684-2A62-4075-81B2-82F30EB8769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E45FBFB-8252-4EB6-81C0-639A32AA78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6684-2A62-4075-81B2-82F30EB8769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FBFB-8252-4EB6-81C0-639A32AA7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6684-2A62-4075-81B2-82F30EB8769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FBFB-8252-4EB6-81C0-639A32AA7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6684-2A62-4075-81B2-82F30EB8769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FBFB-8252-4EB6-81C0-639A32AA783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6684-2A62-4075-81B2-82F30EB8769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E45FBFB-8252-4EB6-81C0-639A32AA7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6684-2A62-4075-81B2-82F30EB8769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FBFB-8252-4EB6-81C0-639A32AA78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6684-2A62-4075-81B2-82F30EB8769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FBFB-8252-4EB6-81C0-639A32AA783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6684-2A62-4075-81B2-82F30EB8769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FBFB-8252-4EB6-81C0-639A32AA7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6684-2A62-4075-81B2-82F30EB8769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FBFB-8252-4EB6-81C0-639A32AA7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6684-2A62-4075-81B2-82F30EB8769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FBFB-8252-4EB6-81C0-639A32AA783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6684-2A62-4075-81B2-82F30EB8769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E45FBFB-8252-4EB6-81C0-639A32AA783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A5C6684-2A62-4075-81B2-82F30EB8769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E45FBFB-8252-4EB6-81C0-639A32AA78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php.net/downloads.p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etcomposer.org/downloa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260" y="1340768"/>
            <a:ext cx="8856984" cy="1800200"/>
          </a:xfrm>
        </p:spPr>
        <p:txBody>
          <a:bodyPr>
            <a:normAutofit/>
          </a:bodyPr>
          <a:lstStyle/>
          <a:p>
            <a:pPr algn="ctr"/>
            <a:r>
              <a:rPr lang="sr-Latn-RS" dirty="0" smtClean="0"/>
              <a:t>Instaliranje Laravel</a:t>
            </a:r>
            <a:br>
              <a:rPr lang="sr-Latn-RS" dirty="0" smtClean="0"/>
            </a:br>
            <a:r>
              <a:rPr lang="sr-Latn-RS" dirty="0" smtClean="0"/>
              <a:t>okruženja i pokretanje projekta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472" y="3645024"/>
            <a:ext cx="64770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28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8064896" cy="936104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Struktura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Laravel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projekta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r>
              <a:rPr lang="sr-Latn-RS" dirty="0" smtClean="0">
                <a:latin typeface="Arial" pitchFamily="34" charset="0"/>
                <a:cs typeface="Arial" pitchFamily="34" charset="0"/>
              </a:rPr>
              <a:t>Otvoriti folder projekta u željenom radnom okruženju</a:t>
            </a:r>
          </a:p>
          <a:p>
            <a:pPr marL="0" indent="0">
              <a:buNone/>
            </a:pPr>
            <a:endParaRPr lang="sr-Latn-R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Za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po</a:t>
            </a:r>
            <a:r>
              <a:rPr lang="sr-Latn-RS" dirty="0" smtClean="0">
                <a:latin typeface="Arial" pitchFamily="34" charset="0"/>
                <a:cs typeface="Arial" pitchFamily="34" charset="0"/>
              </a:rPr>
              <a:t>četak rada od suštinskog značaja su folderi:</a:t>
            </a:r>
          </a:p>
          <a:p>
            <a:pPr lvl="1"/>
            <a:r>
              <a:rPr lang="sr-Latn-RS" b="1" dirty="0" smtClean="0">
                <a:latin typeface="Arial" pitchFamily="34" charset="0"/>
                <a:cs typeface="Arial" pitchFamily="34" charset="0"/>
              </a:rPr>
              <a:t>app</a:t>
            </a:r>
            <a:r>
              <a:rPr lang="sr-Latn-RS" dirty="0" smtClean="0">
                <a:latin typeface="Arial" pitchFamily="34" charset="0"/>
                <a:cs typeface="Arial" pitchFamily="34" charset="0"/>
              </a:rPr>
              <a:t> – folder u kome su smešteni modeli i kontroleri</a:t>
            </a:r>
          </a:p>
          <a:p>
            <a:pPr lvl="1"/>
            <a:r>
              <a:rPr lang="sr-Latn-RS" b="1" dirty="0">
                <a:latin typeface="Arial" pitchFamily="34" charset="0"/>
                <a:cs typeface="Arial" pitchFamily="34" charset="0"/>
              </a:rPr>
              <a:t>p</a:t>
            </a:r>
            <a:r>
              <a:rPr lang="sr-Latn-RS" b="1" dirty="0" smtClean="0">
                <a:latin typeface="Arial" pitchFamily="34" charset="0"/>
                <a:cs typeface="Arial" pitchFamily="34" charset="0"/>
              </a:rPr>
              <a:t>ublic</a:t>
            </a:r>
            <a:r>
              <a:rPr lang="sr-Latn-RS" dirty="0" smtClean="0">
                <a:latin typeface="Arial" pitchFamily="34" charset="0"/>
                <a:cs typeface="Arial" pitchFamily="34" charset="0"/>
              </a:rPr>
              <a:t> – folder u kome se nalazi sav „javni sadržaj“</a:t>
            </a:r>
            <a:br>
              <a:rPr lang="sr-Latn-RS" dirty="0" smtClean="0">
                <a:latin typeface="Arial" pitchFamily="34" charset="0"/>
                <a:cs typeface="Arial" pitchFamily="34" charset="0"/>
              </a:rPr>
            </a:br>
            <a:r>
              <a:rPr lang="sr-Latn-RS" dirty="0" smtClean="0">
                <a:latin typeface="Arial" pitchFamily="34" charset="0"/>
                <a:cs typeface="Arial" pitchFamily="34" charset="0"/>
              </a:rPr>
              <a:t>		(slike, javascript, css i ostali sadržaji)</a:t>
            </a:r>
            <a:br>
              <a:rPr lang="sr-Latn-RS" dirty="0" smtClean="0">
                <a:latin typeface="Arial" pitchFamily="34" charset="0"/>
                <a:cs typeface="Arial" pitchFamily="34" charset="0"/>
              </a:rPr>
            </a:br>
            <a:r>
              <a:rPr lang="sr-Latn-RS" dirty="0" smtClean="0">
                <a:latin typeface="Arial" pitchFamily="34" charset="0"/>
                <a:cs typeface="Arial" pitchFamily="34" charset="0"/>
              </a:rPr>
              <a:t>		ovde se nalazi </a:t>
            </a:r>
            <a:r>
              <a:rPr lang="sr-Latn-RS" b="1" i="1" dirty="0" smtClean="0">
                <a:latin typeface="Arial" pitchFamily="34" charset="0"/>
                <a:cs typeface="Arial" pitchFamily="34" charset="0"/>
              </a:rPr>
              <a:t>index.php</a:t>
            </a:r>
            <a:r>
              <a:rPr lang="sr-Latn-RS" dirty="0" smtClean="0">
                <a:latin typeface="Arial" pitchFamily="34" charset="0"/>
                <a:cs typeface="Arial" pitchFamily="34" charset="0"/>
              </a:rPr>
              <a:t> stranica </a:t>
            </a:r>
          </a:p>
          <a:p>
            <a:pPr lvl="1"/>
            <a:r>
              <a:rPr lang="sr-Latn-RS" b="1" dirty="0" smtClean="0">
                <a:latin typeface="Arial" pitchFamily="34" charset="0"/>
                <a:cs typeface="Arial" pitchFamily="34" charset="0"/>
              </a:rPr>
              <a:t>resources</a:t>
            </a:r>
            <a:r>
              <a:rPr lang="sr-Latn-RS" dirty="0" smtClean="0">
                <a:latin typeface="Arial" pitchFamily="34" charset="0"/>
                <a:cs typeface="Arial" pitchFamily="34" charset="0"/>
              </a:rPr>
              <a:t> – folder u kome su smešteni pogledi (</a:t>
            </a:r>
            <a:r>
              <a:rPr lang="sr-Latn-RS" b="1" dirty="0" smtClean="0">
                <a:latin typeface="Arial" pitchFamily="34" charset="0"/>
                <a:cs typeface="Arial" pitchFamily="34" charset="0"/>
              </a:rPr>
              <a:t>views</a:t>
            </a:r>
            <a:r>
              <a:rPr lang="sr-Latn-R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sr-Latn-RS" b="1" dirty="0" smtClean="0">
                <a:latin typeface="Arial" pitchFamily="34" charset="0"/>
                <a:cs typeface="Arial" pitchFamily="34" charset="0"/>
              </a:rPr>
              <a:t>routes</a:t>
            </a:r>
            <a:r>
              <a:rPr lang="sr-Latn-RS" dirty="0" smtClean="0">
                <a:latin typeface="Arial" pitchFamily="34" charset="0"/>
                <a:cs typeface="Arial" pitchFamily="34" charset="0"/>
              </a:rPr>
              <a:t> – folder u kome definišemo rute i upravljamo njima</a:t>
            </a:r>
          </a:p>
          <a:p>
            <a:pPr lvl="1"/>
            <a:r>
              <a:rPr lang="sr-Latn-RS" b="1" dirty="0" smtClean="0">
                <a:latin typeface="Arial" pitchFamily="34" charset="0"/>
                <a:cs typeface="Arial" pitchFamily="34" charset="0"/>
              </a:rPr>
              <a:t>.env</a:t>
            </a:r>
            <a:r>
              <a:rPr lang="sr-Latn-RS" dirty="0" smtClean="0">
                <a:latin typeface="Arial" pitchFamily="34" charset="0"/>
                <a:cs typeface="Arial" pitchFamily="34" charset="0"/>
              </a:rPr>
              <a:t> – fajl u kome se nalaze osnovni konfiguracijski parametri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14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84976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 smtClean="0">
                <a:latin typeface="Arial" pitchFamily="34" charset="0"/>
                <a:cs typeface="Arial" pitchFamily="34" charset="0"/>
              </a:rPr>
              <a:t>MVC – Model View Controller arhitektura kod web aplikacija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r>
              <a:rPr lang="sr-Latn-RS" sz="2900" dirty="0" smtClean="0">
                <a:latin typeface="Arial" pitchFamily="34" charset="0"/>
                <a:cs typeface="Arial" pitchFamily="34" charset="0"/>
              </a:rPr>
              <a:t>MVC je najčešće korišćeni šablon (obrazac) u svetu web programiranja</a:t>
            </a:r>
          </a:p>
          <a:p>
            <a:endParaRPr lang="sr-Latn-RS" sz="2900" dirty="0" smtClean="0">
              <a:latin typeface="Arial" pitchFamily="34" charset="0"/>
              <a:cs typeface="Arial" pitchFamily="34" charset="0"/>
            </a:endParaRPr>
          </a:p>
          <a:p>
            <a:r>
              <a:rPr lang="vi-VN" sz="2900" dirty="0" smtClean="0">
                <a:latin typeface="Arial" pitchFamily="34" charset="0"/>
                <a:cs typeface="Arial" pitchFamily="34" charset="0"/>
              </a:rPr>
              <a:t>Suština </a:t>
            </a:r>
            <a:r>
              <a:rPr lang="vi-VN" sz="2900" dirty="0">
                <a:latin typeface="Arial" pitchFamily="34" charset="0"/>
                <a:cs typeface="Arial" pitchFamily="34" charset="0"/>
              </a:rPr>
              <a:t>MVC </a:t>
            </a:r>
            <a:r>
              <a:rPr lang="sr-Latn-RS" sz="2900" dirty="0" smtClean="0">
                <a:latin typeface="Arial" pitchFamily="34" charset="0"/>
                <a:cs typeface="Arial" pitchFamily="34" charset="0"/>
              </a:rPr>
              <a:t>arhitekture </a:t>
            </a:r>
            <a:r>
              <a:rPr lang="vi-VN" sz="2900" dirty="0" smtClean="0">
                <a:latin typeface="Arial" pitchFamily="34" charset="0"/>
                <a:cs typeface="Arial" pitchFamily="34" charset="0"/>
              </a:rPr>
              <a:t>je </a:t>
            </a:r>
            <a:r>
              <a:rPr lang="vi-VN" sz="2900" dirty="0">
                <a:latin typeface="Arial" pitchFamily="34" charset="0"/>
                <a:cs typeface="Arial" pitchFamily="34" charset="0"/>
              </a:rPr>
              <a:t>razdvajanje prezentacionog sloja aplikacje od njene logike</a:t>
            </a:r>
            <a:r>
              <a:rPr lang="vi-VN" sz="2900" dirty="0" smtClean="0">
                <a:latin typeface="Arial" pitchFamily="34" charset="0"/>
                <a:cs typeface="Arial" pitchFamily="34" charset="0"/>
              </a:rPr>
              <a:t>.</a:t>
            </a:r>
            <a:endParaRPr lang="sr-Latn-RS" sz="2900" dirty="0" smtClean="0">
              <a:latin typeface="Arial" pitchFamily="34" charset="0"/>
              <a:cs typeface="Arial" pitchFamily="34" charset="0"/>
            </a:endParaRPr>
          </a:p>
          <a:p>
            <a:endParaRPr lang="sr-Latn-RS" sz="2900" dirty="0" smtClean="0">
              <a:latin typeface="Arial" pitchFamily="34" charset="0"/>
              <a:cs typeface="Arial" pitchFamily="34" charset="0"/>
            </a:endParaRPr>
          </a:p>
          <a:p>
            <a:r>
              <a:rPr lang="vi-VN" sz="2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r-Latn-RS" sz="2900" dirty="0" smtClean="0">
                <a:latin typeface="Arial" pitchFamily="34" charset="0"/>
                <a:cs typeface="Arial" pitchFamily="34" charset="0"/>
              </a:rPr>
              <a:t>MVC (</a:t>
            </a:r>
            <a:r>
              <a:rPr lang="sr-Latn-RS" sz="2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sr-Latn-RS" sz="2900" dirty="0" smtClean="0">
                <a:latin typeface="Arial" pitchFamily="34" charset="0"/>
                <a:cs typeface="Arial" pitchFamily="34" charset="0"/>
              </a:rPr>
              <a:t>odel </a:t>
            </a:r>
            <a:r>
              <a:rPr lang="sr-Latn-RS" sz="2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sr-Latn-RS" sz="2900" dirty="0" smtClean="0">
                <a:latin typeface="Arial" pitchFamily="34" charset="0"/>
                <a:cs typeface="Arial" pitchFamily="34" charset="0"/>
              </a:rPr>
              <a:t>iew </a:t>
            </a:r>
            <a:r>
              <a:rPr lang="sr-Latn-RS" sz="2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sr-Latn-RS" sz="2900" dirty="0" smtClean="0">
                <a:latin typeface="Arial" pitchFamily="34" charset="0"/>
                <a:cs typeface="Arial" pitchFamily="34" charset="0"/>
              </a:rPr>
              <a:t>ontroller)</a:t>
            </a:r>
          </a:p>
          <a:p>
            <a:pPr marL="0" indent="0">
              <a:buNone/>
            </a:pPr>
            <a:r>
              <a:rPr lang="sr-Latn-RS" sz="2900" dirty="0">
                <a:latin typeface="Arial" pitchFamily="34" charset="0"/>
                <a:cs typeface="Arial" pitchFamily="34" charset="0"/>
              </a:rPr>
              <a:t>	</a:t>
            </a:r>
            <a:r>
              <a:rPr lang="sr-Latn-RS" sz="2900" dirty="0" smtClean="0">
                <a:latin typeface="Arial" pitchFamily="34" charset="0"/>
                <a:cs typeface="Arial" pitchFamily="34" charset="0"/>
              </a:rPr>
              <a:t>=</a:t>
            </a:r>
          </a:p>
          <a:p>
            <a:pPr marL="0" indent="0">
              <a:buNone/>
            </a:pPr>
            <a:r>
              <a:rPr lang="sr-Latn-RS" sz="2900" dirty="0" smtClean="0">
                <a:latin typeface="Arial" pitchFamily="34" charset="0"/>
                <a:cs typeface="Arial" pitchFamily="34" charset="0"/>
              </a:rPr>
              <a:t>    MPK (</a:t>
            </a:r>
            <a:r>
              <a:rPr lang="sr-Latn-RS" sz="2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sr-Latn-RS" sz="2900" dirty="0" smtClean="0">
                <a:latin typeface="Arial" pitchFamily="34" charset="0"/>
                <a:cs typeface="Arial" pitchFamily="34" charset="0"/>
              </a:rPr>
              <a:t>odel </a:t>
            </a:r>
            <a:r>
              <a:rPr lang="sr-Latn-RS" sz="2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sr-Latn-RS" sz="2900" dirty="0" smtClean="0">
                <a:latin typeface="Arial" pitchFamily="34" charset="0"/>
                <a:cs typeface="Arial" pitchFamily="34" charset="0"/>
              </a:rPr>
              <a:t>ogled </a:t>
            </a:r>
            <a:r>
              <a:rPr lang="sr-Latn-RS" sz="2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sr-Latn-RS" sz="2900" dirty="0" smtClean="0">
                <a:latin typeface="Arial" pitchFamily="34" charset="0"/>
                <a:cs typeface="Arial" pitchFamily="34" charset="0"/>
              </a:rPr>
              <a:t>ontroler) – domaća literatura</a:t>
            </a:r>
            <a:endParaRPr lang="en-US" sz="29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26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84976" cy="792088"/>
          </a:xfrm>
        </p:spPr>
        <p:txBody>
          <a:bodyPr>
            <a:normAutofit/>
          </a:bodyPr>
          <a:lstStyle/>
          <a:p>
            <a:pPr algn="ctr"/>
            <a:r>
              <a:rPr lang="sr-Latn-RS" b="1" dirty="0" smtClean="0">
                <a:latin typeface="Arial" pitchFamily="34" charset="0"/>
                <a:cs typeface="Arial" pitchFamily="34" charset="0"/>
              </a:rPr>
              <a:t>MVC – Model View Controller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124744"/>
            <a:ext cx="9144000" cy="5733256"/>
          </a:xfrm>
        </p:spPr>
        <p:txBody>
          <a:bodyPr>
            <a:normAutofit/>
          </a:bodyPr>
          <a:lstStyle/>
          <a:p>
            <a:r>
              <a:rPr lang="sr-Latn-RS" sz="2900" dirty="0" smtClean="0">
                <a:latin typeface="Arial" pitchFamily="34" charset="0"/>
                <a:cs typeface="Arial" pitchFamily="34" charset="0"/>
              </a:rPr>
              <a:t>Ovaj obrazac opisuje način struktuiranja aplikacije.</a:t>
            </a:r>
          </a:p>
          <a:p>
            <a:r>
              <a:rPr lang="sr-Latn-RS" sz="2900" dirty="0" smtClean="0">
                <a:latin typeface="Arial" pitchFamily="34" charset="0"/>
                <a:cs typeface="Arial" pitchFamily="34" charset="0"/>
              </a:rPr>
              <a:t>Odvajanje delova aplikacije u logičke celine, u zavisnosti od njihove namene</a:t>
            </a:r>
          </a:p>
          <a:p>
            <a:r>
              <a:rPr lang="sr-Latn-RS" sz="2900" dirty="0" smtClean="0">
                <a:latin typeface="Arial" pitchFamily="34" charset="0"/>
                <a:cs typeface="Arial" pitchFamily="34" charset="0"/>
              </a:rPr>
              <a:t>Svaki deo aplikacije ima svoju odgovornost</a:t>
            </a:r>
          </a:p>
          <a:p>
            <a:r>
              <a:rPr lang="sr-Latn-RS" sz="2900" dirty="0" smtClean="0">
                <a:latin typeface="Arial" pitchFamily="34" charset="0"/>
                <a:cs typeface="Arial" pitchFamily="34" charset="0"/>
              </a:rPr>
              <a:t>Centralne ideje su:</a:t>
            </a:r>
          </a:p>
          <a:p>
            <a:pPr lvl="1"/>
            <a:r>
              <a:rPr lang="sr-Latn-RS" sz="2700" dirty="0" smtClean="0">
                <a:latin typeface="Arial" pitchFamily="34" charset="0"/>
                <a:cs typeface="Arial" pitchFamily="34" charset="0"/>
              </a:rPr>
              <a:t>Ponovno korišćenje već postojećeg koda</a:t>
            </a:r>
          </a:p>
          <a:p>
            <a:pPr lvl="1"/>
            <a:r>
              <a:rPr lang="sr-Latn-RS" sz="2700" dirty="0" smtClean="0">
                <a:latin typeface="Arial" pitchFamily="34" charset="0"/>
                <a:cs typeface="Arial" pitchFamily="34" charset="0"/>
              </a:rPr>
              <a:t>Jasna raspodela zaduženja među različitim delovima sistema</a:t>
            </a:r>
          </a:p>
          <a:p>
            <a:pPr lvl="1"/>
            <a:endParaRPr lang="sr-Latn-RS" sz="2700" dirty="0" smtClean="0">
              <a:latin typeface="Arial" pitchFamily="34" charset="0"/>
              <a:cs typeface="Arial" pitchFamily="34" charset="0"/>
            </a:endParaRPr>
          </a:p>
          <a:p>
            <a:pPr marL="320040" lvl="1" indent="0">
              <a:buNone/>
            </a:pPr>
            <a:endParaRPr lang="sr-Latn-RS" sz="27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1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84976" cy="792088"/>
          </a:xfrm>
        </p:spPr>
        <p:txBody>
          <a:bodyPr>
            <a:normAutofit/>
          </a:bodyPr>
          <a:lstStyle/>
          <a:p>
            <a:pPr algn="ctr"/>
            <a:r>
              <a:rPr lang="sr-Latn-RS" b="1" dirty="0" smtClean="0">
                <a:latin typeface="Arial" pitchFamily="34" charset="0"/>
                <a:cs typeface="Arial" pitchFamily="34" charset="0"/>
              </a:rPr>
              <a:t>Model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124744"/>
            <a:ext cx="9144000" cy="5733256"/>
          </a:xfrm>
        </p:spPr>
        <p:txBody>
          <a:bodyPr>
            <a:normAutofit/>
          </a:bodyPr>
          <a:lstStyle/>
          <a:p>
            <a:pPr lvl="1"/>
            <a:r>
              <a:rPr lang="sr-Latn-R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Model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predstavlja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logiku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aplikacije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. </a:t>
            </a:r>
            <a:endParaRPr lang="sr-Latn-RS" sz="32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sr-Latn-RS" sz="3200" dirty="0" smtClean="0">
                <a:latin typeface="Arial" pitchFamily="34" charset="0"/>
                <a:cs typeface="Arial" pitchFamily="34" charset="0"/>
              </a:rPr>
              <a:t> Informacije o objektima baze podataka </a:t>
            </a:r>
          </a:p>
          <a:p>
            <a:pPr lvl="1"/>
            <a:r>
              <a:rPr lang="sr-Latn-RS" sz="3200" dirty="0" smtClean="0">
                <a:latin typeface="Arial" pitchFamily="34" charset="0"/>
                <a:cs typeface="Arial" pitchFamily="34" charset="0"/>
              </a:rPr>
              <a:t>Model ne zna za postojanje pogelda (View komponente) i obrnuto</a:t>
            </a:r>
          </a:p>
          <a:p>
            <a:pPr lvl="1"/>
            <a:r>
              <a:rPr lang="sr-Latn-RS" sz="3200" dirty="0" smtClean="0">
                <a:latin typeface="Arial" pitchFamily="34" charset="0"/>
                <a:cs typeface="Arial" pitchFamily="34" charset="0"/>
              </a:rPr>
              <a:t>Model nije moguće direktno pozvati, već se njegov poziv vrši preko kontrolera koji od modela zahteva neke podatke</a:t>
            </a:r>
          </a:p>
        </p:txBody>
      </p:sp>
    </p:spTree>
    <p:extLst>
      <p:ext uri="{BB962C8B-B14F-4D97-AF65-F5344CB8AC3E}">
        <p14:creationId xmlns:p14="http://schemas.microsoft.com/office/powerpoint/2010/main" val="273820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84976" cy="792088"/>
          </a:xfrm>
        </p:spPr>
        <p:txBody>
          <a:bodyPr>
            <a:normAutofit/>
          </a:bodyPr>
          <a:lstStyle/>
          <a:p>
            <a:pPr algn="ctr"/>
            <a:r>
              <a:rPr lang="sr-Latn-RS" b="1" dirty="0" smtClean="0">
                <a:latin typeface="Arial" pitchFamily="34" charset="0"/>
                <a:cs typeface="Arial" pitchFamily="34" charset="0"/>
              </a:rPr>
              <a:t>View - Pogled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124744"/>
            <a:ext cx="9144000" cy="5733256"/>
          </a:xfrm>
        </p:spPr>
        <p:txBody>
          <a:bodyPr>
            <a:normAutofit/>
          </a:bodyPr>
          <a:lstStyle/>
          <a:p>
            <a:r>
              <a:rPr lang="vi-VN" sz="3200" dirty="0">
                <a:latin typeface="Arial" pitchFamily="34" charset="0"/>
                <a:cs typeface="Arial" pitchFamily="34" charset="0"/>
              </a:rPr>
              <a:t>View (Pogled) ili prezentacijski sloj aplikacije je interfejs koji korisnik vidi i koji obezbeđuje interakciju sa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korisnikom</a:t>
            </a:r>
            <a:r>
              <a:rPr lang="sr-Latn-RS" sz="3200" dirty="0" smtClean="0">
                <a:latin typeface="Arial" pitchFamily="34" charset="0"/>
                <a:cs typeface="Arial" pitchFamily="34" charset="0"/>
              </a:rPr>
              <a:t>, dok su Model i Kontroler skriveni od oka korisnika.</a:t>
            </a:r>
          </a:p>
          <a:p>
            <a:r>
              <a:rPr lang="sr-Latn-RS" sz="3200" dirty="0">
                <a:latin typeface="Arial" pitchFamily="34" charset="0"/>
                <a:cs typeface="Arial" pitchFamily="34" charset="0"/>
              </a:rPr>
              <a:t>Pogled može neposredno a komunicira sa </a:t>
            </a:r>
            <a:r>
              <a:rPr lang="sr-Latn-RS" sz="3200" dirty="0" smtClean="0">
                <a:latin typeface="Arial" pitchFamily="34" charset="0"/>
                <a:cs typeface="Arial" pitchFamily="34" charset="0"/>
              </a:rPr>
              <a:t>kontrolerom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i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može neposredno da čita podatke iz modela. </a:t>
            </a:r>
            <a:endParaRPr lang="sr-Latn-RS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vi-VN" sz="3200" dirty="0" smtClean="0">
                <a:latin typeface="Arial" pitchFamily="34" charset="0"/>
                <a:cs typeface="Arial" pitchFamily="34" charset="0"/>
              </a:rPr>
              <a:t>U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web aplikacijama View sadrži: HTML, CSS, JavaScript, XML, JSON i tome slične fajlove. Korišćenje ovih fajlova se ne preporučuje u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kontroleru</a:t>
            </a:r>
            <a:r>
              <a:rPr lang="sr-Latn-RS" sz="3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20040" lvl="1" indent="0">
              <a:buNone/>
            </a:pPr>
            <a:endParaRPr lang="sr-Latn-RS" sz="27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56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84976" cy="792088"/>
          </a:xfrm>
        </p:spPr>
        <p:txBody>
          <a:bodyPr>
            <a:normAutofit/>
          </a:bodyPr>
          <a:lstStyle/>
          <a:p>
            <a:pPr algn="ctr"/>
            <a:r>
              <a:rPr lang="sr-Latn-RS" b="1" dirty="0" smtClean="0">
                <a:latin typeface="Arial" pitchFamily="34" charset="0"/>
                <a:cs typeface="Arial" pitchFamily="34" charset="0"/>
              </a:rPr>
              <a:t>Controller - Kontroler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124744"/>
            <a:ext cx="9144000" cy="5733256"/>
          </a:xfrm>
        </p:spPr>
        <p:txBody>
          <a:bodyPr>
            <a:normAutofit/>
          </a:bodyPr>
          <a:lstStyle/>
          <a:p>
            <a:pPr lvl="1"/>
            <a:r>
              <a:rPr lang="sr-Latn-RS" sz="3200" dirty="0" smtClean="0">
                <a:latin typeface="Arial" pitchFamily="34" charset="0"/>
                <a:cs typeface="Arial" pitchFamily="34" charset="0"/>
              </a:rPr>
              <a:t> Uloga koordinatora – Glavni mehanizmi za kontrolu programa i njegov tok. </a:t>
            </a:r>
          </a:p>
          <a:p>
            <a:pPr lvl="1"/>
            <a:r>
              <a:rPr lang="sr-Latn-RS" sz="3200" dirty="0" smtClean="0">
                <a:latin typeface="Arial" pitchFamily="34" charset="0"/>
                <a:cs typeface="Arial" pitchFamily="34" charset="0"/>
              </a:rPr>
              <a:t>Kontroler je posrednik između Modela i Pogleda, omogućujući njihovu komunikaciju.</a:t>
            </a:r>
          </a:p>
          <a:p>
            <a:pPr lvl="1"/>
            <a:r>
              <a:rPr lang="sr-Latn-R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U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web aplikacijama </a:t>
            </a:r>
            <a:r>
              <a:rPr lang="sr-Latn-RS" sz="3200" dirty="0" smtClean="0">
                <a:latin typeface="Arial" pitchFamily="34" charset="0"/>
                <a:cs typeface="Arial" pitchFamily="34" charset="0"/>
              </a:rPr>
              <a:t>kontroler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je prvi sloj koji se poziva kada pretraživač pozove URL adresu. </a:t>
            </a:r>
            <a:endParaRPr lang="sr-Latn-RS" sz="32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vi-VN" sz="3200" dirty="0" smtClean="0">
                <a:latin typeface="Arial" pitchFamily="34" charset="0"/>
                <a:cs typeface="Arial" pitchFamily="34" charset="0"/>
              </a:rPr>
              <a:t>Svaki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web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zahtev</a:t>
            </a:r>
            <a:r>
              <a:rPr lang="sr-Latn-RS" sz="3200" dirty="0" smtClean="0">
                <a:latin typeface="Arial" pitchFamily="34" charset="0"/>
                <a:cs typeface="Arial" pitchFamily="34" charset="0"/>
              </a:rPr>
              <a:t> (bilo GET ili POST)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dolazi direktno do odgovarajućeg kontrolera. </a:t>
            </a:r>
            <a:endParaRPr lang="sr-Latn-RS" sz="3200" dirty="0" smtClean="0">
              <a:latin typeface="Arial" pitchFamily="34" charset="0"/>
              <a:cs typeface="Arial" pitchFamily="34" charset="0"/>
            </a:endParaRPr>
          </a:p>
          <a:p>
            <a:pPr marL="320040" lvl="1" indent="0">
              <a:buNone/>
            </a:pPr>
            <a:endParaRPr lang="sr-Latn-RS" sz="32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45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9036496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 smtClean="0">
                <a:latin typeface="Arial" pitchFamily="34" charset="0"/>
                <a:cs typeface="Arial" pitchFamily="34" charset="0"/>
              </a:rPr>
              <a:t>Interakcija među MVC komponentama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124744"/>
            <a:ext cx="9144000" cy="5733256"/>
          </a:xfrm>
        </p:spPr>
        <p:txBody>
          <a:bodyPr>
            <a:normAutofit/>
          </a:bodyPr>
          <a:lstStyle/>
          <a:p>
            <a:pPr lvl="1"/>
            <a:r>
              <a:rPr lang="sr-Latn-RS" sz="3200" dirty="0" smtClean="0">
                <a:latin typeface="Arial" pitchFamily="34" charset="0"/>
                <a:cs typeface="Arial" pitchFamily="34" charset="0"/>
              </a:rPr>
              <a:t>Komponente MVC (MPK) mogu biti povezane na različite načine, zavisno od sistema.</a:t>
            </a:r>
          </a:p>
          <a:p>
            <a:pPr lvl="1"/>
            <a:r>
              <a:rPr lang="sr-Latn-RS" sz="3200" dirty="0" smtClean="0">
                <a:latin typeface="Arial" pitchFamily="34" charset="0"/>
                <a:cs typeface="Arial" pitchFamily="34" charset="0"/>
              </a:rPr>
              <a:t>Povezanost komponenti u MVC arhitekturi diktira način ponašanja aplikacije.</a:t>
            </a:r>
          </a:p>
          <a:p>
            <a:pPr lvl="1"/>
            <a:r>
              <a:rPr lang="sr-Latn-RS" sz="3200" dirty="0" smtClean="0">
                <a:latin typeface="Arial" pitchFamily="34" charset="0"/>
                <a:cs typeface="Arial" pitchFamily="34" charset="0"/>
              </a:rPr>
              <a:t>Iako se povezanost komponenti može razlikovati, koncept komponenti ostaje isti.</a:t>
            </a:r>
          </a:p>
          <a:p>
            <a:pPr marL="320040" lvl="1" indent="0">
              <a:buNone/>
            </a:pPr>
            <a:endParaRPr lang="sr-Latn-RS" sz="32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50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784976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 smtClean="0">
                <a:latin typeface="Arial" pitchFamily="34" charset="0"/>
                <a:cs typeface="Arial" pitchFamily="34" charset="0"/>
              </a:rPr>
              <a:t>Komunikacija među komponentama u MVC arhitekturi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700" y="1516236"/>
            <a:ext cx="6048672" cy="5038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18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9036496" cy="792088"/>
          </a:xfrm>
        </p:spPr>
        <p:txBody>
          <a:bodyPr>
            <a:normAutofit/>
          </a:bodyPr>
          <a:lstStyle/>
          <a:p>
            <a:pPr algn="ctr"/>
            <a:r>
              <a:rPr lang="sr-Latn-RS" b="1" dirty="0" smtClean="0">
                <a:latin typeface="Arial" pitchFamily="34" charset="0"/>
                <a:cs typeface="Arial" pitchFamily="34" charset="0"/>
              </a:rPr>
              <a:t>Prednosti MVC arhitekture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124744"/>
            <a:ext cx="9144000" cy="5733256"/>
          </a:xfrm>
        </p:spPr>
        <p:txBody>
          <a:bodyPr>
            <a:normAutofit/>
          </a:bodyPr>
          <a:lstStyle/>
          <a:p>
            <a:pPr lvl="1"/>
            <a:r>
              <a:rPr lang="sr-Latn-RS" sz="3200" dirty="0" smtClean="0">
                <a:latin typeface="Arial" pitchFamily="34" charset="0"/>
                <a:cs typeface="Arial" pitchFamily="34" charset="0"/>
              </a:rPr>
              <a:t>Ponovno korišćenje koda</a:t>
            </a:r>
          </a:p>
          <a:p>
            <a:pPr lvl="1"/>
            <a:r>
              <a:rPr lang="sr-Latn-RS" sz="3200" dirty="0" smtClean="0">
                <a:latin typeface="Arial" pitchFamily="34" charset="0"/>
                <a:cs typeface="Arial" pitchFamily="34" charset="0"/>
              </a:rPr>
              <a:t>Kod je lakše testirati, menjati i poboljšavati</a:t>
            </a:r>
          </a:p>
          <a:p>
            <a:pPr lvl="1"/>
            <a:r>
              <a:rPr lang="sr-Latn-RS" sz="3200" dirty="0" smtClean="0">
                <a:latin typeface="Arial" pitchFamily="34" charset="0"/>
                <a:cs typeface="Arial" pitchFamily="34" charset="0"/>
              </a:rPr>
              <a:t>Podela sistema u međusobno nezavisne celine</a:t>
            </a:r>
          </a:p>
          <a:p>
            <a:pPr lvl="1"/>
            <a:r>
              <a:rPr lang="sr-Latn-RS" sz="3200" dirty="0" smtClean="0">
                <a:latin typeface="Arial" pitchFamily="34" charset="0"/>
                <a:cs typeface="Arial" pitchFamily="34" charset="0"/>
              </a:rPr>
              <a:t>Interakciju sa korisnikom je jednostavno izmeniti</a:t>
            </a:r>
          </a:p>
          <a:p>
            <a:pPr lvl="1"/>
            <a:r>
              <a:rPr lang="sr-Latn-RS" sz="3200" dirty="0" smtClean="0">
                <a:latin typeface="Arial" pitchFamily="34" charset="0"/>
                <a:cs typeface="Arial" pitchFamily="34" charset="0"/>
              </a:rPr>
              <a:t>Paralelni razvoj aplikacije - Više programera može istovremeno raditi na različitim slojevima aplikacije ili čak i na istom sloju aplikacije</a:t>
            </a:r>
          </a:p>
          <a:p>
            <a:pPr marL="320040" lvl="1" indent="0">
              <a:buNone/>
            </a:pPr>
            <a:endParaRPr lang="sr-Latn-RS" sz="32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77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9036496" cy="792088"/>
          </a:xfrm>
        </p:spPr>
        <p:txBody>
          <a:bodyPr>
            <a:normAutofit/>
          </a:bodyPr>
          <a:lstStyle/>
          <a:p>
            <a:pPr algn="ctr"/>
            <a:r>
              <a:rPr lang="sr-Latn-RS" b="1" dirty="0" smtClean="0">
                <a:latin typeface="Arial" pitchFamily="34" charset="0"/>
                <a:cs typeface="Arial" pitchFamily="34" charset="0"/>
              </a:rPr>
              <a:t>Nedostaci MVC arhitekture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124744"/>
            <a:ext cx="9144000" cy="5733256"/>
          </a:xfrm>
        </p:spPr>
        <p:txBody>
          <a:bodyPr>
            <a:normAutofit/>
          </a:bodyPr>
          <a:lstStyle/>
          <a:p>
            <a:pPr lvl="1"/>
            <a:r>
              <a:rPr lang="sr-Latn-RS" sz="3200" dirty="0" smtClean="0">
                <a:latin typeface="Arial" pitchFamily="34" charset="0"/>
                <a:cs typeface="Arial" pitchFamily="34" charset="0"/>
              </a:rPr>
              <a:t>Previše kompleksna implementacija za razvoj manjih aplikacija (jednostaven aplikacije nije potrebno deliti na manje celine)</a:t>
            </a:r>
          </a:p>
          <a:p>
            <a:pPr lvl="1"/>
            <a:r>
              <a:rPr lang="sr-Latn-RS" sz="3200" dirty="0" smtClean="0">
                <a:latin typeface="Arial" pitchFamily="34" charset="0"/>
                <a:cs typeface="Arial" pitchFamily="34" charset="0"/>
              </a:rPr>
              <a:t>Dovodi do pogoršanja performansi i dizajna manjih aplikacija</a:t>
            </a:r>
          </a:p>
          <a:p>
            <a:pPr lvl="1"/>
            <a:r>
              <a:rPr lang="en-US" sz="3200" dirty="0" err="1">
                <a:latin typeface="Arial" pitchFamily="34" charset="0"/>
                <a:cs typeface="Arial" pitchFamily="34" charset="0"/>
              </a:rPr>
              <a:t>Usled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previše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čestih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promena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modela</a:t>
            </a:r>
            <a:r>
              <a:rPr lang="sr-Latn-RS" sz="32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r-Latn-RS" sz="3200" dirty="0" smtClean="0">
                <a:latin typeface="Arial" pitchFamily="34" charset="0"/>
                <a:cs typeface="Arial" pitchFamily="34" charset="0"/>
              </a:rPr>
              <a:t>pogled može biti preplavljen zahtevima za izmenu, što može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dovesti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do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kašnjenja</a:t>
            </a:r>
            <a:endParaRPr lang="sr-Latn-RS" sz="3200" dirty="0" smtClean="0">
              <a:latin typeface="Arial" pitchFamily="34" charset="0"/>
              <a:cs typeface="Arial" pitchFamily="34" charset="0"/>
            </a:endParaRPr>
          </a:p>
          <a:p>
            <a:pPr marL="320040" lvl="1" indent="0">
              <a:buNone/>
            </a:pPr>
            <a:endParaRPr lang="sr-Latn-RS" sz="32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31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8064896" cy="936104"/>
          </a:xfrm>
        </p:spPr>
        <p:txBody>
          <a:bodyPr>
            <a:normAutofit fontScale="90000"/>
          </a:bodyPr>
          <a:lstStyle/>
          <a:p>
            <a:r>
              <a:rPr lang="sr-Latn-RS" b="1" dirty="0" smtClean="0">
                <a:latin typeface="Arial" pitchFamily="34" charset="0"/>
                <a:cs typeface="Arial" pitchFamily="34" charset="0"/>
              </a:rPr>
              <a:t>Za instalaciju Laravela potrebno je: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sr-Latn-RS" sz="3000" dirty="0" smtClean="0">
              <a:latin typeface="Arial" pitchFamily="34" charset="0"/>
              <a:cs typeface="Arial" pitchFamily="34" charset="0"/>
            </a:endParaRPr>
          </a:p>
          <a:p>
            <a:r>
              <a:rPr lang="sr-Latn-RS" sz="3000" dirty="0" smtClean="0">
                <a:latin typeface="Arial" pitchFamily="34" charset="0"/>
                <a:cs typeface="Arial" pitchFamily="34" charset="0"/>
              </a:rPr>
              <a:t>Instalirati PHP</a:t>
            </a:r>
          </a:p>
          <a:p>
            <a:pPr marL="0" indent="0">
              <a:buNone/>
            </a:pPr>
            <a:endParaRPr lang="sr-Latn-RS" sz="3000" dirty="0" smtClean="0">
              <a:latin typeface="Arial" pitchFamily="34" charset="0"/>
              <a:cs typeface="Arial" pitchFamily="34" charset="0"/>
            </a:endParaRPr>
          </a:p>
          <a:p>
            <a:r>
              <a:rPr lang="sr-Latn-RS" sz="3000" dirty="0" smtClean="0">
                <a:latin typeface="Arial" pitchFamily="34" charset="0"/>
                <a:cs typeface="Arial" pitchFamily="34" charset="0"/>
              </a:rPr>
              <a:t>Instalirati Composer</a:t>
            </a:r>
          </a:p>
          <a:p>
            <a:pPr marL="0" indent="0">
              <a:buNone/>
            </a:pPr>
            <a:endParaRPr lang="sr-Latn-RS" sz="3000" dirty="0" smtClean="0">
              <a:latin typeface="Arial" pitchFamily="34" charset="0"/>
              <a:cs typeface="Arial" pitchFamily="34" charset="0"/>
            </a:endParaRPr>
          </a:p>
          <a:p>
            <a:r>
              <a:rPr lang="sr-Latn-RS" sz="3000" dirty="0" smtClean="0">
                <a:latin typeface="Arial" pitchFamily="34" charset="0"/>
                <a:cs typeface="Arial" pitchFamily="34" charset="0"/>
              </a:rPr>
              <a:t>Instalirati neko razvojno okruženje</a:t>
            </a:r>
          </a:p>
          <a:p>
            <a:endParaRPr lang="sr-Latn-RS" sz="2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802111"/>
            <a:ext cx="12096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44341"/>
            <a:ext cx="10191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797152"/>
            <a:ext cx="136318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862458"/>
            <a:ext cx="2327647" cy="1165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732625"/>
            <a:ext cx="1406649" cy="137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871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8064896" cy="936104"/>
          </a:xfrm>
        </p:spPr>
        <p:txBody>
          <a:bodyPr>
            <a:normAutofit/>
          </a:bodyPr>
          <a:lstStyle/>
          <a:p>
            <a:r>
              <a:rPr lang="sr-Latn-RS" b="1" dirty="0" smtClean="0">
                <a:latin typeface="Arial" pitchFamily="34" charset="0"/>
                <a:cs typeface="Arial" pitchFamily="34" charset="0"/>
              </a:rPr>
              <a:t>Instalirati PHP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640960" cy="5221560"/>
          </a:xfrm>
        </p:spPr>
        <p:txBody>
          <a:bodyPr>
            <a:normAutofit/>
          </a:bodyPr>
          <a:lstStyle/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Ukoliko imate instaliran php na svom računaru, proverite da li je podešena putanja do njega na </a:t>
            </a:r>
            <a:endParaRPr lang="sr-Latn-R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sr-Latn-RS" sz="2800" dirty="0" smtClean="0">
                <a:latin typeface="Arial" pitchFamily="34" charset="0"/>
                <a:cs typeface="Arial" pitchFamily="34" charset="0"/>
              </a:rPr>
              <a:t>System Properties + Advanced + Environment Variables... + System variables + Path + Edit</a:t>
            </a:r>
          </a:p>
          <a:p>
            <a:r>
              <a:rPr lang="sr-Latn-RS" sz="2800" dirty="0">
                <a:latin typeface="Arial" pitchFamily="34" charset="0"/>
                <a:cs typeface="Arial" pitchFamily="34" charset="0"/>
              </a:rPr>
              <a:t>Ovde bi trebalo imati putanju do php foldera, na primer C:\</a:t>
            </a:r>
            <a:r>
              <a:rPr lang="sr-Latn-RS" sz="2800" dirty="0" smtClean="0">
                <a:latin typeface="Arial" pitchFamily="34" charset="0"/>
                <a:cs typeface="Arial" pitchFamily="34" charset="0"/>
              </a:rPr>
              <a:t>php</a:t>
            </a:r>
          </a:p>
          <a:p>
            <a:endParaRPr lang="sr-Latn-RS" sz="2800" dirty="0">
              <a:latin typeface="Arial" pitchFamily="34" charset="0"/>
              <a:cs typeface="Arial" pitchFamily="34" charset="0"/>
            </a:endParaRPr>
          </a:p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U komandnoj liniji ukucajte: </a:t>
            </a:r>
            <a:endParaRPr lang="sr-Latn-R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sr-Latn-RS" sz="2800" b="1" dirty="0">
                <a:latin typeface="Arial" pitchFamily="34" charset="0"/>
                <a:cs typeface="Arial" pitchFamily="34" charset="0"/>
              </a:rPr>
              <a:t>	</a:t>
            </a:r>
            <a:r>
              <a:rPr lang="sr-Latn-RS" sz="2800" b="1" dirty="0">
                <a:latin typeface="Courier New" pitchFamily="49" charset="0"/>
                <a:cs typeface="Courier New" pitchFamily="49" charset="0"/>
              </a:rPr>
              <a:t>php –v</a:t>
            </a:r>
          </a:p>
          <a:p>
            <a:pPr marL="0" indent="0">
              <a:buNone/>
            </a:pPr>
            <a:r>
              <a:rPr lang="sr-Latn-R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sr-Latn-RS" sz="2800" dirty="0" smtClean="0">
                <a:latin typeface="Arial" pitchFamily="34" charset="0"/>
                <a:cs typeface="Arial" pitchFamily="34" charset="0"/>
              </a:rPr>
              <a:t>  kako biste videli koja je verzija vašeg php-a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90600"/>
            <a:ext cx="1641723" cy="1060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197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8064896" cy="936104"/>
          </a:xfrm>
        </p:spPr>
        <p:txBody>
          <a:bodyPr>
            <a:normAutofit/>
          </a:bodyPr>
          <a:lstStyle/>
          <a:p>
            <a:r>
              <a:rPr lang="sr-Latn-RS" b="1" dirty="0" smtClean="0">
                <a:latin typeface="Arial" pitchFamily="34" charset="0"/>
                <a:cs typeface="Arial" pitchFamily="34" charset="0"/>
              </a:rPr>
              <a:t>Instalirati PHP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640960" cy="5221560"/>
          </a:xfrm>
        </p:spPr>
        <p:txBody>
          <a:bodyPr>
            <a:normAutofit/>
          </a:bodyPr>
          <a:lstStyle/>
          <a:p>
            <a:r>
              <a:rPr lang="sr-Latn-R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Bitno: </a:t>
            </a:r>
            <a:r>
              <a:rPr lang="sr-Latn-RS" sz="2800" dirty="0" smtClean="0">
                <a:latin typeface="Arial" pitchFamily="34" charset="0"/>
                <a:cs typeface="Arial" pitchFamily="34" charset="0"/>
              </a:rPr>
              <a:t>Laravel ne podržava ispod PHP 5.6.4. verzije, tako da ukoliko imate stariju verziju uradite update (ali najbolje je imati verziju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&gt;= 7.1.3.</a:t>
            </a:r>
            <a:r>
              <a:rPr lang="sr-Latn-RS" sz="2800" dirty="0" smtClean="0">
                <a:latin typeface="Arial" pitchFamily="34" charset="0"/>
                <a:cs typeface="Arial" pitchFamily="34" charset="0"/>
              </a:rPr>
              <a:t>)</a:t>
            </a:r>
            <a:br>
              <a:rPr lang="sr-Latn-RS" sz="2800" dirty="0" smtClean="0">
                <a:latin typeface="Arial" pitchFamily="34" charset="0"/>
                <a:cs typeface="Arial" pitchFamily="34" charset="0"/>
              </a:rPr>
            </a:br>
            <a:endParaRPr lang="sr-Latn-RS" sz="2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Ukoliko nemate već instaliran php, potrebno je preuzeti i instalirati najnoviju verziju programskog jezika php sa zvaničnog sajta </a:t>
            </a:r>
            <a:r>
              <a:rPr lang="en-US" sz="2800" dirty="0">
                <a:latin typeface="Courier New" pitchFamily="49" charset="0"/>
                <a:cs typeface="Courier New" pitchFamily="49" charset="0"/>
                <a:hlinkClick r:id="rId2"/>
              </a:rPr>
              <a:t>https://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  <a:hlinkClick r:id="rId2"/>
              </a:rPr>
              <a:t>www.php.net/downloads.php</a:t>
            </a:r>
            <a:endParaRPr lang="sr-Latn-RS" sz="2800" dirty="0" smtClean="0">
              <a:latin typeface="Courier New" pitchFamily="49" charset="0"/>
              <a:cs typeface="Courier New" pitchFamily="49" charset="0"/>
            </a:endParaRPr>
          </a:p>
          <a:p>
            <a:endParaRPr lang="sr-Latn-RS" sz="2800" dirty="0" smtClean="0">
              <a:latin typeface="Arial" pitchFamily="34" charset="0"/>
              <a:cs typeface="Arial" pitchFamily="34" charset="0"/>
            </a:endParaRPr>
          </a:p>
          <a:p>
            <a:endParaRPr lang="sr-Latn-RS" sz="2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90600"/>
            <a:ext cx="1641723" cy="1060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780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8064896" cy="936104"/>
          </a:xfrm>
        </p:spPr>
        <p:txBody>
          <a:bodyPr>
            <a:normAutofit/>
          </a:bodyPr>
          <a:lstStyle/>
          <a:p>
            <a:r>
              <a:rPr lang="sr-Latn-RS" b="1" dirty="0" smtClean="0">
                <a:latin typeface="Arial" pitchFamily="34" charset="0"/>
                <a:cs typeface="Arial" pitchFamily="34" charset="0"/>
              </a:rPr>
              <a:t>Instalirati Composer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213808" cy="5293568"/>
          </a:xfrm>
        </p:spPr>
        <p:txBody>
          <a:bodyPr>
            <a:normAutofit/>
          </a:bodyPr>
          <a:lstStyle/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Proverite da li je na vašem računaru već </a:t>
            </a:r>
          </a:p>
          <a:p>
            <a:pPr marL="0" indent="0">
              <a:buNone/>
            </a:pPr>
            <a:r>
              <a:rPr lang="sr-Latn-R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sr-Latn-RS" sz="2800" dirty="0" smtClean="0">
                <a:latin typeface="Arial" pitchFamily="34" charset="0"/>
                <a:cs typeface="Arial" pitchFamily="34" charset="0"/>
              </a:rPr>
              <a:t>  instaliran Composer pomoću cmd komande </a:t>
            </a:r>
            <a:r>
              <a:rPr lang="sr-Latn-RS" sz="2800" b="1" dirty="0" smtClean="0">
                <a:latin typeface="Arial" pitchFamily="34" charset="0"/>
                <a:cs typeface="Arial" pitchFamily="34" charset="0"/>
              </a:rPr>
              <a:t>	</a:t>
            </a:r>
            <a:br>
              <a:rPr lang="sr-Latn-RS" sz="2800" b="1" dirty="0" smtClean="0">
                <a:latin typeface="Arial" pitchFamily="34" charset="0"/>
                <a:cs typeface="Arial" pitchFamily="34" charset="0"/>
              </a:rPr>
            </a:br>
            <a:r>
              <a:rPr lang="sr-Latn-RS" sz="2800" b="1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sr-Latn-RS" sz="2800" b="1" dirty="0" smtClean="0">
                <a:latin typeface="Courier New" pitchFamily="49" charset="0"/>
                <a:cs typeface="Courier New" pitchFamily="49" charset="0"/>
              </a:rPr>
              <a:t>composer –-version</a:t>
            </a:r>
          </a:p>
          <a:p>
            <a:pPr marL="0" indent="0">
              <a:buNone/>
            </a:pPr>
            <a:r>
              <a:rPr lang="sr-Latn-RS" sz="28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sr-Latn-RS" sz="2800" dirty="0" smtClean="0">
                <a:latin typeface="Arial" pitchFamily="34" charset="0"/>
                <a:cs typeface="Arial" pitchFamily="34" charset="0"/>
              </a:rPr>
              <a:t>ili pomoću cmd komande</a:t>
            </a:r>
          </a:p>
          <a:p>
            <a:pPr marL="0" indent="0">
              <a:buNone/>
            </a:pPr>
            <a:r>
              <a:rPr lang="sr-Latn-RS" sz="2800" b="1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sr-Latn-RS" sz="2800" b="1" dirty="0" smtClean="0">
                <a:latin typeface="Courier New" pitchFamily="49" charset="0"/>
                <a:cs typeface="Courier New" pitchFamily="49" charset="0"/>
              </a:rPr>
              <a:t>composer -v </a:t>
            </a:r>
          </a:p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Laravel koristi Composer za upravljanje svojim zavisnostima i u komandnoj liniji možemo instalirati Laravel uz pomoć Composer-a</a:t>
            </a:r>
          </a:p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Composer možete preuzeti sa sajta: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  <a:hlinkClick r:id="rId2"/>
              </a:rPr>
              <a:t>https</a:t>
            </a:r>
            <a:r>
              <a:rPr lang="en-US" sz="2800" dirty="0">
                <a:latin typeface="Courier New" pitchFamily="49" charset="0"/>
                <a:cs typeface="Courier New" pitchFamily="49" charset="0"/>
                <a:hlinkClick r:id="rId2"/>
              </a:rPr>
              <a:t>://getcomposer.org/download/</a:t>
            </a:r>
            <a:endParaRPr lang="sr-Latn-RS" sz="2800" dirty="0" smtClean="0">
              <a:latin typeface="Courier New" pitchFamily="49" charset="0"/>
              <a:cs typeface="Courier New" pitchFamily="49" charset="0"/>
            </a:endParaRPr>
          </a:p>
          <a:p>
            <a:endParaRPr lang="sr-Latn-RS" sz="2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859" y="260648"/>
            <a:ext cx="1207477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88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8064896" cy="936104"/>
          </a:xfrm>
        </p:spPr>
        <p:txBody>
          <a:bodyPr>
            <a:normAutofit/>
          </a:bodyPr>
          <a:lstStyle/>
          <a:p>
            <a:r>
              <a:rPr lang="sr-Latn-RS" b="1" dirty="0" smtClean="0">
                <a:latin typeface="Arial" pitchFamily="34" charset="0"/>
                <a:cs typeface="Arial" pitchFamily="34" charset="0"/>
              </a:rPr>
              <a:t>Instalirati Laravel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447800"/>
            <a:ext cx="9036496" cy="5293568"/>
          </a:xfrm>
        </p:spPr>
        <p:txBody>
          <a:bodyPr>
            <a:normAutofit/>
          </a:bodyPr>
          <a:lstStyle/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Otvoriti terminal </a:t>
            </a:r>
            <a:r>
              <a:rPr lang="sr-Latn-RS" sz="2800" b="1" i="1" dirty="0" smtClean="0">
                <a:latin typeface="Arial" pitchFamily="34" charset="0"/>
                <a:cs typeface="Arial" pitchFamily="34" charset="0"/>
              </a:rPr>
              <a:t>Command Prompt </a:t>
            </a:r>
            <a:r>
              <a:rPr lang="sr-Latn-RS" sz="2800" dirty="0" smtClean="0">
                <a:latin typeface="Arial" pitchFamily="34" charset="0"/>
                <a:cs typeface="Arial" pitchFamily="34" charset="0"/>
              </a:rPr>
              <a:t>ili </a:t>
            </a:r>
            <a:br>
              <a:rPr lang="sr-Latn-RS" sz="2800" dirty="0" smtClean="0">
                <a:latin typeface="Arial" pitchFamily="34" charset="0"/>
                <a:cs typeface="Arial" pitchFamily="34" charset="0"/>
              </a:rPr>
            </a:br>
            <a:r>
              <a:rPr lang="sr-Latn-RS" sz="2800" b="1" i="1" dirty="0" smtClean="0">
                <a:latin typeface="Arial" pitchFamily="34" charset="0"/>
                <a:cs typeface="Arial" pitchFamily="34" charset="0"/>
              </a:rPr>
              <a:t>Windows PowerShell</a:t>
            </a:r>
            <a:br>
              <a:rPr lang="sr-Latn-RS" sz="2800" b="1" i="1" dirty="0" smtClean="0">
                <a:latin typeface="Arial" pitchFamily="34" charset="0"/>
                <a:cs typeface="Arial" pitchFamily="34" charset="0"/>
              </a:rPr>
            </a:br>
            <a:endParaRPr lang="sr-Latn-RS" sz="2800" b="1" i="1" dirty="0" smtClean="0">
              <a:latin typeface="Arial" pitchFamily="34" charset="0"/>
              <a:cs typeface="Arial" pitchFamily="34" charset="0"/>
            </a:endParaRPr>
          </a:p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Laravel instalirati sledećom komandnom linijom</a:t>
            </a:r>
          </a:p>
          <a:p>
            <a:pPr marL="0" indent="0">
              <a:buNone/>
            </a:pPr>
            <a:r>
              <a:rPr lang="sr-Latn-R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sr-Latn-RS" sz="2800" dirty="0" smtClean="0">
                <a:latin typeface="Arial" pitchFamily="34" charset="0"/>
                <a:cs typeface="Arial" pitchFamily="34" charset="0"/>
              </a:rPr>
              <a:t> (budite strpljivi prilikom </a:t>
            </a:r>
            <a:r>
              <a:rPr lang="sr-Latn-RS" sz="2800" smtClean="0">
                <a:latin typeface="Arial" pitchFamily="34" charset="0"/>
                <a:cs typeface="Arial" pitchFamily="34" charset="0"/>
              </a:rPr>
              <a:t>instalacije i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proverite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da li je    composer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dodat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u path </a:t>
            </a:r>
            <a:r>
              <a:rPr lang="sr-Latn-R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 </a:t>
            </a:r>
            <a:r>
              <a:rPr lang="sr-Latn-RS" sz="2800" dirty="0" smtClean="0">
                <a:latin typeface="Arial" pitchFamily="34" charset="0"/>
                <a:cs typeface="Arial" pitchFamily="34" charset="0"/>
              </a:rPr>
              <a:t>):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sr-Latn-RS" b="1" dirty="0" smtClean="0">
                <a:latin typeface="Courier New" pitchFamily="49" charset="0"/>
                <a:cs typeface="Courier New" pitchFamily="49" charset="0"/>
              </a:rPr>
              <a:t>composer global require “laravel/installer“</a:t>
            </a:r>
            <a:br>
              <a:rPr lang="sr-Latn-RS" b="1" dirty="0" smtClean="0">
                <a:latin typeface="Courier New" pitchFamily="49" charset="0"/>
                <a:cs typeface="Courier New" pitchFamily="49" charset="0"/>
              </a:rPr>
            </a:b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Novi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Laravel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projekat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kreiramo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slede</a:t>
            </a:r>
            <a:r>
              <a:rPr lang="sr-Latn-RS" sz="2800" dirty="0" smtClean="0">
                <a:latin typeface="Arial" pitchFamily="34" charset="0"/>
                <a:cs typeface="Arial" pitchFamily="34" charset="0"/>
              </a:rPr>
              <a:t>ćom komandnom linijom (opet, budite strpljivi </a:t>
            </a:r>
            <a:r>
              <a:rPr lang="sr-Latn-R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 </a:t>
            </a:r>
            <a:r>
              <a:rPr lang="sr-Latn-RS" sz="2800" dirty="0" smtClean="0">
                <a:latin typeface="Arial" pitchFamily="34" charset="0"/>
                <a:cs typeface="Arial" pitchFamily="34" charset="0"/>
              </a:rPr>
              <a:t>):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sr-Latn-RS" b="1" dirty="0" smtClean="0">
                <a:latin typeface="Courier New" pitchFamily="49" charset="0"/>
                <a:cs typeface="Courier New" pitchFamily="49" charset="0"/>
              </a:rPr>
              <a:t>laravel new naziv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projekta</a:t>
            </a:r>
            <a:endParaRPr lang="sr-Latn-R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48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8064896" cy="936104"/>
          </a:xfrm>
        </p:spPr>
        <p:txBody>
          <a:bodyPr>
            <a:normAutofit/>
          </a:bodyPr>
          <a:lstStyle/>
          <a:p>
            <a:r>
              <a:rPr lang="sr-Latn-RS" b="1" dirty="0" smtClean="0">
                <a:latin typeface="Arial" pitchFamily="34" charset="0"/>
                <a:cs typeface="Arial" pitchFamily="34" charset="0"/>
              </a:rPr>
              <a:t>Instalirati Laravel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447800"/>
            <a:ext cx="9036496" cy="5293568"/>
          </a:xfrm>
        </p:spPr>
        <p:txBody>
          <a:bodyPr>
            <a:normAutofit/>
          </a:bodyPr>
          <a:lstStyle/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Otvoriti terminal </a:t>
            </a:r>
            <a:r>
              <a:rPr lang="sr-Latn-RS" sz="2800" b="1" i="1" dirty="0" smtClean="0">
                <a:latin typeface="Arial" pitchFamily="34" charset="0"/>
                <a:cs typeface="Arial" pitchFamily="34" charset="0"/>
              </a:rPr>
              <a:t>Command Prompt </a:t>
            </a:r>
            <a:r>
              <a:rPr lang="sr-Latn-RS" sz="2800" dirty="0" smtClean="0">
                <a:latin typeface="Arial" pitchFamily="34" charset="0"/>
                <a:cs typeface="Arial" pitchFamily="34" charset="0"/>
              </a:rPr>
              <a:t>ili </a:t>
            </a:r>
            <a:br>
              <a:rPr lang="sr-Latn-RS" sz="2800" dirty="0" smtClean="0">
                <a:latin typeface="Arial" pitchFamily="34" charset="0"/>
                <a:cs typeface="Arial" pitchFamily="34" charset="0"/>
              </a:rPr>
            </a:br>
            <a:r>
              <a:rPr lang="sr-Latn-RS" sz="2800" b="1" i="1" dirty="0" smtClean="0">
                <a:latin typeface="Arial" pitchFamily="34" charset="0"/>
                <a:cs typeface="Arial" pitchFamily="34" charset="0"/>
              </a:rPr>
              <a:t>Windows PowerShell</a:t>
            </a:r>
            <a:br>
              <a:rPr lang="sr-Latn-RS" sz="2800" b="1" i="1" dirty="0" smtClean="0">
                <a:latin typeface="Arial" pitchFamily="34" charset="0"/>
                <a:cs typeface="Arial" pitchFamily="34" charset="0"/>
              </a:rPr>
            </a:br>
            <a:endParaRPr lang="sr-Latn-RS" sz="2800" b="1" i="1" dirty="0" smtClean="0">
              <a:latin typeface="Arial" pitchFamily="34" charset="0"/>
              <a:cs typeface="Arial" pitchFamily="34" charset="0"/>
            </a:endParaRPr>
          </a:p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Laravel instalirati sledećom komandnom linijom</a:t>
            </a:r>
          </a:p>
          <a:p>
            <a:pPr marL="0" indent="0">
              <a:buNone/>
            </a:pPr>
            <a:r>
              <a:rPr lang="sr-Latn-R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sr-Latn-RS" sz="2800" dirty="0" smtClean="0">
                <a:latin typeface="Arial" pitchFamily="34" charset="0"/>
                <a:cs typeface="Arial" pitchFamily="34" charset="0"/>
              </a:rPr>
              <a:t> (budite strpljivi prilikom instalacije </a:t>
            </a:r>
            <a:r>
              <a:rPr lang="sr-Latn-R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 </a:t>
            </a:r>
            <a:r>
              <a:rPr lang="sr-Latn-RS" sz="2800" dirty="0" smtClean="0">
                <a:latin typeface="Arial" pitchFamily="34" charset="0"/>
                <a:cs typeface="Arial" pitchFamily="34" charset="0"/>
              </a:rPr>
              <a:t>):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sr-Latn-RS" b="1" dirty="0" smtClean="0">
                <a:latin typeface="Courier New" pitchFamily="49" charset="0"/>
                <a:cs typeface="Courier New" pitchFamily="49" charset="0"/>
              </a:rPr>
              <a:t>composer global require “laravel/installer“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Novi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Laravel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projekat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kreiramo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slede</a:t>
            </a:r>
            <a:r>
              <a:rPr lang="sr-Latn-RS" sz="2800" dirty="0" smtClean="0">
                <a:latin typeface="Arial" pitchFamily="34" charset="0"/>
                <a:cs typeface="Arial" pitchFamily="34" charset="0"/>
              </a:rPr>
              <a:t>ćom komandnom linijom (opet, budite strpljivi </a:t>
            </a:r>
            <a:r>
              <a:rPr lang="sr-Latn-R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 </a:t>
            </a:r>
            <a:r>
              <a:rPr lang="sr-Latn-RS" sz="2800" dirty="0" smtClean="0">
                <a:latin typeface="Arial" pitchFamily="34" charset="0"/>
                <a:cs typeface="Arial" pitchFamily="34" charset="0"/>
              </a:rPr>
              <a:t>):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sr-Latn-RS" b="1" dirty="0" smtClean="0">
                <a:latin typeface="Courier New" pitchFamily="49" charset="0"/>
                <a:cs typeface="Courier New" pitchFamily="49" charset="0"/>
              </a:rPr>
              <a:t>laravel new naziv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projekta</a:t>
            </a:r>
            <a:endParaRPr lang="sr-Latn-R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18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620688"/>
            <a:ext cx="8064896" cy="936104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Alternativno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re</a:t>
            </a:r>
            <a:r>
              <a:rPr lang="sr-Latn-RS" b="1" dirty="0" smtClean="0">
                <a:latin typeface="Arial" pitchFamily="34" charset="0"/>
                <a:cs typeface="Arial" pitchFamily="34" charset="0"/>
              </a:rPr>
              <a:t>šenje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za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kreiranje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projekta</a:t>
            </a:r>
            <a:r>
              <a:rPr lang="sr-Latn-RS" b="1" dirty="0" smtClean="0">
                <a:latin typeface="Arial" pitchFamily="34" charset="0"/>
                <a:cs typeface="Arial" pitchFamily="34" charset="0"/>
              </a:rPr>
              <a:t>	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446" y="1844824"/>
            <a:ext cx="9036496" cy="4717504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sr-Latn-RS" sz="3000" b="1" dirty="0" smtClean="0">
                <a:latin typeface="Courier New" pitchFamily="49" charset="0"/>
                <a:cs typeface="Courier New" pitchFamily="49" charset="0"/>
              </a:rPr>
              <a:t>omposer create-project laravel/laravel naziv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projekta</a:t>
            </a:r>
            <a:endParaRPr lang="sr-Latn-RS" sz="3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15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8064896" cy="936104"/>
          </a:xfrm>
        </p:spPr>
        <p:txBody>
          <a:bodyPr>
            <a:normAutofit/>
          </a:bodyPr>
          <a:lstStyle/>
          <a:p>
            <a:r>
              <a:rPr lang="sr-Latn-RS" b="1" dirty="0" smtClean="0">
                <a:latin typeface="Arial" pitchFamily="34" charset="0"/>
                <a:cs typeface="Arial" pitchFamily="34" charset="0"/>
              </a:rPr>
              <a:t>Instalirati Laravel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447800"/>
            <a:ext cx="9036496" cy="5293568"/>
          </a:xfrm>
        </p:spPr>
        <p:txBody>
          <a:bodyPr>
            <a:normAutofit/>
          </a:bodyPr>
          <a:lstStyle/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Nakon kreiranja novog projekta, locirati se u taj kreirani folder: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r-Latn-RS" b="1" dirty="0" smtClean="0">
                <a:latin typeface="Courier New" pitchFamily="49" charset="0"/>
                <a:cs typeface="Courier New" pitchFamily="49" charset="0"/>
              </a:rPr>
              <a:t>cd naziv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projekta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artisan serve</a:t>
            </a:r>
            <a:endParaRPr lang="sr-Latn-RS" b="1" dirty="0">
              <a:latin typeface="Courier New" pitchFamily="49" charset="0"/>
              <a:cs typeface="Courier New" pitchFamily="49" charset="0"/>
            </a:endParaRPr>
          </a:p>
          <a:p>
            <a:r>
              <a:rPr lang="sr-Latn-RS" dirty="0" smtClean="0">
                <a:latin typeface="Arial" pitchFamily="34" charset="0"/>
                <a:cs typeface="Arial" pitchFamily="34" charset="0"/>
              </a:rPr>
              <a:t>Ukoliko je sve dobro, trebalo bi da server bude uspešno startovan:</a:t>
            </a:r>
            <a:br>
              <a:rPr lang="sr-Latn-RS" dirty="0" smtClean="0">
                <a:latin typeface="Arial" pitchFamily="34" charset="0"/>
                <a:cs typeface="Arial" pitchFamily="34" charset="0"/>
              </a:rPr>
            </a:br>
            <a:r>
              <a:rPr lang="sr-Latn-RS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sr-Latn-RS" b="1" dirty="0" smtClean="0">
                <a:latin typeface="Courier New" pitchFamily="49" charset="0"/>
                <a:cs typeface="Courier New" pitchFamily="49" charset="0"/>
              </a:rPr>
            </a:br>
            <a:endParaRPr lang="sr-Latn-R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r-Latn-RS" dirty="0" smtClean="0">
                <a:latin typeface="Arial" pitchFamily="34" charset="0"/>
                <a:cs typeface="Arial" pitchFamily="34" charset="0"/>
              </a:rPr>
              <a:t>Pokrenite svoj Laravel projekat u željenom browser-u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21088"/>
            <a:ext cx="745851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487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0504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3496</TotalTime>
  <Words>607</Words>
  <Application>Microsoft Office PowerPoint</Application>
  <PresentationFormat>On-screen Show (4:3)</PresentationFormat>
  <Paragraphs>103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Equity</vt:lpstr>
      <vt:lpstr>Instaliranje Laravel okruženja i pokretanje projekta</vt:lpstr>
      <vt:lpstr>Za instalaciju Laravela potrebno je:</vt:lpstr>
      <vt:lpstr>Instalirati PHP</vt:lpstr>
      <vt:lpstr>Instalirati PHP</vt:lpstr>
      <vt:lpstr>Instalirati Composer</vt:lpstr>
      <vt:lpstr>Instalirati Laravel</vt:lpstr>
      <vt:lpstr>Instalirati Laravel</vt:lpstr>
      <vt:lpstr>Alternativno rešenje za kreiranje projekta </vt:lpstr>
      <vt:lpstr>Instalirati Laravel</vt:lpstr>
      <vt:lpstr>Struktura Laravel projekta</vt:lpstr>
      <vt:lpstr>MVC – Model View Controller arhitektura kod web aplikacija</vt:lpstr>
      <vt:lpstr>MVC – Model View Controller</vt:lpstr>
      <vt:lpstr>Model</vt:lpstr>
      <vt:lpstr>View - Pogled</vt:lpstr>
      <vt:lpstr>Controller - Kontroler</vt:lpstr>
      <vt:lpstr>Interakcija među MVC komponentama</vt:lpstr>
      <vt:lpstr>Komunikacija među komponentama u MVC arhitekturi</vt:lpstr>
      <vt:lpstr>Prednosti MVC arhitekture</vt:lpstr>
      <vt:lpstr>Nedostaci MVC arhitekture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Instaliranje Laravel  okruženja i pokretanje projekta</dc:title>
  <dc:creator>Windows User</dc:creator>
  <cp:lastModifiedBy>Windows User</cp:lastModifiedBy>
  <cp:revision>76</cp:revision>
  <dcterms:created xsi:type="dcterms:W3CDTF">2019-12-09T07:54:15Z</dcterms:created>
  <dcterms:modified xsi:type="dcterms:W3CDTF">2019-12-12T08:30:05Z</dcterms:modified>
</cp:coreProperties>
</file>