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71" r:id="rId3"/>
    <p:sldId id="272" r:id="rId4"/>
    <p:sldId id="273" r:id="rId5"/>
    <p:sldId id="277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2" r:id="rId22"/>
    <p:sldId id="297" r:id="rId23"/>
    <p:sldId id="289" r:id="rId24"/>
    <p:sldId id="291" r:id="rId25"/>
    <p:sldId id="295" r:id="rId26"/>
    <p:sldId id="294" r:id="rId27"/>
    <p:sldId id="296" r:id="rId28"/>
    <p:sldId id="298" r:id="rId29"/>
    <p:sldId id="299" r:id="rId30"/>
    <p:sldId id="300" r:id="rId31"/>
    <p:sldId id="301" r:id="rId32"/>
    <p:sldId id="303" r:id="rId33"/>
    <p:sldId id="302" r:id="rId34"/>
    <p:sldId id="305" r:id="rId35"/>
    <p:sldId id="306" r:id="rId36"/>
    <p:sldId id="304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8451A-0A66-4C7F-B063-0F89439E3B27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7A2E-6855-4562-A1AD-CB2160B501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2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6F6986-6CBB-436D-BC39-3E8F95DB58CA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BC61354-1DDB-45A9-8814-9EE63B533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Modeli u Laravelu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872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Kreiranje tabele u bazi podataka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616624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Migracija koju smo upravo kreirali će se nalaziti u folderu </a:t>
            </a:r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database/migrations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strukturom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sr-Latn-R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3000" b="1" dirty="0" smtClean="0">
                <a:latin typeface="Times New Roman" pitchFamily="18" charset="0"/>
                <a:cs typeface="Times New Roman" pitchFamily="18" charset="0"/>
              </a:rPr>
              <a:t>datum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vreme_create_ime_tabele_table</a:t>
            </a:r>
            <a:endParaRPr lang="sr-Latn-RS" sz="3000" b="1" i="1" dirty="0">
              <a:latin typeface="Courier New" pitchFamily="49" charset="0"/>
              <a:cs typeface="Courier New" pitchFamily="49" charset="0"/>
            </a:endParaRP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Migracije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automatski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dodeljuju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svakoj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svojojkomandi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datum i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vreme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Laravel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mogao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odredi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redosled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migracija</a:t>
            </a: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Svim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fajlovima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prilikom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kreiranja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migracije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automatski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dodaje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ekstenzija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b="1" i="1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prilikom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vršavanja migracija koristi PHP za kompajliranje</a:t>
            </a:r>
            <a:endParaRPr lang="sr-Latn-RS" sz="3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1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Kreiranje tabele u bazi podataka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616624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Kada otvorite kreirani .php fajl (migraciju), vidite da je Laravel sam definisao neka polja (kolone) i neke metode.</a:t>
            </a:r>
          </a:p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Klasa migracije sadrži dve metode:</a:t>
            </a:r>
          </a:p>
          <a:p>
            <a:pPr lvl="1"/>
            <a:r>
              <a:rPr lang="sr-Latn-RS" sz="2800" b="1" i="1" dirty="0" smtClean="0">
                <a:latin typeface="Times New Roman" pitchFamily="18" charset="0"/>
                <a:cs typeface="Times New Roman" pitchFamily="18" charset="0"/>
              </a:rPr>
              <a:t>up( ) 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koja se koristi za dodavanje nove tabele, njenih kolona, njihovih tipova,...</a:t>
            </a:r>
          </a:p>
          <a:p>
            <a:pPr lvl="1"/>
            <a:r>
              <a:rPr lang="sr-Latn-RS" sz="2800" b="1" i="1" dirty="0" smtClean="0">
                <a:latin typeface="Times New Roman" pitchFamily="18" charset="0"/>
                <a:cs typeface="Times New Roman" pitchFamily="18" charset="0"/>
              </a:rPr>
              <a:t>down( ) 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koja služi da pokrene brisanje tabele ukoliko ona već postoji u bazi</a:t>
            </a:r>
          </a:p>
        </p:txBody>
      </p:sp>
    </p:spTree>
    <p:extLst>
      <p:ext uri="{BB962C8B-B14F-4D97-AF65-F5344CB8AC3E}">
        <p14:creationId xmlns:p14="http://schemas.microsoft.com/office/powerpoint/2010/main" xmlns="" val="25200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Kreiranje tabele u bazi podataka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616624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Za kreiranje tabele unutar migracije, koristimo statički metod </a:t>
            </a:r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Schema::create( ) 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i kreiranje tabele vršimo unutar </a:t>
            </a:r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up( ) 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metoda migracije.</a:t>
            </a:r>
            <a:br>
              <a:rPr lang="sr-Latn-RS" sz="3000" dirty="0" smtClean="0">
                <a:latin typeface="Times New Roman" pitchFamily="18" charset="0"/>
                <a:cs typeface="Times New Roman" pitchFamily="18" charset="0"/>
              </a:rPr>
            </a:b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Create( ) 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metod prihvata dva argumenta:</a:t>
            </a:r>
          </a:p>
          <a:p>
            <a:pPr lvl="1"/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Naziv tabele</a:t>
            </a:r>
          </a:p>
          <a:p>
            <a:pPr lvl="1"/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Funkciju koja kao argument prihvata objekat $table klase Blueprint koji se koristi za definisanje nove tabele u bazi</a:t>
            </a:r>
          </a:p>
        </p:txBody>
      </p:sp>
    </p:spTree>
    <p:extLst>
      <p:ext uri="{BB962C8B-B14F-4D97-AF65-F5344CB8AC3E}">
        <p14:creationId xmlns:p14="http://schemas.microsoft.com/office/powerpoint/2010/main" xmlns="" val="1083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79208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Dodavanje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polja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tabeli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976664"/>
          </a:xfrm>
        </p:spPr>
        <p:txBody>
          <a:bodyPr>
            <a:normAutofit lnSpcReduction="10000"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Sva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polja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tabeli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dodaju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isti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čin naredbom: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r-Latn-R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$table-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tip(‘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naziv_kolone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Najkarakteristi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čniji tipovi podataka su:</a:t>
            </a:r>
          </a:p>
          <a:p>
            <a:pPr marL="0" indent="0">
              <a:buNone/>
            </a:pPr>
            <a:r>
              <a:rPr lang="en-US" sz="2800" b="1" dirty="0"/>
              <a:t>$table → </a:t>
            </a:r>
            <a:r>
              <a:rPr lang="en-US" sz="2800" b="1" dirty="0" err="1"/>
              <a:t>bigInteger</a:t>
            </a:r>
            <a:r>
              <a:rPr lang="en-US" sz="2800" b="1" dirty="0" smtClean="0"/>
              <a:t>(’</a:t>
            </a:r>
            <a:r>
              <a:rPr lang="en-US" sz="2800" b="1" dirty="0" err="1" smtClean="0"/>
              <a:t>naziv_kolone</a:t>
            </a:r>
            <a:r>
              <a:rPr lang="en-US" sz="2800" b="1" dirty="0" smtClean="0"/>
              <a:t>’)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 smtClean="0"/>
              <a:t>	prihvata celobrojne vrednosti do 20 cifara dužine</a:t>
            </a:r>
          </a:p>
          <a:p>
            <a:pPr marL="0" indent="0">
              <a:buNone/>
            </a:pPr>
            <a:r>
              <a:rPr lang="en-US" sz="2800" b="1" dirty="0"/>
              <a:t>$table → </a:t>
            </a:r>
            <a:r>
              <a:rPr lang="en-US" sz="2800" b="1" dirty="0" err="1"/>
              <a:t>boolean</a:t>
            </a:r>
            <a:r>
              <a:rPr lang="en-US" sz="2800" b="1" dirty="0"/>
              <a:t>(’</a:t>
            </a:r>
            <a:r>
              <a:rPr lang="en-US" sz="2800" b="1" dirty="0" err="1"/>
              <a:t>naziv_kolone</a:t>
            </a:r>
            <a:r>
              <a:rPr lang="en-US" sz="2800" b="1" dirty="0"/>
              <a:t>’) 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/>
              <a:t>	</a:t>
            </a:r>
            <a:r>
              <a:rPr lang="sr-Latn-RS" sz="2800" dirty="0" smtClean="0"/>
              <a:t>prihvata true(1)/false(0) vrednosti</a:t>
            </a:r>
          </a:p>
          <a:p>
            <a:pPr marL="0" indent="0">
              <a:buNone/>
            </a:pPr>
            <a:r>
              <a:rPr lang="en-US" sz="2800" b="1" dirty="0"/>
              <a:t>$table → date(’</a:t>
            </a:r>
            <a:r>
              <a:rPr lang="en-US" sz="2800" b="1" dirty="0" err="1"/>
              <a:t>naziv_kolone</a:t>
            </a:r>
            <a:r>
              <a:rPr lang="en-US" sz="2800" b="1" dirty="0" smtClean="0"/>
              <a:t>’)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/>
              <a:t>	</a:t>
            </a:r>
            <a:r>
              <a:rPr lang="sr-Latn-RS" sz="2800" dirty="0" smtClean="0"/>
              <a:t>prihvata datume u formatu gggg-mm-dd</a:t>
            </a:r>
          </a:p>
          <a:p>
            <a:pPr marL="0" indent="0">
              <a:buNone/>
            </a:pPr>
            <a:r>
              <a:rPr lang="en-US" sz="2800" b="1" dirty="0"/>
              <a:t>$table → </a:t>
            </a:r>
            <a:r>
              <a:rPr lang="en-US" sz="2800" b="1" dirty="0" err="1" smtClean="0"/>
              <a:t>dateTime</a:t>
            </a:r>
            <a:r>
              <a:rPr lang="en-US" sz="2800" b="1" dirty="0"/>
              <a:t>(’</a:t>
            </a:r>
            <a:r>
              <a:rPr lang="en-US" sz="2800" b="1" dirty="0" err="1"/>
              <a:t>naziv_kolone</a:t>
            </a:r>
            <a:r>
              <a:rPr lang="en-US" sz="2800" b="1" dirty="0" smtClean="0"/>
              <a:t>’)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b="1" dirty="0"/>
              <a:t>	</a:t>
            </a:r>
            <a:r>
              <a:rPr lang="sr-Latn-RS" sz="2800" dirty="0" smtClean="0"/>
              <a:t>prihvata datum i vreme u formatu gggg-mm-dd hh:mm:ss</a:t>
            </a:r>
            <a:endParaRPr lang="sr-Latn-R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316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79208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Dodavanje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polja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tabeli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$</a:t>
            </a:r>
            <a:r>
              <a:rPr lang="en-US" sz="2800" b="1" dirty="0"/>
              <a:t>table → </a:t>
            </a:r>
            <a:r>
              <a:rPr lang="en-US" sz="2800" b="1" dirty="0" smtClean="0"/>
              <a:t>string</a:t>
            </a:r>
            <a:r>
              <a:rPr lang="en-US" sz="2800" b="1" dirty="0"/>
              <a:t>(’</a:t>
            </a:r>
            <a:r>
              <a:rPr lang="en-US" sz="2800" b="1" dirty="0" err="1"/>
              <a:t>naziv_kolone</a:t>
            </a:r>
            <a:r>
              <a:rPr lang="en-US" sz="2800" b="1" dirty="0"/>
              <a:t>’, </a:t>
            </a:r>
            <a:r>
              <a:rPr lang="en-US" sz="2800" b="1" dirty="0" err="1"/>
              <a:t>broj_karaktera</a:t>
            </a:r>
            <a:r>
              <a:rPr lang="en-US" sz="2800" b="1" dirty="0"/>
              <a:t>) 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/>
              <a:t>	</a:t>
            </a:r>
            <a:r>
              <a:rPr lang="sr-Latn-RS" sz="2800" dirty="0" smtClean="0"/>
              <a:t>podrazumevano prihvata tekst to veličine 1MB ukoliko se ne doda drugi (opcioni) parametar koji određuje broj karaktera koje polje može sadržati</a:t>
            </a:r>
          </a:p>
          <a:p>
            <a:pPr marL="0" indent="0">
              <a:buNone/>
            </a:pPr>
            <a:r>
              <a:rPr lang="en-US" sz="2800" b="1" dirty="0"/>
              <a:t>$table → text(’</a:t>
            </a:r>
            <a:r>
              <a:rPr lang="en-US" sz="2800" b="1" dirty="0" err="1"/>
              <a:t>naziv_kolone</a:t>
            </a:r>
            <a:r>
              <a:rPr lang="en-US" sz="2800" b="1" dirty="0"/>
              <a:t>’) 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/>
              <a:t>	</a:t>
            </a:r>
            <a:r>
              <a:rPr lang="sr-Latn-RS" sz="2800" dirty="0" smtClean="0"/>
              <a:t>prihvata tekstualni sadržaj</a:t>
            </a:r>
          </a:p>
          <a:p>
            <a:pPr marL="0" indent="0">
              <a:buNone/>
            </a:pPr>
            <a:r>
              <a:rPr lang="en-US" sz="2800" b="1" dirty="0"/>
              <a:t>$table → decimal(’</a:t>
            </a:r>
            <a:r>
              <a:rPr lang="en-US" sz="2800" b="1" dirty="0" err="1"/>
              <a:t>naziv_kolone</a:t>
            </a:r>
            <a:r>
              <a:rPr lang="en-US" sz="2800" b="1" dirty="0"/>
              <a:t>’) </a:t>
            </a:r>
            <a:endParaRPr lang="sr-Latn-RS" sz="2800" b="1" dirty="0"/>
          </a:p>
          <a:p>
            <a:pPr marL="0" indent="0">
              <a:buNone/>
            </a:pPr>
            <a:r>
              <a:rPr lang="sr-Latn-RS" sz="2800" dirty="0" smtClean="0"/>
              <a:t>	prihvata decimalne vrednosti</a:t>
            </a:r>
          </a:p>
          <a:p>
            <a:pPr marL="0" indent="0">
              <a:buNone/>
            </a:pPr>
            <a:r>
              <a:rPr lang="en-US" sz="2800" b="1" dirty="0"/>
              <a:t>table → binary(’</a:t>
            </a:r>
            <a:r>
              <a:rPr lang="en-US" sz="2800" b="1" dirty="0" err="1"/>
              <a:t>naziv_kolone</a:t>
            </a:r>
            <a:r>
              <a:rPr lang="en-US" sz="2800" b="1" dirty="0"/>
              <a:t>’) </a:t>
            </a:r>
            <a:endParaRPr lang="sr-Latn-RS" sz="2800" b="1" dirty="0"/>
          </a:p>
          <a:p>
            <a:pPr marL="0" indent="0">
              <a:buNone/>
            </a:pPr>
            <a:r>
              <a:rPr lang="sr-Latn-RS" sz="2800" dirty="0" smtClean="0"/>
              <a:t>	prihvata binarni sadržaj</a:t>
            </a:r>
          </a:p>
          <a:p>
            <a:pPr marL="0" indent="0">
              <a:buNone/>
            </a:pPr>
            <a:r>
              <a:rPr lang="en-US" sz="2800" b="1" dirty="0"/>
              <a:t>$table → unique(’</a:t>
            </a:r>
            <a:r>
              <a:rPr lang="en-US" sz="2800" b="1" dirty="0" err="1"/>
              <a:t>naziv_kolone</a:t>
            </a:r>
            <a:r>
              <a:rPr lang="en-US" sz="2800" b="1" dirty="0"/>
              <a:t>’) </a:t>
            </a:r>
            <a:endParaRPr lang="sr-Latn-R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3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79208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Dodavanje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polja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tabeli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$table </a:t>
            </a:r>
            <a:r>
              <a:rPr lang="en-US" sz="2800" b="1" dirty="0" smtClean="0"/>
              <a:t>→ </a:t>
            </a:r>
            <a:r>
              <a:rPr lang="en-US" sz="2800" b="1" dirty="0"/>
              <a:t>timestamps() 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 smtClean="0"/>
              <a:t>dodaje created</a:t>
            </a:r>
            <a:r>
              <a:rPr lang="en-US" sz="2800" dirty="0" smtClean="0"/>
              <a:t>_a</a:t>
            </a:r>
            <a:r>
              <a:rPr lang="sr-Latn-RS" sz="2800" dirty="0" smtClean="0"/>
              <a:t>t</a:t>
            </a:r>
            <a:r>
              <a:rPr lang="en-US" sz="2800" dirty="0" smtClean="0"/>
              <a:t> </a:t>
            </a:r>
            <a:r>
              <a:rPr lang="sr-Latn-RS" sz="28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updated_a</a:t>
            </a:r>
            <a:r>
              <a:rPr lang="sr-Latn-RS" sz="2800" dirty="0" smtClean="0"/>
              <a:t>t</a:t>
            </a:r>
            <a:r>
              <a:rPr lang="en-US" sz="2800" dirty="0" smtClean="0"/>
              <a:t> </a:t>
            </a:r>
            <a:r>
              <a:rPr lang="en-US" sz="2800" dirty="0" err="1" smtClean="0"/>
              <a:t>kolone</a:t>
            </a:r>
            <a:r>
              <a:rPr lang="en-US" sz="2800" dirty="0" smtClean="0"/>
              <a:t> </a:t>
            </a:r>
            <a:r>
              <a:rPr lang="sr-Latn-RS" sz="2800" dirty="0" smtClean="0"/>
              <a:t>i</a:t>
            </a:r>
            <a:r>
              <a:rPr lang="en-US" sz="2800" dirty="0" smtClean="0"/>
              <a:t> u </a:t>
            </a:r>
            <a:r>
              <a:rPr lang="en-US" sz="2800" dirty="0" err="1" smtClean="0"/>
              <a:t>njima</a:t>
            </a:r>
            <a:r>
              <a:rPr lang="en-US" sz="2800" dirty="0" smtClean="0"/>
              <a:t> </a:t>
            </a:r>
            <a:r>
              <a:rPr lang="en-US" sz="2800" dirty="0" err="1" smtClean="0"/>
              <a:t>bele</a:t>
            </a:r>
            <a:r>
              <a:rPr lang="sr-Latn-RS" sz="2800" dirty="0" smtClean="0"/>
              <a:t>ži vrednosti koda je polje dodato, a kada je vršena njegova poslednja izmene</a:t>
            </a:r>
          </a:p>
          <a:p>
            <a:pPr marL="0" indent="0">
              <a:buNone/>
            </a:pPr>
            <a:endParaRPr lang="sr-Latn-RS" sz="2800" b="1" dirty="0"/>
          </a:p>
          <a:p>
            <a:pPr marL="0" indent="0">
              <a:buNone/>
            </a:pPr>
            <a:r>
              <a:rPr lang="sr-Latn-RS" sz="2800" dirty="0" smtClean="0"/>
              <a:t>Pored tipa, koloni je moguće dodati i neku drugu vrednost:</a:t>
            </a:r>
          </a:p>
          <a:p>
            <a:pPr marL="0" indent="0">
              <a:buNone/>
            </a:pPr>
            <a:r>
              <a:rPr lang="en-US" sz="2800" b="1" dirty="0"/>
              <a:t>→ </a:t>
            </a:r>
            <a:r>
              <a:rPr lang="en-US" sz="2800" b="1" dirty="0" err="1"/>
              <a:t>autoIncrement</a:t>
            </a:r>
            <a:r>
              <a:rPr lang="en-US" sz="2800" b="1" dirty="0" smtClean="0"/>
              <a:t>()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 smtClean="0"/>
              <a:t>Koloni daje svojstvo primarnog ključa i dodavanjem svakog novog reda njena vrednost se automatski inkrementira</a:t>
            </a:r>
          </a:p>
          <a:p>
            <a:pPr marL="0" indent="0">
              <a:buNone/>
            </a:pPr>
            <a:r>
              <a:rPr lang="en-US" sz="2800" b="1" dirty="0"/>
              <a:t>→ default(’</a:t>
            </a:r>
            <a:r>
              <a:rPr lang="en-US" sz="2800" b="1" dirty="0" err="1"/>
              <a:t>podrazumevana_vrednost</a:t>
            </a:r>
            <a:r>
              <a:rPr lang="en-US" sz="2800" b="1" dirty="0" smtClean="0"/>
              <a:t>’)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 smtClean="0"/>
              <a:t>Specificira podrazumevanu (default) vrednost kolone</a:t>
            </a:r>
          </a:p>
          <a:p>
            <a:pPr marL="0" indent="0">
              <a:buNone/>
            </a:pPr>
            <a:r>
              <a:rPr lang="en-US" sz="2800" b="1" dirty="0"/>
              <a:t>→ first</a:t>
            </a:r>
            <a:r>
              <a:rPr lang="en-US" sz="2800" b="1" dirty="0" smtClean="0"/>
              <a:t>()</a:t>
            </a:r>
            <a:endParaRPr lang="sr-Latn-RS" sz="2800" b="1" dirty="0" smtClean="0"/>
          </a:p>
          <a:p>
            <a:pPr marL="0" indent="0">
              <a:buNone/>
            </a:pPr>
            <a:r>
              <a:rPr lang="sr-Latn-RS" sz="2800" dirty="0" smtClean="0"/>
              <a:t>Postavlja kolonu da bude prva u tabeli</a:t>
            </a:r>
          </a:p>
        </p:txBody>
      </p:sp>
    </p:spTree>
    <p:extLst>
      <p:ext uri="{BB962C8B-B14F-4D97-AF65-F5344CB8AC3E}">
        <p14:creationId xmlns:p14="http://schemas.microsoft.com/office/powerpoint/2010/main" xmlns="" val="28783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Dodavanje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polja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tabeli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54461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Ne zaboravite da nakon napravljenih izmena uvek morate izvršiti migraciju komandom:</a:t>
            </a:r>
          </a:p>
          <a:p>
            <a:pPr marL="0" indent="0">
              <a:buNone/>
            </a:pPr>
            <a:r>
              <a:rPr lang="sr-Latn-R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php artisan migrate</a:t>
            </a:r>
          </a:p>
          <a:p>
            <a:pPr marL="0" indent="0">
              <a:buNone/>
            </a:pPr>
            <a:endParaRPr lang="sr-Latn-R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Nekada je moguće da se Artisan „boji“ da će potencijalno izgubiti neke podatke, pa taj rizik možete da prevaziđete komandom</a:t>
            </a:r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php artisan migrate -force</a:t>
            </a:r>
          </a:p>
        </p:txBody>
      </p:sp>
    </p:spTree>
    <p:extLst>
      <p:ext uri="{BB962C8B-B14F-4D97-AF65-F5344CB8AC3E}">
        <p14:creationId xmlns:p14="http://schemas.microsoft.com/office/powerpoint/2010/main" xmlns="" val="35530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Migracije unazad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12968" cy="554461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Migracije možete vratiti jedan korak unazad:</a:t>
            </a:r>
          </a:p>
          <a:p>
            <a:pPr marL="0" indent="0">
              <a:buNone/>
            </a:pPr>
            <a:r>
              <a:rPr lang="sr-Latn-RS" sz="28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hp artisan migrate:rollback</a:t>
            </a:r>
          </a:p>
          <a:p>
            <a:pPr marL="0" indent="0">
              <a:buNone/>
            </a:pPr>
            <a:endParaRPr lang="sr-Latn-R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Ili možete vratiti više koraka unazad</a:t>
            </a:r>
          </a:p>
          <a:p>
            <a:pPr marL="0" indent="0">
              <a:buNone/>
            </a:pPr>
            <a:r>
              <a:rPr lang="sr-Latn-RS" sz="28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hp artisan migrate:rollback </a:t>
            </a:r>
            <a:br>
              <a:rPr lang="sr-Latn-R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step=broj_koraka</a:t>
            </a:r>
          </a:p>
          <a:p>
            <a:pPr marL="0" indent="0">
              <a:buNone/>
            </a:pPr>
            <a:endParaRPr lang="sr-Latn-R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Ukoliko želite, možete poništiti izvršene migracije i vratiti se „na početak“</a:t>
            </a:r>
          </a:p>
          <a:p>
            <a:pPr marL="0" indent="0">
              <a:buNone/>
            </a:pP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php artisan migrate:reset</a:t>
            </a:r>
          </a:p>
        </p:txBody>
      </p:sp>
    </p:spTree>
    <p:extLst>
      <p:ext uri="{BB962C8B-B14F-4D97-AF65-F5344CB8AC3E}">
        <p14:creationId xmlns:p14="http://schemas.microsoft.com/office/powerpoint/2010/main" xmlns="" val="23389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Migracije i relacije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21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Relacije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12968" cy="554461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Migracije u Laravelu podržavaju i kreiranje stranih ključeva koji se i ovde koriste za povezivajne tabela</a:t>
            </a: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Laravel podržava relacije koje smo do sada koristili u MySQL-u i to su:</a:t>
            </a:r>
          </a:p>
          <a:p>
            <a:pPr lvl="1"/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1:1 – Jedan prema jedan ( one to one )</a:t>
            </a:r>
          </a:p>
          <a:p>
            <a:pPr lvl="1"/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1:N – Jedan prema više</a:t>
            </a:r>
          </a:p>
          <a:p>
            <a:pPr lvl="1"/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N:M – Više prema više</a:t>
            </a: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Downloads\mvc_diagram_with_rou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10934"/>
            <a:ext cx="9005744" cy="57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21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Relacije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12968" cy="554461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Da bismo mogli da realizujemo relacije među tabelama (migracijama) u Laravelu, najpre je potrebno da napravimo klasu koja nosi naziv tabele i nasledjuje ugrađenu klasu Model, a veze (relacije) se definišu tako što pravimo funkcije (metode) za povezivanje</a:t>
            </a: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Klase kreiramo u folderu App, a praktično je u folderu </a:t>
            </a:r>
            <a:r>
              <a:rPr lang="sr-Latn-RS" sz="2800" b="1" i="1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 napraviti i podfolder </a:t>
            </a:r>
            <a:r>
              <a:rPr lang="sr-Latn-RS" sz="2800" b="1" i="1" dirty="0" smtClean="0">
                <a:latin typeface="Times New Roman" pitchFamily="18" charset="0"/>
                <a:cs typeface="Times New Roman" pitchFamily="18" charset="0"/>
              </a:rPr>
              <a:t>Modeli (Models) 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gde ćemo smeštati sve klase.</a:t>
            </a: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Uvreženo je pravolo da se klase nazivaju velikim početnim slovom.</a:t>
            </a: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Sva klase imaju ekstenziju </a:t>
            </a:r>
            <a:r>
              <a:rPr lang="sr-Latn-RS" sz="2800" b="1" i="1" dirty="0" smtClean="0">
                <a:latin typeface="Times New Roman" pitchFamily="18" charset="0"/>
                <a:cs typeface="Times New Roman" pitchFamily="18" charset="0"/>
              </a:rPr>
              <a:t>.php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973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Relacije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12968" cy="5544616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Kada se prave relacije među tabelama u Laravelu, preporučuje se da se kalsa i tabela zovu isto.</a:t>
            </a:r>
            <a:br>
              <a:rPr lang="sr-Latn-R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Takođe, preporučuje se da se koristi engleski jezik prilikom kreiranja naziva tabela i naziva atributa u tabelama, da bi se smanjile potencijalne greške.</a:t>
            </a:r>
          </a:p>
        </p:txBody>
      </p:sp>
    </p:spTree>
    <p:extLst>
      <p:ext uri="{BB962C8B-B14F-4D97-AF65-F5344CB8AC3E}">
        <p14:creationId xmlns:p14="http://schemas.microsoft.com/office/powerpoint/2010/main" xmlns="" val="42523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Migracije – Relacija 1 :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76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Relacioni dijagram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Jedan korisnik može imati samo jedan email.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87792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16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migracija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    public function up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Schema::create</a:t>
            </a:r>
            <a:r>
              <a:rPr lang="en-US" sz="2800" dirty="0" smtClean="0"/>
              <a:t>(‘user',</a:t>
            </a:r>
            <a:r>
              <a:rPr lang="en-US" sz="2800" dirty="0"/>
              <a:t> function (Blueprint $table) {</a:t>
            </a:r>
          </a:p>
          <a:p>
            <a:pPr marL="0" indent="0">
              <a:buNone/>
            </a:pPr>
            <a:r>
              <a:rPr lang="en-US" sz="2800" dirty="0"/>
              <a:t>            </a:t>
            </a:r>
            <a:r>
              <a:rPr lang="en-US" sz="2800" b="1" dirty="0">
                <a:solidFill>
                  <a:srgbClr val="FF0000"/>
                </a:solidFill>
              </a:rPr>
              <a:t>$table-&gt;</a:t>
            </a:r>
            <a:r>
              <a:rPr lang="en-US" sz="2800" b="1" dirty="0" err="1">
                <a:solidFill>
                  <a:srgbClr val="FF0000"/>
                </a:solidFill>
              </a:rPr>
              <a:t>bigIncrements</a:t>
            </a:r>
            <a:r>
              <a:rPr lang="en-US" sz="2800" b="1" dirty="0">
                <a:solidFill>
                  <a:srgbClr val="FF0000"/>
                </a:solidFill>
              </a:rPr>
              <a:t>('id</a:t>
            </a:r>
            <a:r>
              <a:rPr lang="en-US" sz="2800" b="1" dirty="0" smtClean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           </a:t>
            </a:r>
            <a:r>
              <a:rPr lang="en-US" sz="2800" dirty="0" smtClean="0"/>
              <a:t>$</a:t>
            </a:r>
            <a:r>
              <a:rPr lang="en-US" sz="2800" dirty="0"/>
              <a:t>table-</a:t>
            </a:r>
            <a:r>
              <a:rPr lang="en-US" sz="2800" dirty="0" smtClean="0"/>
              <a:t>&gt;string(</a:t>
            </a:r>
            <a:r>
              <a:rPr lang="en-US" sz="2800" dirty="0"/>
              <a:t>'</a:t>
            </a:r>
            <a:r>
              <a:rPr lang="en-US" sz="2800" dirty="0" smtClean="0"/>
              <a:t>name');</a:t>
            </a:r>
          </a:p>
          <a:p>
            <a:pPr marL="0" indent="0">
              <a:buNone/>
            </a:pPr>
            <a:r>
              <a:rPr lang="en-US" sz="2800" dirty="0"/>
              <a:t>	$table-&gt;string</a:t>
            </a:r>
            <a:r>
              <a:rPr lang="en-US" sz="2800" dirty="0" smtClean="0"/>
              <a:t>(</a:t>
            </a:r>
            <a:r>
              <a:rPr lang="en-US" sz="2800" dirty="0"/>
              <a:t>'</a:t>
            </a:r>
            <a:r>
              <a:rPr lang="en-US" sz="2800" dirty="0" smtClean="0"/>
              <a:t>surname');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$table-&gt;date(‘dob');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    $table-&gt;timestamps();</a:t>
            </a:r>
          </a:p>
          <a:p>
            <a:pPr marL="0" indent="0">
              <a:buNone/>
            </a:pPr>
            <a:r>
              <a:rPr lang="en-US" sz="2800" dirty="0"/>
              <a:t>        });</a:t>
            </a:r>
          </a:p>
          <a:p>
            <a:pPr marL="0" indent="0">
              <a:buNone/>
            </a:pPr>
            <a:r>
              <a:rPr lang="en-US" sz="2800" dirty="0"/>
              <a:t>    }</a:t>
            </a:r>
          </a:p>
          <a:p>
            <a:pPr marL="0" indent="0">
              <a:buNone/>
            </a:pPr>
            <a:endParaRPr lang="sr-Latn-R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0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Email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migracija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public</a:t>
            </a:r>
            <a:r>
              <a:rPr lang="en-US" sz="2800" dirty="0">
                <a:cs typeface="Courier New" pitchFamily="49" charset="0"/>
              </a:rPr>
              <a:t> function up</a:t>
            </a:r>
            <a:r>
              <a:rPr lang="en-US" sz="2800" dirty="0" smtClean="0">
                <a:cs typeface="Courier New" pitchFamily="49" charset="0"/>
              </a:rPr>
              <a:t>(){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Schema</a:t>
            </a:r>
            <a:r>
              <a:rPr lang="en-US" sz="2800" dirty="0">
                <a:cs typeface="Courier New" pitchFamily="49" charset="0"/>
              </a:rPr>
              <a:t>::create('email', function (Blueprint $table) {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        </a:t>
            </a:r>
            <a:r>
              <a:rPr lang="en-US" sz="2800" b="1" dirty="0">
                <a:solidFill>
                  <a:srgbClr val="0070C0"/>
                </a:solidFill>
                <a:cs typeface="Courier New" pitchFamily="49" charset="0"/>
              </a:rPr>
              <a:t>$table-&gt;</a:t>
            </a:r>
            <a:r>
              <a:rPr lang="en-US" sz="2800" b="1" dirty="0" err="1">
                <a:solidFill>
                  <a:srgbClr val="0070C0"/>
                </a:solidFill>
                <a:cs typeface="Courier New" pitchFamily="49" charset="0"/>
              </a:rPr>
              <a:t>bigIncrements</a:t>
            </a:r>
            <a:r>
              <a:rPr lang="en-US" sz="2800" b="1" dirty="0">
                <a:solidFill>
                  <a:srgbClr val="0070C0"/>
                </a:solidFill>
                <a:cs typeface="Courier New" pitchFamily="49" charset="0"/>
              </a:rPr>
              <a:t>('id');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        $table-</a:t>
            </a:r>
            <a:r>
              <a:rPr lang="en-US" sz="2800" dirty="0" smtClean="0">
                <a:cs typeface="Courier New" pitchFamily="49" charset="0"/>
              </a:rPr>
              <a:t>&gt;string(</a:t>
            </a:r>
            <a:r>
              <a:rPr lang="en-US" sz="2800" dirty="0">
                <a:cs typeface="Courier New" pitchFamily="49" charset="0"/>
              </a:rPr>
              <a:t>'</a:t>
            </a:r>
            <a:r>
              <a:rPr lang="en-US" sz="2800" dirty="0" smtClean="0">
                <a:cs typeface="Courier New" pitchFamily="49" charset="0"/>
              </a:rPr>
              <a:t>email');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cs typeface="Courier New" pitchFamily="49" charset="0"/>
              </a:rPr>
              <a:t>$table-&gt;integer(‘</a:t>
            </a:r>
            <a:r>
              <a:rPr lang="en-US" sz="2800" b="1" dirty="0" err="1" smtClean="0">
                <a:solidFill>
                  <a:srgbClr val="FF0000"/>
                </a:solidFill>
                <a:cs typeface="Courier New" pitchFamily="49" charset="0"/>
              </a:rPr>
              <a:t>user_id</a:t>
            </a:r>
            <a:r>
              <a:rPr lang="en-US" sz="2800" b="1" dirty="0" smtClean="0">
                <a:solidFill>
                  <a:srgbClr val="FF0000"/>
                </a:solidFill>
                <a:cs typeface="Courier New" pitchFamily="49" charset="0"/>
              </a:rPr>
              <a:t>');</a:t>
            </a:r>
            <a:endParaRPr lang="en-US" sz="2800" b="1" dirty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        $table-&gt;timestamps();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endParaRPr lang="sr-Latn-R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class </a:t>
            </a:r>
            <a:r>
              <a:rPr lang="en-US" sz="2800" dirty="0" smtClean="0">
                <a:cs typeface="Courier New" pitchFamily="49" charset="0"/>
              </a:rPr>
              <a:t>User</a:t>
            </a:r>
            <a:r>
              <a:rPr lang="en-US" sz="2800" dirty="0">
                <a:cs typeface="Courier New" pitchFamily="49" charset="0"/>
              </a:rPr>
              <a:t> extends </a:t>
            </a:r>
            <a:r>
              <a:rPr lang="en-US" sz="2800" dirty="0" smtClean="0">
                <a:cs typeface="Courier New" pitchFamily="49" charset="0"/>
              </a:rPr>
              <a:t>Model</a:t>
            </a:r>
            <a:r>
              <a:rPr lang="sr-Latn-RS" sz="2800" dirty="0" smtClean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{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public function email</a:t>
            </a:r>
            <a:r>
              <a:rPr lang="en-US" sz="2800" dirty="0" smtClean="0">
                <a:cs typeface="Courier New" pitchFamily="49" charset="0"/>
              </a:rPr>
              <a:t>(){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    return $</a:t>
            </a:r>
            <a:r>
              <a:rPr lang="en-US" sz="2800" dirty="0" smtClean="0">
                <a:cs typeface="Courier New" pitchFamily="49" charset="0"/>
              </a:rPr>
              <a:t>this</a:t>
            </a:r>
            <a:r>
              <a:rPr lang="sr-Latn-RS" sz="2800" dirty="0" smtClean="0">
                <a:cs typeface="Courier New" pitchFamily="49" charset="0"/>
              </a:rPr>
              <a:t>-</a:t>
            </a:r>
            <a:r>
              <a:rPr lang="en-US" sz="2800" dirty="0" smtClean="0">
                <a:cs typeface="Courier New" pitchFamily="49" charset="0"/>
              </a:rPr>
              <a:t>&gt;</a:t>
            </a:r>
            <a:r>
              <a:rPr lang="en-US" sz="2800" b="1" dirty="0" err="1" smtClean="0">
                <a:solidFill>
                  <a:srgbClr val="FF0000"/>
                </a:solidFill>
                <a:cs typeface="Courier New" pitchFamily="49" charset="0"/>
              </a:rPr>
              <a:t>hasOne</a:t>
            </a:r>
            <a:r>
              <a:rPr lang="en-US" sz="2800" dirty="0" smtClean="0">
                <a:cs typeface="Courier New" pitchFamily="49" charset="0"/>
              </a:rPr>
              <a:t>(Email</a:t>
            </a:r>
            <a:r>
              <a:rPr lang="en-US" sz="2800" dirty="0">
                <a:cs typeface="Courier New" pitchFamily="49" charset="0"/>
              </a:rPr>
              <a:t>::</a:t>
            </a:r>
            <a:r>
              <a:rPr lang="en-US" sz="2800" dirty="0" smtClean="0">
                <a:cs typeface="Courier New" pitchFamily="49" charset="0"/>
              </a:rPr>
              <a:t>class);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sr-Latn-R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Korisnik ima jedan email i strani ključ je u tabeli email.</a:t>
            </a:r>
          </a:p>
          <a:p>
            <a:pPr marL="0" indent="0">
              <a:buNone/>
            </a:pPr>
            <a:endParaRPr lang="sr-Latn-R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Ukoliko želimo automatsko dodavanje stranog ključa, uvek ga nazivati </a:t>
            </a:r>
            <a:r>
              <a:rPr lang="sr-Latn-RS" sz="2800" b="1" dirty="0" smtClean="0">
                <a:latin typeface="Times New Roman" pitchFamily="18" charset="0"/>
                <a:cs typeface="Times New Roman" pitchFamily="18" charset="0"/>
              </a:rPr>
              <a:t>tabelaIzKojePotice_id</a:t>
            </a:r>
            <a:br>
              <a:rPr lang="sr-Latn-R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U ovom slučaju </a:t>
            </a:r>
            <a:r>
              <a:rPr lang="sr-Latn-RS" sz="2800" b="1" dirty="0" smtClean="0">
                <a:latin typeface="Times New Roman" pitchFamily="18" charset="0"/>
                <a:cs typeface="Times New Roman" pitchFamily="18" charset="0"/>
              </a:rPr>
              <a:t>user_id</a:t>
            </a:r>
          </a:p>
        </p:txBody>
      </p:sp>
    </p:spTree>
    <p:extLst>
      <p:ext uri="{BB962C8B-B14F-4D97-AF65-F5344CB8AC3E}">
        <p14:creationId xmlns:p14="http://schemas.microsoft.com/office/powerpoint/2010/main" xmlns="" val="1020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class</a:t>
            </a:r>
            <a:r>
              <a:rPr lang="en-US" sz="2800" dirty="0">
                <a:cs typeface="Courier New" pitchFamily="49" charset="0"/>
              </a:rPr>
              <a:t> Email extends </a:t>
            </a:r>
            <a:r>
              <a:rPr lang="en-US" sz="2800" dirty="0" smtClean="0">
                <a:cs typeface="Courier New" pitchFamily="49" charset="0"/>
              </a:rPr>
              <a:t>Model{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  </a:t>
            </a:r>
            <a:r>
              <a:rPr lang="en-US" sz="2800" dirty="0" smtClean="0">
                <a:cs typeface="Courier New" pitchFamily="49" charset="0"/>
              </a:rPr>
              <a:t>public</a:t>
            </a:r>
            <a:r>
              <a:rPr lang="en-US" sz="2800" dirty="0">
                <a:cs typeface="Courier New" pitchFamily="49" charset="0"/>
              </a:rPr>
              <a:t> function user</a:t>
            </a:r>
            <a:r>
              <a:rPr lang="en-US" sz="2800" dirty="0" smtClean="0">
                <a:cs typeface="Courier New" pitchFamily="49" charset="0"/>
              </a:rPr>
              <a:t>(){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</a:t>
            </a:r>
            <a:r>
              <a:rPr lang="en-US" sz="2800" dirty="0" smtClean="0">
                <a:cs typeface="Courier New" pitchFamily="49" charset="0"/>
              </a:rPr>
              <a:t>	 </a:t>
            </a:r>
            <a:r>
              <a:rPr lang="sr-Latn-RS" sz="2800" dirty="0" smtClean="0">
                <a:cs typeface="Courier New" pitchFamily="49" charset="0"/>
              </a:rPr>
              <a:t>r</a:t>
            </a:r>
            <a:r>
              <a:rPr lang="en-US" sz="2800" dirty="0" err="1" smtClean="0">
                <a:cs typeface="Courier New" pitchFamily="49" charset="0"/>
              </a:rPr>
              <a:t>eturn</a:t>
            </a:r>
            <a:r>
              <a:rPr lang="en-US" sz="2800" dirty="0">
                <a:cs typeface="Courier New" pitchFamily="49" charset="0"/>
              </a:rPr>
              <a:t> $</a:t>
            </a:r>
            <a:r>
              <a:rPr lang="en-US" sz="2800" dirty="0" smtClean="0">
                <a:cs typeface="Courier New" pitchFamily="49" charset="0"/>
              </a:rPr>
              <a:t>this</a:t>
            </a:r>
            <a:r>
              <a:rPr lang="en-US" sz="2800" dirty="0">
                <a:cs typeface="Courier New" pitchFamily="49" charset="0"/>
              </a:rPr>
              <a:t>-</a:t>
            </a:r>
            <a:r>
              <a:rPr lang="en-US" sz="2800" dirty="0" smtClean="0">
                <a:cs typeface="Courier New" pitchFamily="49" charset="0"/>
              </a:rPr>
              <a:t>&gt;</a:t>
            </a:r>
            <a:r>
              <a:rPr lang="en-US" sz="2800" b="1" dirty="0" err="1" smtClean="0">
                <a:solidFill>
                  <a:srgbClr val="FF0000"/>
                </a:solidFill>
                <a:cs typeface="Courier New" pitchFamily="49" charset="0"/>
              </a:rPr>
              <a:t>belongsTo</a:t>
            </a:r>
            <a:r>
              <a:rPr lang="en-US" sz="2800" dirty="0" smtClean="0">
                <a:cs typeface="Courier New" pitchFamily="49" charset="0"/>
              </a:rPr>
              <a:t>(User::class);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  </a:t>
            </a:r>
            <a:r>
              <a:rPr lang="en-US" sz="2800" dirty="0" smtClean="0">
                <a:cs typeface="Courier New" pitchFamily="49" charset="0"/>
              </a:rPr>
              <a:t>  }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}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endParaRPr lang="sr-Latn-R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Email pripada jednom korisniku i u tabeli email se nalazi strani ključ ( user_id )</a:t>
            </a:r>
          </a:p>
          <a:p>
            <a:pPr marL="0" indent="0">
              <a:buNone/>
            </a:pPr>
            <a:endParaRPr lang="sr-Latn-R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Kada izvršimo migraciju, strani ključ se automatski doda u phpMyAdmin u tabeli email.</a:t>
            </a:r>
          </a:p>
        </p:txBody>
      </p:sp>
    </p:spTree>
    <p:extLst>
      <p:ext uri="{BB962C8B-B14F-4D97-AF65-F5344CB8AC3E}">
        <p14:creationId xmlns:p14="http://schemas.microsoft.com/office/powerpoint/2010/main" xmlns="" val="32168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Email – 2. verzija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class Email extends </a:t>
            </a:r>
            <a:r>
              <a:rPr lang="en-US" sz="3200" dirty="0" smtClean="0"/>
              <a:t>Model</a:t>
            </a:r>
            <a:r>
              <a:rPr lang="sr-Latn-RS" sz="3200" dirty="0" smtClean="0"/>
              <a:t>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       public function user</a:t>
            </a:r>
            <a:r>
              <a:rPr lang="en-US" sz="3200" dirty="0" smtClean="0"/>
              <a:t>()</a:t>
            </a:r>
            <a:r>
              <a:rPr lang="sr-Latn-RS" sz="3200" dirty="0" smtClean="0"/>
              <a:t>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           return $this-&gt;</a:t>
            </a:r>
            <a:r>
              <a:rPr lang="en-US" sz="3200" b="1" dirty="0" err="1" smtClean="0">
                <a:solidFill>
                  <a:srgbClr val="FF0000"/>
                </a:solidFill>
              </a:rPr>
              <a:t>belongsTo</a:t>
            </a:r>
            <a:r>
              <a:rPr lang="en-US" sz="3200" dirty="0" smtClean="0"/>
              <a:t>(</a:t>
            </a:r>
            <a:r>
              <a:rPr lang="sr-Latn-RS" sz="3200" dirty="0" smtClean="0"/>
              <a:t>User</a:t>
            </a:r>
            <a:r>
              <a:rPr lang="en-US" sz="3200" dirty="0" smtClean="0"/>
              <a:t>::class,</a:t>
            </a:r>
            <a:r>
              <a:rPr lang="en-US" sz="3200" dirty="0"/>
              <a:t>  </a:t>
            </a:r>
            <a:r>
              <a:rPr lang="en-US" sz="3200" b="1" dirty="0">
                <a:solidFill>
                  <a:srgbClr val="FF0000"/>
                </a:solidFill>
              </a:rPr>
              <a:t>'</a:t>
            </a:r>
            <a:r>
              <a:rPr lang="en-US" sz="3200" b="1" dirty="0" err="1" smtClean="0">
                <a:solidFill>
                  <a:srgbClr val="FF0000"/>
                </a:solidFill>
              </a:rPr>
              <a:t>my_id</a:t>
            </a:r>
            <a:r>
              <a:rPr lang="en-US" sz="3200" b="1" dirty="0" smtClean="0">
                <a:solidFill>
                  <a:srgbClr val="FF0000"/>
                </a:solidFill>
              </a:rPr>
              <a:t>'</a:t>
            </a:r>
            <a:r>
              <a:rPr lang="en-US" sz="3200" dirty="0" smtClean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       }</a:t>
            </a:r>
          </a:p>
          <a:p>
            <a:pPr marL="0" indent="0">
              <a:buNone/>
            </a:pPr>
            <a:r>
              <a:rPr lang="en-US" sz="3200" dirty="0"/>
              <a:t>    }</a:t>
            </a:r>
          </a:p>
          <a:p>
            <a:pPr marL="0" indent="0">
              <a:buNone/>
            </a:pPr>
            <a:endParaRPr lang="sr-Latn-R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Ukoliko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strani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klju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č nazvali nekako drugačije npr. umesto user_id (kako je to pravilima predviđeno) mi nazovemo strani ključ my_id onda moramo to i naznačiti prilikom kreiranja veze. </a:t>
            </a:r>
          </a:p>
          <a:p>
            <a:pPr marL="0" indent="0">
              <a:buNone/>
            </a:pPr>
            <a:r>
              <a:rPr lang="sr-Latn-R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/>
              <a:t>return</a:t>
            </a:r>
            <a:r>
              <a:rPr lang="en-US" sz="2800" b="1" dirty="0"/>
              <a:t> $</a:t>
            </a:r>
            <a:r>
              <a:rPr lang="en-US" sz="2800" b="1" dirty="0" smtClean="0"/>
              <a:t>this-</a:t>
            </a:r>
            <a:r>
              <a:rPr lang="en-US" sz="2800" dirty="0"/>
              <a:t> </a:t>
            </a:r>
            <a:r>
              <a:rPr lang="en-US" sz="2800" dirty="0" smtClean="0"/>
              <a:t>&gt;</a:t>
            </a:r>
            <a:r>
              <a:rPr lang="en-US" sz="2800" b="1" dirty="0" err="1" smtClean="0"/>
              <a:t>belongsTo</a:t>
            </a:r>
            <a:r>
              <a:rPr lang="en-US" sz="2800" b="1" dirty="0" smtClean="0"/>
              <a:t>(</a:t>
            </a:r>
            <a:r>
              <a:rPr lang="sr-Latn-RS" sz="2800" b="1" dirty="0"/>
              <a:t>User</a:t>
            </a:r>
            <a:r>
              <a:rPr lang="en-US" sz="2800" b="1" dirty="0"/>
              <a:t>::</a:t>
            </a:r>
            <a:r>
              <a:rPr lang="en-US" sz="2800" b="1" dirty="0" smtClean="0"/>
              <a:t>class,</a:t>
            </a:r>
            <a:r>
              <a:rPr lang="en-US" sz="2800" b="1" dirty="0"/>
              <a:t> </a:t>
            </a:r>
            <a:r>
              <a:rPr lang="en-US" sz="2800" b="1" dirty="0">
                <a:solidFill>
                  <a:srgbClr val="FF0000"/>
                </a:solidFill>
              </a:rPr>
              <a:t> ‘</a:t>
            </a:r>
            <a:r>
              <a:rPr lang="en-US" sz="2800" b="1" dirty="0" err="1">
                <a:solidFill>
                  <a:srgbClr val="FF0000"/>
                </a:solidFill>
              </a:rPr>
              <a:t>my_id</a:t>
            </a:r>
            <a:r>
              <a:rPr lang="en-US" sz="2800" b="1" dirty="0">
                <a:solidFill>
                  <a:srgbClr val="FF0000"/>
                </a:solidFill>
              </a:rPr>
              <a:t>'</a:t>
            </a:r>
            <a:r>
              <a:rPr lang="en-US" sz="2800" b="1" dirty="0"/>
              <a:t>);</a:t>
            </a:r>
            <a:endParaRPr lang="sr-Latn-R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2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Migracije – Relacija 1 : 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721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080120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Modeli u Laravelu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Modeli u Laravelu se zaduženi za obradu i uzimanje (dohvatanje) podataka</a:t>
            </a:r>
          </a:p>
          <a:p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Najčešće su realizovani kroz rad baze podataka</a:t>
            </a:r>
          </a:p>
          <a:p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Obradu i uzimanje podataka diktira kontroler koji podatke dobijene od modela dalje prosleđuje pogledu (view-u) kako bi oni bili prikazani.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6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Relacioni dijagram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Jedan korisnik može imati samo </a:t>
            </a:r>
            <a:r>
              <a:rPr lang="en-US" sz="3000" dirty="0" smtClean="0"/>
              <a:t>je</a:t>
            </a:r>
            <a:r>
              <a:rPr lang="sr-Latn-RS" sz="3000" dirty="0" smtClean="0"/>
              <a:t>dnu privilegiju u sistemu</a:t>
            </a:r>
            <a:r>
              <a:rPr lang="en-US" sz="3000" dirty="0" smtClean="0"/>
              <a:t>,</a:t>
            </a:r>
            <a:r>
              <a:rPr lang="en-US" sz="3000" dirty="0" err="1" smtClean="0"/>
              <a:t>ali</a:t>
            </a:r>
            <a:r>
              <a:rPr lang="en-US" sz="3000" dirty="0" smtClean="0"/>
              <a:t> </a:t>
            </a:r>
            <a:r>
              <a:rPr lang="en-US" sz="3000" dirty="0" err="1" smtClean="0"/>
              <a:t>jedn</a:t>
            </a:r>
            <a:r>
              <a:rPr lang="sr-Latn-RS" sz="3000" dirty="0" smtClean="0"/>
              <a:t>u istu privilegiju može imati više korisnika</a:t>
            </a:r>
          </a:p>
          <a:p>
            <a:endParaRPr lang="sr-Latn-RS" sz="3000" dirty="0" smtClean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55532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3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Jedan prema više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Isto kao i u MySQL modelima, moramo dodati strani ključ u tabeli u kojoj imamo smernicu više</a:t>
            </a:r>
          </a:p>
          <a:p>
            <a:r>
              <a:rPr lang="sr-Latn-RS" sz="3000" dirty="0" smtClean="0"/>
              <a:t>Strani ključ dodajemo nakon osnovnih kolone i dajemo mu naziv koji sadrži naziv tabele sa kojom ga povezujemo, donja crta, id. </a:t>
            </a:r>
            <a:r>
              <a:rPr lang="sr-Latn-RS" sz="3000" dirty="0"/>
              <a:t/>
            </a:r>
            <a:br>
              <a:rPr lang="sr-Latn-RS" sz="3000" dirty="0"/>
            </a:br>
            <a:r>
              <a:rPr lang="sr-Latn-RS" sz="3000" dirty="0" smtClean="0"/>
              <a:t>U našem slučaju to će biti </a:t>
            </a:r>
            <a:r>
              <a:rPr lang="sr-Latn-RS" sz="3000" b="1" i="1" dirty="0" smtClean="0"/>
              <a:t>user_id</a:t>
            </a:r>
          </a:p>
          <a:p>
            <a:r>
              <a:rPr lang="sr-Latn-RS" sz="3000" dirty="0" smtClean="0"/>
              <a:t>Kao i do sada, strani ključ mora biti istog tipa kao primarni ključ ( id ) u rabeli user</a:t>
            </a:r>
          </a:p>
        </p:txBody>
      </p:sp>
    </p:spTree>
    <p:extLst>
      <p:ext uri="{BB962C8B-B14F-4D97-AF65-F5344CB8AC3E}">
        <p14:creationId xmlns:p14="http://schemas.microsoft.com/office/powerpoint/2010/main" xmlns="" val="15236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gracija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 function up</a:t>
            </a:r>
            <a:r>
              <a:rPr lang="en-US" sz="2800" dirty="0" smtClean="0"/>
              <a:t>(){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Schema::create('role', function (Blueprint $table) {</a:t>
            </a:r>
          </a:p>
          <a:p>
            <a:pPr marL="0" indent="0">
              <a:buNone/>
            </a:pPr>
            <a:r>
              <a:rPr lang="en-US" sz="2800" dirty="0"/>
              <a:t>            </a:t>
            </a:r>
            <a:r>
              <a:rPr lang="en-US" sz="2800" b="1" dirty="0">
                <a:solidFill>
                  <a:srgbClr val="0070C0"/>
                </a:solidFill>
              </a:rPr>
              <a:t>$table-&gt;</a:t>
            </a:r>
            <a:r>
              <a:rPr lang="en-US" sz="2800" b="1" dirty="0" err="1">
                <a:solidFill>
                  <a:srgbClr val="0070C0"/>
                </a:solidFill>
              </a:rPr>
              <a:t>bigIncrements</a:t>
            </a:r>
            <a:r>
              <a:rPr lang="en-US" sz="2800" b="1" dirty="0">
                <a:solidFill>
                  <a:srgbClr val="0070C0"/>
                </a:solidFill>
              </a:rPr>
              <a:t>('id');</a:t>
            </a:r>
          </a:p>
          <a:p>
            <a:pPr marL="0" indent="0">
              <a:buNone/>
            </a:pPr>
            <a:r>
              <a:rPr lang="en-US" sz="2800" dirty="0"/>
              <a:t>            $table-&gt;string('name');</a:t>
            </a:r>
          </a:p>
          <a:p>
            <a:pPr marL="0" indent="0">
              <a:buNone/>
            </a:pPr>
            <a:r>
              <a:rPr lang="en-US" sz="2800" dirty="0"/>
              <a:t>            $table-&gt;timestamps();</a:t>
            </a:r>
          </a:p>
          <a:p>
            <a:pPr marL="0" indent="0">
              <a:buNone/>
            </a:pPr>
            <a:r>
              <a:rPr lang="en-US" sz="2800" dirty="0"/>
              <a:t>        });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sr-Latn-R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06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r-Latn-R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gracija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public function up() {</a:t>
            </a:r>
          </a:p>
          <a:p>
            <a:pPr marL="0" indent="0">
              <a:buNone/>
            </a:pPr>
            <a:r>
              <a:rPr lang="en-US" sz="3200" dirty="0"/>
              <a:t>        Schema::create(‘user', function (Blueprint $table) {</a:t>
            </a:r>
          </a:p>
          <a:p>
            <a:pPr marL="0" indent="0">
              <a:buNone/>
            </a:pPr>
            <a:r>
              <a:rPr lang="en-US" sz="3200" dirty="0"/>
              <a:t>           </a:t>
            </a:r>
            <a:r>
              <a:rPr lang="en-US" sz="3200" b="1" dirty="0" smtClean="0">
                <a:solidFill>
                  <a:srgbClr val="0070C0"/>
                </a:solidFill>
              </a:rPr>
              <a:t>$table-&gt;</a:t>
            </a:r>
            <a:r>
              <a:rPr lang="en-US" sz="3200" b="1" dirty="0" err="1" smtClean="0">
                <a:solidFill>
                  <a:srgbClr val="0070C0"/>
                </a:solidFill>
              </a:rPr>
              <a:t>bigIncrements</a:t>
            </a:r>
            <a:r>
              <a:rPr lang="en-US" sz="3200" b="1" dirty="0" smtClean="0">
                <a:solidFill>
                  <a:srgbClr val="0070C0"/>
                </a:solidFill>
              </a:rPr>
              <a:t>('id');</a:t>
            </a:r>
          </a:p>
          <a:p>
            <a:pPr marL="0" indent="0">
              <a:buNone/>
            </a:pPr>
            <a:r>
              <a:rPr lang="en-US" sz="3200" dirty="0" smtClean="0"/>
              <a:t>           </a:t>
            </a:r>
            <a:r>
              <a:rPr lang="sr-Latn-RS" sz="3200" dirty="0" smtClean="0"/>
              <a:t>$</a:t>
            </a:r>
            <a:r>
              <a:rPr lang="en-US" sz="3200" dirty="0" smtClean="0"/>
              <a:t>table-&gt;string('name');</a:t>
            </a:r>
          </a:p>
          <a:p>
            <a:pPr marL="0" indent="0">
              <a:buNone/>
            </a:pPr>
            <a:r>
              <a:rPr lang="en-US" sz="3200" dirty="0"/>
              <a:t>	$table-&gt;string('surname');</a:t>
            </a:r>
          </a:p>
          <a:p>
            <a:pPr marL="0" indent="0">
              <a:buNone/>
            </a:pPr>
            <a:r>
              <a:rPr lang="en-US" sz="3200" dirty="0"/>
              <a:t>	$table-&gt;date</a:t>
            </a:r>
            <a:r>
              <a:rPr lang="en-US" sz="3200" dirty="0" smtClean="0"/>
              <a:t>(</a:t>
            </a:r>
            <a:r>
              <a:rPr lang="en-US" sz="3200" dirty="0"/>
              <a:t>'</a:t>
            </a:r>
            <a:r>
              <a:rPr lang="en-US" sz="3200" dirty="0" smtClean="0"/>
              <a:t>dob');</a:t>
            </a:r>
            <a:endParaRPr lang="sr-Latn-R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$table-&gt;integer(</a:t>
            </a:r>
            <a:r>
              <a:rPr lang="en-US" sz="3200" b="1" dirty="0">
                <a:solidFill>
                  <a:srgbClr val="FF0000"/>
                </a:solidFill>
              </a:rPr>
              <a:t>'</a:t>
            </a:r>
            <a:r>
              <a:rPr lang="en-US" sz="3200" b="1" dirty="0" err="1" smtClean="0">
                <a:solidFill>
                  <a:srgbClr val="FF0000"/>
                </a:solidFill>
              </a:rPr>
              <a:t>role_id</a:t>
            </a:r>
            <a:r>
              <a:rPr lang="en-US" sz="3200" b="1" dirty="0" smtClean="0">
                <a:solidFill>
                  <a:srgbClr val="FF0000"/>
                </a:solidFill>
              </a:rPr>
              <a:t>');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/>
              <a:t>           </a:t>
            </a:r>
            <a:r>
              <a:rPr lang="en-US" sz="3200" dirty="0" smtClean="0"/>
              <a:t>$</a:t>
            </a:r>
            <a:r>
              <a:rPr lang="en-US" sz="3200" dirty="0"/>
              <a:t>table-&gt;timestamps();</a:t>
            </a:r>
          </a:p>
          <a:p>
            <a:pPr marL="0" indent="0">
              <a:buNone/>
            </a:pPr>
            <a:r>
              <a:rPr lang="en-US" sz="3200" dirty="0"/>
              <a:t>        });</a:t>
            </a:r>
          </a:p>
          <a:p>
            <a:pPr marL="0" indent="0">
              <a:buNone/>
            </a:pPr>
            <a:r>
              <a:rPr lang="en-US" sz="3200" dirty="0"/>
              <a:t>    }</a:t>
            </a:r>
          </a:p>
          <a:p>
            <a:pPr marL="0" indent="0">
              <a:buNone/>
            </a:pPr>
            <a:endParaRPr lang="sr-Latn-R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6528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 </a:t>
            </a:r>
            <a:r>
              <a:rPr lang="en-US" sz="2800" dirty="0" smtClean="0"/>
              <a:t>User</a:t>
            </a:r>
            <a:r>
              <a:rPr lang="en-US" sz="2800" dirty="0"/>
              <a:t> extends </a:t>
            </a:r>
            <a:r>
              <a:rPr lang="en-US" sz="2800" dirty="0" smtClean="0"/>
              <a:t>Model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public function email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return $this-&gt;</a:t>
            </a:r>
            <a:r>
              <a:rPr lang="en-US" sz="2800" b="1" dirty="0" err="1" smtClean="0">
                <a:solidFill>
                  <a:srgbClr val="FF0000"/>
                </a:solidFill>
              </a:rPr>
              <a:t>hasOne</a:t>
            </a:r>
            <a:r>
              <a:rPr lang="en-US" sz="2800" dirty="0" smtClean="0"/>
              <a:t>(Email</a:t>
            </a:r>
            <a:r>
              <a:rPr lang="en-US" sz="2800" dirty="0"/>
              <a:t>::</a:t>
            </a:r>
            <a:r>
              <a:rPr lang="en-US" sz="2800" dirty="0" smtClean="0"/>
              <a:t>class);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}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 public function role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return $this-&gt;</a:t>
            </a:r>
            <a:r>
              <a:rPr lang="en-US" sz="2800" b="1" dirty="0" err="1" smtClean="0">
                <a:solidFill>
                  <a:srgbClr val="FF0000"/>
                </a:solidFill>
              </a:rPr>
              <a:t>belongsTo</a:t>
            </a:r>
            <a:r>
              <a:rPr lang="en-US" sz="2800" dirty="0" smtClean="0"/>
              <a:t>(Role</a:t>
            </a:r>
            <a:r>
              <a:rPr lang="en-US" sz="2800" dirty="0"/>
              <a:t>::</a:t>
            </a:r>
            <a:r>
              <a:rPr lang="en-US" sz="2800" dirty="0" smtClean="0"/>
              <a:t>class);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sr-Latn-R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7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1:1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Role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 Role extends </a:t>
            </a:r>
            <a:r>
              <a:rPr lang="en-US" sz="2800" dirty="0" smtClean="0"/>
              <a:t>Model</a:t>
            </a:r>
            <a:r>
              <a:rPr lang="en-US" sz="2800" dirty="0"/>
              <a:t> {</a:t>
            </a:r>
          </a:p>
          <a:p>
            <a:pPr marL="0" indent="0">
              <a:buNone/>
            </a:pPr>
            <a:r>
              <a:rPr lang="en-US" sz="2800" dirty="0"/>
              <a:t>        public function </a:t>
            </a:r>
            <a:r>
              <a:rPr lang="en-US" sz="2800" dirty="0" err="1"/>
              <a:t>korisnik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    return $this-&gt;</a:t>
            </a:r>
            <a:r>
              <a:rPr lang="en-US" sz="2800" b="1" dirty="0" err="1" smtClean="0">
                <a:solidFill>
                  <a:srgbClr val="FF0000"/>
                </a:solidFill>
              </a:rPr>
              <a:t>hasMany</a:t>
            </a:r>
            <a:r>
              <a:rPr lang="en-US" sz="2800" dirty="0" smtClean="0"/>
              <a:t>(</a:t>
            </a:r>
            <a:r>
              <a:rPr lang="en-US" sz="2800" dirty="0" err="1" smtClean="0"/>
              <a:t>Korisnik</a:t>
            </a:r>
            <a:r>
              <a:rPr lang="en-US" sz="2800" dirty="0"/>
              <a:t>::</a:t>
            </a:r>
            <a:r>
              <a:rPr lang="en-US" sz="2800" dirty="0" smtClean="0"/>
              <a:t>class);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}</a:t>
            </a:r>
          </a:p>
          <a:p>
            <a:pPr marL="0" indent="0">
              <a:buNone/>
            </a:pPr>
            <a:r>
              <a:rPr lang="en-US" sz="2800" dirty="0" smtClean="0"/>
              <a:t> }</a:t>
            </a:r>
            <a:endParaRPr lang="en-US" sz="2800" dirty="0"/>
          </a:p>
          <a:p>
            <a:pPr marL="0" indent="0">
              <a:buNone/>
            </a:pP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err="1" smtClean="0">
                <a:cs typeface="Times New Roman" pitchFamily="18" charset="0"/>
              </a:rPr>
              <a:t>Jedna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rola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mo</a:t>
            </a:r>
            <a:r>
              <a:rPr lang="sr-Latn-RS" sz="2800" dirty="0" smtClean="0">
                <a:cs typeface="Times New Roman" pitchFamily="18" charset="0"/>
              </a:rPr>
              <a:t>že imati više korisnika, ta to zapisaujemo </a:t>
            </a:r>
            <a:br>
              <a:rPr lang="sr-Latn-RS" sz="2800" dirty="0" smtClean="0">
                <a:cs typeface="Times New Roman" pitchFamily="18" charset="0"/>
              </a:rPr>
            </a:br>
            <a:r>
              <a:rPr lang="en-US" sz="2800" b="1" dirty="0"/>
              <a:t>$this-&gt;</a:t>
            </a:r>
            <a:r>
              <a:rPr lang="en-US" sz="2800" b="1" dirty="0" err="1" smtClean="0"/>
              <a:t>hasMany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Korisnik</a:t>
            </a:r>
            <a:r>
              <a:rPr lang="en-US" sz="2800" b="1" dirty="0"/>
              <a:t>::</a:t>
            </a:r>
            <a:r>
              <a:rPr lang="en-US" sz="2800" b="1" dirty="0" smtClean="0"/>
              <a:t>class);</a:t>
            </a:r>
            <a:endParaRPr lang="en-US" sz="2800" b="1" dirty="0"/>
          </a:p>
          <a:p>
            <a:pPr marL="0" indent="0">
              <a:buNone/>
            </a:pPr>
            <a:endParaRPr lang="sr-Latn-R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27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Migracije – Relacija N : 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69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N:M – Relacioni dijagram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Jedan korisnik može </a:t>
            </a:r>
            <a:r>
              <a:rPr lang="en-US" sz="3000" dirty="0" err="1" smtClean="0"/>
              <a:t>slu</a:t>
            </a:r>
            <a:r>
              <a:rPr lang="sr-Latn-RS" sz="3000" dirty="0" smtClean="0"/>
              <a:t>šati više kurseva i takođe jedan kurs može biti slušan od strane više korisnika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43042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01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Više prema više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4717504"/>
          </a:xfrm>
        </p:spPr>
        <p:txBody>
          <a:bodyPr>
            <a:normAutofit fontScale="92500" lnSpcReduction="10000"/>
          </a:bodyPr>
          <a:lstStyle/>
          <a:p>
            <a:r>
              <a:rPr lang="sr-Latn-RS" sz="3000" dirty="0" smtClean="0"/>
              <a:t>Isto kao i u MySQL modelima, za realizaciju N:M relacije nam jeneophodno postojanje međutabele koja sadrži strani ključ iz prve tabele i strani ključ iz druge tabele</a:t>
            </a:r>
          </a:p>
          <a:p>
            <a:r>
              <a:rPr lang="sr-Latn-RS" sz="3000" dirty="0" smtClean="0"/>
              <a:t>Ova međutabela sa kod migracija naziva </a:t>
            </a:r>
            <a:r>
              <a:rPr lang="sr-Latn-RS" sz="3000" b="1" dirty="0" smtClean="0"/>
              <a:t>pivot</a:t>
            </a:r>
            <a:r>
              <a:rPr lang="sr-Latn-RS" sz="3000" dirty="0" smtClean="0"/>
              <a:t> tabelai njeno ime treba da sadrži navođenje imena tabela koje povezujemo</a:t>
            </a:r>
          </a:p>
          <a:p>
            <a:r>
              <a:rPr lang="sr-Latn-RS" sz="3000" dirty="0" smtClean="0"/>
              <a:t>Pivod tabelu kreiramo komandom</a:t>
            </a:r>
            <a:r>
              <a:rPr lang="en-US" sz="3000" dirty="0"/>
              <a:t>:</a:t>
            </a:r>
            <a:endParaRPr lang="sr-Latn-RS" sz="3000" dirty="0" smtClean="0"/>
          </a:p>
          <a:p>
            <a:pPr marL="0" indent="0">
              <a:buNone/>
            </a:pPr>
            <a:r>
              <a:rPr lang="en-US" sz="2700" b="1" dirty="0" smtClean="0"/>
              <a:t>p</a:t>
            </a:r>
            <a:r>
              <a:rPr lang="sr-Latn-RS" sz="2700" b="1" dirty="0" smtClean="0"/>
              <a:t>hp artisan make:migration</a:t>
            </a:r>
            <a:r>
              <a:rPr lang="en-US" sz="2700" b="1" dirty="0" smtClean="0"/>
              <a:t> </a:t>
            </a:r>
            <a:r>
              <a:rPr lang="sr-Latn-RS" sz="2700" b="1" dirty="0" smtClean="0"/>
              <a:t>create</a:t>
            </a:r>
            <a:r>
              <a:rPr lang="en-US" sz="2700" b="1" dirty="0" smtClean="0"/>
              <a:t>_tabela1_tabela2_table</a:t>
            </a:r>
            <a:br>
              <a:rPr lang="en-US" sz="2700" b="1" dirty="0" smtClean="0"/>
            </a:br>
            <a:r>
              <a:rPr lang="en-US" sz="2700" b="1" dirty="0" smtClean="0"/>
              <a:t>--create=tabela1_tabela2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xmlns="" val="3243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N:M 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Više prema više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4717504"/>
          </a:xfrm>
        </p:spPr>
        <p:txBody>
          <a:bodyPr>
            <a:normAutofit/>
          </a:bodyPr>
          <a:lstStyle/>
          <a:p>
            <a:r>
              <a:rPr lang="sr-Latn-RS" sz="2700" dirty="0" smtClean="0"/>
              <a:t>Prilikom kreiranja migracije praksa je tabele navoditi u abecednom redu, tako da će između course i user tabele prvo biti navedena course tabele pa tek onda user tabela.</a:t>
            </a:r>
          </a:p>
          <a:p>
            <a:pPr marL="0" indent="0">
              <a:buNone/>
            </a:pPr>
            <a:r>
              <a:rPr lang="en-US" sz="2700" b="1" dirty="0" smtClean="0"/>
              <a:t>p</a:t>
            </a:r>
            <a:r>
              <a:rPr lang="sr-Latn-RS" sz="2700" b="1" dirty="0" smtClean="0"/>
              <a:t>hp artisan make:migratuon create</a:t>
            </a:r>
            <a:r>
              <a:rPr lang="en-US" sz="2700" b="1" dirty="0" smtClean="0"/>
              <a:t>_</a:t>
            </a:r>
            <a:r>
              <a:rPr lang="en-US" sz="2700" b="1" dirty="0" err="1" smtClean="0"/>
              <a:t>course_user_table</a:t>
            </a:r>
            <a:r>
              <a:rPr lang="en-US" sz="2700" b="1" dirty="0" smtClean="0"/>
              <a:t> </a:t>
            </a:r>
            <a:br>
              <a:rPr lang="en-US" sz="2700" b="1" dirty="0" smtClean="0"/>
            </a:br>
            <a:r>
              <a:rPr lang="en-US" sz="2700" b="1" dirty="0" smtClean="0"/>
              <a:t>--create=</a:t>
            </a:r>
            <a:r>
              <a:rPr lang="en-US" sz="2700" b="1" dirty="0" err="1" smtClean="0"/>
              <a:t>course_user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xmlns="" val="6557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080120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Modeli u Laravelu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5077544"/>
          </a:xfrm>
        </p:spPr>
        <p:txBody>
          <a:bodyPr>
            <a:normAutofit lnSpcReduction="10000"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Veza sa bazom podataka u Laravelu ostvarujemo podešavajući pristupne parametre koji se nalaze u </a:t>
            </a:r>
            <a:r>
              <a:rPr lang="sr-Latn-RS" sz="3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.env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 konfiguracionom fajlu</a:t>
            </a:r>
          </a:p>
          <a:p>
            <a:pPr marL="0" indent="0">
              <a:buNone/>
            </a:pP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>
                <a:latin typeface="Times New Roman" pitchFamily="18" charset="0"/>
                <a:cs typeface="Times New Roman" pitchFamily="18" charset="0"/>
              </a:rPr>
              <a:t>DB_CONNECTION=mysql</a:t>
            </a: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DB_HOST=127.0.0.1           //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server baze podataka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DB_PORT=3306	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DB_DATABASE=laravel    //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naziv baze podataka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DB_USERNAME=root      //</a:t>
            </a:r>
            <a:r>
              <a:rPr lang="sr-Latn-R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korisničko ime u bazi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>
                <a:latin typeface="Times New Roman" pitchFamily="18" charset="0"/>
                <a:cs typeface="Times New Roman" pitchFamily="18" charset="0"/>
              </a:rPr>
              <a:t>DB_PASSWORD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=            //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lozinka za pristup bazi </a:t>
            </a: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8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Course mi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gracija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 function up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Schema::create('course', function (Blueprint $table) {</a:t>
            </a:r>
          </a:p>
          <a:p>
            <a:pPr marL="0" indent="0">
              <a:buNone/>
            </a:pPr>
            <a:r>
              <a:rPr lang="en-US" sz="2800" dirty="0"/>
              <a:t>            </a:t>
            </a:r>
            <a:r>
              <a:rPr lang="en-US" sz="2800" b="1" dirty="0">
                <a:solidFill>
                  <a:srgbClr val="0070C0"/>
                </a:solidFill>
              </a:rPr>
              <a:t>$table-&gt;</a:t>
            </a:r>
            <a:r>
              <a:rPr lang="en-US" sz="2800" b="1" dirty="0" err="1">
                <a:solidFill>
                  <a:srgbClr val="0070C0"/>
                </a:solidFill>
              </a:rPr>
              <a:t>bigIncrements</a:t>
            </a:r>
            <a:r>
              <a:rPr lang="en-US" sz="2800" b="1" dirty="0">
                <a:solidFill>
                  <a:srgbClr val="0070C0"/>
                </a:solidFill>
              </a:rPr>
              <a:t>('id');</a:t>
            </a:r>
          </a:p>
          <a:p>
            <a:pPr marL="0" indent="0">
              <a:buNone/>
            </a:pPr>
            <a:r>
              <a:rPr lang="en-US" sz="2800" dirty="0"/>
              <a:t>            $table-&gt;string('name');</a:t>
            </a:r>
          </a:p>
          <a:p>
            <a:pPr marL="0" indent="0">
              <a:buNone/>
            </a:pPr>
            <a:r>
              <a:rPr lang="en-US" sz="2800" dirty="0"/>
              <a:t>            $table-&gt;timestamps();</a:t>
            </a:r>
          </a:p>
          <a:p>
            <a:pPr marL="0" indent="0">
              <a:buNone/>
            </a:pPr>
            <a:r>
              <a:rPr lang="en-US" sz="2800" dirty="0"/>
              <a:t>        });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sr-Latn-R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2026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Pivot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migracija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public function up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Schema::create('</a:t>
            </a:r>
            <a:r>
              <a:rPr lang="en-US" sz="2800" dirty="0" err="1"/>
              <a:t>course_user</a:t>
            </a:r>
            <a:r>
              <a:rPr lang="en-US" sz="2800" dirty="0"/>
              <a:t>', function (Blueprint $table</a:t>
            </a:r>
            <a:r>
              <a:rPr lang="en-US" sz="2800" dirty="0" smtClean="0"/>
              <a:t>){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    $table-&gt;</a:t>
            </a:r>
            <a:r>
              <a:rPr lang="en-US" sz="2800" dirty="0" err="1"/>
              <a:t>bigIncrements</a:t>
            </a:r>
            <a:r>
              <a:rPr lang="en-US" sz="2800" dirty="0"/>
              <a:t>('id');</a:t>
            </a:r>
          </a:p>
          <a:p>
            <a:pPr marL="0" indent="0">
              <a:buNone/>
            </a:pPr>
            <a:r>
              <a:rPr lang="en-US" sz="2800" dirty="0"/>
              <a:t>            </a:t>
            </a:r>
            <a:r>
              <a:rPr lang="en-US" sz="2800" b="1" dirty="0">
                <a:solidFill>
                  <a:srgbClr val="FF0000"/>
                </a:solidFill>
              </a:rPr>
              <a:t>$table-&gt;integer</a:t>
            </a:r>
            <a:r>
              <a:rPr lang="en-US" sz="2800" b="1" dirty="0" smtClean="0">
                <a:solidFill>
                  <a:srgbClr val="FF0000"/>
                </a:solidFill>
              </a:rPr>
              <a:t>(‘</a:t>
            </a:r>
            <a:r>
              <a:rPr lang="sr-Latn-RS" sz="2800" b="1" dirty="0" smtClean="0">
                <a:solidFill>
                  <a:srgbClr val="FF0000"/>
                </a:solidFill>
              </a:rPr>
              <a:t>user</a:t>
            </a:r>
            <a:r>
              <a:rPr lang="en-US" sz="2800" b="1" dirty="0" smtClean="0">
                <a:solidFill>
                  <a:srgbClr val="FF0000"/>
                </a:solidFill>
              </a:rPr>
              <a:t>_id');</a:t>
            </a:r>
            <a:endParaRPr lang="sr-Latn-R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r-Latn-RS" sz="2800" dirty="0" smtClean="0"/>
              <a:t>	</a:t>
            </a:r>
            <a:r>
              <a:rPr lang="en-US" sz="2800" dirty="0" smtClean="0"/>
              <a:t>$</a:t>
            </a:r>
            <a:r>
              <a:rPr lang="en-US" sz="2800" dirty="0" smtClean="0"/>
              <a:t>table-&gt;foreign</a:t>
            </a:r>
            <a:r>
              <a:rPr lang="en-US" sz="2800" dirty="0" smtClean="0"/>
              <a:t>(‘</a:t>
            </a:r>
            <a:r>
              <a:rPr lang="sr-Latn-RS" sz="2800" dirty="0" smtClean="0"/>
              <a:t>user</a:t>
            </a:r>
            <a:r>
              <a:rPr lang="en-US" sz="2800" dirty="0" smtClean="0"/>
              <a:t>_id</a:t>
            </a:r>
            <a:r>
              <a:rPr lang="en-US" sz="2800" dirty="0" smtClean="0"/>
              <a:t>')-&gt;references('id')-&gt;on('users</a:t>
            </a:r>
            <a:r>
              <a:rPr lang="en-US" sz="2800" dirty="0" smtClean="0"/>
              <a:t>');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            $table-&gt;integer('</a:t>
            </a:r>
            <a:r>
              <a:rPr lang="en-US" sz="2800" b="1" dirty="0" err="1">
                <a:solidFill>
                  <a:srgbClr val="FF0000"/>
                </a:solidFill>
              </a:rPr>
              <a:t>course_id</a:t>
            </a:r>
            <a:r>
              <a:rPr lang="en-US" sz="2800" b="1" dirty="0" smtClean="0">
                <a:solidFill>
                  <a:srgbClr val="FF0000"/>
                </a:solidFill>
              </a:rPr>
              <a:t>');</a:t>
            </a:r>
            <a:endParaRPr lang="sr-Latn-R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r-Latn-RS" sz="2800" dirty="0" smtClean="0"/>
              <a:t>	</a:t>
            </a:r>
            <a:r>
              <a:rPr lang="en-US" sz="2800" dirty="0" smtClean="0"/>
              <a:t>$</a:t>
            </a:r>
            <a:r>
              <a:rPr lang="en-US" sz="2800" dirty="0" smtClean="0"/>
              <a:t>table-&gt;foreign</a:t>
            </a:r>
            <a:r>
              <a:rPr lang="en-US" sz="2800" dirty="0" smtClean="0"/>
              <a:t>(‘</a:t>
            </a:r>
            <a:r>
              <a:rPr lang="sr-Latn-RS" sz="2800" dirty="0" smtClean="0"/>
              <a:t>course</a:t>
            </a:r>
            <a:r>
              <a:rPr lang="en-US" sz="2800" dirty="0" smtClean="0"/>
              <a:t>_id</a:t>
            </a:r>
            <a:r>
              <a:rPr lang="en-US" sz="2800" dirty="0" smtClean="0"/>
              <a:t>')-&gt;references('id')-&gt;on</a:t>
            </a:r>
            <a:r>
              <a:rPr lang="en-US" sz="2800" dirty="0" smtClean="0"/>
              <a:t>(‘</a:t>
            </a:r>
            <a:r>
              <a:rPr lang="sr-Latn-RS" sz="2800" dirty="0" smtClean="0"/>
              <a:t>course</a:t>
            </a:r>
            <a:r>
              <a:rPr lang="en-US" sz="2800" dirty="0" smtClean="0"/>
              <a:t>');</a:t>
            </a:r>
            <a:endParaRPr lang="sr-Latn-RS" sz="2800" dirty="0" smtClean="0"/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            $table-&gt;timestamps();</a:t>
            </a:r>
          </a:p>
          <a:p>
            <a:pPr marL="0" indent="0">
              <a:buNone/>
            </a:pPr>
            <a:r>
              <a:rPr lang="en-US" sz="2800" dirty="0"/>
              <a:t>        });</a:t>
            </a:r>
          </a:p>
          <a:p>
            <a:pPr marL="0" indent="0">
              <a:buNone/>
            </a:pPr>
            <a:r>
              <a:rPr lang="en-US" sz="2800" dirty="0"/>
              <a:t>    }</a:t>
            </a:r>
          </a:p>
          <a:p>
            <a:pPr marL="0" indent="0">
              <a:buNone/>
            </a:pPr>
            <a:endParaRPr lang="sr-Latn-R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210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Klasa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Course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 Course extends </a:t>
            </a:r>
            <a:r>
              <a:rPr lang="en-US" sz="2800" dirty="0" smtClean="0"/>
              <a:t>Model{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public function </a:t>
            </a:r>
            <a:r>
              <a:rPr lang="en-US" sz="2800" dirty="0" smtClean="0"/>
              <a:t>user()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    return $this-&gt;</a:t>
            </a:r>
            <a:r>
              <a:rPr lang="en-US" sz="2800" b="1" dirty="0" err="1" smtClean="0">
                <a:solidFill>
                  <a:srgbClr val="FF0000"/>
                </a:solidFill>
              </a:rPr>
              <a:t>belongsToMany</a:t>
            </a:r>
            <a:r>
              <a:rPr lang="en-US" sz="2800" dirty="0" smtClean="0"/>
              <a:t>(</a:t>
            </a:r>
            <a:r>
              <a:rPr lang="en-US" sz="2800" dirty="0" err="1" smtClean="0"/>
              <a:t>Korisnik</a:t>
            </a:r>
            <a:r>
              <a:rPr lang="en-US" sz="2800" dirty="0"/>
              <a:t>::</a:t>
            </a:r>
            <a:r>
              <a:rPr lang="en-US" sz="2800" dirty="0" smtClean="0"/>
              <a:t>class);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}</a:t>
            </a:r>
          </a:p>
          <a:p>
            <a:pPr marL="0" indent="0">
              <a:buNone/>
            </a:pPr>
            <a:r>
              <a:rPr lang="en-US" sz="2800" dirty="0"/>
              <a:t> </a:t>
            </a: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sr-Latn-R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6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82" y="260648"/>
            <a:ext cx="7772400" cy="86895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Klasa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 function course</a:t>
            </a:r>
            <a:r>
              <a:rPr lang="en-US" sz="2800" dirty="0" smtClean="0"/>
              <a:t>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    return $this-&gt;</a:t>
            </a:r>
            <a:r>
              <a:rPr lang="en-US" sz="2800" b="1" dirty="0" err="1" smtClean="0">
                <a:solidFill>
                  <a:srgbClr val="FF0000"/>
                </a:solidFill>
              </a:rPr>
              <a:t>belongsToMany</a:t>
            </a:r>
            <a:r>
              <a:rPr lang="en-US" sz="2800" dirty="0" smtClean="0"/>
              <a:t>(Course</a:t>
            </a:r>
            <a:r>
              <a:rPr lang="en-US" sz="2800" dirty="0"/>
              <a:t>::</a:t>
            </a:r>
            <a:r>
              <a:rPr lang="en-US" sz="2800" dirty="0" smtClean="0"/>
              <a:t>class);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sr-Latn-R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596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0638" cy="86409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relacioni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dijagram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717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3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739"/>
            <a:ext cx="8378418" cy="409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50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864096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Modeli u Laravelu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688632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Pokrenite server i u </a:t>
            </a:r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phpMyAdmin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 kreirajte bazu podatka koju ćete koristiti u svom projektu.</a:t>
            </a:r>
            <a:br>
              <a:rPr lang="sr-Latn-R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Vodite računa o tome da u .</a:t>
            </a:r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 fajlu postavite odgovarajuće parametre.</a:t>
            </a:r>
          </a:p>
          <a:p>
            <a:pPr marL="0" indent="0">
              <a:buNone/>
            </a:pP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>
                <a:latin typeface="Times New Roman" pitchFamily="18" charset="0"/>
                <a:cs typeface="Times New Roman" pitchFamily="18" charset="0"/>
              </a:rPr>
              <a:t>DB_CONNECTION=mysql</a:t>
            </a: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DB_HOST=127.0.0.1           //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server baze podataka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DB_PORT=3306	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DB_DATABASE=laravel    //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naziv baze podataka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DB_USERNAME=root      //</a:t>
            </a:r>
            <a:r>
              <a:rPr lang="sr-Latn-R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korisničko ime u bazi</a:t>
            </a:r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r-Latn-RS" sz="3000" dirty="0">
                <a:latin typeface="Times New Roman" pitchFamily="18" charset="0"/>
                <a:cs typeface="Times New Roman" pitchFamily="18" charset="0"/>
              </a:rPr>
              <a:t>DB_PASSWORD</a:t>
            </a: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=            // </a:t>
            </a:r>
            <a:r>
              <a:rPr lang="sr-Latn-RS" sz="3000" i="1" dirty="0" smtClean="0">
                <a:latin typeface="Times New Roman" pitchFamily="18" charset="0"/>
                <a:cs typeface="Times New Roman" pitchFamily="18" charset="0"/>
              </a:rPr>
              <a:t>lozinka za pristup bazi </a:t>
            </a: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Migracije u Laravelu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08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Migracije u Laravelu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400600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Migracije u Laravelu nam omogućuju lako i jednostavno kontrolisanje i modifikovanje baze podataka uz pomoć PHP koda.</a:t>
            </a:r>
            <a:br>
              <a:rPr lang="sr-Latn-RS" sz="3000" dirty="0" smtClean="0">
                <a:latin typeface="Times New Roman" pitchFamily="18" charset="0"/>
                <a:cs typeface="Times New Roman" pitchFamily="18" charset="0"/>
              </a:rPr>
            </a:b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Migracije su nešto slično Version Control-u, pri čemu se one primenjuju nad bazama podataka.</a:t>
            </a:r>
          </a:p>
          <a:p>
            <a:endParaRPr lang="sr-Latn-R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Za kreiranje migracija koristićemo </a:t>
            </a:r>
            <a:r>
              <a:rPr lang="sr-Latn-RS" sz="3000" b="1" i="1" dirty="0" smtClean="0">
                <a:latin typeface="Times New Roman" pitchFamily="18" charset="0"/>
                <a:cs typeface="Times New Roman" pitchFamily="18" charset="0"/>
              </a:rPr>
              <a:t>Artisan </a:t>
            </a:r>
            <a:endParaRPr lang="sr-Latn-R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6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Kreiranje tabele svih migracija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400600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Da bismo kreirali tabelu u kojoj će se nalaziti sve migracije u redosledu u kome su one izvršavane koristimo komandu:</a:t>
            </a:r>
            <a:br>
              <a:rPr lang="sr-Latn-R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3000" b="1" dirty="0" smtClean="0">
                <a:latin typeface="Courier New" pitchFamily="49" charset="0"/>
                <a:cs typeface="Courier New" pitchFamily="49" charset="0"/>
              </a:rPr>
              <a:t>php artisan migrate:install</a:t>
            </a:r>
          </a:p>
          <a:p>
            <a:pPr marL="0" indent="0">
              <a:buNone/>
            </a:pPr>
            <a:endParaRPr lang="sr-Latn-RS" sz="3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Ili možete specificirati koju bazu koristite komandom:</a:t>
            </a:r>
            <a:endParaRPr lang="sr-Latn-R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artisan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migrate:install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database=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endParaRPr lang="sr-Latn-R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500" b="1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Ovom komandom smo dobili tabelu migracija (proveriti phpMyAdmin) i u njoj će biti zabeležene sve migracije koje budemo pravili u našem projektu</a:t>
            </a:r>
          </a:p>
        </p:txBody>
      </p:sp>
    </p:spTree>
    <p:extLst>
      <p:ext uri="{BB962C8B-B14F-4D97-AF65-F5344CB8AC3E}">
        <p14:creationId xmlns:p14="http://schemas.microsoft.com/office/powerpoint/2010/main" xmlns="" val="4848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2088"/>
          </a:xfrm>
        </p:spPr>
        <p:txBody>
          <a:bodyPr/>
          <a:lstStyle/>
          <a:p>
            <a:r>
              <a:rPr lang="sr-Latn-R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Kreiranje tabele u bazi podataka	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400600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Da bismo kreirali tabelu u bazi podataka, koristićemo sledeću komandu:</a:t>
            </a:r>
          </a:p>
          <a:p>
            <a:pPr marL="0" indent="0"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artisan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make:migration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_ime_tabele_</a:t>
            </a:r>
            <a:r>
              <a:rPr lang="en-US" sz="3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sr-Latn-R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30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create=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ime_tabele</a:t>
            </a:r>
            <a:r>
              <a:rPr lang="sr-Latn-RS" sz="3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r-Latn-RS" sz="3000" b="1" dirty="0" smtClean="0">
                <a:latin typeface="Courier New" pitchFamily="49" charset="0"/>
                <a:cs typeface="Courier New" pitchFamily="49" charset="0"/>
              </a:rPr>
            </a:br>
            <a:endParaRPr lang="sr-Latn-RS" sz="3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sz="3000" dirty="0" smtClean="0">
                <a:latin typeface="Times New Roman" pitchFamily="18" charset="0"/>
                <a:cs typeface="Times New Roman" pitchFamily="18" charset="0"/>
              </a:rPr>
              <a:t>Da bismo izvršili sinhronizaciju sa phpMyAdmin moramo da izvršimo komandu:</a:t>
            </a:r>
          </a:p>
          <a:p>
            <a:pPr marL="0" indent="0">
              <a:buNone/>
            </a:pPr>
            <a:r>
              <a:rPr lang="sr-Latn-RS" sz="3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r-Latn-RS" sz="3000" b="1" dirty="0" smtClean="0">
                <a:latin typeface="Courier New" pitchFamily="49" charset="0"/>
                <a:cs typeface="Courier New" pitchFamily="49" charset="0"/>
              </a:rPr>
              <a:t>hp artisan migrate</a:t>
            </a:r>
            <a:endParaRPr lang="sr-Latn-R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5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3604</TotalTime>
  <Words>924</Words>
  <Application>Microsoft Office PowerPoint</Application>
  <PresentationFormat>On-screen Show (4:3)</PresentationFormat>
  <Paragraphs>258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Modeli u Laravelu</vt:lpstr>
      <vt:lpstr>Slide 2</vt:lpstr>
      <vt:lpstr>Modeli u Laravelu </vt:lpstr>
      <vt:lpstr>Modeli u Laravelu </vt:lpstr>
      <vt:lpstr>Modeli u Laravelu </vt:lpstr>
      <vt:lpstr>Migracije u Laravelu</vt:lpstr>
      <vt:lpstr>Migracije u Laravelu </vt:lpstr>
      <vt:lpstr>Kreiranje tabele svih migracija </vt:lpstr>
      <vt:lpstr>Kreiranje tabele u bazi podataka </vt:lpstr>
      <vt:lpstr>Kreiranje tabele u bazi podataka </vt:lpstr>
      <vt:lpstr>Kreiranje tabele u bazi podataka </vt:lpstr>
      <vt:lpstr>Kreiranje tabele u bazi podataka </vt:lpstr>
      <vt:lpstr>Dodavanje polja tabeli </vt:lpstr>
      <vt:lpstr>Dodavanje polja tabeli </vt:lpstr>
      <vt:lpstr>Dodavanje polja tabeli </vt:lpstr>
      <vt:lpstr>Dodavanje polja tabeli </vt:lpstr>
      <vt:lpstr>Migracije unazad </vt:lpstr>
      <vt:lpstr>Migracije i relacije</vt:lpstr>
      <vt:lpstr>Relacije</vt:lpstr>
      <vt:lpstr>Relacije</vt:lpstr>
      <vt:lpstr>Relacije</vt:lpstr>
      <vt:lpstr>Migracije – Relacija 1 : 1</vt:lpstr>
      <vt:lpstr>1:1 – Relacioni dijagram</vt:lpstr>
      <vt:lpstr>1:1 – User migracija</vt:lpstr>
      <vt:lpstr>1:1 – Email migracija</vt:lpstr>
      <vt:lpstr>1:1 – Kalsa User</vt:lpstr>
      <vt:lpstr>1:1 – Kalsa User</vt:lpstr>
      <vt:lpstr>1:1 – Kalsa Email – 2. verzija</vt:lpstr>
      <vt:lpstr>Migracije – Relacija 1 : N</vt:lpstr>
      <vt:lpstr>1:N – Relacioni dijagram</vt:lpstr>
      <vt:lpstr>1:N – Jedan prema više</vt:lpstr>
      <vt:lpstr>1:N – Role migracija</vt:lpstr>
      <vt:lpstr>1:N – User migracija</vt:lpstr>
      <vt:lpstr>1:1 – Kalsa User</vt:lpstr>
      <vt:lpstr>1:1 – Kalsa Role</vt:lpstr>
      <vt:lpstr>Migracije – Relacija N : M</vt:lpstr>
      <vt:lpstr>N:M – Relacioni dijagram</vt:lpstr>
      <vt:lpstr>N:M – Više prema više</vt:lpstr>
      <vt:lpstr>N:M – Više prema više</vt:lpstr>
      <vt:lpstr>N:M – Course migracija</vt:lpstr>
      <vt:lpstr>N:M – Pivot migracija</vt:lpstr>
      <vt:lpstr>N:M – Klasa Course</vt:lpstr>
      <vt:lpstr>N:M – Klasa User</vt:lpstr>
      <vt:lpstr>Baza podataka – relacioni dijagram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Promenljive i osnovne upravljačke strukture</dc:title>
  <dc:creator>Windows User</dc:creator>
  <cp:lastModifiedBy>Žarko</cp:lastModifiedBy>
  <cp:revision>89</cp:revision>
  <dcterms:created xsi:type="dcterms:W3CDTF">2019-12-12T08:29:02Z</dcterms:created>
  <dcterms:modified xsi:type="dcterms:W3CDTF">2019-12-17T11:34:10Z</dcterms:modified>
</cp:coreProperties>
</file>