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9"/>
  </p:notesMasterIdLst>
  <p:sldIdLst>
    <p:sldId id="256" r:id="rId2"/>
    <p:sldId id="299" r:id="rId3"/>
    <p:sldId id="259" r:id="rId4"/>
    <p:sldId id="301" r:id="rId5"/>
    <p:sldId id="302" r:id="rId6"/>
    <p:sldId id="300" r:id="rId7"/>
    <p:sldId id="297" r:id="rId8"/>
  </p:sldIdLst>
  <p:sldSz cx="9144000" cy="5143500" type="screen16x9"/>
  <p:notesSz cx="6858000" cy="9144000"/>
  <p:embeddedFontLst>
    <p:embeddedFont>
      <p:font typeface="Hanken Grotesk" panose="020B0604020202020204" charset="0"/>
      <p:regular r:id="rId10"/>
      <p:bold r:id="rId11"/>
      <p:italic r:id="rId12"/>
      <p:boldItalic r:id="rId13"/>
    </p:embeddedFont>
    <p:embeddedFont>
      <p:font typeface="Nunito Light" pitchFamily="2" charset="0"/>
      <p:regular r:id="rId14"/>
      <p:italic r:id="rId15"/>
    </p:embeddedFont>
    <p:embeddedFont>
      <p:font typeface="Raleway Black" pitchFamily="2"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39C"/>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FB8F9C-E678-40FB-B7A3-0FAAE581F251}">
  <a:tblStyle styleId="{C5FB8F9C-E678-40FB-B7A3-0FAAE581F2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91F5626-08BF-4BF8-902F-A0C2437C8B3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5" autoAdjust="0"/>
    <p:restoredTop sz="94660"/>
  </p:normalViewPr>
  <p:slideViewPr>
    <p:cSldViewPr snapToGrid="0">
      <p:cViewPr varScale="1">
        <p:scale>
          <a:sx n="119" d="100"/>
          <a:sy n="119" d="100"/>
        </p:scale>
        <p:origin x="715"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ons.gov.uk/peoplepopulationandcommunity/crimeandjustice/bulletins/perceptionsofpersonalsafetyandexperiencesofharassmentgreatbritain/2to27june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1999150"/>
            <a:ext cx="4384800" cy="76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Scanner Sweep</a:t>
            </a:r>
            <a:endParaRPr dirty="0"/>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15175839" y="19117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CA"/>
            </a:p>
          </p:txBody>
        </p:sp>
      </p:grpSp>
      <p:sp>
        <p:nvSpPr>
          <p:cNvPr id="3" name="Subtitle 2">
            <a:extLst>
              <a:ext uri="{FF2B5EF4-FFF2-40B4-BE49-F238E27FC236}">
                <a16:creationId xmlns:a16="http://schemas.microsoft.com/office/drawing/2014/main" id="{F7D09F68-7FFE-D683-F806-640C4E060305}"/>
              </a:ext>
            </a:extLst>
          </p:cNvPr>
          <p:cNvSpPr>
            <a:spLocks noGrp="1"/>
          </p:cNvSpPr>
          <p:nvPr>
            <p:ph type="subTitle" idx="1"/>
          </p:nvPr>
        </p:nvSpPr>
        <p:spPr/>
        <p:txBody>
          <a:bodyPr/>
          <a:lstStyle/>
          <a:p>
            <a:endParaRPr lang="en-CA"/>
          </a:p>
        </p:txBody>
      </p:sp>
      <p:sp>
        <p:nvSpPr>
          <p:cNvPr id="5" name="Rectangle 4">
            <a:extLst>
              <a:ext uri="{FF2B5EF4-FFF2-40B4-BE49-F238E27FC236}">
                <a16:creationId xmlns:a16="http://schemas.microsoft.com/office/drawing/2014/main" id="{21DEF3D7-FA05-DDF7-E827-D8CC44CB32F8}"/>
              </a:ext>
            </a:extLst>
          </p:cNvPr>
          <p:cNvSpPr/>
          <p:nvPr/>
        </p:nvSpPr>
        <p:spPr>
          <a:xfrm>
            <a:off x="12107127" y="969102"/>
            <a:ext cx="3589020" cy="355092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ABB40903-F4F0-EDD3-1841-4DEF26CDD23B}"/>
              </a:ext>
            </a:extLst>
          </p:cNvPr>
          <p:cNvSpPr/>
          <p:nvPr/>
        </p:nvSpPr>
        <p:spPr>
          <a:xfrm>
            <a:off x="13300390" y="2731632"/>
            <a:ext cx="1071640" cy="1098362"/>
          </a:xfrm>
          <a:prstGeom prst="ellipse">
            <a:avLst/>
          </a:prstGeom>
          <a:noFill/>
          <a:ln w="1524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5B1369FC-4E74-2387-FD77-261B95DA4C2A}"/>
              </a:ext>
            </a:extLst>
          </p:cNvPr>
          <p:cNvSpPr/>
          <p:nvPr/>
        </p:nvSpPr>
        <p:spPr>
          <a:xfrm>
            <a:off x="13002094" y="2389629"/>
            <a:ext cx="1651392" cy="1754576"/>
          </a:xfrm>
          <a:prstGeom prst="ellipse">
            <a:avLst/>
          </a:prstGeom>
          <a:noFill/>
          <a:ln w="114300">
            <a:solidFill>
              <a:srgbClr val="FFC000">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AE86B7D-A723-A8FE-90F4-0DC0B360E7C7}"/>
              </a:ext>
            </a:extLst>
          </p:cNvPr>
          <p:cNvSpPr/>
          <p:nvPr/>
        </p:nvSpPr>
        <p:spPr>
          <a:xfrm>
            <a:off x="12813024" y="2164814"/>
            <a:ext cx="2061580" cy="2180216"/>
          </a:xfrm>
          <a:prstGeom prst="ellipse">
            <a:avLst/>
          </a:prstGeom>
          <a:noFill/>
          <a:ln w="76200">
            <a:solidFill>
              <a:srgbClr val="FFC00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DB131E64-FE4D-5EDE-65E7-89DA868DB168}"/>
              </a:ext>
            </a:extLst>
          </p:cNvPr>
          <p:cNvSpPr/>
          <p:nvPr/>
        </p:nvSpPr>
        <p:spPr>
          <a:xfrm>
            <a:off x="12604744" y="2005538"/>
            <a:ext cx="2478140" cy="2584120"/>
          </a:xfrm>
          <a:prstGeom prst="ellipse">
            <a:avLst/>
          </a:prstGeom>
          <a:noFill/>
          <a:ln w="38100">
            <a:solidFill>
              <a:srgbClr val="FFC000">
                <a:alpha val="2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DAD8E398-D8E0-0DCD-CA26-2F68571897B8}"/>
              </a:ext>
            </a:extLst>
          </p:cNvPr>
          <p:cNvSpPr/>
          <p:nvPr/>
        </p:nvSpPr>
        <p:spPr>
          <a:xfrm>
            <a:off x="13630904" y="3044563"/>
            <a:ext cx="425820" cy="472500"/>
          </a:xfrm>
          <a:prstGeom prst="ellipse">
            <a:avLst/>
          </a:prstGeom>
          <a:noFill/>
          <a:ln w="2032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0" name="Picture 29" descr="A yellow and black circle&#10;&#10;Description automatically generated">
            <a:extLst>
              <a:ext uri="{FF2B5EF4-FFF2-40B4-BE49-F238E27FC236}">
                <a16:creationId xmlns:a16="http://schemas.microsoft.com/office/drawing/2014/main" id="{33CDD5B6-041A-DCAD-93AB-E5E127E6D028}"/>
              </a:ext>
            </a:extLst>
          </p:cNvPr>
          <p:cNvPicPr>
            <a:picLocks noChangeAspect="1"/>
          </p:cNvPicPr>
          <p:nvPr/>
        </p:nvPicPr>
        <p:blipFill>
          <a:blip r:embed="rId3"/>
          <a:stretch>
            <a:fillRect/>
          </a:stretch>
        </p:blipFill>
        <p:spPr>
          <a:xfrm>
            <a:off x="4596017" y="1770221"/>
            <a:ext cx="2412966" cy="1092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6588-E4A8-CBDA-D529-7A417058E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13089-A7AC-A94B-5D79-43FAD1A1A4F6}"/>
              </a:ext>
            </a:extLst>
          </p:cNvPr>
          <p:cNvSpPr>
            <a:spLocks noGrp="1"/>
          </p:cNvSpPr>
          <p:nvPr>
            <p:ph type="title"/>
          </p:nvPr>
        </p:nvSpPr>
        <p:spPr>
          <a:xfrm>
            <a:off x="1782650" y="925060"/>
            <a:ext cx="5311570" cy="904500"/>
          </a:xfrm>
        </p:spPr>
        <p:txBody>
          <a:bodyPr/>
          <a:lstStyle/>
          <a:p>
            <a:pPr algn="ctr"/>
            <a:r>
              <a:rPr lang="en-CA" dirty="0"/>
              <a:t>Problem Statement</a:t>
            </a:r>
          </a:p>
        </p:txBody>
      </p:sp>
      <p:sp>
        <p:nvSpPr>
          <p:cNvPr id="3" name="Subtitle 2">
            <a:extLst>
              <a:ext uri="{FF2B5EF4-FFF2-40B4-BE49-F238E27FC236}">
                <a16:creationId xmlns:a16="http://schemas.microsoft.com/office/drawing/2014/main" id="{7C5B7FF9-C86A-0983-DA25-2ABFA48BF901}"/>
              </a:ext>
            </a:extLst>
          </p:cNvPr>
          <p:cNvSpPr>
            <a:spLocks noGrp="1"/>
          </p:cNvSpPr>
          <p:nvPr>
            <p:ph type="subTitle" idx="1"/>
          </p:nvPr>
        </p:nvSpPr>
        <p:spPr>
          <a:xfrm>
            <a:off x="1325020" y="2346959"/>
            <a:ext cx="6226830" cy="2084837"/>
          </a:xfrm>
        </p:spPr>
        <p:txBody>
          <a:bodyPr/>
          <a:lstStyle/>
          <a:p>
            <a:pPr marL="152400" indent="0" algn="ctr">
              <a:buNone/>
            </a:pPr>
            <a:r>
              <a:rPr lang="en-CA" sz="1600" dirty="0"/>
              <a:t>Design a tool for women that use to feel safer at night. The tool should be able to use AI to detect threats, and avoid hindering daily life, easy to use, and portable. </a:t>
            </a:r>
          </a:p>
          <a:p>
            <a:pPr marL="152400" indent="0" algn="ctr">
              <a:buNone/>
            </a:pPr>
            <a:endParaRPr lang="en-CA" sz="1600" dirty="0"/>
          </a:p>
        </p:txBody>
      </p:sp>
      <p:pic>
        <p:nvPicPr>
          <p:cNvPr id="6" name="Picture 5">
            <a:extLst>
              <a:ext uri="{FF2B5EF4-FFF2-40B4-BE49-F238E27FC236}">
                <a16:creationId xmlns:a16="http://schemas.microsoft.com/office/drawing/2014/main" id="{A2A70DCC-1DCE-E762-5F84-FE7ED881FB06}"/>
              </a:ext>
            </a:extLst>
          </p:cNvPr>
          <p:cNvPicPr>
            <a:picLocks noChangeAspect="1"/>
          </p:cNvPicPr>
          <p:nvPr/>
        </p:nvPicPr>
        <p:blipFill>
          <a:blip r:embed="rId2"/>
          <a:stretch>
            <a:fillRect/>
          </a:stretch>
        </p:blipFill>
        <p:spPr>
          <a:xfrm>
            <a:off x="3867089" y="3389377"/>
            <a:ext cx="1409822" cy="1425063"/>
          </a:xfrm>
          <a:prstGeom prst="rect">
            <a:avLst/>
          </a:prstGeom>
        </p:spPr>
      </p:pic>
    </p:spTree>
    <p:extLst>
      <p:ext uri="{BB962C8B-B14F-4D97-AF65-F5344CB8AC3E}">
        <p14:creationId xmlns:p14="http://schemas.microsoft.com/office/powerpoint/2010/main" val="106840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pic>
        <p:nvPicPr>
          <p:cNvPr id="1026" name="Picture 2">
            <a:extLst>
              <a:ext uri="{FF2B5EF4-FFF2-40B4-BE49-F238E27FC236}">
                <a16:creationId xmlns:a16="http://schemas.microsoft.com/office/drawing/2014/main" id="{0DA59AB6-3A8C-83A4-2FB6-A365ACC2BCB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180" b="94141" l="1270" r="93750">
                        <a14:foregroundMark x1="51953" y1="42480" x2="42578" y2="30566"/>
                        <a14:foregroundMark x1="42578" y1="30566" x2="48730" y2="62891"/>
                        <a14:foregroundMark x1="48730" y1="62891" x2="55371" y2="53223"/>
                        <a14:foregroundMark x1="55371" y1="53223" x2="54590" y2="51563"/>
                        <a14:foregroundMark x1="80859" y1="37012" x2="82910" y2="62500"/>
                        <a14:foregroundMark x1="57129" y1="37305" x2="42285" y2="30859"/>
                        <a14:foregroundMark x1="36523" y1="32910" x2="29004" y2="40430"/>
                        <a14:foregroundMark x1="29004" y1="40430" x2="24707" y2="49219"/>
                        <a14:foregroundMark x1="45410" y1="56641" x2="26563" y2="33496"/>
                        <a14:foregroundMark x1="29980" y1="34668" x2="41699" y2="41016"/>
                        <a14:foregroundMark x1="29297" y1="32715" x2="41992" y2="39063"/>
                        <a14:foregroundMark x1="30762" y1="33887" x2="51367" y2="45508"/>
                        <a14:foregroundMark x1="75195" y1="34863" x2="81445" y2="56445"/>
                        <a14:foregroundMark x1="88086" y1="38770" x2="90918" y2="55859"/>
                        <a14:foregroundMark x1="79297" y1="46387" x2="55176" y2="59961"/>
                        <a14:foregroundMark x1="53223" y1="23828" x2="77734" y2="23145"/>
                        <a14:foregroundMark x1="42480" y1="27441" x2="27148" y2="26953"/>
                        <a14:foregroundMark x1="39063" y1="22070" x2="54102" y2="34180"/>
                        <a14:foregroundMark x1="33594" y1="20898" x2="70117" y2="25586"/>
                        <a14:foregroundMark x1="48633" y1="16016" x2="83594" y2="42480"/>
                        <a14:foregroundMark x1="75488" y1="16699" x2="87598" y2="23438"/>
                        <a14:foregroundMark x1="85742" y1="27734" x2="93750" y2="42188"/>
                        <a14:foregroundMark x1="10742" y1="73730" x2="6641" y2="74121"/>
                        <a14:foregroundMark x1="20117" y1="78711" x2="32813" y2="81738"/>
                        <a14:foregroundMark x1="72070" y1="76465" x2="60938" y2="90625"/>
                        <a14:foregroundMark x1="30176" y1="50684" x2="26563" y2="57813"/>
                        <a14:foregroundMark x1="22852" y1="28320" x2="23047" y2="37891"/>
                        <a14:foregroundMark x1="44531" y1="89453" x2="47656" y2="90625"/>
                        <a14:foregroundMark x1="8398" y1="78418" x2="4395" y2="79590"/>
                        <a14:foregroundMark x1="83203" y1="66406" x2="84473" y2="66211"/>
                        <a14:foregroundMark x1="87793" y1="64551" x2="88477" y2="64160"/>
                        <a14:foregroundMark x1="87793" y1="64160" x2="84961" y2="65625"/>
                        <a14:foregroundMark x1="88086" y1="64258" x2="91504" y2="63379"/>
                        <a14:foregroundMark x1="16406" y1="80469" x2="17676" y2="80566"/>
                        <a14:foregroundMark x1="18848" y1="80762" x2="20410" y2="81641"/>
                        <a14:foregroundMark x1="22266" y1="81738" x2="24121" y2="82520"/>
                        <a14:foregroundMark x1="25098" y1="82520" x2="26855" y2="83301"/>
                        <a14:foregroundMark x1="27734" y1="83594" x2="29883" y2="84277"/>
                        <a14:foregroundMark x1="30469" y1="84277" x2="32520" y2="85449"/>
                        <a14:foregroundMark x1="32031" y1="85352" x2="34863" y2="87012"/>
                        <a14:foregroundMark x1="34863" y1="87012" x2="37402" y2="88770"/>
                        <a14:foregroundMark x1="1660" y1="81445" x2="1270" y2="81445"/>
                        <a14:foregroundMark x1="58887" y1="9180" x2="57520" y2="9180"/>
                        <a14:backgroundMark x1="86328" y1="68262" x2="84668" y2="69141"/>
                        <a14:backgroundMark x1="8691" y1="86523" x2="3320" y2="87891"/>
                        <a14:backgroundMark x1="7910" y1="83301" x2="3809" y2="83691"/>
                        <a14:backgroundMark x1="6738" y1="82813" x2="5078" y2="83301"/>
                        <a14:backgroundMark x1="23340" y1="87891" x2="23730" y2="88281"/>
                        <a14:backgroundMark x1="27148" y1="87402" x2="27148" y2="87402"/>
                        <a14:backgroundMark x1="31055" y1="89160" x2="31738" y2="89746"/>
                        <a14:backgroundMark x1="34863" y1="90820" x2="36816" y2="92188"/>
                        <a14:backgroundMark x1="41113" y1="94336" x2="43066" y2="95215"/>
                        <a14:backgroundMark x1="47656" y1="95117" x2="44238" y2="94629"/>
                        <a14:backgroundMark x1="51367" y1="95410" x2="50195" y2="95117"/>
                        <a14:backgroundMark x1="54785" y1="95117" x2="52246" y2="95508"/>
                      </a14:backgroundRemoval>
                    </a14:imgEffect>
                  </a14:imgLayer>
                </a14:imgProps>
              </a:ext>
              <a:ext uri="{28A0092B-C50C-407E-A947-70E740481C1C}">
                <a14:useLocalDpi xmlns:a14="http://schemas.microsoft.com/office/drawing/2010/main" val="0"/>
              </a:ext>
            </a:extLst>
          </a:blip>
          <a:srcRect/>
          <a:stretch>
            <a:fillRect/>
          </a:stretch>
        </p:blipFill>
        <p:spPr bwMode="auto">
          <a:xfrm>
            <a:off x="2965532" y="965282"/>
            <a:ext cx="3212936" cy="3212936"/>
          </a:xfrm>
          <a:prstGeom prst="rect">
            <a:avLst/>
          </a:prstGeom>
          <a:noFill/>
          <a:extLst>
            <a:ext uri="{909E8E84-426E-40DD-AFC4-6F175D3DCCD1}">
              <a14:hiddenFill xmlns:a14="http://schemas.microsoft.com/office/drawing/2010/main">
                <a:solidFill>
                  <a:srgbClr val="FFFFFF"/>
                </a:solidFill>
              </a14:hiddenFill>
            </a:ext>
          </a:extLst>
        </p:spPr>
      </p:pic>
      <p:grpSp>
        <p:nvGrpSpPr>
          <p:cNvPr id="10721" name="Google Shape;10721;p65"/>
          <p:cNvGrpSpPr/>
          <p:nvPr/>
        </p:nvGrpSpPr>
        <p:grpSpPr>
          <a:xfrm>
            <a:off x="3561419" y="-495941"/>
            <a:ext cx="359154" cy="314991"/>
            <a:chOff x="-46033225" y="1982825"/>
            <a:chExt cx="300900" cy="263900"/>
          </a:xfrm>
          <a:solidFill>
            <a:schemeClr val="bg1"/>
          </a:solidFill>
        </p:grpSpPr>
        <p:sp>
          <p:nvSpPr>
            <p:cNvPr id="10722" name="Google Shape;10722;p65"/>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65"/>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65"/>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1" name="Google Shape;10811;p65"/>
          <p:cNvGrpSpPr/>
          <p:nvPr/>
        </p:nvGrpSpPr>
        <p:grpSpPr>
          <a:xfrm>
            <a:off x="2965532" y="-531217"/>
            <a:ext cx="295237" cy="358229"/>
            <a:chOff x="-45270025" y="2701925"/>
            <a:chExt cx="247350" cy="300125"/>
          </a:xfrm>
          <a:solidFill>
            <a:schemeClr val="bg1"/>
          </a:solidFill>
        </p:grpSpPr>
        <p:sp>
          <p:nvSpPr>
            <p:cNvPr id="10812" name="Google Shape;10812;p65"/>
            <p:cNvSpPr/>
            <p:nvPr/>
          </p:nvSpPr>
          <p:spPr>
            <a:xfrm>
              <a:off x="-45128250" y="28437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3" name="Google Shape;10813;p65"/>
            <p:cNvSpPr/>
            <p:nvPr/>
          </p:nvSpPr>
          <p:spPr>
            <a:xfrm>
              <a:off x="-45270025" y="2701925"/>
              <a:ext cx="247350" cy="300125"/>
            </a:xfrm>
            <a:custGeom>
              <a:avLst/>
              <a:gdLst/>
              <a:ahLst/>
              <a:cxnLst/>
              <a:rect l="l" t="t" r="r" b="b"/>
              <a:pathLst>
                <a:path w="9894" h="12005" extrusionOk="0">
                  <a:moveTo>
                    <a:pt x="7751" y="1261"/>
                  </a:moveTo>
                  <a:lnTo>
                    <a:pt x="8665" y="2143"/>
                  </a:lnTo>
                  <a:lnTo>
                    <a:pt x="7751" y="2143"/>
                  </a:lnTo>
                  <a:lnTo>
                    <a:pt x="7751" y="1261"/>
                  </a:lnTo>
                  <a:close/>
                  <a:moveTo>
                    <a:pt x="7090" y="4979"/>
                  </a:moveTo>
                  <a:lnTo>
                    <a:pt x="7090" y="9925"/>
                  </a:lnTo>
                  <a:lnTo>
                    <a:pt x="757" y="9925"/>
                  </a:lnTo>
                  <a:lnTo>
                    <a:pt x="757" y="4979"/>
                  </a:lnTo>
                  <a:close/>
                  <a:moveTo>
                    <a:pt x="7090" y="725"/>
                  </a:moveTo>
                  <a:lnTo>
                    <a:pt x="7090" y="2521"/>
                  </a:lnTo>
                  <a:cubicBezTo>
                    <a:pt x="7090" y="2710"/>
                    <a:pt x="7247" y="2868"/>
                    <a:pt x="7436" y="2868"/>
                  </a:cubicBezTo>
                  <a:lnTo>
                    <a:pt x="9232" y="2868"/>
                  </a:lnTo>
                  <a:lnTo>
                    <a:pt x="9232" y="11343"/>
                  </a:lnTo>
                  <a:lnTo>
                    <a:pt x="1450" y="11343"/>
                  </a:lnTo>
                  <a:lnTo>
                    <a:pt x="1450" y="10618"/>
                  </a:lnTo>
                  <a:lnTo>
                    <a:pt x="7436" y="10618"/>
                  </a:lnTo>
                  <a:cubicBezTo>
                    <a:pt x="7657" y="10618"/>
                    <a:pt x="7814" y="10460"/>
                    <a:pt x="7814" y="10271"/>
                  </a:cubicBezTo>
                  <a:lnTo>
                    <a:pt x="7814" y="4632"/>
                  </a:lnTo>
                  <a:cubicBezTo>
                    <a:pt x="7814" y="4443"/>
                    <a:pt x="7657" y="4285"/>
                    <a:pt x="7436" y="4285"/>
                  </a:cubicBezTo>
                  <a:lnTo>
                    <a:pt x="1450" y="4285"/>
                  </a:lnTo>
                  <a:lnTo>
                    <a:pt x="1450" y="725"/>
                  </a:lnTo>
                  <a:close/>
                  <a:moveTo>
                    <a:pt x="1072" y="1"/>
                  </a:moveTo>
                  <a:cubicBezTo>
                    <a:pt x="883" y="1"/>
                    <a:pt x="726" y="158"/>
                    <a:pt x="726" y="347"/>
                  </a:cubicBezTo>
                  <a:lnTo>
                    <a:pt x="726" y="4254"/>
                  </a:lnTo>
                  <a:lnTo>
                    <a:pt x="379" y="4254"/>
                  </a:lnTo>
                  <a:cubicBezTo>
                    <a:pt x="158" y="4254"/>
                    <a:pt x="1" y="4411"/>
                    <a:pt x="1" y="4601"/>
                  </a:cubicBezTo>
                  <a:lnTo>
                    <a:pt x="1" y="10240"/>
                  </a:lnTo>
                  <a:cubicBezTo>
                    <a:pt x="1" y="10429"/>
                    <a:pt x="158" y="10586"/>
                    <a:pt x="379" y="10586"/>
                  </a:cubicBezTo>
                  <a:lnTo>
                    <a:pt x="726" y="10586"/>
                  </a:lnTo>
                  <a:lnTo>
                    <a:pt x="726" y="11658"/>
                  </a:lnTo>
                  <a:cubicBezTo>
                    <a:pt x="726" y="11847"/>
                    <a:pt x="883" y="12004"/>
                    <a:pt x="1072" y="12004"/>
                  </a:cubicBezTo>
                  <a:lnTo>
                    <a:pt x="9484" y="12004"/>
                  </a:lnTo>
                  <a:cubicBezTo>
                    <a:pt x="9704" y="12004"/>
                    <a:pt x="9862" y="11847"/>
                    <a:pt x="9862" y="11658"/>
                  </a:cubicBezTo>
                  <a:lnTo>
                    <a:pt x="9893" y="2458"/>
                  </a:lnTo>
                  <a:cubicBezTo>
                    <a:pt x="9893" y="2395"/>
                    <a:pt x="9862" y="2269"/>
                    <a:pt x="9767" y="2238"/>
                  </a:cubicBezTo>
                  <a:lnTo>
                    <a:pt x="7657" y="95"/>
                  </a:lnTo>
                  <a:cubicBezTo>
                    <a:pt x="7562" y="32"/>
                    <a:pt x="7499" y="1"/>
                    <a:pt x="7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4" name="Google Shape;10814;p65"/>
            <p:cNvSpPr/>
            <p:nvPr/>
          </p:nvSpPr>
          <p:spPr>
            <a:xfrm>
              <a:off x="-45235350" y="2844500"/>
              <a:ext cx="89800" cy="87450"/>
            </a:xfrm>
            <a:custGeom>
              <a:avLst/>
              <a:gdLst/>
              <a:ahLst/>
              <a:cxnLst/>
              <a:rect l="l" t="t" r="r" b="b"/>
              <a:pathLst>
                <a:path w="3592" h="3498" extrusionOk="0">
                  <a:moveTo>
                    <a:pt x="1796" y="1103"/>
                  </a:moveTo>
                  <a:lnTo>
                    <a:pt x="2268" y="2079"/>
                  </a:lnTo>
                  <a:lnTo>
                    <a:pt x="1292" y="2079"/>
                  </a:lnTo>
                  <a:lnTo>
                    <a:pt x="1796" y="1103"/>
                  </a:lnTo>
                  <a:close/>
                  <a:moveTo>
                    <a:pt x="1764" y="0"/>
                  </a:moveTo>
                  <a:cubicBezTo>
                    <a:pt x="1638" y="0"/>
                    <a:pt x="1544" y="63"/>
                    <a:pt x="1449" y="189"/>
                  </a:cubicBezTo>
                  <a:lnTo>
                    <a:pt x="32" y="2993"/>
                  </a:lnTo>
                  <a:cubicBezTo>
                    <a:pt x="0" y="3151"/>
                    <a:pt x="63" y="3340"/>
                    <a:pt x="284" y="3466"/>
                  </a:cubicBezTo>
                  <a:cubicBezTo>
                    <a:pt x="324" y="3482"/>
                    <a:pt x="369" y="3490"/>
                    <a:pt x="415" y="3490"/>
                  </a:cubicBezTo>
                  <a:cubicBezTo>
                    <a:pt x="547" y="3490"/>
                    <a:pt x="686" y="3425"/>
                    <a:pt x="756" y="3308"/>
                  </a:cubicBezTo>
                  <a:lnTo>
                    <a:pt x="977" y="2804"/>
                  </a:lnTo>
                  <a:lnTo>
                    <a:pt x="2647" y="2804"/>
                  </a:lnTo>
                  <a:lnTo>
                    <a:pt x="2867" y="3308"/>
                  </a:lnTo>
                  <a:cubicBezTo>
                    <a:pt x="2962" y="3434"/>
                    <a:pt x="3056" y="3497"/>
                    <a:pt x="3182" y="3497"/>
                  </a:cubicBezTo>
                  <a:cubicBezTo>
                    <a:pt x="3245" y="3497"/>
                    <a:pt x="3308" y="3497"/>
                    <a:pt x="3340" y="3466"/>
                  </a:cubicBezTo>
                  <a:cubicBezTo>
                    <a:pt x="3497" y="3371"/>
                    <a:pt x="3592" y="3151"/>
                    <a:pt x="3497" y="2993"/>
                  </a:cubicBezTo>
                  <a:lnTo>
                    <a:pt x="2079" y="189"/>
                  </a:lnTo>
                  <a:cubicBezTo>
                    <a:pt x="2016" y="63"/>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5" name="Google Shape;10815;p65"/>
            <p:cNvSpPr/>
            <p:nvPr/>
          </p:nvSpPr>
          <p:spPr>
            <a:xfrm>
              <a:off x="-45128250" y="2879150"/>
              <a:ext cx="18150" cy="52800"/>
            </a:xfrm>
            <a:custGeom>
              <a:avLst/>
              <a:gdLst/>
              <a:ahLst/>
              <a:cxnLst/>
              <a:rect l="l" t="t" r="r" b="b"/>
              <a:pathLst>
                <a:path w="726" h="2112" extrusionOk="0">
                  <a:moveTo>
                    <a:pt x="347" y="0"/>
                  </a:moveTo>
                  <a:cubicBezTo>
                    <a:pt x="158" y="0"/>
                    <a:pt x="1" y="158"/>
                    <a:pt x="1" y="347"/>
                  </a:cubicBezTo>
                  <a:lnTo>
                    <a:pt x="1" y="1765"/>
                  </a:lnTo>
                  <a:cubicBezTo>
                    <a:pt x="1" y="1954"/>
                    <a:pt x="158" y="2111"/>
                    <a:pt x="347" y="2111"/>
                  </a:cubicBezTo>
                  <a:cubicBezTo>
                    <a:pt x="568" y="2111"/>
                    <a:pt x="725" y="1954"/>
                    <a:pt x="725" y="1765"/>
                  </a:cubicBezTo>
                  <a:lnTo>
                    <a:pt x="725" y="347"/>
                  </a:lnTo>
                  <a:cubicBezTo>
                    <a:pt x="725" y="158"/>
                    <a:pt x="568"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Connector: Elbow 8">
            <a:extLst>
              <a:ext uri="{FF2B5EF4-FFF2-40B4-BE49-F238E27FC236}">
                <a16:creationId xmlns:a16="http://schemas.microsoft.com/office/drawing/2014/main" id="{29DA430B-80F9-5F3B-14EE-C1905F2C7EC3}"/>
              </a:ext>
            </a:extLst>
          </p:cNvPr>
          <p:cNvCxnSpPr>
            <a:cxnSpLocks/>
          </p:cNvCxnSpPr>
          <p:nvPr/>
        </p:nvCxnSpPr>
        <p:spPr>
          <a:xfrm rot="10800000" flipV="1">
            <a:off x="6111077" y="1046478"/>
            <a:ext cx="1715852" cy="152527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AF55C98-CFB5-1360-946A-B9DFD437AC8D}"/>
              </a:ext>
            </a:extLst>
          </p:cNvPr>
          <p:cNvCxnSpPr>
            <a:cxnSpLocks/>
          </p:cNvCxnSpPr>
          <p:nvPr/>
        </p:nvCxnSpPr>
        <p:spPr>
          <a:xfrm flipV="1">
            <a:off x="2259496" y="3710514"/>
            <a:ext cx="1358814" cy="609695"/>
          </a:xfrm>
          <a:prstGeom prst="bentConnector3">
            <a:avLst>
              <a:gd name="adj1" fmla="val 100227"/>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E450A22-B031-71E6-1210-FE50CC64545C}"/>
              </a:ext>
            </a:extLst>
          </p:cNvPr>
          <p:cNvCxnSpPr>
            <a:cxnSpLocks/>
          </p:cNvCxnSpPr>
          <p:nvPr/>
        </p:nvCxnSpPr>
        <p:spPr>
          <a:xfrm flipV="1">
            <a:off x="2053266" y="987089"/>
            <a:ext cx="2247064" cy="642928"/>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9A36497B-B18D-055D-E8D9-B6550774EE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182" b="90000" l="10000" r="90000">
                        <a14:foregroundMark x1="51273" y1="8364" x2="47273" y2="6182"/>
                        <a14:backgroundMark x1="58182" y1="72727" x2="0" y2="71455"/>
                        <a14:backgroundMark x1="64000" y1="70182" x2="9636" y2="76182"/>
                        <a14:backgroundMark x1="56727" y1="73091" x2="29636" y2="74182"/>
                        <a14:backgroundMark x1="70364" y1="70545" x2="58909" y2="71455"/>
                        <a14:backgroundMark x1="66000" y1="67636" x2="58727" y2="68727"/>
                        <a14:backgroundMark x1="59091" y1="65818" x2="30364" y2="68182"/>
                        <a14:backgroundMark x1="41091" y1="66545" x2="20182" y2="70727"/>
                      </a14:backgroundRemoval>
                    </a14:imgEffect>
                  </a14:imgLayer>
                </a14:imgProps>
              </a:ext>
              <a:ext uri="{28A0092B-C50C-407E-A947-70E740481C1C}">
                <a14:useLocalDpi xmlns:a14="http://schemas.microsoft.com/office/drawing/2010/main" val="0"/>
              </a:ext>
            </a:extLst>
          </a:blip>
          <a:srcRect/>
          <a:stretch>
            <a:fillRect/>
          </a:stretch>
        </p:blipFill>
        <p:spPr bwMode="auto">
          <a:xfrm>
            <a:off x="4191759" y="620395"/>
            <a:ext cx="1280160" cy="128016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or: Elbow 21">
            <a:extLst>
              <a:ext uri="{FF2B5EF4-FFF2-40B4-BE49-F238E27FC236}">
                <a16:creationId xmlns:a16="http://schemas.microsoft.com/office/drawing/2014/main" id="{63BC6D0F-896F-D765-D103-77EB91A607C7}"/>
              </a:ext>
            </a:extLst>
          </p:cNvPr>
          <p:cNvCxnSpPr>
            <a:cxnSpLocks/>
          </p:cNvCxnSpPr>
          <p:nvPr/>
        </p:nvCxnSpPr>
        <p:spPr>
          <a:xfrm rot="10800000" flipV="1">
            <a:off x="4982294" y="1046479"/>
            <a:ext cx="2108440" cy="1355115"/>
          </a:xfrm>
          <a:prstGeom prst="bentConnector3">
            <a:avLst>
              <a:gd name="adj1" fmla="val 8331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1D6589A-D1FD-7680-DC1D-DC1794585CBC}"/>
              </a:ext>
            </a:extLst>
          </p:cNvPr>
          <p:cNvSpPr txBox="1"/>
          <p:nvPr/>
        </p:nvSpPr>
        <p:spPr>
          <a:xfrm>
            <a:off x="1054300" y="1409003"/>
            <a:ext cx="893193" cy="400110"/>
          </a:xfrm>
          <a:prstGeom prst="rect">
            <a:avLst/>
          </a:prstGeom>
          <a:noFill/>
        </p:spPr>
        <p:txBody>
          <a:bodyPr wrap="none" rtlCol="0">
            <a:spAutoFit/>
          </a:bodyPr>
          <a:lstStyle/>
          <a:p>
            <a:r>
              <a:rPr lang="en-CA" sz="2000" b="1" dirty="0">
                <a:solidFill>
                  <a:schemeClr val="bg1"/>
                </a:solidFill>
                <a:latin typeface="Hanken Grotesk" panose="020B0604020202020204" charset="0"/>
              </a:rPr>
              <a:t>Alarm</a:t>
            </a:r>
          </a:p>
        </p:txBody>
      </p:sp>
      <p:sp>
        <p:nvSpPr>
          <p:cNvPr id="42" name="TextBox 41">
            <a:extLst>
              <a:ext uri="{FF2B5EF4-FFF2-40B4-BE49-F238E27FC236}">
                <a16:creationId xmlns:a16="http://schemas.microsoft.com/office/drawing/2014/main" id="{A09D0FE8-CD1E-8065-886F-7E7F3C322096}"/>
              </a:ext>
            </a:extLst>
          </p:cNvPr>
          <p:cNvSpPr txBox="1"/>
          <p:nvPr/>
        </p:nvSpPr>
        <p:spPr>
          <a:xfrm>
            <a:off x="7826929" y="861812"/>
            <a:ext cx="1127232" cy="369332"/>
          </a:xfrm>
          <a:prstGeom prst="rect">
            <a:avLst/>
          </a:prstGeom>
          <a:noFill/>
        </p:spPr>
        <p:txBody>
          <a:bodyPr wrap="none" rtlCol="0">
            <a:spAutoFit/>
          </a:bodyPr>
          <a:lstStyle/>
          <a:p>
            <a:r>
              <a:rPr lang="en-CA" sz="1800" b="1" dirty="0">
                <a:solidFill>
                  <a:schemeClr val="bg1"/>
                </a:solidFill>
                <a:latin typeface="Hanken Grotesk" panose="020B0604020202020204" charset="0"/>
              </a:rPr>
              <a:t>Cameras</a:t>
            </a:r>
          </a:p>
        </p:txBody>
      </p:sp>
      <p:sp>
        <p:nvSpPr>
          <p:cNvPr id="43" name="TextBox 42">
            <a:extLst>
              <a:ext uri="{FF2B5EF4-FFF2-40B4-BE49-F238E27FC236}">
                <a16:creationId xmlns:a16="http://schemas.microsoft.com/office/drawing/2014/main" id="{EC9CCB98-26DF-F571-3125-995DF2EE7EE5}"/>
              </a:ext>
            </a:extLst>
          </p:cNvPr>
          <p:cNvSpPr txBox="1"/>
          <p:nvPr/>
        </p:nvSpPr>
        <p:spPr>
          <a:xfrm>
            <a:off x="1464982" y="4135543"/>
            <a:ext cx="556563" cy="369332"/>
          </a:xfrm>
          <a:prstGeom prst="rect">
            <a:avLst/>
          </a:prstGeom>
          <a:noFill/>
        </p:spPr>
        <p:txBody>
          <a:bodyPr wrap="none" rtlCol="0">
            <a:spAutoFit/>
          </a:bodyPr>
          <a:lstStyle/>
          <a:p>
            <a:r>
              <a:rPr lang="en-CA" sz="1800" b="1" dirty="0">
                <a:solidFill>
                  <a:schemeClr val="bg1"/>
                </a:solidFill>
                <a:latin typeface="Hanken Grotesk" panose="020B0604020202020204" charset="0"/>
              </a:rPr>
              <a:t>Hat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A49B-49C7-59B8-CA54-EECFF091C164}"/>
              </a:ext>
            </a:extLst>
          </p:cNvPr>
          <p:cNvSpPr>
            <a:spLocks noGrp="1"/>
          </p:cNvSpPr>
          <p:nvPr>
            <p:ph type="title"/>
          </p:nvPr>
        </p:nvSpPr>
        <p:spPr/>
        <p:txBody>
          <a:bodyPr/>
          <a:lstStyle/>
          <a:p>
            <a:r>
              <a:rPr lang="en-CA" dirty="0"/>
              <a:t>What Next?</a:t>
            </a:r>
          </a:p>
        </p:txBody>
      </p:sp>
      <p:sp>
        <p:nvSpPr>
          <p:cNvPr id="3" name="Subtitle 2">
            <a:extLst>
              <a:ext uri="{FF2B5EF4-FFF2-40B4-BE49-F238E27FC236}">
                <a16:creationId xmlns:a16="http://schemas.microsoft.com/office/drawing/2014/main" id="{27DDF0F1-9121-47C2-CA5F-F9D559A3477A}"/>
              </a:ext>
            </a:extLst>
          </p:cNvPr>
          <p:cNvSpPr>
            <a:spLocks noGrp="1"/>
          </p:cNvSpPr>
          <p:nvPr>
            <p:ph type="subTitle" idx="1"/>
          </p:nvPr>
        </p:nvSpPr>
        <p:spPr>
          <a:xfrm>
            <a:off x="1782650" y="1616297"/>
            <a:ext cx="5964350" cy="2815500"/>
          </a:xfrm>
        </p:spPr>
        <p:txBody>
          <a:bodyPr/>
          <a:lstStyle/>
          <a:p>
            <a:r>
              <a:rPr lang="en-CA" sz="1600" dirty="0"/>
              <a:t>App to connect to the Hat</a:t>
            </a:r>
          </a:p>
          <a:p>
            <a:r>
              <a:rPr lang="en-CA" sz="1600" dirty="0"/>
              <a:t>Hat Ergonomics</a:t>
            </a:r>
          </a:p>
          <a:p>
            <a:r>
              <a:rPr lang="en-CA" sz="1600" dirty="0"/>
              <a:t>Battery</a:t>
            </a:r>
          </a:p>
        </p:txBody>
      </p:sp>
      <p:pic>
        <p:nvPicPr>
          <p:cNvPr id="3074" name="Picture 2">
            <a:extLst>
              <a:ext uri="{FF2B5EF4-FFF2-40B4-BE49-F238E27FC236}">
                <a16:creationId xmlns:a16="http://schemas.microsoft.com/office/drawing/2014/main" id="{5E5FFB92-1F84-D078-89DF-36B0BEC52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2" y="1590424"/>
            <a:ext cx="1784852" cy="17848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3161B24-D65A-851F-177F-9FE4210B1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562" y="641866"/>
            <a:ext cx="1817688" cy="18409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ED23011-E9BC-27D1-BF2C-5A990D895D3A}"/>
              </a:ext>
            </a:extLst>
          </p:cNvPr>
          <p:cNvSpPr/>
          <p:nvPr/>
        </p:nvSpPr>
        <p:spPr>
          <a:xfrm>
            <a:off x="5340350" y="540223"/>
            <a:ext cx="2654300" cy="2667000"/>
          </a:xfrm>
          <a:prstGeom prst="round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A9EA2578-E890-FAE5-19C9-AA2D2A4D33B9}"/>
              </a:ext>
            </a:extLst>
          </p:cNvPr>
          <p:cNvSpPr txBox="1"/>
          <p:nvPr/>
        </p:nvSpPr>
        <p:spPr>
          <a:xfrm>
            <a:off x="6285708" y="3465830"/>
            <a:ext cx="787395" cy="461665"/>
          </a:xfrm>
          <a:prstGeom prst="rect">
            <a:avLst/>
          </a:prstGeom>
          <a:noFill/>
        </p:spPr>
        <p:txBody>
          <a:bodyPr wrap="none" rtlCol="0">
            <a:spAutoFit/>
          </a:bodyPr>
          <a:lstStyle/>
          <a:p>
            <a:r>
              <a:rPr lang="en-CA" sz="2400" dirty="0">
                <a:solidFill>
                  <a:schemeClr val="bg1"/>
                </a:solidFill>
                <a:latin typeface="Raleway Black" pitchFamily="2" charset="0"/>
              </a:rPr>
              <a:t>App</a:t>
            </a:r>
          </a:p>
        </p:txBody>
      </p:sp>
    </p:spTree>
    <p:extLst>
      <p:ext uri="{BB962C8B-B14F-4D97-AF65-F5344CB8AC3E}">
        <p14:creationId xmlns:p14="http://schemas.microsoft.com/office/powerpoint/2010/main" val="301738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32F0D-82DC-7606-671F-EAEA2BE96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EAF27-522A-9595-FD63-9E7BF4C22A60}"/>
              </a:ext>
            </a:extLst>
          </p:cNvPr>
          <p:cNvSpPr>
            <a:spLocks noGrp="1"/>
          </p:cNvSpPr>
          <p:nvPr>
            <p:ph type="title"/>
          </p:nvPr>
        </p:nvSpPr>
        <p:spPr>
          <a:xfrm>
            <a:off x="1782650" y="93514"/>
            <a:ext cx="3014730" cy="904500"/>
          </a:xfrm>
        </p:spPr>
        <p:txBody>
          <a:bodyPr/>
          <a:lstStyle/>
          <a:p>
            <a:r>
              <a:rPr lang="en-CA" dirty="0"/>
              <a:t>Issues/Conflicts</a:t>
            </a:r>
          </a:p>
        </p:txBody>
      </p:sp>
      <p:sp>
        <p:nvSpPr>
          <p:cNvPr id="5" name="Subtitle 2">
            <a:extLst>
              <a:ext uri="{FF2B5EF4-FFF2-40B4-BE49-F238E27FC236}">
                <a16:creationId xmlns:a16="http://schemas.microsoft.com/office/drawing/2014/main" id="{0C4CAD0D-CC7D-CFE0-A8DB-E28D760D61C0}"/>
              </a:ext>
            </a:extLst>
          </p:cNvPr>
          <p:cNvSpPr txBox="1">
            <a:spLocks/>
          </p:cNvSpPr>
          <p:nvPr/>
        </p:nvSpPr>
        <p:spPr>
          <a:xfrm>
            <a:off x="1738200" y="1195513"/>
            <a:ext cx="2893200" cy="420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9pPr>
          </a:lstStyle>
          <a:p>
            <a:pPr marL="152400" indent="0" algn="ctr">
              <a:buNone/>
            </a:pPr>
            <a:r>
              <a:rPr lang="en-CA" sz="1600" dirty="0"/>
              <a:t>Recording Device</a:t>
            </a:r>
          </a:p>
        </p:txBody>
      </p:sp>
      <p:pic>
        <p:nvPicPr>
          <p:cNvPr id="4098" name="Picture 2">
            <a:extLst>
              <a:ext uri="{FF2B5EF4-FFF2-40B4-BE49-F238E27FC236}">
                <a16:creationId xmlns:a16="http://schemas.microsoft.com/office/drawing/2014/main" id="{213AA3D5-0F34-7D13-9C54-A351737EE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200" y="1813796"/>
            <a:ext cx="1550986" cy="15708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872B75E-28D9-4460-1655-3F5B4037D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54" y="1306590"/>
            <a:ext cx="2222500" cy="2222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E78BAE8-5927-E153-6F3D-4E3F37CAE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805" y="1429555"/>
            <a:ext cx="2284390" cy="228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19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7;p44">
            <a:extLst>
              <a:ext uri="{FF2B5EF4-FFF2-40B4-BE49-F238E27FC236}">
                <a16:creationId xmlns:a16="http://schemas.microsoft.com/office/drawing/2014/main" id="{A74B540E-D9E5-A0BA-F276-FA02A0137687}"/>
              </a:ext>
            </a:extLst>
          </p:cNvPr>
          <p:cNvSpPr txBox="1">
            <a:spLocks/>
          </p:cNvSpPr>
          <p:nvPr/>
        </p:nvSpPr>
        <p:spPr>
          <a:xfrm>
            <a:off x="2048719" y="2106592"/>
            <a:ext cx="5046562" cy="9303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dirty="0">
                <a:solidFill>
                  <a:schemeClr val="tx1"/>
                </a:solidFill>
                <a:latin typeface="Raleway Black"/>
                <a:ea typeface="Raleway Black"/>
                <a:cs typeface="Raleway Black"/>
                <a:sym typeface="Raleway Black"/>
              </a:rPr>
              <a:t>THANK YOU</a:t>
            </a:r>
          </a:p>
        </p:txBody>
      </p:sp>
      <p:sp>
        <p:nvSpPr>
          <p:cNvPr id="3" name="Rectangle 2">
            <a:extLst>
              <a:ext uri="{FF2B5EF4-FFF2-40B4-BE49-F238E27FC236}">
                <a16:creationId xmlns:a16="http://schemas.microsoft.com/office/drawing/2014/main" id="{A0F551E4-E7E0-E97F-E6B1-B30A4B1FAE4C}"/>
              </a:ext>
            </a:extLst>
          </p:cNvPr>
          <p:cNvSpPr/>
          <p:nvPr/>
        </p:nvSpPr>
        <p:spPr>
          <a:xfrm>
            <a:off x="426720" y="556115"/>
            <a:ext cx="373380" cy="350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8173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7BEA-21FC-0963-A75E-6ADE3A83F33B}"/>
              </a:ext>
            </a:extLst>
          </p:cNvPr>
          <p:cNvSpPr>
            <a:spLocks noGrp="1"/>
          </p:cNvSpPr>
          <p:nvPr>
            <p:ph type="title"/>
          </p:nvPr>
        </p:nvSpPr>
        <p:spPr/>
        <p:txBody>
          <a:bodyPr/>
          <a:lstStyle/>
          <a:p>
            <a:r>
              <a:rPr lang="en-CA" dirty="0"/>
              <a:t>Appendix</a:t>
            </a:r>
          </a:p>
        </p:txBody>
      </p:sp>
      <p:sp>
        <p:nvSpPr>
          <p:cNvPr id="3" name="Subtitle 2">
            <a:extLst>
              <a:ext uri="{FF2B5EF4-FFF2-40B4-BE49-F238E27FC236}">
                <a16:creationId xmlns:a16="http://schemas.microsoft.com/office/drawing/2014/main" id="{E220D426-F695-3C7A-5A1A-81FC74FF7E25}"/>
              </a:ext>
            </a:extLst>
          </p:cNvPr>
          <p:cNvSpPr>
            <a:spLocks noGrp="1"/>
          </p:cNvSpPr>
          <p:nvPr>
            <p:ph type="subTitle" idx="1"/>
          </p:nvPr>
        </p:nvSpPr>
        <p:spPr>
          <a:xfrm>
            <a:off x="1782650" y="1616297"/>
            <a:ext cx="6774610" cy="2815500"/>
          </a:xfrm>
        </p:spPr>
        <p:txBody>
          <a:bodyPr/>
          <a:lstStyle/>
          <a:p>
            <a:r>
              <a:rPr lang="en-US" dirty="0">
                <a:hlinkClick r:id="rId2"/>
              </a:rPr>
              <a:t>Perceptions of personal safety and experiences of harassment, Great Britain - Office for National Statistics</a:t>
            </a:r>
            <a:endParaRPr lang="en-CA" dirty="0"/>
          </a:p>
        </p:txBody>
      </p:sp>
    </p:spTree>
    <p:extLst>
      <p:ext uri="{BB962C8B-B14F-4D97-AF65-F5344CB8AC3E}">
        <p14:creationId xmlns:p14="http://schemas.microsoft.com/office/powerpoint/2010/main" val="396979602"/>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82</Words>
  <Application>Microsoft Office PowerPoint</Application>
  <PresentationFormat>On-screen Show (16:9)</PresentationFormat>
  <Paragraphs>16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Raleway Black</vt:lpstr>
      <vt:lpstr>Hanken Grotesk</vt:lpstr>
      <vt:lpstr>Nunito Light</vt:lpstr>
      <vt:lpstr>Arial</vt:lpstr>
      <vt:lpstr>Technology Market Research Pitch Deck by Slidesgo</vt:lpstr>
      <vt:lpstr>Scanner Sweep</vt:lpstr>
      <vt:lpstr>Problem Statement</vt:lpstr>
      <vt:lpstr>PowerPoint Presentation</vt:lpstr>
      <vt:lpstr>What Next?</vt:lpstr>
      <vt:lpstr>Issues/Conflicts</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 Seoh</cp:lastModifiedBy>
  <cp:revision>5</cp:revision>
  <dcterms:modified xsi:type="dcterms:W3CDTF">2025-02-02T16:18:15Z</dcterms:modified>
</cp:coreProperties>
</file>