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6"/>
  </p:notesMasterIdLst>
  <p:handoutMasterIdLst>
    <p:handoutMasterId r:id="rId37"/>
  </p:handoutMasterIdLst>
  <p:sldIdLst>
    <p:sldId id="256" r:id="rId5"/>
    <p:sldId id="265" r:id="rId6"/>
    <p:sldId id="293" r:id="rId7"/>
    <p:sldId id="303" r:id="rId8"/>
    <p:sldId id="281" r:id="rId9"/>
    <p:sldId id="298" r:id="rId10"/>
    <p:sldId id="279" r:id="rId11"/>
    <p:sldId id="280" r:id="rId12"/>
    <p:sldId id="282" r:id="rId13"/>
    <p:sldId id="283" r:id="rId14"/>
    <p:sldId id="284" r:id="rId15"/>
    <p:sldId id="285" r:id="rId16"/>
    <p:sldId id="297" r:id="rId17"/>
    <p:sldId id="289" r:id="rId18"/>
    <p:sldId id="287" r:id="rId19"/>
    <p:sldId id="300" r:id="rId20"/>
    <p:sldId id="302" r:id="rId21"/>
    <p:sldId id="286" r:id="rId22"/>
    <p:sldId id="304" r:id="rId23"/>
    <p:sldId id="296" r:id="rId24"/>
    <p:sldId id="301" r:id="rId25"/>
    <p:sldId id="299" r:id="rId26"/>
    <p:sldId id="294" r:id="rId27"/>
    <p:sldId id="273" r:id="rId28"/>
    <p:sldId id="288" r:id="rId29"/>
    <p:sldId id="295" r:id="rId30"/>
    <p:sldId id="291" r:id="rId31"/>
    <p:sldId id="290" r:id="rId32"/>
    <p:sldId id="292" r:id="rId33"/>
    <p:sldId id="276" r:id="rId34"/>
    <p:sldId id="277" r:id="rId35"/>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p:cViewPr varScale="1">
        <p:scale>
          <a:sx n="59" d="100"/>
          <a:sy n="59" d="100"/>
        </p:scale>
        <p:origin x="312" y="52"/>
      </p:cViewPr>
      <p:guideLst>
        <p:guide pos="3840"/>
        <p:guide orient="horz" pos="2160"/>
      </p:guideLst>
    </p:cSldViewPr>
  </p:slideViewPr>
  <p:notesTextViewPr>
    <p:cViewPr>
      <p:scale>
        <a:sx n="1" d="1"/>
        <a:sy n="1" d="1"/>
      </p:scale>
      <p:origin x="0" y="0"/>
    </p:cViewPr>
  </p:notesTextViewPr>
  <p:notesViewPr>
    <p:cSldViewPr showGuides="1">
      <p:cViewPr varScale="1">
        <p:scale>
          <a:sx n="89" d="100"/>
          <a:sy n="89" d="100"/>
        </p:scale>
        <p:origin x="37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it-IT" dirty="0"/>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D50F3B11-940E-47CE-B693-CE7D23FE028D}" type="datetime1">
              <a:rPr lang="it-IT" smtClean="0"/>
              <a:t>21/02/2022</a:t>
            </a:fld>
            <a:endParaRPr lang="it-IT" dirty="0"/>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it-IT" dirty="0"/>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45ACAF8E-318A-4EFE-8633-D9E72ABCE0ED}" type="slidenum">
              <a:rPr lang="it-IT" smtClean="0"/>
              <a:pPr algn="r" rtl="0"/>
              <a:t>‹N›</a:t>
            </a:fld>
            <a:endParaRPr lang="it-IT" dirty="0"/>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0T22:37:13.359"/>
    </inkml:context>
    <inkml:brush xml:id="br0">
      <inkml:brushProperty name="width" value="0.05" units="cm"/>
      <inkml:brushProperty name="height" value="0.05" units="cm"/>
      <inkml:brushProperty name="color" value="#66CC00"/>
    </inkml:brush>
  </inkml:definitions>
  <inkml:trace contextRef="#ctx0" brushRef="#br0">0 0 24575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0T22:37:43.943"/>
    </inkml:context>
    <inkml:brush xml:id="br0">
      <inkml:brushProperty name="width" value="0.05" units="cm"/>
      <inkml:brushProperty name="height" value="0.05" units="cm"/>
      <inkml:brushProperty name="color" value="#66CC00"/>
    </inkml:brush>
  </inkml:definitions>
  <inkml:trace contextRef="#ctx0" brushRef="#br0">0 0 24575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0T22:37:44.501"/>
    </inkml:context>
    <inkml:brush xml:id="br0">
      <inkml:brushProperty name="width" value="0.05" units="cm"/>
      <inkml:brushProperty name="height" value="0.05" units="cm"/>
      <inkml:brushProperty name="color" value="#66CC00"/>
    </inkml:brush>
  </inkml:definitions>
  <inkml:trace contextRef="#ctx0" brushRef="#br0">0 0 24575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it-IT" noProof="0"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vl1pPr>
          </a:lstStyle>
          <a:p>
            <a:fld id="{A4BF746C-B2A6-4B2E-9724-880F3AE30A67}" type="datetime1">
              <a:rPr lang="it-IT" smtClean="0"/>
              <a:pPr/>
              <a:t>21/02/2022</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dirty="0"/>
              <a:t>Fare clic per modificare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it-IT" noProof="0"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vl1pPr>
          </a:lstStyle>
          <a:p>
            <a:fld id="{5EE2CF44-2B13-41B4-A334-1CDF534EEBBF}" type="slidenum">
              <a:rPr lang="it-IT" smtClean="0"/>
              <a:pPr/>
              <a:t>‹N›</a:t>
            </a:fld>
            <a:endParaRPr lang="it-IT" dirty="0"/>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baseline="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effectLst/>
              </a:rPr>
              <a:t>The result is that the predictions of the model mimic the actual values of the sequence! LSTM networks have significant predictive properties far beyond the predictive methods we compare it to. I believe that while it might not be profitable to trade on the predictions alone, it can make a great tool for investment professionals to complement other trading strategies. </a:t>
            </a:r>
            <a:r>
              <a:rPr lang="en-US" sz="1200" dirty="0"/>
              <a:t> The results obtained suggested that the hybrid model has the least error thus implying it is better suited hence answering the research question if a hybrid model of ANN-GARCH can provide significant improvement in predicting the price volatility with a answer as yes. But we cannot ignore the fact that, the hybrid model is just over 2% better than that of the traditional LSTM model. Which rises the question, if it is worth it. This might have caused due to the less amount of data for a heavy model like LSTM to be trained. Also the limitation of this research is, it only consists of the historical data, but totally ignores external factors affecting the pricing and volatility such as news outbreak, change in governance, imposition of new rules, etc. It may really be interesting to see the results of sentiment analysis on such new and volatile asset class.</a:t>
            </a:r>
            <a:endParaRPr lang="it-IT" sz="1200" dirty="0"/>
          </a:p>
          <a:p>
            <a:endParaRPr lang="it-IT" dirty="0"/>
          </a:p>
        </p:txBody>
      </p:sp>
      <p:sp>
        <p:nvSpPr>
          <p:cNvPr id="4" name="Segnaposto numero diapositiva 3"/>
          <p:cNvSpPr>
            <a:spLocks noGrp="1"/>
          </p:cNvSpPr>
          <p:nvPr>
            <p:ph type="sldNum" sz="quarter" idx="5"/>
          </p:nvPr>
        </p:nvSpPr>
        <p:spPr/>
        <p:txBody>
          <a:bodyPr/>
          <a:lstStyle/>
          <a:p>
            <a:fld id="{5EE2CF44-2B13-41B4-A334-1CDF534EEBBF}" type="slidenum">
              <a:rPr lang="it-IT" smtClean="0"/>
              <a:pPr/>
              <a:t>23</a:t>
            </a:fld>
            <a:endParaRPr lang="it-IT" dirty="0"/>
          </a:p>
        </p:txBody>
      </p:sp>
    </p:spTree>
    <p:extLst>
      <p:ext uri="{BB962C8B-B14F-4D97-AF65-F5344CB8AC3E}">
        <p14:creationId xmlns:p14="http://schemas.microsoft.com/office/powerpoint/2010/main" val="11310371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ttangolo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7" name="Rettangolo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2" name="Titolo 1"/>
          <p:cNvSpPr>
            <a:spLocks noGrp="1"/>
          </p:cNvSpPr>
          <p:nvPr>
            <p:ph type="ctrTitle"/>
          </p:nvPr>
        </p:nvSpPr>
        <p:spPr bwMode="white">
          <a:xfrm>
            <a:off x="1066800" y="3165763"/>
            <a:ext cx="10058400" cy="1711037"/>
          </a:xfrm>
        </p:spPr>
        <p:txBody>
          <a:bodyPr rtlCol="0" anchor="b">
            <a:normAutofit/>
          </a:bodyPr>
          <a:lstStyle>
            <a:lvl1pPr algn="l" rtl="0">
              <a:lnSpc>
                <a:spcPct val="80000"/>
              </a:lnSpc>
              <a:defRPr sz="5400">
                <a:solidFill>
                  <a:schemeClr val="tx1"/>
                </a:solidFill>
              </a:defRPr>
            </a:lvl1pPr>
          </a:lstStyle>
          <a:p>
            <a:pPr rtl="0"/>
            <a:r>
              <a:rPr lang="it-IT" noProof="0"/>
              <a:t>Fare clic per modificare lo stile del titolo dello schema</a:t>
            </a:r>
            <a:endParaRPr lang="it-IT" noProof="0" dirty="0"/>
          </a:p>
        </p:txBody>
      </p:sp>
      <p:sp>
        <p:nvSpPr>
          <p:cNvPr id="3" name="Sottotitolo 2"/>
          <p:cNvSpPr>
            <a:spLocks noGrp="1"/>
          </p:cNvSpPr>
          <p:nvPr>
            <p:ph type="subTitle" idx="1"/>
          </p:nvPr>
        </p:nvSpPr>
        <p:spPr bwMode="white">
          <a:xfrm>
            <a:off x="1066800" y="4953000"/>
            <a:ext cx="10058400" cy="685800"/>
          </a:xfrm>
        </p:spPr>
        <p:txBody>
          <a:bodyPr rtlCol="0">
            <a:normAutofit/>
          </a:bodyPr>
          <a:lstStyle>
            <a:lvl1pPr marL="0" indent="0" algn="l" rtl="0">
              <a:spcBef>
                <a:spcPts val="0"/>
              </a:spcBef>
              <a:buNone/>
              <a:defRPr sz="2000">
                <a:solidFill>
                  <a:schemeClr val="accent1"/>
                </a:solidFill>
                <a:latin typeface="+mj-lt"/>
              </a:defRPr>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it-IT" noProof="0"/>
              <a:t>Fare clic per modificare lo stile del sottotitolo dello schema</a:t>
            </a:r>
            <a:endParaRPr lang="it-IT" noProof="0"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testo verticale 2"/>
          <p:cNvSpPr>
            <a:spLocks noGrp="1"/>
          </p:cNvSpPr>
          <p:nvPr>
            <p:ph type="body" orient="vert" idx="1" hasCustomPrompt="1"/>
          </p:nvPr>
        </p:nvSpPr>
        <p:spPr/>
        <p:txBody>
          <a:bodyPr vert="eaVert" rtlCol="0"/>
          <a:lstStyle/>
          <a:p>
            <a:pPr lvl="0"/>
            <a:r>
              <a:rPr lang="it-IT" dirty="0"/>
              <a:t>Fare clic per modificare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data 3"/>
          <p:cNvSpPr>
            <a:spLocks noGrp="1"/>
          </p:cNvSpPr>
          <p:nvPr>
            <p:ph type="dt" sz="half" idx="10"/>
          </p:nvPr>
        </p:nvSpPr>
        <p:spPr/>
        <p:txBody>
          <a:bodyPr rtlCol="0"/>
          <a:lstStyle>
            <a:lvl1pPr>
              <a:defRPr/>
            </a:lvl1pPr>
          </a:lstStyle>
          <a:p>
            <a:fld id="{C7734052-D933-4BCC-B6A5-48EFD76F7754}" type="datetime1">
              <a:rPr lang="it-IT" smtClean="0"/>
              <a:pPr/>
              <a:t>21/02/2022</a:t>
            </a:fld>
            <a:endParaRPr lang="it-IT" dirty="0"/>
          </a:p>
        </p:txBody>
      </p:sp>
      <p:sp>
        <p:nvSpPr>
          <p:cNvPr id="5" name="Segnaposto piè di pagina 4"/>
          <p:cNvSpPr>
            <a:spLocks noGrp="1"/>
          </p:cNvSpPr>
          <p:nvPr>
            <p:ph type="ftr" sz="quarter" idx="11"/>
          </p:nvPr>
        </p:nvSpPr>
        <p:spPr/>
        <p:txBody>
          <a:bodyPr rtlCol="0"/>
          <a:lstStyle/>
          <a:p>
            <a:pPr rtl="0"/>
            <a:endParaRPr lang="it-IT" noProof="0" dirty="0"/>
          </a:p>
        </p:txBody>
      </p:sp>
      <p:sp>
        <p:nvSpPr>
          <p:cNvPr id="6" name="Segnaposto numero diapositiva 5"/>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457199"/>
            <a:ext cx="1943100" cy="5638801"/>
          </a:xfrm>
        </p:spPr>
        <p:txBody>
          <a:bodyPr vert="eaVert" rtlCol="0"/>
          <a:lstStyle/>
          <a:p>
            <a:pPr rtl="0"/>
            <a:r>
              <a:rPr lang="it-IT" noProof="0"/>
              <a:t>Fare clic per modificare lo stile del titolo dello schema</a:t>
            </a:r>
            <a:endParaRPr lang="it-IT" noProof="0" dirty="0"/>
          </a:p>
        </p:txBody>
      </p:sp>
      <p:sp>
        <p:nvSpPr>
          <p:cNvPr id="3" name="Segnaposto testo verticale 2"/>
          <p:cNvSpPr>
            <a:spLocks noGrp="1"/>
          </p:cNvSpPr>
          <p:nvPr>
            <p:ph type="body" orient="vert" idx="1" hasCustomPrompt="1"/>
          </p:nvPr>
        </p:nvSpPr>
        <p:spPr>
          <a:xfrm>
            <a:off x="1524000" y="457199"/>
            <a:ext cx="7048500" cy="5638801"/>
          </a:xfrm>
        </p:spPr>
        <p:txBody>
          <a:bodyPr vert="eaVert" rtlCol="0"/>
          <a:lstStyle/>
          <a:p>
            <a:pPr lvl="0"/>
            <a:r>
              <a:rPr lang="it-IT" dirty="0"/>
              <a:t>Fare clic per modificare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data 3"/>
          <p:cNvSpPr>
            <a:spLocks noGrp="1"/>
          </p:cNvSpPr>
          <p:nvPr>
            <p:ph type="dt" sz="half" idx="10"/>
          </p:nvPr>
        </p:nvSpPr>
        <p:spPr/>
        <p:txBody>
          <a:bodyPr rtlCol="0"/>
          <a:lstStyle>
            <a:lvl1pPr>
              <a:defRPr/>
            </a:lvl1pPr>
          </a:lstStyle>
          <a:p>
            <a:fld id="{F6CDBF89-191F-4BB6-A0A5-AE82CFBD06FA}" type="datetime1">
              <a:rPr lang="it-IT" smtClean="0"/>
              <a:pPr/>
              <a:t>21/02/2022</a:t>
            </a:fld>
            <a:endParaRPr lang="it-IT" dirty="0"/>
          </a:p>
        </p:txBody>
      </p:sp>
      <p:sp>
        <p:nvSpPr>
          <p:cNvPr id="5" name="Segnaposto piè di pagina 4"/>
          <p:cNvSpPr>
            <a:spLocks noGrp="1"/>
          </p:cNvSpPr>
          <p:nvPr>
            <p:ph type="ftr" sz="quarter" idx="11"/>
          </p:nvPr>
        </p:nvSpPr>
        <p:spPr/>
        <p:txBody>
          <a:bodyPr rtlCol="0"/>
          <a:lstStyle/>
          <a:p>
            <a:pPr rtl="0"/>
            <a:endParaRPr lang="it-IT" noProof="0" dirty="0"/>
          </a:p>
        </p:txBody>
      </p:sp>
      <p:sp>
        <p:nvSpPr>
          <p:cNvPr id="6" name="Segnaposto numero diapositiva 5"/>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contenuto 2"/>
          <p:cNvSpPr>
            <a:spLocks noGrp="1"/>
          </p:cNvSpPr>
          <p:nvPr>
            <p:ph idx="1" hasCustomPrompt="1"/>
          </p:nvPr>
        </p:nvSpPr>
        <p:spPr/>
        <p:txBody>
          <a:bodyPr rtlCol="0"/>
          <a:lstStyle>
            <a:lvl5pPr algn="l" rtl="0">
              <a:defRPr/>
            </a:lvl5pPr>
          </a:lstStyle>
          <a:p>
            <a:pPr lvl="0"/>
            <a:r>
              <a:rPr lang="it-IT" dirty="0"/>
              <a:t>Fare clic per modificare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data 3"/>
          <p:cNvSpPr>
            <a:spLocks noGrp="1"/>
          </p:cNvSpPr>
          <p:nvPr>
            <p:ph type="dt" sz="half" idx="10"/>
          </p:nvPr>
        </p:nvSpPr>
        <p:spPr/>
        <p:txBody>
          <a:bodyPr rtlCol="0"/>
          <a:lstStyle>
            <a:lvl1pPr>
              <a:defRPr/>
            </a:lvl1pPr>
          </a:lstStyle>
          <a:p>
            <a:fld id="{68AB5625-64B4-460E-A6D9-369CE1012A9B}" type="datetime1">
              <a:rPr lang="it-IT" noProof="0" smtClean="0"/>
              <a:pPr/>
              <a:t>21/02/2022</a:t>
            </a:fld>
            <a:endParaRPr lang="it-IT" noProof="0" dirty="0"/>
          </a:p>
        </p:txBody>
      </p:sp>
      <p:sp>
        <p:nvSpPr>
          <p:cNvPr id="5" name="Segnaposto piè di pagina 4"/>
          <p:cNvSpPr>
            <a:spLocks noGrp="1"/>
          </p:cNvSpPr>
          <p:nvPr>
            <p:ph type="ftr" sz="quarter" idx="11"/>
          </p:nvPr>
        </p:nvSpPr>
        <p:spPr/>
        <p:txBody>
          <a:bodyPr rtlCol="0"/>
          <a:lstStyle/>
          <a:p>
            <a:pPr rtl="0"/>
            <a:endParaRPr lang="it-IT" noProof="0" dirty="0"/>
          </a:p>
        </p:txBody>
      </p:sp>
      <p:sp>
        <p:nvSpPr>
          <p:cNvPr id="6" name="Segnaposto numero diapositiva 5"/>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1524000" y="1828800"/>
            <a:ext cx="9144000" cy="2743200"/>
          </a:xfrm>
        </p:spPr>
        <p:txBody>
          <a:bodyPr rtlCol="0" anchor="b">
            <a:normAutofit/>
          </a:bodyPr>
          <a:lstStyle>
            <a:lvl1pPr algn="l" rtl="0">
              <a:defRPr sz="5400">
                <a:solidFill>
                  <a:schemeClr val="tx1"/>
                </a:solidFill>
              </a:defRPr>
            </a:lvl1pPr>
          </a:lstStyle>
          <a:p>
            <a:pPr rtl="0"/>
            <a:r>
              <a:rPr lang="it-IT" noProof="0"/>
              <a:t>Fare clic per modificare lo stile del titolo dello schema</a:t>
            </a:r>
            <a:endParaRPr lang="it-IT" noProof="0" dirty="0"/>
          </a:p>
        </p:txBody>
      </p:sp>
      <p:sp>
        <p:nvSpPr>
          <p:cNvPr id="3" name="Segnaposto testo 2"/>
          <p:cNvSpPr>
            <a:spLocks noGrp="1"/>
          </p:cNvSpPr>
          <p:nvPr>
            <p:ph type="body" idx="1" hasCustomPrompt="1"/>
          </p:nvPr>
        </p:nvSpPr>
        <p:spPr>
          <a:xfrm>
            <a:off x="1524000" y="4589463"/>
            <a:ext cx="9144000" cy="1506537"/>
          </a:xfrm>
        </p:spPr>
        <p:txBody>
          <a:bodyPr rtlCol="0">
            <a:normAutofit/>
          </a:bodyPr>
          <a:lstStyle>
            <a:lvl1pPr marL="0" indent="0" algn="l" rtl="0">
              <a:spcBef>
                <a:spcPts val="0"/>
              </a:spcBef>
              <a:buNone/>
              <a:defRPr sz="2000">
                <a:solidFill>
                  <a:schemeClr val="accent1"/>
                </a:solidFill>
                <a:latin typeface="+mj-lt"/>
              </a:defRPr>
            </a:lvl1pPr>
            <a:lvl2pPr marL="457200" indent="0" algn="l" rtl="0">
              <a:buNone/>
              <a:defRPr sz="2000"/>
            </a:lvl2pPr>
            <a:lvl3pPr marL="914400" indent="0" algn="l" rtl="0">
              <a:buNone/>
              <a:defRPr sz="1800"/>
            </a:lvl3pPr>
            <a:lvl4pPr marL="1371600" indent="0" algn="l" rtl="0">
              <a:buNone/>
              <a:defRPr sz="1600"/>
            </a:lvl4pPr>
            <a:lvl5pPr marL="1828800" indent="0" algn="l" rtl="0">
              <a:buNone/>
              <a:defRPr sz="1600"/>
            </a:lvl5pPr>
            <a:lvl6pPr marL="2286000" indent="0" algn="l" rtl="0">
              <a:buNone/>
              <a:defRPr sz="1600"/>
            </a:lvl6pPr>
            <a:lvl7pPr marL="2743200" indent="0" algn="l" rtl="0">
              <a:buNone/>
              <a:defRPr sz="1600"/>
            </a:lvl7pPr>
            <a:lvl8pPr marL="3200400" indent="0" algn="l" rtl="0">
              <a:buNone/>
              <a:defRPr sz="1600"/>
            </a:lvl8pPr>
            <a:lvl9pPr marL="3657600" indent="0" algn="l" rtl="0">
              <a:buNone/>
              <a:defRPr sz="1600"/>
            </a:lvl9pPr>
          </a:lstStyle>
          <a:p>
            <a:pPr lvl="0"/>
            <a:r>
              <a:rPr lang="it-IT" dirty="0"/>
              <a:t>Fare clic per modificare stili del testo dello schema</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contenuto 2"/>
          <p:cNvSpPr>
            <a:spLocks noGrp="1"/>
          </p:cNvSpPr>
          <p:nvPr>
            <p:ph sz="half" idx="1" hasCustomPrompt="1"/>
          </p:nvPr>
        </p:nvSpPr>
        <p:spPr>
          <a:xfrm>
            <a:off x="1524000" y="1825625"/>
            <a:ext cx="4343400" cy="4270375"/>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a:r>
              <a:rPr lang="it-IT" dirty="0"/>
              <a:t>Fare clic per modificare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contenuto 3"/>
          <p:cNvSpPr>
            <a:spLocks noGrp="1"/>
          </p:cNvSpPr>
          <p:nvPr>
            <p:ph sz="half" idx="2" hasCustomPrompt="1"/>
          </p:nvPr>
        </p:nvSpPr>
        <p:spPr>
          <a:xfrm>
            <a:off x="6324600" y="1825625"/>
            <a:ext cx="4343400" cy="4270375"/>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a:r>
              <a:rPr lang="it-IT" dirty="0"/>
              <a:t>Fare clic per modificare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5" name="Segnaposto data 4"/>
          <p:cNvSpPr>
            <a:spLocks noGrp="1"/>
          </p:cNvSpPr>
          <p:nvPr>
            <p:ph type="dt" sz="half" idx="10"/>
          </p:nvPr>
        </p:nvSpPr>
        <p:spPr/>
        <p:txBody>
          <a:bodyPr rtlCol="0"/>
          <a:lstStyle>
            <a:lvl1pPr>
              <a:defRPr/>
            </a:lvl1pPr>
          </a:lstStyle>
          <a:p>
            <a:fld id="{AE3FD152-3CF4-4A12-82AF-D5B89DAE18A5}" type="datetime1">
              <a:rPr lang="it-IT" smtClean="0"/>
              <a:pPr/>
              <a:t>21/02/2022</a:t>
            </a:fld>
            <a:endParaRPr lang="it-IT" dirty="0"/>
          </a:p>
        </p:txBody>
      </p:sp>
      <p:sp>
        <p:nvSpPr>
          <p:cNvPr id="6" name="Segnaposto piè di pagina 5"/>
          <p:cNvSpPr>
            <a:spLocks noGrp="1"/>
          </p:cNvSpPr>
          <p:nvPr>
            <p:ph type="ftr" sz="quarter" idx="11"/>
          </p:nvPr>
        </p:nvSpPr>
        <p:spPr/>
        <p:txBody>
          <a:bodyPr rtlCol="0"/>
          <a:lstStyle/>
          <a:p>
            <a:pPr rtl="0"/>
            <a:endParaRPr lang="it-IT" noProof="0" dirty="0"/>
          </a:p>
        </p:txBody>
      </p:sp>
      <p:sp>
        <p:nvSpPr>
          <p:cNvPr id="7" name="Segnaposto numero diapositiva 6"/>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testo 2"/>
          <p:cNvSpPr>
            <a:spLocks noGrp="1"/>
          </p:cNvSpPr>
          <p:nvPr>
            <p:ph type="body" idx="1" hasCustomPrompt="1"/>
          </p:nvPr>
        </p:nvSpPr>
        <p:spPr>
          <a:xfrm>
            <a:off x="1527048" y="1828800"/>
            <a:ext cx="4343400" cy="685800"/>
          </a:xfrm>
        </p:spPr>
        <p:txBody>
          <a:bodyPr rtlCol="0" anchor="ctr">
            <a:normAutofit/>
          </a:bodyPr>
          <a:lstStyle>
            <a:lvl1pPr marL="0" indent="0" algn="l" rtl="0">
              <a:spcBef>
                <a:spcPts val="0"/>
              </a:spcBef>
              <a:buNone/>
              <a:defRPr sz="2200" b="0">
                <a:solidFill>
                  <a:schemeClr val="tx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a:r>
              <a:rPr lang="it-IT" dirty="0"/>
              <a:t>Fare clic per modificare stili del testo dello schema</a:t>
            </a:r>
          </a:p>
        </p:txBody>
      </p:sp>
      <p:sp>
        <p:nvSpPr>
          <p:cNvPr id="4" name="Segnaposto contenuto 3"/>
          <p:cNvSpPr>
            <a:spLocks noGrp="1"/>
          </p:cNvSpPr>
          <p:nvPr>
            <p:ph sz="half" idx="2" hasCustomPrompt="1"/>
          </p:nvPr>
        </p:nvSpPr>
        <p:spPr>
          <a:xfrm>
            <a:off x="1527048" y="2514600"/>
            <a:ext cx="4343400" cy="3581401"/>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a:r>
              <a:rPr lang="it-IT" dirty="0"/>
              <a:t>Fare clic per modificare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5" name="Segnaposto testo 4"/>
          <p:cNvSpPr>
            <a:spLocks noGrp="1"/>
          </p:cNvSpPr>
          <p:nvPr>
            <p:ph type="body" sz="quarter" idx="3" hasCustomPrompt="1"/>
          </p:nvPr>
        </p:nvSpPr>
        <p:spPr>
          <a:xfrm>
            <a:off x="6327648" y="1828800"/>
            <a:ext cx="4343400" cy="685800"/>
          </a:xfrm>
        </p:spPr>
        <p:txBody>
          <a:bodyPr rtlCol="0" anchor="ctr">
            <a:normAutofit/>
          </a:bodyPr>
          <a:lstStyle>
            <a:lvl1pPr marL="0" indent="0" algn="l" rtl="0">
              <a:spcBef>
                <a:spcPts val="0"/>
              </a:spcBef>
              <a:buNone/>
              <a:defRPr sz="2200" b="0">
                <a:solidFill>
                  <a:schemeClr val="tx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a:r>
              <a:rPr lang="it-IT" dirty="0"/>
              <a:t>Fare clic per modificare stili del testo dello schema</a:t>
            </a:r>
          </a:p>
        </p:txBody>
      </p:sp>
      <p:sp>
        <p:nvSpPr>
          <p:cNvPr id="6" name="Segnaposto contenuto 5"/>
          <p:cNvSpPr>
            <a:spLocks noGrp="1"/>
          </p:cNvSpPr>
          <p:nvPr>
            <p:ph sz="quarter" idx="4" hasCustomPrompt="1"/>
          </p:nvPr>
        </p:nvSpPr>
        <p:spPr>
          <a:xfrm>
            <a:off x="6327648" y="2514600"/>
            <a:ext cx="4343400" cy="3581401"/>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a:r>
              <a:rPr lang="it-IT" dirty="0"/>
              <a:t>Fare clic per modificare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7" name="Segnaposto data 6"/>
          <p:cNvSpPr>
            <a:spLocks noGrp="1"/>
          </p:cNvSpPr>
          <p:nvPr>
            <p:ph type="dt" sz="half" idx="10"/>
          </p:nvPr>
        </p:nvSpPr>
        <p:spPr/>
        <p:txBody>
          <a:bodyPr rtlCol="0"/>
          <a:lstStyle/>
          <a:p>
            <a:r>
              <a:rPr lang="it-IT" dirty="0"/>
              <a:t>​</a:t>
            </a:r>
            <a:fld id="{B973B550-EAE9-42BF-A7DE-AB698B003719}" type="datetime1">
              <a:rPr lang="it-IT" smtClean="0"/>
              <a:pPr/>
              <a:t>21/02/2022</a:t>
            </a:fld>
            <a:r>
              <a:rPr lang="it-IT" dirty="0"/>
              <a:t>​</a:t>
            </a:r>
          </a:p>
        </p:txBody>
      </p:sp>
      <p:sp>
        <p:nvSpPr>
          <p:cNvPr id="8" name="Segnaposto piè di pagina 7"/>
          <p:cNvSpPr>
            <a:spLocks noGrp="1"/>
          </p:cNvSpPr>
          <p:nvPr>
            <p:ph type="ftr" sz="quarter" idx="11"/>
          </p:nvPr>
        </p:nvSpPr>
        <p:spPr/>
        <p:txBody>
          <a:bodyPr rtlCol="0"/>
          <a:lstStyle/>
          <a:p>
            <a:pPr rtl="0"/>
            <a:endParaRPr lang="it-IT" noProof="0" dirty="0"/>
          </a:p>
        </p:txBody>
      </p:sp>
      <p:sp>
        <p:nvSpPr>
          <p:cNvPr id="9" name="Segnaposto numero diapositiva 8"/>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data 2"/>
          <p:cNvSpPr>
            <a:spLocks noGrp="1"/>
          </p:cNvSpPr>
          <p:nvPr>
            <p:ph type="dt" sz="half" idx="10"/>
          </p:nvPr>
        </p:nvSpPr>
        <p:spPr/>
        <p:txBody>
          <a:bodyPr rtlCol="0"/>
          <a:lstStyle>
            <a:lvl1pPr>
              <a:defRPr/>
            </a:lvl1pPr>
          </a:lstStyle>
          <a:p>
            <a:fld id="{45DBFB90-286B-4CDB-A537-E7766944BBAA}" type="datetime1">
              <a:rPr lang="it-IT" smtClean="0"/>
              <a:pPr/>
              <a:t>21/02/2022</a:t>
            </a:fld>
            <a:endParaRPr lang="it-IT" dirty="0"/>
          </a:p>
        </p:txBody>
      </p:sp>
      <p:sp>
        <p:nvSpPr>
          <p:cNvPr id="4" name="Segnaposto piè di pagina 3"/>
          <p:cNvSpPr>
            <a:spLocks noGrp="1"/>
          </p:cNvSpPr>
          <p:nvPr>
            <p:ph type="ftr" sz="quarter" idx="11"/>
          </p:nvPr>
        </p:nvSpPr>
        <p:spPr/>
        <p:txBody>
          <a:bodyPr rtlCol="0"/>
          <a:lstStyle/>
          <a:p>
            <a:pPr rtl="0"/>
            <a:endParaRPr lang="it-IT" noProof="0" dirty="0"/>
          </a:p>
        </p:txBody>
      </p:sp>
      <p:sp>
        <p:nvSpPr>
          <p:cNvPr id="5" name="Segnaposto numero diapositiva 4"/>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rtlCol="0"/>
          <a:lstStyle>
            <a:lvl1pPr>
              <a:defRPr/>
            </a:lvl1pPr>
          </a:lstStyle>
          <a:p>
            <a:fld id="{757A6CF1-12FE-4BE3-BB63-C2344989F7C5}" type="datetime1">
              <a:rPr lang="it-IT" smtClean="0"/>
              <a:pPr/>
              <a:t>21/02/2022</a:t>
            </a:fld>
            <a:endParaRPr lang="it-IT" dirty="0"/>
          </a:p>
        </p:txBody>
      </p:sp>
      <p:sp>
        <p:nvSpPr>
          <p:cNvPr id="3" name="Segnaposto piè di pagina 2"/>
          <p:cNvSpPr>
            <a:spLocks noGrp="1"/>
          </p:cNvSpPr>
          <p:nvPr>
            <p:ph type="ftr" sz="quarter" idx="11"/>
          </p:nvPr>
        </p:nvSpPr>
        <p:spPr/>
        <p:txBody>
          <a:bodyPr rtlCol="0"/>
          <a:lstStyle/>
          <a:p>
            <a:pPr rtl="0"/>
            <a:endParaRPr lang="it-IT" noProof="0" dirty="0"/>
          </a:p>
        </p:txBody>
      </p:sp>
      <p:sp>
        <p:nvSpPr>
          <p:cNvPr id="4" name="Segnaposto numero diapositiva 3"/>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002587" y="1600200"/>
            <a:ext cx="3122613" cy="1828800"/>
          </a:xfrm>
        </p:spPr>
        <p:txBody>
          <a:bodyPr rtlCol="0" anchor="b">
            <a:noAutofit/>
          </a:bodyPr>
          <a:lstStyle>
            <a:lvl1pPr algn="l" rtl="0">
              <a:defRPr sz="3200"/>
            </a:lvl1pPr>
          </a:lstStyle>
          <a:p>
            <a:pPr rtl="0"/>
            <a:r>
              <a:rPr lang="it-IT" noProof="0"/>
              <a:t>Fare clic per modificare lo stile del titolo dello schema</a:t>
            </a:r>
            <a:endParaRPr lang="it-IT" noProof="0" dirty="0"/>
          </a:p>
        </p:txBody>
      </p:sp>
      <p:sp>
        <p:nvSpPr>
          <p:cNvPr id="3" name="Segnaposto contenuto 2"/>
          <p:cNvSpPr>
            <a:spLocks noGrp="1"/>
          </p:cNvSpPr>
          <p:nvPr>
            <p:ph idx="1" hasCustomPrompt="1"/>
          </p:nvPr>
        </p:nvSpPr>
        <p:spPr>
          <a:xfrm>
            <a:off x="760412" y="762000"/>
            <a:ext cx="6400800" cy="5334000"/>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a:r>
              <a:rPr lang="it-IT" dirty="0"/>
              <a:t>Fare clic per modificare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testo 3"/>
          <p:cNvSpPr>
            <a:spLocks noGrp="1"/>
          </p:cNvSpPr>
          <p:nvPr>
            <p:ph type="body" sz="half" idx="2" hasCustomPrompt="1"/>
          </p:nvPr>
        </p:nvSpPr>
        <p:spPr>
          <a:xfrm>
            <a:off x="8001039" y="3429000"/>
            <a:ext cx="3124161" cy="1828800"/>
          </a:xfrm>
        </p:spPr>
        <p:txBody>
          <a:bodyPr rtlCol="0"/>
          <a:lstStyle>
            <a:lvl1pPr marL="0" indent="0" algn="l" rtl="0">
              <a:spcBef>
                <a:spcPts val="0"/>
              </a:spcBef>
              <a:buNone/>
              <a:defRPr sz="16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a:r>
              <a:rPr lang="it-IT" dirty="0"/>
              <a:t>Fare clic per modificare stili del testo dello schema</a:t>
            </a:r>
          </a:p>
        </p:txBody>
      </p:sp>
      <p:sp>
        <p:nvSpPr>
          <p:cNvPr id="5" name="Segnaposto data 4"/>
          <p:cNvSpPr>
            <a:spLocks noGrp="1"/>
          </p:cNvSpPr>
          <p:nvPr>
            <p:ph type="dt" sz="half" idx="10"/>
          </p:nvPr>
        </p:nvSpPr>
        <p:spPr/>
        <p:txBody>
          <a:bodyPr rtlCol="0"/>
          <a:lstStyle>
            <a:lvl1pPr>
              <a:defRPr/>
            </a:lvl1pPr>
          </a:lstStyle>
          <a:p>
            <a:fld id="{552CC9C2-6E71-4474-A4C0-C6B34CDA8882}" type="datetime1">
              <a:rPr lang="it-IT" smtClean="0"/>
              <a:pPr/>
              <a:t>21/02/2022</a:t>
            </a:fld>
            <a:endParaRPr lang="it-IT" dirty="0"/>
          </a:p>
        </p:txBody>
      </p:sp>
      <p:sp>
        <p:nvSpPr>
          <p:cNvPr id="6" name="Segnaposto piè di pagina 5"/>
          <p:cNvSpPr>
            <a:spLocks noGrp="1"/>
          </p:cNvSpPr>
          <p:nvPr>
            <p:ph type="ftr" sz="quarter" idx="11"/>
          </p:nvPr>
        </p:nvSpPr>
        <p:spPr/>
        <p:txBody>
          <a:bodyPr rtlCol="0"/>
          <a:lstStyle/>
          <a:p>
            <a:pPr rtl="0"/>
            <a:endParaRPr lang="it-IT" noProof="0" dirty="0"/>
          </a:p>
        </p:txBody>
      </p:sp>
      <p:sp>
        <p:nvSpPr>
          <p:cNvPr id="7" name="Segnaposto numero diapositiva 6"/>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8" name="Rettangolo 7"/>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sz="1600" noProof="0" dirty="0"/>
          </a:p>
        </p:txBody>
      </p:sp>
      <p:sp>
        <p:nvSpPr>
          <p:cNvPr id="2" name="Titolo 1"/>
          <p:cNvSpPr>
            <a:spLocks noGrp="1"/>
          </p:cNvSpPr>
          <p:nvPr>
            <p:ph type="title"/>
          </p:nvPr>
        </p:nvSpPr>
        <p:spPr>
          <a:xfrm>
            <a:off x="7997952" y="1600200"/>
            <a:ext cx="3127248" cy="1828800"/>
          </a:xfrm>
        </p:spPr>
        <p:txBody>
          <a:bodyPr rtlCol="0" anchor="b">
            <a:noAutofit/>
          </a:bodyPr>
          <a:lstStyle>
            <a:lvl1pPr algn="l" rtl="0">
              <a:defRPr sz="3200"/>
            </a:lvl1pPr>
          </a:lstStyle>
          <a:p>
            <a:pPr rtl="0"/>
            <a:r>
              <a:rPr lang="it-IT" noProof="0"/>
              <a:t>Fare clic per modificare lo stile del titolo dello schema</a:t>
            </a:r>
            <a:endParaRPr lang="it-IT" noProof="0" dirty="0"/>
          </a:p>
        </p:txBody>
      </p:sp>
      <p:sp>
        <p:nvSpPr>
          <p:cNvPr id="3" name="Segnaposto immagine 2"/>
          <p:cNvSpPr>
            <a:spLocks noGrp="1"/>
          </p:cNvSpPr>
          <p:nvPr>
            <p:ph type="pic" idx="1"/>
          </p:nvPr>
        </p:nvSpPr>
        <p:spPr>
          <a:xfrm>
            <a:off x="781251" y="777240"/>
            <a:ext cx="6400800" cy="5303520"/>
          </a:xfrm>
        </p:spPr>
        <p:txBody>
          <a:bodyPr tIns="457200" rtlCol="0">
            <a:normAutofit/>
          </a:bodyPr>
          <a:lstStyle>
            <a:lvl1pPr marL="0" indent="0" algn="ctr" rtl="0">
              <a:buNone/>
              <a:defRPr sz="20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it-IT" noProof="0"/>
              <a:t>Fare clic sull'icona per inserire un'immagine</a:t>
            </a:r>
            <a:endParaRPr lang="it-IT" noProof="0" dirty="0"/>
          </a:p>
        </p:txBody>
      </p:sp>
      <p:sp>
        <p:nvSpPr>
          <p:cNvPr id="4" name="Segnaposto testo 3"/>
          <p:cNvSpPr>
            <a:spLocks noGrp="1"/>
          </p:cNvSpPr>
          <p:nvPr>
            <p:ph type="body" sz="half" idx="2" hasCustomPrompt="1"/>
          </p:nvPr>
        </p:nvSpPr>
        <p:spPr>
          <a:xfrm>
            <a:off x="7997952" y="3429000"/>
            <a:ext cx="3127248" cy="1828800"/>
          </a:xfrm>
        </p:spPr>
        <p:txBody>
          <a:bodyPr rtlCol="0"/>
          <a:lstStyle>
            <a:lvl1pPr marL="0" indent="0" algn="l" rtl="0">
              <a:spcBef>
                <a:spcPts val="0"/>
              </a:spcBef>
              <a:buNone/>
              <a:defRPr sz="16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a:r>
              <a:rPr lang="it-IT" dirty="0"/>
              <a:t>Fare clic per modificare stili del testo dello schema</a:t>
            </a:r>
          </a:p>
        </p:txBody>
      </p:sp>
      <p:sp>
        <p:nvSpPr>
          <p:cNvPr id="5" name="Segnaposto data 4"/>
          <p:cNvSpPr>
            <a:spLocks noGrp="1"/>
          </p:cNvSpPr>
          <p:nvPr>
            <p:ph type="dt" sz="half" idx="10"/>
          </p:nvPr>
        </p:nvSpPr>
        <p:spPr/>
        <p:txBody>
          <a:bodyPr rtlCol="0"/>
          <a:lstStyle>
            <a:lvl1pPr>
              <a:defRPr/>
            </a:lvl1pPr>
          </a:lstStyle>
          <a:p>
            <a:fld id="{7B83B478-ACB0-4EE2-AD22-6C44567486AE}" type="datetime1">
              <a:rPr lang="it-IT" smtClean="0"/>
              <a:pPr/>
              <a:t>21/02/2022</a:t>
            </a:fld>
            <a:endParaRPr lang="it-IT" dirty="0"/>
          </a:p>
        </p:txBody>
      </p:sp>
      <p:sp>
        <p:nvSpPr>
          <p:cNvPr id="6" name="Segnaposto piè di pagina 5"/>
          <p:cNvSpPr>
            <a:spLocks noGrp="1"/>
          </p:cNvSpPr>
          <p:nvPr>
            <p:ph type="ftr" sz="quarter" idx="11"/>
          </p:nvPr>
        </p:nvSpPr>
        <p:spPr/>
        <p:txBody>
          <a:bodyPr rtlCol="0"/>
          <a:lstStyle/>
          <a:p>
            <a:pPr rtl="0"/>
            <a:endParaRPr lang="it-IT" noProof="0" dirty="0"/>
          </a:p>
        </p:txBody>
      </p:sp>
      <p:sp>
        <p:nvSpPr>
          <p:cNvPr id="7" name="Segnaposto numero diapositiva 6"/>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pPr rtl="0"/>
            <a:r>
              <a:rPr lang="it-IT" noProof="0" dirty="0"/>
              <a:t>Fare clic per modificare lo stile del titolo</a:t>
            </a:r>
          </a:p>
        </p:txBody>
      </p:sp>
      <p:sp>
        <p:nvSpPr>
          <p:cNvPr id="3" name="Segnaposto testo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it-IT" dirty="0"/>
              <a:t>Fare clic per modificare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data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rtl="0">
              <a:defRPr sz="800">
                <a:solidFill>
                  <a:schemeClr val="tx1">
                    <a:lumMod val="85000"/>
                  </a:schemeClr>
                </a:solidFill>
              </a:defRPr>
            </a:lvl1pPr>
          </a:lstStyle>
          <a:p>
            <a:fld id="{856CDCEB-3746-40FA-A774-AE430F8D6A09}" type="datetime1">
              <a:rPr lang="it-IT" smtClean="0"/>
              <a:pPr/>
              <a:t>21/02/2022</a:t>
            </a:fld>
            <a:endParaRPr lang="it-IT" dirty="0"/>
          </a:p>
        </p:txBody>
      </p:sp>
      <p:sp>
        <p:nvSpPr>
          <p:cNvPr id="5" name="Segnaposto piè di pagina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rtl="0">
              <a:defRPr sz="800">
                <a:solidFill>
                  <a:schemeClr val="tx1">
                    <a:lumMod val="85000"/>
                  </a:schemeClr>
                </a:solidFill>
              </a:defRPr>
            </a:lvl1pPr>
          </a:lstStyle>
          <a:p>
            <a:pPr rtl="0"/>
            <a:endParaRPr lang="it-IT" noProof="0" dirty="0"/>
          </a:p>
        </p:txBody>
      </p:sp>
      <p:sp>
        <p:nvSpPr>
          <p:cNvPr id="6" name="Segnaposto numero diapositiva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rtl="0">
              <a:defRPr sz="800">
                <a:solidFill>
                  <a:schemeClr val="tx1">
                    <a:lumMod val="85000"/>
                  </a:schemeClr>
                </a:solidFill>
              </a:defRPr>
            </a:lvl1pPr>
          </a:lstStyle>
          <a:p>
            <a:fld id="{E31375A4-56A4-47D6-9801-1991572033F7}" type="slidenum">
              <a:rPr lang="it-IT" smtClean="0"/>
              <a:pPr/>
              <a:t>‹N›</a:t>
            </a:fld>
            <a:endParaRPr lang="it-IT" dirty="0"/>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ilbitcoin.news/boom-iota-372-10-giorni/"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astrospace.it/2021/05/10/spacex-e-geometric-energy-finanziano-una-missione-verso-la-luna-con-i-dogecoin/"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hyperlink" Target="https://www.investopedia.com/terms/c/cumulativereturn.asp#:~:text=The%20cumulative%20return%20is%20the,investment%20impacts%20its%20cumulative%20retur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fif"/><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f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s://www.coinbase.com/it/learn/tips-and-tutorials/how-to-read-candlestick-charts" TargetMode="External"/><Relationship Id="rId2" Type="http://schemas.openxmlformats.org/officeDocument/2006/relationships/hyperlink" Target="https://www.kaggle.com/kaushiksuresh147/top-10-cryptocurrencies-historical-dataset" TargetMode="External"/><Relationship Id="rId1" Type="http://schemas.openxmlformats.org/officeDocument/2006/relationships/slideLayout" Target="../slideLayouts/slideLayout2.xml"/><Relationship Id="rId6" Type="http://schemas.openxmlformats.org/officeDocument/2006/relationships/hyperlink" Target="https://www.mdpi.com/1911-8074/10/4/17" TargetMode="External"/><Relationship Id="rId5" Type="http://schemas.openxmlformats.org/officeDocument/2006/relationships/hyperlink" Target="https://medium.com/analytics-vidhya/mae-mse-rmse-coefficient-of-determination-adjusted-r-squared-which-metric-is-better-cd0326a5697e" TargetMode="External"/><Relationship Id="rId4" Type="http://schemas.openxmlformats.org/officeDocument/2006/relationships/hyperlink" Target="https://fan.princeton.edu/fan/FinEcon/chap1.pdf"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70.png"/><Relationship Id="rId2" Type="http://schemas.openxmlformats.org/officeDocument/2006/relationships/customXml" Target="../ink/ink1.xml"/><Relationship Id="rId1" Type="http://schemas.openxmlformats.org/officeDocument/2006/relationships/slideLayout" Target="../slideLayouts/slideLayout2.xml"/><Relationship Id="rId9"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customXml" Target="../ink/ink3.xml"/><Relationship Id="rId4" Type="http://schemas.openxmlformats.org/officeDocument/2006/relationships/image" Target="../media/image70.png"/></Relationships>
</file>

<file path=ppt/slides/_rels/slide8.xml.rels><?xml version="1.0" encoding="UTF-8" standalone="yes"?>
<Relationships xmlns="http://schemas.openxmlformats.org/package/2006/relationships"><Relationship Id="rId3" Type="http://schemas.openxmlformats.org/officeDocument/2006/relationships/hyperlink" Target="https://www.livemint.com/market/cryptocurrency/bitcoin-logs-over-800-jump-for-fy21-ethereum-zooms-1300-11617209720781.html"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6000" b="-8000"/>
          </a:stretch>
        </a:blipFill>
        <a:effectLst/>
      </p:bgPr>
    </p:bg>
    <p:spTree>
      <p:nvGrpSpPr>
        <p:cNvPr id="1" name=""/>
        <p:cNvGrpSpPr/>
        <p:nvPr/>
      </p:nvGrpSpPr>
      <p:grpSpPr>
        <a:xfrm>
          <a:off x="0" y="0"/>
          <a:ext cx="0" cy="0"/>
          <a:chOff x="0" y="0"/>
          <a:chExt cx="0" cy="0"/>
        </a:xfrm>
      </p:grpSpPr>
      <p:sp>
        <p:nvSpPr>
          <p:cNvPr id="2" name="Titolo 1"/>
          <p:cNvSpPr>
            <a:spLocks noGrp="1"/>
          </p:cNvSpPr>
          <p:nvPr>
            <p:ph type="ctrTitle"/>
          </p:nvPr>
        </p:nvSpPr>
        <p:spPr/>
        <p:txBody>
          <a:bodyPr rtlCol="0">
            <a:noAutofit/>
          </a:bodyPr>
          <a:lstStyle/>
          <a:p>
            <a:pPr algn="ctr" rtl="0"/>
            <a:r>
              <a:rPr lang="it-IT" sz="4000" dirty="0" err="1"/>
              <a:t>Cryptocurrencies</a:t>
            </a:r>
            <a:r>
              <a:rPr lang="it-IT" sz="4000" dirty="0"/>
              <a:t> Analysis and Price  </a:t>
            </a:r>
            <a:r>
              <a:rPr lang="it-IT" sz="4000" dirty="0" err="1"/>
              <a:t>Volatility</a:t>
            </a:r>
            <a:r>
              <a:rPr lang="it-IT" sz="4000" dirty="0"/>
              <a:t> </a:t>
            </a:r>
            <a:r>
              <a:rPr lang="it-IT" sz="4000" dirty="0" err="1"/>
              <a:t>prediction</a:t>
            </a:r>
            <a:r>
              <a:rPr lang="it-IT" sz="4000" dirty="0"/>
              <a:t> with </a:t>
            </a:r>
            <a:r>
              <a:rPr lang="it-IT" sz="4000" dirty="0" err="1"/>
              <a:t>hybrid</a:t>
            </a:r>
            <a:r>
              <a:rPr lang="it-IT" sz="4000" dirty="0"/>
              <a:t> LSTM-GARCH model</a:t>
            </a:r>
          </a:p>
        </p:txBody>
      </p:sp>
      <p:sp>
        <p:nvSpPr>
          <p:cNvPr id="3" name="Sottotitolo 2"/>
          <p:cNvSpPr>
            <a:spLocks noGrp="1"/>
          </p:cNvSpPr>
          <p:nvPr>
            <p:ph type="subTitle" idx="1"/>
          </p:nvPr>
        </p:nvSpPr>
        <p:spPr>
          <a:xfrm>
            <a:off x="1066800" y="4953000"/>
            <a:ext cx="10058400" cy="780256"/>
          </a:xfrm>
        </p:spPr>
        <p:txBody>
          <a:bodyPr rtlCol="0">
            <a:normAutofit fontScale="77500" lnSpcReduction="20000"/>
          </a:bodyPr>
          <a:lstStyle/>
          <a:p>
            <a:pPr rtl="0"/>
            <a:endParaRPr lang="it-IT" dirty="0"/>
          </a:p>
          <a:p>
            <a:pPr rtl="0"/>
            <a:r>
              <a:rPr lang="it-IT" dirty="0"/>
              <a:t>Zarmina Ursino</a:t>
            </a:r>
          </a:p>
          <a:p>
            <a:pPr rtl="0"/>
            <a:endParaRPr lang="it-IT" sz="1800" dirty="0"/>
          </a:p>
          <a:p>
            <a:pPr rtl="0"/>
            <a:r>
              <a:rPr lang="it-IT" sz="1800" dirty="0"/>
              <a:t>zarmina.ursino@studio.unibo.it</a:t>
            </a:r>
          </a:p>
        </p:txBody>
      </p:sp>
    </p:spTree>
    <p:extLst>
      <p:ext uri="{BB962C8B-B14F-4D97-AF65-F5344CB8AC3E}">
        <p14:creationId xmlns:p14="http://schemas.microsoft.com/office/powerpoint/2010/main" val="242453831"/>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3B8AD2-5673-4C72-92FD-504E5CEE94C0}"/>
              </a:ext>
            </a:extLst>
          </p:cNvPr>
          <p:cNvSpPr>
            <a:spLocks noGrp="1"/>
          </p:cNvSpPr>
          <p:nvPr>
            <p:ph type="title"/>
          </p:nvPr>
        </p:nvSpPr>
        <p:spPr>
          <a:xfrm>
            <a:off x="419669" y="260648"/>
            <a:ext cx="9144000" cy="691480"/>
          </a:xfrm>
        </p:spPr>
        <p:txBody>
          <a:bodyPr/>
          <a:lstStyle/>
          <a:p>
            <a:r>
              <a:rPr lang="it-IT" dirty="0"/>
              <a:t>Capital market</a:t>
            </a:r>
          </a:p>
        </p:txBody>
      </p:sp>
      <p:pic>
        <p:nvPicPr>
          <p:cNvPr id="5" name="Segnaposto contenuto 4">
            <a:extLst>
              <a:ext uri="{FF2B5EF4-FFF2-40B4-BE49-F238E27FC236}">
                <a16:creationId xmlns:a16="http://schemas.microsoft.com/office/drawing/2014/main" id="{41727668-04C3-4571-9BDC-DCC9B6E70D3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51384" y="1295400"/>
            <a:ext cx="5676331" cy="4267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Rettangolo con angoli arrotondati 5">
            <a:extLst>
              <a:ext uri="{FF2B5EF4-FFF2-40B4-BE49-F238E27FC236}">
                <a16:creationId xmlns:a16="http://schemas.microsoft.com/office/drawing/2014/main" id="{C546A6E6-F77E-4A16-A939-0414199A2481}"/>
              </a:ext>
            </a:extLst>
          </p:cNvPr>
          <p:cNvSpPr/>
          <p:nvPr/>
        </p:nvSpPr>
        <p:spPr>
          <a:xfrm>
            <a:off x="7729016" y="1556792"/>
            <a:ext cx="3888432" cy="3492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100" b="0" i="0" dirty="0">
              <a:solidFill>
                <a:schemeClr val="tx1"/>
              </a:solidFill>
              <a:effectLst/>
              <a:latin typeface="Roboto" panose="02000000000000000000" pitchFamily="2" charset="0"/>
            </a:endParaRPr>
          </a:p>
          <a:p>
            <a:pPr algn="ctr"/>
            <a:r>
              <a:rPr lang="en-US" sz="1100" b="1" dirty="0">
                <a:solidFill>
                  <a:schemeClr val="tx1"/>
                </a:solidFill>
                <a:latin typeface="Roboto" panose="02000000000000000000" pitchFamily="2" charset="0"/>
              </a:rPr>
              <a:t>IOTA</a:t>
            </a:r>
          </a:p>
          <a:p>
            <a:pPr algn="ctr"/>
            <a:endParaRPr lang="en-US" sz="1100" b="1" dirty="0">
              <a:solidFill>
                <a:schemeClr val="tx1"/>
              </a:solidFill>
              <a:latin typeface="Roboto" panose="02000000000000000000" pitchFamily="2" charset="0"/>
            </a:endParaRPr>
          </a:p>
          <a:p>
            <a:pPr algn="l"/>
            <a:r>
              <a:rPr lang="en-US" sz="1100" b="0" i="0" dirty="0">
                <a:solidFill>
                  <a:schemeClr val="tx1"/>
                </a:solidFill>
                <a:effectLst/>
                <a:latin typeface="Roboto" panose="02000000000000000000" pitchFamily="2" charset="0"/>
              </a:rPr>
              <a:t>"</a:t>
            </a:r>
            <a:r>
              <a:rPr lang="en-US" sz="1100" b="0" i="1" dirty="0">
                <a:solidFill>
                  <a:schemeClr val="tx1"/>
                </a:solidFill>
                <a:effectLst/>
                <a:latin typeface="Roboto" panose="02000000000000000000" pitchFamily="2" charset="0"/>
              </a:rPr>
              <a:t>The reason is the collaboration with Microsoft! In fact, the first public marketplace for IoT was launched last week, based in Berlin. IOTA has partnered with Microsoft, Fujitsu and twenty other companies (including Bosch and Accenture) to develop a solution for </a:t>
            </a:r>
            <a:r>
              <a:rPr lang="en-US" sz="1100" b="0" i="1" dirty="0" err="1">
                <a:solidFill>
                  <a:schemeClr val="tx1"/>
                </a:solidFill>
                <a:effectLst/>
                <a:latin typeface="Roboto" panose="02000000000000000000" pitchFamily="2" charset="0"/>
              </a:rPr>
              <a:t>monetising</a:t>
            </a:r>
            <a:r>
              <a:rPr lang="en-US" sz="1100" b="0" i="1" dirty="0">
                <a:solidFill>
                  <a:schemeClr val="tx1"/>
                </a:solidFill>
                <a:effectLst/>
                <a:latin typeface="Roboto" panose="02000000000000000000" pitchFamily="2" charset="0"/>
              </a:rPr>
              <a:t> data from Internet-connected devices. This marketplace will allow people to sell their data while remaining anonymous. The idea behind IOTA is to allow any Internet-connected device to sell its data on an open marketplace that allows micro-payments. There are no specific applications yet, but according to the IOTA team this will be a new marketplace based on an innovative business model.</a:t>
            </a:r>
            <a:r>
              <a:rPr lang="en-US" sz="1100" b="0" i="0" dirty="0">
                <a:solidFill>
                  <a:schemeClr val="tx1"/>
                </a:solidFill>
                <a:effectLst/>
                <a:latin typeface="Roboto" panose="02000000000000000000" pitchFamily="2" charset="0"/>
              </a:rPr>
              <a:t>" (</a:t>
            </a:r>
            <a:r>
              <a:rPr lang="en-US" sz="1100" b="0" i="0" dirty="0">
                <a:solidFill>
                  <a:schemeClr val="tx1"/>
                </a:solidFill>
                <a:effectLst/>
                <a:latin typeface="Roboto" panose="02000000000000000000" pitchFamily="2" charset="0"/>
                <a:hlinkClick r:id="rId3">
                  <a:extLst>
                    <a:ext uri="{A12FA001-AC4F-418D-AE19-62706E023703}">
                      <ahyp:hlinkClr xmlns:ahyp="http://schemas.microsoft.com/office/drawing/2018/hyperlinkcolor" val="tx"/>
                    </a:ext>
                  </a:extLst>
                </a:hlinkClick>
              </a:rPr>
              <a:t>https://www.ilbitcoin.news/boom-iota-372-10-giorni/</a:t>
            </a:r>
            <a:r>
              <a:rPr lang="en-US" sz="1100" b="0" i="0" dirty="0">
                <a:solidFill>
                  <a:schemeClr val="tx1"/>
                </a:solidFill>
                <a:effectLst/>
                <a:latin typeface="Roboto" panose="02000000000000000000" pitchFamily="2" charset="0"/>
              </a:rPr>
              <a:t>)</a:t>
            </a:r>
          </a:p>
        </p:txBody>
      </p:sp>
      <p:cxnSp>
        <p:nvCxnSpPr>
          <p:cNvPr id="7" name="Connettore 2 6">
            <a:extLst>
              <a:ext uri="{FF2B5EF4-FFF2-40B4-BE49-F238E27FC236}">
                <a16:creationId xmlns:a16="http://schemas.microsoft.com/office/drawing/2014/main" id="{4ABE4718-9C19-4574-9AD5-AFED4EB0333F}"/>
              </a:ext>
            </a:extLst>
          </p:cNvPr>
          <p:cNvCxnSpPr>
            <a:cxnSpLocks/>
            <a:stCxn id="6" idx="1"/>
          </p:cNvCxnSpPr>
          <p:nvPr/>
        </p:nvCxnSpPr>
        <p:spPr>
          <a:xfrm flipH="1">
            <a:off x="6294289" y="3302986"/>
            <a:ext cx="14347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1351888"/>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3B8AD2-5673-4C72-92FD-504E5CEE94C0}"/>
              </a:ext>
            </a:extLst>
          </p:cNvPr>
          <p:cNvSpPr>
            <a:spLocks noGrp="1"/>
          </p:cNvSpPr>
          <p:nvPr>
            <p:ph type="title"/>
          </p:nvPr>
        </p:nvSpPr>
        <p:spPr>
          <a:xfrm>
            <a:off x="419669" y="260648"/>
            <a:ext cx="9144000" cy="691480"/>
          </a:xfrm>
        </p:spPr>
        <p:txBody>
          <a:bodyPr/>
          <a:lstStyle/>
          <a:p>
            <a:r>
              <a:rPr lang="it-IT" dirty="0"/>
              <a:t>Capital market</a:t>
            </a:r>
          </a:p>
        </p:txBody>
      </p:sp>
      <p:pic>
        <p:nvPicPr>
          <p:cNvPr id="5" name="Segnaposto contenuto 4">
            <a:extLst>
              <a:ext uri="{FF2B5EF4-FFF2-40B4-BE49-F238E27FC236}">
                <a16:creationId xmlns:a16="http://schemas.microsoft.com/office/drawing/2014/main" id="{41727668-04C3-4571-9BDC-DCC9B6E70D3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51384" y="1295400"/>
            <a:ext cx="5676331" cy="4267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Rettangolo con angoli arrotondati 5">
            <a:extLst>
              <a:ext uri="{FF2B5EF4-FFF2-40B4-BE49-F238E27FC236}">
                <a16:creationId xmlns:a16="http://schemas.microsoft.com/office/drawing/2014/main" id="{C546A6E6-F77E-4A16-A939-0414199A2481}"/>
              </a:ext>
            </a:extLst>
          </p:cNvPr>
          <p:cNvSpPr/>
          <p:nvPr/>
        </p:nvSpPr>
        <p:spPr>
          <a:xfrm>
            <a:off x="7780181" y="2194640"/>
            <a:ext cx="4032448" cy="33843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100" b="0" i="0" dirty="0">
              <a:solidFill>
                <a:schemeClr val="tx1"/>
              </a:solidFill>
              <a:effectLst/>
              <a:latin typeface="Roboto" panose="02000000000000000000" pitchFamily="2" charset="0"/>
            </a:endParaRPr>
          </a:p>
          <a:p>
            <a:pPr algn="ctr"/>
            <a:r>
              <a:rPr lang="en-US" sz="1100" b="1" dirty="0">
                <a:solidFill>
                  <a:schemeClr val="tx1"/>
                </a:solidFill>
                <a:latin typeface="Roboto" panose="02000000000000000000" pitchFamily="2" charset="0"/>
              </a:rPr>
              <a:t>Dogecoin</a:t>
            </a:r>
          </a:p>
          <a:p>
            <a:pPr algn="ctr"/>
            <a:endParaRPr lang="en-US" sz="1100" b="1" dirty="0">
              <a:solidFill>
                <a:schemeClr val="tx1"/>
              </a:solidFill>
              <a:latin typeface="Roboto" panose="02000000000000000000" pitchFamily="2" charset="0"/>
            </a:endParaRPr>
          </a:p>
          <a:p>
            <a:pPr algn="l"/>
            <a:r>
              <a:rPr lang="en-US" sz="1100" b="0" i="0" dirty="0">
                <a:solidFill>
                  <a:schemeClr val="tx1"/>
                </a:solidFill>
                <a:effectLst/>
                <a:latin typeface="Roboto" panose="02000000000000000000" pitchFamily="2" charset="0"/>
              </a:rPr>
              <a:t>"</a:t>
            </a:r>
            <a:r>
              <a:rPr lang="en-US" sz="1100" b="0" i="1" dirty="0">
                <a:solidFill>
                  <a:schemeClr val="tx1"/>
                </a:solidFill>
                <a:effectLst/>
                <a:latin typeface="Roboto" panose="02000000000000000000" pitchFamily="2" charset="0"/>
              </a:rPr>
              <a:t>Yesterday, 9 May 2021, Geometric Energy Corporation (GEC) announced the first space mission fully funded by Dogecoin in partnership with SpaceX.</a:t>
            </a:r>
            <a:r>
              <a:rPr lang="en-US" sz="1100" b="0" i="0" dirty="0">
                <a:solidFill>
                  <a:schemeClr val="tx1"/>
                </a:solidFill>
                <a:effectLst/>
                <a:latin typeface="Roboto" panose="02000000000000000000" pitchFamily="2" charset="0"/>
              </a:rPr>
              <a:t>"</a:t>
            </a:r>
          </a:p>
          <a:p>
            <a:pPr algn="l"/>
            <a:r>
              <a:rPr lang="en-US" sz="1100" b="0" i="0" dirty="0">
                <a:solidFill>
                  <a:schemeClr val="tx1"/>
                </a:solidFill>
                <a:effectLst/>
                <a:latin typeface="Roboto" panose="02000000000000000000" pitchFamily="2" charset="0"/>
              </a:rPr>
              <a:t>"</a:t>
            </a:r>
            <a:r>
              <a:rPr lang="en-US" sz="1100" b="0" i="1" dirty="0">
                <a:solidFill>
                  <a:schemeClr val="tx1"/>
                </a:solidFill>
                <a:effectLst/>
                <a:latin typeface="Roboto" panose="02000000000000000000" pitchFamily="2" charset="0"/>
              </a:rPr>
              <a:t>In addition to the transition, the two companies agreed that Dogecoin will be the official currency for all future GEC space missions. Dogecoin will therefore become the first official cryptocurrency for interplanetary trade. Samuel Reid, CEO of Geometric Energy Corporation commented: "After officially negotiating an agreement of this magnitude with DOGE, Geometric Energy Corporation and SpaceX have consolidated DOGE as the unit of account for lunar business in the space sector.</a:t>
            </a:r>
            <a:r>
              <a:rPr lang="en-US" sz="1100" b="0" i="0" dirty="0">
                <a:solidFill>
                  <a:schemeClr val="tx1"/>
                </a:solidFill>
                <a:effectLst/>
                <a:latin typeface="Roboto" panose="02000000000000000000" pitchFamily="2" charset="0"/>
              </a:rPr>
              <a:t>"</a:t>
            </a:r>
          </a:p>
          <a:p>
            <a:pPr algn="l"/>
            <a:r>
              <a:rPr lang="en-US" sz="1100" b="0" i="0" dirty="0">
                <a:solidFill>
                  <a:schemeClr val="tx1"/>
                </a:solidFill>
                <a:effectLst/>
                <a:latin typeface="Roboto" panose="02000000000000000000" pitchFamily="2" charset="0"/>
              </a:rPr>
              <a:t>(</a:t>
            </a:r>
            <a:r>
              <a:rPr lang="en-US" sz="1100" b="0" i="0" dirty="0">
                <a:solidFill>
                  <a:schemeClr val="tx1"/>
                </a:solidFill>
                <a:effectLst/>
                <a:latin typeface="Roboto" panose="02000000000000000000" pitchFamily="2" charset="0"/>
                <a:hlinkClick r:id="rId3">
                  <a:extLst>
                    <a:ext uri="{A12FA001-AC4F-418D-AE19-62706E023703}">
                      <ahyp:hlinkClr xmlns:ahyp="http://schemas.microsoft.com/office/drawing/2018/hyperlinkcolor" val="tx"/>
                    </a:ext>
                  </a:extLst>
                </a:hlinkClick>
              </a:rPr>
              <a:t>https://www.astrospace.it/2021/05/10/spacex-e-geometric-energy-finanziano-una-missione-verso-la-luna-con-i-dogecoin/</a:t>
            </a:r>
            <a:r>
              <a:rPr lang="en-US" sz="1100" b="0" i="0" dirty="0">
                <a:solidFill>
                  <a:schemeClr val="tx1"/>
                </a:solidFill>
                <a:effectLst/>
                <a:latin typeface="Roboto" panose="02000000000000000000" pitchFamily="2" charset="0"/>
              </a:rPr>
              <a:t>)</a:t>
            </a:r>
          </a:p>
        </p:txBody>
      </p:sp>
      <p:cxnSp>
        <p:nvCxnSpPr>
          <p:cNvPr id="8" name="Connettore 2 7">
            <a:extLst>
              <a:ext uri="{FF2B5EF4-FFF2-40B4-BE49-F238E27FC236}">
                <a16:creationId xmlns:a16="http://schemas.microsoft.com/office/drawing/2014/main" id="{7051A596-ACA0-41B7-82CD-1EF519893E48}"/>
              </a:ext>
            </a:extLst>
          </p:cNvPr>
          <p:cNvCxnSpPr>
            <a:cxnSpLocks/>
            <a:stCxn id="6" idx="1"/>
          </p:cNvCxnSpPr>
          <p:nvPr/>
        </p:nvCxnSpPr>
        <p:spPr>
          <a:xfrm flipH="1">
            <a:off x="6325017" y="3886828"/>
            <a:ext cx="1455164" cy="406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5708808"/>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3B8AD2-5673-4C72-92FD-504E5CEE94C0}"/>
              </a:ext>
            </a:extLst>
          </p:cNvPr>
          <p:cNvSpPr>
            <a:spLocks noGrp="1"/>
          </p:cNvSpPr>
          <p:nvPr>
            <p:ph type="title"/>
          </p:nvPr>
        </p:nvSpPr>
        <p:spPr>
          <a:xfrm>
            <a:off x="419669" y="260648"/>
            <a:ext cx="9144000" cy="691480"/>
          </a:xfrm>
        </p:spPr>
        <p:txBody>
          <a:bodyPr/>
          <a:lstStyle/>
          <a:p>
            <a:r>
              <a:rPr lang="it-IT" dirty="0"/>
              <a:t>Capital market</a:t>
            </a:r>
          </a:p>
        </p:txBody>
      </p:sp>
      <p:pic>
        <p:nvPicPr>
          <p:cNvPr id="5" name="Segnaposto contenuto 4">
            <a:extLst>
              <a:ext uri="{FF2B5EF4-FFF2-40B4-BE49-F238E27FC236}">
                <a16:creationId xmlns:a16="http://schemas.microsoft.com/office/drawing/2014/main" id="{41727668-04C3-4571-9BDC-DCC9B6E70D3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51384" y="1295400"/>
            <a:ext cx="5676331" cy="4267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Rettangolo con angoli arrotondati 5">
            <a:extLst>
              <a:ext uri="{FF2B5EF4-FFF2-40B4-BE49-F238E27FC236}">
                <a16:creationId xmlns:a16="http://schemas.microsoft.com/office/drawing/2014/main" id="{C546A6E6-F77E-4A16-A939-0414199A2481}"/>
              </a:ext>
            </a:extLst>
          </p:cNvPr>
          <p:cNvSpPr/>
          <p:nvPr/>
        </p:nvSpPr>
        <p:spPr>
          <a:xfrm>
            <a:off x="7619453" y="3486944"/>
            <a:ext cx="3888432" cy="30963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100" b="0" i="0" dirty="0">
              <a:solidFill>
                <a:schemeClr val="tx1"/>
              </a:solidFill>
              <a:effectLst/>
              <a:latin typeface="Roboto" panose="02000000000000000000" pitchFamily="2" charset="0"/>
            </a:endParaRPr>
          </a:p>
          <a:p>
            <a:pPr algn="ctr"/>
            <a:r>
              <a:rPr lang="en-US" sz="1100" b="1" dirty="0">
                <a:solidFill>
                  <a:schemeClr val="tx1"/>
                </a:solidFill>
                <a:latin typeface="Roboto" panose="02000000000000000000" pitchFamily="2" charset="0"/>
              </a:rPr>
              <a:t>Litecoin</a:t>
            </a:r>
            <a:endParaRPr lang="en-US" sz="1100" b="0" i="0" dirty="0">
              <a:solidFill>
                <a:schemeClr val="tx1"/>
              </a:solidFill>
              <a:effectLst/>
              <a:latin typeface="Roboto" panose="02000000000000000000" pitchFamily="2" charset="0"/>
            </a:endParaRPr>
          </a:p>
        </p:txBody>
      </p:sp>
      <p:cxnSp>
        <p:nvCxnSpPr>
          <p:cNvPr id="4" name="Connettore 2 3">
            <a:extLst>
              <a:ext uri="{FF2B5EF4-FFF2-40B4-BE49-F238E27FC236}">
                <a16:creationId xmlns:a16="http://schemas.microsoft.com/office/drawing/2014/main" id="{BEF3BF0E-70EC-4F27-8D20-D2627AD9ABE7}"/>
              </a:ext>
            </a:extLst>
          </p:cNvPr>
          <p:cNvCxnSpPr>
            <a:stCxn id="6" idx="1"/>
          </p:cNvCxnSpPr>
          <p:nvPr/>
        </p:nvCxnSpPr>
        <p:spPr>
          <a:xfrm flipH="1">
            <a:off x="6312024" y="5035116"/>
            <a:ext cx="13074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8007812"/>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4B53FD1-923B-405B-B8C1-29FDA62009F6}"/>
              </a:ext>
            </a:extLst>
          </p:cNvPr>
          <p:cNvSpPr>
            <a:spLocks noGrp="1"/>
          </p:cNvSpPr>
          <p:nvPr>
            <p:ph type="title"/>
          </p:nvPr>
        </p:nvSpPr>
        <p:spPr>
          <a:xfrm>
            <a:off x="1524000" y="260648"/>
            <a:ext cx="9144000" cy="691480"/>
          </a:xfrm>
        </p:spPr>
        <p:txBody>
          <a:bodyPr/>
          <a:lstStyle/>
          <a:p>
            <a:r>
              <a:rPr lang="it-IT" dirty="0"/>
              <a:t>Capital market - </a:t>
            </a:r>
            <a:r>
              <a:rPr lang="it-IT" dirty="0" err="1"/>
              <a:t>Comparison</a:t>
            </a:r>
            <a:r>
              <a:rPr lang="it-IT" dirty="0"/>
              <a:t> </a:t>
            </a:r>
          </a:p>
        </p:txBody>
      </p:sp>
      <p:pic>
        <p:nvPicPr>
          <p:cNvPr id="4" name="Segnaposto contenuto 4">
            <a:extLst>
              <a:ext uri="{FF2B5EF4-FFF2-40B4-BE49-F238E27FC236}">
                <a16:creationId xmlns:a16="http://schemas.microsoft.com/office/drawing/2014/main" id="{752615C9-DBE2-4E09-A99A-3E3E51C2F70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76918" y="1484784"/>
            <a:ext cx="6038163" cy="45392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60449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A7C195-770B-4DDD-9FEC-B1573D77A712}"/>
              </a:ext>
            </a:extLst>
          </p:cNvPr>
          <p:cNvSpPr>
            <a:spLocks noGrp="1"/>
          </p:cNvSpPr>
          <p:nvPr>
            <p:ph type="title"/>
          </p:nvPr>
        </p:nvSpPr>
        <p:spPr>
          <a:xfrm>
            <a:off x="0" y="23664"/>
            <a:ext cx="9144000" cy="738336"/>
          </a:xfrm>
        </p:spPr>
        <p:txBody>
          <a:bodyPr/>
          <a:lstStyle/>
          <a:p>
            <a:r>
              <a:rPr lang="it-IT" dirty="0" err="1"/>
              <a:t>Candlesticks</a:t>
            </a:r>
            <a:endParaRPr lang="it-IT" dirty="0"/>
          </a:p>
        </p:txBody>
      </p:sp>
      <p:pic>
        <p:nvPicPr>
          <p:cNvPr id="7" name="Segnaposto contenuto 6">
            <a:extLst>
              <a:ext uri="{FF2B5EF4-FFF2-40B4-BE49-F238E27FC236}">
                <a16:creationId xmlns:a16="http://schemas.microsoft.com/office/drawing/2014/main" id="{D4C609E8-21C3-47E4-B362-44B2EAFCF5A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392144" y="212072"/>
            <a:ext cx="4502509" cy="3184376"/>
          </a:xfrm>
        </p:spPr>
      </p:pic>
    </p:spTree>
    <p:extLst>
      <p:ext uri="{BB962C8B-B14F-4D97-AF65-F5344CB8AC3E}">
        <p14:creationId xmlns:p14="http://schemas.microsoft.com/office/powerpoint/2010/main" val="2348668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1EBB7A-2BC4-4164-B9D9-AE907CBC8C40}"/>
              </a:ext>
            </a:extLst>
          </p:cNvPr>
          <p:cNvSpPr>
            <a:spLocks noGrp="1"/>
          </p:cNvSpPr>
          <p:nvPr>
            <p:ph type="title"/>
          </p:nvPr>
        </p:nvSpPr>
        <p:spPr>
          <a:xfrm>
            <a:off x="1524000" y="260648"/>
            <a:ext cx="9144000" cy="763488"/>
          </a:xfrm>
        </p:spPr>
        <p:txBody>
          <a:bodyPr/>
          <a:lstStyle/>
          <a:p>
            <a:r>
              <a:rPr lang="it-IT" dirty="0"/>
              <a:t>Simple Return, Cumulative Return</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6B2FB180-071D-420B-AB4B-43206E398231}"/>
                  </a:ext>
                </a:extLst>
              </p:cNvPr>
              <p:cNvSpPr>
                <a:spLocks noGrp="1"/>
              </p:cNvSpPr>
              <p:nvPr>
                <p:ph idx="1"/>
              </p:nvPr>
            </p:nvSpPr>
            <p:spPr>
              <a:xfrm>
                <a:off x="1524000" y="1412776"/>
                <a:ext cx="9144000" cy="4267200"/>
              </a:xfrm>
            </p:spPr>
            <p:txBody>
              <a:bodyPr>
                <a:normAutofit/>
              </a:bodyPr>
              <a:lstStyle/>
              <a:p>
                <a:pPr marL="0" indent="0">
                  <a:buNone/>
                </a:pPr>
                <a:r>
                  <a:rPr lang="en-US" sz="1500" b="0" i="0" dirty="0">
                    <a:solidFill>
                      <a:schemeClr val="tx1"/>
                    </a:solidFill>
                    <a:effectLst/>
                  </a:rPr>
                  <a:t>Percentage change is a way to calculate the degree of change in a stock over a specific period of time using simple arithmetic. This metric is useful to investors, who use it to compare stocks with different price movements.</a:t>
                </a:r>
              </a:p>
              <a:p>
                <a:pPr marL="0" indent="0">
                  <a:buNone/>
                </a:pPr>
                <a14:m>
                  <m:oMathPara xmlns:m="http://schemas.openxmlformats.org/officeDocument/2006/math">
                    <m:oMathParaPr>
                      <m:jc m:val="centerGroup"/>
                    </m:oMathParaPr>
                    <m:oMath xmlns:m="http://schemas.openxmlformats.org/officeDocument/2006/math">
                      <m:sSub>
                        <m:sSubPr>
                          <m:ctrlPr>
                            <a:rPr lang="it-IT" b="0" i="1" smtClean="0">
                              <a:solidFill>
                                <a:schemeClr val="tx1"/>
                              </a:solidFill>
                              <a:latin typeface="Cambria Math" panose="02040503050406030204" pitchFamily="18" charset="0"/>
                            </a:rPr>
                          </m:ctrlPr>
                        </m:sSubPr>
                        <m:e>
                          <m:r>
                            <a:rPr lang="it-IT" b="0" i="1" smtClean="0">
                              <a:solidFill>
                                <a:schemeClr val="tx1"/>
                              </a:solidFill>
                              <a:latin typeface="Cambria Math" panose="02040503050406030204" pitchFamily="18" charset="0"/>
                            </a:rPr>
                            <m:t>𝑟</m:t>
                          </m:r>
                        </m:e>
                        <m:sub>
                          <m:r>
                            <a:rPr lang="it-IT" b="0" i="1" smtClean="0">
                              <a:solidFill>
                                <a:schemeClr val="tx1"/>
                              </a:solidFill>
                              <a:latin typeface="Cambria Math" panose="02040503050406030204" pitchFamily="18" charset="0"/>
                            </a:rPr>
                            <m:t>𝑡</m:t>
                          </m:r>
                        </m:sub>
                      </m:sSub>
                      <m:r>
                        <a:rPr lang="it-IT" b="0" i="1" smtClean="0">
                          <a:solidFill>
                            <a:schemeClr val="tx1"/>
                          </a:solidFill>
                          <a:latin typeface="Cambria Math" panose="02040503050406030204" pitchFamily="18" charset="0"/>
                        </a:rPr>
                        <m:t>=</m:t>
                      </m:r>
                      <m:f>
                        <m:fPr>
                          <m:ctrlPr>
                            <a:rPr lang="it-IT" b="0" i="1" smtClean="0">
                              <a:solidFill>
                                <a:schemeClr val="tx1"/>
                              </a:solidFill>
                              <a:latin typeface="Cambria Math" panose="02040503050406030204" pitchFamily="18" charset="0"/>
                            </a:rPr>
                          </m:ctrlPr>
                        </m:fPr>
                        <m:num>
                          <m:sSub>
                            <m:sSubPr>
                              <m:ctrlPr>
                                <a:rPr lang="it-IT" b="0" i="1" smtClean="0">
                                  <a:solidFill>
                                    <a:schemeClr val="tx1"/>
                                  </a:solidFill>
                                  <a:latin typeface="Cambria Math" panose="02040503050406030204" pitchFamily="18" charset="0"/>
                                </a:rPr>
                              </m:ctrlPr>
                            </m:sSubPr>
                            <m:e>
                              <m:r>
                                <a:rPr lang="it-IT" b="0" i="1" smtClean="0">
                                  <a:solidFill>
                                    <a:schemeClr val="tx1"/>
                                  </a:solidFill>
                                  <a:latin typeface="Cambria Math" panose="02040503050406030204" pitchFamily="18" charset="0"/>
                                </a:rPr>
                                <m:t>𝑝</m:t>
                              </m:r>
                            </m:e>
                            <m:sub>
                              <m:r>
                                <a:rPr lang="it-IT" b="0" i="1" smtClean="0">
                                  <a:solidFill>
                                    <a:schemeClr val="tx1"/>
                                  </a:solidFill>
                                  <a:latin typeface="Cambria Math" panose="02040503050406030204" pitchFamily="18" charset="0"/>
                                </a:rPr>
                                <m:t>𝑡</m:t>
                              </m:r>
                            </m:sub>
                          </m:sSub>
                        </m:num>
                        <m:den>
                          <m:sSub>
                            <m:sSubPr>
                              <m:ctrlPr>
                                <a:rPr lang="it-IT" b="0" i="1" smtClean="0">
                                  <a:solidFill>
                                    <a:schemeClr val="tx1"/>
                                  </a:solidFill>
                                  <a:latin typeface="Cambria Math" panose="02040503050406030204" pitchFamily="18" charset="0"/>
                                </a:rPr>
                              </m:ctrlPr>
                            </m:sSubPr>
                            <m:e>
                              <m:r>
                                <a:rPr lang="it-IT" b="0" i="1" smtClean="0">
                                  <a:solidFill>
                                    <a:schemeClr val="tx1"/>
                                  </a:solidFill>
                                  <a:latin typeface="Cambria Math" panose="02040503050406030204" pitchFamily="18" charset="0"/>
                                </a:rPr>
                                <m:t>𝑝</m:t>
                              </m:r>
                            </m:e>
                            <m:sub>
                              <m:r>
                                <a:rPr lang="it-IT" b="0" i="1" smtClean="0">
                                  <a:solidFill>
                                    <a:schemeClr val="tx1"/>
                                  </a:solidFill>
                                  <a:latin typeface="Cambria Math" panose="02040503050406030204" pitchFamily="18" charset="0"/>
                                </a:rPr>
                                <m:t>𝑡</m:t>
                              </m:r>
                              <m:r>
                                <a:rPr lang="it-IT" b="0" i="1" smtClean="0">
                                  <a:solidFill>
                                    <a:schemeClr val="tx1"/>
                                  </a:solidFill>
                                  <a:latin typeface="Cambria Math" panose="02040503050406030204" pitchFamily="18" charset="0"/>
                                </a:rPr>
                                <m:t>−1</m:t>
                              </m:r>
                            </m:sub>
                          </m:sSub>
                        </m:den>
                      </m:f>
                      <m:r>
                        <a:rPr lang="it-IT" b="0" i="1" smtClean="0">
                          <a:solidFill>
                            <a:schemeClr val="tx1"/>
                          </a:solidFill>
                          <a:latin typeface="Cambria Math" panose="02040503050406030204" pitchFamily="18" charset="0"/>
                        </a:rPr>
                        <m:t>−1</m:t>
                      </m:r>
                    </m:oMath>
                  </m:oMathPara>
                </a14:m>
                <a:endParaRPr lang="en-US" dirty="0">
                  <a:solidFill>
                    <a:schemeClr val="tx1"/>
                  </a:solidFill>
                </a:endParaRPr>
              </a:p>
              <a:p>
                <a:pPr marL="0" indent="0">
                  <a:buNone/>
                </a:pPr>
                <a:endParaRPr lang="en-US" sz="1500" b="0" i="0" dirty="0">
                  <a:solidFill>
                    <a:schemeClr val="tx1"/>
                  </a:solidFill>
                  <a:effectLst/>
                </a:endParaRPr>
              </a:p>
              <a:p>
                <a:pPr marL="0" indent="0">
                  <a:buNone/>
                </a:pPr>
                <a:r>
                  <a:rPr lang="en-US" sz="1500" dirty="0">
                    <a:solidFill>
                      <a:schemeClr val="tx1"/>
                    </a:solidFill>
                  </a:rPr>
                  <a:t>In the formula,  </a:t>
                </a:r>
                <a:r>
                  <a:rPr lang="en-US" sz="1500" dirty="0" err="1">
                    <a:solidFill>
                      <a:schemeClr val="tx1"/>
                    </a:solidFill>
                  </a:rPr>
                  <a:t>pt</a:t>
                </a:r>
                <a:r>
                  <a:rPr lang="en-US" sz="1500" dirty="0">
                    <a:solidFill>
                      <a:schemeClr val="tx1"/>
                    </a:solidFill>
                  </a:rPr>
                  <a:t>  denotes the price of an asset time  t . Thus,  rt  is the profit rate of holding the asset from time  t−1  to  t . From here we can define  rt+1  as the one period gross return, which is the ratio of the new market value at the end of the holding period over the initial market value.</a:t>
                </a:r>
              </a:p>
              <a:p>
                <a:pPr marL="0" indent="0">
                  <a:buNone/>
                </a:pPr>
                <a:r>
                  <a:rPr lang="en-US" sz="1500" b="0" i="0" dirty="0">
                    <a:solidFill>
                      <a:schemeClr val="tx1"/>
                    </a:solidFill>
                    <a:effectLst/>
                  </a:rPr>
                  <a:t>The cumulative return is the total change in the investment price over a set time—an aggregate return, not an annualized one. (</a:t>
                </a:r>
                <a:r>
                  <a:rPr lang="en-US" sz="1500" b="0" i="0" dirty="0">
                    <a:solidFill>
                      <a:schemeClr val="tx1"/>
                    </a:solidFill>
                    <a:effectLst/>
                    <a:hlinkClick r:id="rId2">
                      <a:extLst>
                        <a:ext uri="{A12FA001-AC4F-418D-AE19-62706E023703}">
                          <ahyp:hlinkClr xmlns:ahyp="http://schemas.microsoft.com/office/drawing/2018/hyperlinkcolor" val="tx"/>
                        </a:ext>
                      </a:extLst>
                    </a:hlinkClick>
                  </a:rPr>
                  <a:t>https://www.investopedia.com/terms/c/cumulativereturn.asp#:~:text=The%20cumulative%20return%20is%20the,investment%20impacts%20its%20cumulative%20return</a:t>
                </a:r>
                <a:r>
                  <a:rPr lang="en-US" sz="1500" b="0" i="0" dirty="0">
                    <a:solidFill>
                      <a:schemeClr val="tx1"/>
                    </a:solidFill>
                    <a:effectLst/>
                  </a:rPr>
                  <a:t>).</a:t>
                </a:r>
                <a:endParaRPr lang="it-IT" sz="1500" i="1" dirty="0">
                  <a:solidFill>
                    <a:schemeClr val="tx1"/>
                  </a:solidFill>
                  <a:effectLst/>
                </a:endParaRPr>
              </a:p>
              <a:p>
                <a:pPr marL="0" indent="0">
                  <a:buNone/>
                </a:pPr>
                <a:endParaRPr lang="it-IT" sz="1500" b="0" i="1" dirty="0"/>
              </a:p>
              <a:p>
                <a:pPr marL="0" indent="0">
                  <a:buNone/>
                </a:pPr>
                <a14:m>
                  <m:oMathPara xmlns:m="http://schemas.openxmlformats.org/officeDocument/2006/math">
                    <m:oMathParaPr>
                      <m:jc m:val="centerGroup"/>
                    </m:oMathParaPr>
                    <m:oMath xmlns:m="http://schemas.openxmlformats.org/officeDocument/2006/math">
                      <m:sSub>
                        <m:sSubPr>
                          <m:ctrlPr>
                            <a:rPr lang="it-IT" b="0" i="1" smtClean="0">
                              <a:solidFill>
                                <a:srgbClr val="836967"/>
                              </a:solidFill>
                              <a:latin typeface="Cambria Math" panose="02040503050406030204" pitchFamily="18" charset="0"/>
                            </a:rPr>
                          </m:ctrlPr>
                        </m:sSubPr>
                        <m:e>
                          <m:r>
                            <a:rPr lang="it-IT" b="0" i="1" smtClean="0">
                              <a:latin typeface="Cambria Math" panose="02040503050406030204" pitchFamily="18" charset="0"/>
                            </a:rPr>
                            <m:t>𝑐</m:t>
                          </m:r>
                        </m:e>
                        <m:sub>
                          <m:r>
                            <a:rPr lang="it-IT" b="0" i="1" smtClean="0">
                              <a:latin typeface="Cambria Math" panose="02040503050406030204" pitchFamily="18" charset="0"/>
                            </a:rPr>
                            <m:t>𝑡</m:t>
                          </m:r>
                        </m:sub>
                      </m:sSub>
                      <m:r>
                        <a:rPr lang="it-IT" b="0" i="1" smtClean="0">
                          <a:latin typeface="Cambria Math" panose="02040503050406030204" pitchFamily="18" charset="0"/>
                        </a:rPr>
                        <m:t>=</m:t>
                      </m:r>
                      <m:d>
                        <m:dPr>
                          <m:ctrlPr>
                            <a:rPr lang="it-IT" b="0" i="1" smtClean="0">
                              <a:solidFill>
                                <a:srgbClr val="836967"/>
                              </a:solidFill>
                              <a:latin typeface="Cambria Math" panose="02040503050406030204" pitchFamily="18" charset="0"/>
                            </a:rPr>
                          </m:ctrlPr>
                        </m:dPr>
                        <m:e>
                          <m:r>
                            <a:rPr lang="it-IT" b="0" i="1" smtClean="0">
                              <a:latin typeface="Cambria Math" panose="02040503050406030204" pitchFamily="18" charset="0"/>
                            </a:rPr>
                            <m:t>1+</m:t>
                          </m:r>
                          <m:sSub>
                            <m:sSubPr>
                              <m:ctrlPr>
                                <a:rPr lang="it-IT" b="0" i="1" smtClean="0">
                                  <a:solidFill>
                                    <a:srgbClr val="836967"/>
                                  </a:solidFill>
                                  <a:latin typeface="Cambria Math" panose="02040503050406030204" pitchFamily="18" charset="0"/>
                                </a:rPr>
                              </m:ctrlPr>
                            </m:sSubPr>
                            <m:e>
                              <m:r>
                                <a:rPr lang="it-IT" b="0" i="1" smtClean="0">
                                  <a:latin typeface="Cambria Math" panose="02040503050406030204" pitchFamily="18" charset="0"/>
                                </a:rPr>
                                <m:t>𝑟</m:t>
                              </m:r>
                            </m:e>
                            <m:sub>
                              <m:r>
                                <a:rPr lang="it-IT" b="0" i="1" smtClean="0">
                                  <a:latin typeface="Cambria Math" panose="02040503050406030204" pitchFamily="18" charset="0"/>
                                </a:rPr>
                                <m:t>𝑡</m:t>
                              </m:r>
                            </m:sub>
                          </m:sSub>
                        </m:e>
                      </m:d>
                      <m:sSub>
                        <m:sSubPr>
                          <m:ctrlPr>
                            <a:rPr lang="it-IT" b="0" i="1" smtClean="0">
                              <a:solidFill>
                                <a:srgbClr val="836967"/>
                              </a:solidFill>
                              <a:latin typeface="Cambria Math" panose="02040503050406030204" pitchFamily="18" charset="0"/>
                            </a:rPr>
                          </m:ctrlPr>
                        </m:sSubPr>
                        <m:e>
                          <m:r>
                            <a:rPr lang="it-IT" b="0" i="1" smtClean="0">
                              <a:latin typeface="Cambria Math" panose="02040503050406030204" pitchFamily="18" charset="0"/>
                            </a:rPr>
                            <m:t>𝑐</m:t>
                          </m:r>
                        </m:e>
                        <m:sub>
                          <m:r>
                            <a:rPr lang="it-IT" b="0" i="1" smtClean="0">
                              <a:latin typeface="Cambria Math" panose="02040503050406030204" pitchFamily="18" charset="0"/>
                            </a:rPr>
                            <m:t>𝑡</m:t>
                          </m:r>
                          <m:r>
                            <a:rPr lang="it-IT" b="0" i="1" smtClean="0">
                              <a:latin typeface="Cambria Math" panose="02040503050406030204" pitchFamily="18" charset="0"/>
                            </a:rPr>
                            <m:t>−1</m:t>
                          </m:r>
                        </m:sub>
                      </m:sSub>
                    </m:oMath>
                  </m:oMathPara>
                </a14:m>
                <a:endParaRPr lang="it-IT" sz="1500" b="0" dirty="0"/>
              </a:p>
              <a:p>
                <a:pPr marL="0" indent="0">
                  <a:buNone/>
                </a:pPr>
                <a:endParaRPr lang="it-IT" sz="1500" dirty="0"/>
              </a:p>
            </p:txBody>
          </p:sp>
        </mc:Choice>
        <mc:Fallback xmlns="">
          <p:sp>
            <p:nvSpPr>
              <p:cNvPr id="3" name="Segnaposto contenuto 2">
                <a:extLst>
                  <a:ext uri="{FF2B5EF4-FFF2-40B4-BE49-F238E27FC236}">
                    <a16:creationId xmlns:a16="http://schemas.microsoft.com/office/drawing/2014/main" id="{6B2FB180-071D-420B-AB4B-43206E398231}"/>
                  </a:ext>
                </a:extLst>
              </p:cNvPr>
              <p:cNvSpPr>
                <a:spLocks noGrp="1" noRot="1" noChangeAspect="1" noMove="1" noResize="1" noEditPoints="1" noAdjustHandles="1" noChangeArrowheads="1" noChangeShapeType="1" noTextEdit="1"/>
              </p:cNvSpPr>
              <p:nvPr>
                <p:ph idx="1"/>
              </p:nvPr>
            </p:nvSpPr>
            <p:spPr>
              <a:xfrm>
                <a:off x="1524000" y="1412776"/>
                <a:ext cx="9144000" cy="4267200"/>
              </a:xfrm>
              <a:blipFill>
                <a:blip r:embed="rId3"/>
                <a:stretch>
                  <a:fillRect l="-267" t="-714" b="-143"/>
                </a:stretch>
              </a:blipFill>
            </p:spPr>
            <p:txBody>
              <a:bodyPr/>
              <a:lstStyle/>
              <a:p>
                <a:r>
                  <a:rPr lang="it-IT">
                    <a:noFill/>
                  </a:rPr>
                  <a:t> </a:t>
                </a:r>
              </a:p>
            </p:txBody>
          </p:sp>
        </mc:Fallback>
      </mc:AlternateContent>
    </p:spTree>
    <p:extLst>
      <p:ext uri="{BB962C8B-B14F-4D97-AF65-F5344CB8AC3E}">
        <p14:creationId xmlns:p14="http://schemas.microsoft.com/office/powerpoint/2010/main" val="2690684716"/>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49A2660-3968-4044-BDC3-3B273AB001F0}"/>
              </a:ext>
            </a:extLst>
          </p:cNvPr>
          <p:cNvSpPr>
            <a:spLocks noGrp="1"/>
          </p:cNvSpPr>
          <p:nvPr>
            <p:ph type="title"/>
          </p:nvPr>
        </p:nvSpPr>
        <p:spPr>
          <a:xfrm>
            <a:off x="1524000" y="762000"/>
            <a:ext cx="9144000" cy="838200"/>
          </a:xfrm>
        </p:spPr>
        <p:txBody>
          <a:bodyPr/>
          <a:lstStyle/>
          <a:p>
            <a:r>
              <a:rPr lang="it-IT" dirty="0" err="1"/>
              <a:t>Volatility</a:t>
            </a:r>
            <a:endParaRPr lang="it-IT" dirty="0"/>
          </a:p>
        </p:txBody>
      </p:sp>
      <p:sp>
        <p:nvSpPr>
          <p:cNvPr id="3" name="Segnaposto contenuto 2">
            <a:extLst>
              <a:ext uri="{FF2B5EF4-FFF2-40B4-BE49-F238E27FC236}">
                <a16:creationId xmlns:a16="http://schemas.microsoft.com/office/drawing/2014/main" id="{3CAA724B-11BC-423A-BF03-8B62287873CC}"/>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3151798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84F0CA-3574-4507-8059-41C27E6338C9}"/>
              </a:ext>
            </a:extLst>
          </p:cNvPr>
          <p:cNvSpPr>
            <a:spLocks noGrp="1"/>
          </p:cNvSpPr>
          <p:nvPr>
            <p:ph type="title"/>
          </p:nvPr>
        </p:nvSpPr>
        <p:spPr>
          <a:xfrm>
            <a:off x="1524000" y="116632"/>
            <a:ext cx="9144000" cy="739552"/>
          </a:xfrm>
        </p:spPr>
        <p:txBody>
          <a:bodyPr/>
          <a:lstStyle/>
          <a:p>
            <a:r>
              <a:rPr lang="it-IT" dirty="0"/>
              <a:t>GARCH</a:t>
            </a:r>
          </a:p>
        </p:txBody>
      </p:sp>
      <p:sp>
        <p:nvSpPr>
          <p:cNvPr id="3" name="Segnaposto contenuto 2">
            <a:extLst>
              <a:ext uri="{FF2B5EF4-FFF2-40B4-BE49-F238E27FC236}">
                <a16:creationId xmlns:a16="http://schemas.microsoft.com/office/drawing/2014/main" id="{8ABD883A-67EB-471F-9019-E6E729AB79EE}"/>
              </a:ext>
            </a:extLst>
          </p:cNvPr>
          <p:cNvSpPr>
            <a:spLocks noGrp="1"/>
          </p:cNvSpPr>
          <p:nvPr>
            <p:ph idx="1"/>
          </p:nvPr>
        </p:nvSpPr>
        <p:spPr>
          <a:xfrm>
            <a:off x="1524000" y="1124744"/>
            <a:ext cx="9144000" cy="4267200"/>
          </a:xfrm>
        </p:spPr>
        <p:txBody>
          <a:bodyPr>
            <a:normAutofit/>
          </a:bodyPr>
          <a:lstStyle/>
          <a:p>
            <a:pPr marL="0" indent="0">
              <a:buNone/>
            </a:pPr>
            <a:r>
              <a:rPr lang="en-US" sz="1400" dirty="0"/>
              <a:t>Let </a:t>
            </a:r>
            <a:r>
              <a:rPr lang="en-US" sz="1400" dirty="0" err="1"/>
              <a:t>Xt</a:t>
            </a:r>
            <a:r>
              <a:rPr lang="en-US" sz="1400" dirty="0"/>
              <a:t> denote the observed financial data series; in our case, these are the log returns of the prices of the respective cryptocurrencies. Then, GARCH models can be specified as:</a:t>
            </a:r>
          </a:p>
          <a:p>
            <a:pPr marL="0" indent="0">
              <a:buNone/>
            </a:pPr>
            <a:r>
              <a:rPr lang="en-US" sz="1400" dirty="0" err="1"/>
              <a:t>Xt</a:t>
            </a:r>
            <a:r>
              <a:rPr lang="en-US" sz="1400" dirty="0"/>
              <a:t>=</a:t>
            </a:r>
            <a:r>
              <a:rPr lang="en-US" sz="1400" dirty="0" err="1"/>
              <a:t>μt+σtZt</a:t>
            </a:r>
            <a:r>
              <a:rPr lang="en-US" sz="1400" dirty="0"/>
              <a:t>,</a:t>
            </a:r>
          </a:p>
          <a:p>
            <a:pPr marL="0" indent="0">
              <a:buNone/>
            </a:pPr>
            <a:r>
              <a:rPr lang="en-US" sz="1400" dirty="0"/>
              <a:t>where </a:t>
            </a:r>
            <a:r>
              <a:rPr lang="en-US" sz="1400" dirty="0" err="1"/>
              <a:t>μt</a:t>
            </a:r>
            <a:r>
              <a:rPr lang="en-US" sz="1400" dirty="0"/>
              <a:t> denotes the conditional mean and </a:t>
            </a:r>
            <a:r>
              <a:rPr lang="en-US" sz="1400" dirty="0" err="1"/>
              <a:t>σt</a:t>
            </a:r>
            <a:r>
              <a:rPr lang="en-US" sz="1400" dirty="0"/>
              <a:t> denotes a volatility process. </a:t>
            </a:r>
          </a:p>
          <a:p>
            <a:pPr marL="0" indent="0">
              <a:buNone/>
            </a:pPr>
            <a:r>
              <a:rPr lang="en-US" sz="1400" dirty="0"/>
              <a:t>The standard GARCH model (</a:t>
            </a:r>
            <a:r>
              <a:rPr lang="en-US" sz="1400" dirty="0" err="1"/>
              <a:t>Bollerslev</a:t>
            </a:r>
            <a:r>
              <a:rPr lang="en-US" sz="1400" dirty="0"/>
              <a:t> (1986)), denoted by SGARCH (1, 1), has:</a:t>
            </a:r>
          </a:p>
          <a:p>
            <a:pPr marL="0" indent="0">
              <a:buNone/>
            </a:pPr>
            <a:r>
              <a:rPr lang="en-US" sz="1400" dirty="0"/>
              <a:t>σ2t=ω+α1Z2t−1+β1σ2t−1</a:t>
            </a:r>
          </a:p>
          <a:p>
            <a:pPr marL="0" indent="0">
              <a:buNone/>
            </a:pPr>
            <a:r>
              <a:rPr lang="en-US" sz="1400" dirty="0"/>
              <a:t>for α1&gt;0, β1&gt;0 and ω&gt;0. The main feature of this and other models is that they capture volatility clustering in the data. The “persistence” parameter (which accounts for the amount of volatility clustering captured by the model) for this model is α1+β1. Weak stationarity holds if α1+β1&lt;1.</a:t>
            </a:r>
            <a:endParaRPr lang="it-IT" sz="1400" dirty="0"/>
          </a:p>
        </p:txBody>
      </p:sp>
    </p:spTree>
    <p:extLst>
      <p:ext uri="{BB962C8B-B14F-4D97-AF65-F5344CB8AC3E}">
        <p14:creationId xmlns:p14="http://schemas.microsoft.com/office/powerpoint/2010/main" val="494189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11A57D4-0E06-4F9F-93FF-2AF3A6D2D7ED}"/>
              </a:ext>
            </a:extLst>
          </p:cNvPr>
          <p:cNvSpPr>
            <a:spLocks noGrp="1"/>
          </p:cNvSpPr>
          <p:nvPr>
            <p:ph type="title"/>
          </p:nvPr>
        </p:nvSpPr>
        <p:spPr>
          <a:xfrm>
            <a:off x="1631504" y="87724"/>
            <a:ext cx="9144000" cy="838200"/>
          </a:xfrm>
        </p:spPr>
        <p:txBody>
          <a:bodyPr>
            <a:normAutofit fontScale="90000"/>
          </a:bodyPr>
          <a:lstStyle/>
          <a:p>
            <a:r>
              <a:rPr lang="it-IT" dirty="0"/>
              <a:t>LSTM to </a:t>
            </a:r>
            <a:r>
              <a:rPr lang="it-IT" dirty="0" err="1"/>
              <a:t>predict</a:t>
            </a:r>
            <a:r>
              <a:rPr lang="it-IT" dirty="0"/>
              <a:t> the CUMULATIVE RETURNS</a:t>
            </a:r>
          </a:p>
        </p:txBody>
      </p:sp>
      <p:sp>
        <p:nvSpPr>
          <p:cNvPr id="3" name="Segnaposto contenuto 2">
            <a:extLst>
              <a:ext uri="{FF2B5EF4-FFF2-40B4-BE49-F238E27FC236}">
                <a16:creationId xmlns:a16="http://schemas.microsoft.com/office/drawing/2014/main" id="{AFDA813A-8EC3-47B9-A8C1-3869AD634309}"/>
              </a:ext>
            </a:extLst>
          </p:cNvPr>
          <p:cNvSpPr>
            <a:spLocks noGrp="1"/>
          </p:cNvSpPr>
          <p:nvPr>
            <p:ph idx="1"/>
          </p:nvPr>
        </p:nvSpPr>
        <p:spPr>
          <a:xfrm>
            <a:off x="1524000" y="1278230"/>
            <a:ext cx="9144000" cy="4817770"/>
          </a:xfrm>
        </p:spPr>
        <p:txBody>
          <a:bodyPr>
            <a:normAutofit/>
          </a:bodyPr>
          <a:lstStyle/>
          <a:p>
            <a:pPr marL="0" indent="0" algn="l">
              <a:buNone/>
            </a:pPr>
            <a:r>
              <a:rPr lang="en-US" sz="1500" b="1" i="0" dirty="0">
                <a:solidFill>
                  <a:schemeClr val="tx1"/>
                </a:solidFill>
                <a:effectLst/>
              </a:rPr>
              <a:t>Time-series forecasting</a:t>
            </a:r>
            <a:r>
              <a:rPr lang="en-US" sz="1500" b="0" i="0" dirty="0">
                <a:solidFill>
                  <a:schemeClr val="tx1"/>
                </a:solidFill>
                <a:effectLst/>
              </a:rPr>
              <a:t> models are the models that are capable to </a:t>
            </a:r>
            <a:r>
              <a:rPr lang="en-US" sz="1500" b="1" i="0" dirty="0">
                <a:solidFill>
                  <a:schemeClr val="tx1"/>
                </a:solidFill>
                <a:effectLst/>
              </a:rPr>
              <a:t>predict</a:t>
            </a:r>
            <a:r>
              <a:rPr lang="en-US" sz="1500" b="0" i="0" dirty="0">
                <a:solidFill>
                  <a:schemeClr val="tx1"/>
                </a:solidFill>
                <a:effectLst/>
              </a:rPr>
              <a:t> </a:t>
            </a:r>
            <a:r>
              <a:rPr lang="en-US" sz="1500" b="1" i="0" dirty="0">
                <a:solidFill>
                  <a:schemeClr val="tx1"/>
                </a:solidFill>
                <a:effectLst/>
              </a:rPr>
              <a:t>future values</a:t>
            </a:r>
            <a:r>
              <a:rPr lang="en-US" sz="1500" b="0" i="0" dirty="0">
                <a:solidFill>
                  <a:schemeClr val="tx1"/>
                </a:solidFill>
                <a:effectLst/>
              </a:rPr>
              <a:t> based on </a:t>
            </a:r>
            <a:r>
              <a:rPr lang="en-US" sz="1500" b="1" i="0" dirty="0">
                <a:solidFill>
                  <a:schemeClr val="tx1"/>
                </a:solidFill>
                <a:effectLst/>
              </a:rPr>
              <a:t>previously</a:t>
            </a:r>
            <a:r>
              <a:rPr lang="en-US" sz="1500" b="0" i="0" dirty="0">
                <a:solidFill>
                  <a:schemeClr val="tx1"/>
                </a:solidFill>
                <a:effectLst/>
              </a:rPr>
              <a:t> </a:t>
            </a:r>
            <a:r>
              <a:rPr lang="en-US" sz="1500" b="1" i="0" dirty="0">
                <a:solidFill>
                  <a:schemeClr val="tx1"/>
                </a:solidFill>
                <a:effectLst/>
              </a:rPr>
              <a:t>observed</a:t>
            </a:r>
            <a:r>
              <a:rPr lang="en-US" sz="1500" b="0" i="0" dirty="0">
                <a:solidFill>
                  <a:schemeClr val="tx1"/>
                </a:solidFill>
                <a:effectLst/>
              </a:rPr>
              <a:t> </a:t>
            </a:r>
            <a:r>
              <a:rPr lang="en-US" sz="1500" b="1" i="0" dirty="0">
                <a:solidFill>
                  <a:schemeClr val="tx1"/>
                </a:solidFill>
                <a:effectLst/>
              </a:rPr>
              <a:t>values</a:t>
            </a:r>
            <a:r>
              <a:rPr lang="en-US" sz="1500" b="0" i="0" dirty="0">
                <a:solidFill>
                  <a:schemeClr val="tx1"/>
                </a:solidFill>
                <a:effectLst/>
              </a:rPr>
              <a:t>. </a:t>
            </a:r>
            <a:r>
              <a:rPr lang="en-US" sz="1500" b="1" i="0" dirty="0">
                <a:solidFill>
                  <a:schemeClr val="tx1"/>
                </a:solidFill>
                <a:effectLst/>
              </a:rPr>
              <a:t>Long short-term memory</a:t>
            </a:r>
            <a:r>
              <a:rPr lang="en-US" sz="1500" b="0" i="0" dirty="0">
                <a:solidFill>
                  <a:schemeClr val="tx1"/>
                </a:solidFill>
                <a:effectLst/>
              </a:rPr>
              <a:t> (</a:t>
            </a:r>
            <a:r>
              <a:rPr lang="en-US" sz="1500" b="1" i="0" dirty="0">
                <a:solidFill>
                  <a:schemeClr val="tx1"/>
                </a:solidFill>
                <a:effectLst/>
              </a:rPr>
              <a:t>LSTM</a:t>
            </a:r>
            <a:r>
              <a:rPr lang="en-US" sz="1500" b="0" i="0" dirty="0">
                <a:solidFill>
                  <a:schemeClr val="tx1"/>
                </a:solidFill>
                <a:effectLst/>
              </a:rPr>
              <a:t>) is an artificial recurrent neural network (RNN) architecture used in the field of deep learning. Unlike standard feedforward neural networks, LSTM has feedback connections. It can not only process single data points (e.g. images), but also entire sequences of data (such as speech or video inputs).</a:t>
            </a:r>
            <a:endParaRPr lang="it-IT" sz="1500" dirty="0">
              <a:solidFill>
                <a:schemeClr val="tx1"/>
              </a:solidFill>
            </a:endParaRPr>
          </a:p>
        </p:txBody>
      </p:sp>
      <p:pic>
        <p:nvPicPr>
          <p:cNvPr id="3076" name="Picture 4" descr="LSTM Networks | A Detailed Explanation | Towards Data Science">
            <a:extLst>
              <a:ext uri="{FF2B5EF4-FFF2-40B4-BE49-F238E27FC236}">
                <a16:creationId xmlns:a16="http://schemas.microsoft.com/office/drawing/2014/main" id="{27243358-BB55-4D2B-A076-A3CDAA93E5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1504" y="4149080"/>
            <a:ext cx="3376236" cy="17281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Segnaposto contenuto 4">
            <a:extLst>
              <a:ext uri="{FF2B5EF4-FFF2-40B4-BE49-F238E27FC236}">
                <a16:creationId xmlns:a16="http://schemas.microsoft.com/office/drawing/2014/main" id="{0F1A4C5B-833D-4F8C-B9D9-8AB72AE02C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3504" y="2900198"/>
            <a:ext cx="4320480" cy="29724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50837937"/>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contenuto 4">
            <a:extLst>
              <a:ext uri="{FF2B5EF4-FFF2-40B4-BE49-F238E27FC236}">
                <a16:creationId xmlns:a16="http://schemas.microsoft.com/office/drawing/2014/main" id="{A7BAB729-AAEC-4FD4-B621-CBD02864A6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31301" y="2132856"/>
            <a:ext cx="4320480" cy="2972490"/>
          </a:xfrm>
        </p:spPr>
      </p:pic>
      <p:sp>
        <p:nvSpPr>
          <p:cNvPr id="8" name="Rettangolo con angoli arrotondati 7">
            <a:extLst>
              <a:ext uri="{FF2B5EF4-FFF2-40B4-BE49-F238E27FC236}">
                <a16:creationId xmlns:a16="http://schemas.microsoft.com/office/drawing/2014/main" id="{C0401686-9C10-4438-AAEA-F0C2CF3B86DD}"/>
              </a:ext>
            </a:extLst>
          </p:cNvPr>
          <p:cNvSpPr/>
          <p:nvPr/>
        </p:nvSpPr>
        <p:spPr>
          <a:xfrm>
            <a:off x="3532509" y="3429000"/>
            <a:ext cx="1728192"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err="1"/>
              <a:t>Garch</a:t>
            </a:r>
            <a:r>
              <a:rPr lang="it-IT" sz="2400" dirty="0"/>
              <a:t> (1, 1)</a:t>
            </a:r>
          </a:p>
        </p:txBody>
      </p:sp>
      <p:cxnSp>
        <p:nvCxnSpPr>
          <p:cNvPr id="13" name="Connettore a gomito 12">
            <a:extLst>
              <a:ext uri="{FF2B5EF4-FFF2-40B4-BE49-F238E27FC236}">
                <a16:creationId xmlns:a16="http://schemas.microsoft.com/office/drawing/2014/main" id="{2DE0918C-ED43-4258-82F7-485699C3CD37}"/>
              </a:ext>
            </a:extLst>
          </p:cNvPr>
          <p:cNvCxnSpPr>
            <a:stCxn id="8" idx="0"/>
          </p:cNvCxnSpPr>
          <p:nvPr/>
        </p:nvCxnSpPr>
        <p:spPr>
          <a:xfrm rot="5400000" flipH="1" flipV="1">
            <a:off x="5548733" y="1628800"/>
            <a:ext cx="648072" cy="2952328"/>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Rettangolo con angoli arrotondati 13">
            <a:extLst>
              <a:ext uri="{FF2B5EF4-FFF2-40B4-BE49-F238E27FC236}">
                <a16:creationId xmlns:a16="http://schemas.microsoft.com/office/drawing/2014/main" id="{E9F41971-CD52-4D9F-926E-43253630E2B8}"/>
              </a:ext>
            </a:extLst>
          </p:cNvPr>
          <p:cNvSpPr/>
          <p:nvPr/>
        </p:nvSpPr>
        <p:spPr>
          <a:xfrm>
            <a:off x="635386" y="3429000"/>
            <a:ext cx="1728192"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err="1"/>
              <a:t>Crypto</a:t>
            </a:r>
            <a:r>
              <a:rPr lang="it-IT" sz="2400" dirty="0"/>
              <a:t> prices</a:t>
            </a:r>
          </a:p>
        </p:txBody>
      </p:sp>
      <p:cxnSp>
        <p:nvCxnSpPr>
          <p:cNvPr id="16" name="Connettore 2 15">
            <a:extLst>
              <a:ext uri="{FF2B5EF4-FFF2-40B4-BE49-F238E27FC236}">
                <a16:creationId xmlns:a16="http://schemas.microsoft.com/office/drawing/2014/main" id="{4763A758-A1A2-4BD3-AF46-83895F6C557A}"/>
              </a:ext>
            </a:extLst>
          </p:cNvPr>
          <p:cNvCxnSpPr>
            <a:stCxn id="14" idx="3"/>
            <a:endCxn id="8" idx="1"/>
          </p:cNvCxnSpPr>
          <p:nvPr/>
        </p:nvCxnSpPr>
        <p:spPr>
          <a:xfrm>
            <a:off x="2363578" y="3861048"/>
            <a:ext cx="116893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7" name="CasellaDiTesto 16">
            <a:extLst>
              <a:ext uri="{FF2B5EF4-FFF2-40B4-BE49-F238E27FC236}">
                <a16:creationId xmlns:a16="http://schemas.microsoft.com/office/drawing/2014/main" id="{4079A023-CD07-4215-96D8-1FB1213AB52D}"/>
              </a:ext>
            </a:extLst>
          </p:cNvPr>
          <p:cNvSpPr txBox="1"/>
          <p:nvPr/>
        </p:nvSpPr>
        <p:spPr>
          <a:xfrm>
            <a:off x="7752184" y="3737194"/>
            <a:ext cx="2448272" cy="369332"/>
          </a:xfrm>
          <a:prstGeom prst="rect">
            <a:avLst/>
          </a:prstGeom>
          <a:noFill/>
        </p:spPr>
        <p:txBody>
          <a:bodyPr wrap="square" rtlCol="0">
            <a:spAutoFit/>
          </a:bodyPr>
          <a:lstStyle/>
          <a:p>
            <a:r>
              <a:rPr lang="it-IT" dirty="0"/>
              <a:t>LSTM Architecture</a:t>
            </a:r>
          </a:p>
        </p:txBody>
      </p:sp>
      <p:sp>
        <p:nvSpPr>
          <p:cNvPr id="19" name="Rettangolo con angoli arrotondati 18">
            <a:extLst>
              <a:ext uri="{FF2B5EF4-FFF2-40B4-BE49-F238E27FC236}">
                <a16:creationId xmlns:a16="http://schemas.microsoft.com/office/drawing/2014/main" id="{69C03928-771A-4A44-B741-094AE29416AF}"/>
              </a:ext>
            </a:extLst>
          </p:cNvPr>
          <p:cNvSpPr/>
          <p:nvPr/>
        </p:nvSpPr>
        <p:spPr>
          <a:xfrm>
            <a:off x="8328248" y="5897332"/>
            <a:ext cx="1728192"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Output</a:t>
            </a:r>
          </a:p>
        </p:txBody>
      </p:sp>
      <p:cxnSp>
        <p:nvCxnSpPr>
          <p:cNvPr id="21" name="Connettore 2 20">
            <a:extLst>
              <a:ext uri="{FF2B5EF4-FFF2-40B4-BE49-F238E27FC236}">
                <a16:creationId xmlns:a16="http://schemas.microsoft.com/office/drawing/2014/main" id="{FCAE3098-CED8-41CC-B6BF-2A91769B7597}"/>
              </a:ext>
            </a:extLst>
          </p:cNvPr>
          <p:cNvCxnSpPr>
            <a:endCxn id="19" idx="0"/>
          </p:cNvCxnSpPr>
          <p:nvPr/>
        </p:nvCxnSpPr>
        <p:spPr>
          <a:xfrm>
            <a:off x="9192344" y="5134698"/>
            <a:ext cx="0" cy="76263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5" name="CasellaDiTesto 24">
            <a:extLst>
              <a:ext uri="{FF2B5EF4-FFF2-40B4-BE49-F238E27FC236}">
                <a16:creationId xmlns:a16="http://schemas.microsoft.com/office/drawing/2014/main" id="{D3EE90B2-10F6-40EA-9288-A3354951108C}"/>
              </a:ext>
            </a:extLst>
          </p:cNvPr>
          <p:cNvSpPr txBox="1"/>
          <p:nvPr/>
        </p:nvSpPr>
        <p:spPr>
          <a:xfrm>
            <a:off x="551384" y="260648"/>
            <a:ext cx="6984776" cy="615553"/>
          </a:xfrm>
          <a:prstGeom prst="rect">
            <a:avLst/>
          </a:prstGeom>
          <a:noFill/>
        </p:spPr>
        <p:txBody>
          <a:bodyPr wrap="square" rtlCol="0">
            <a:spAutoFit/>
          </a:bodyPr>
          <a:lstStyle/>
          <a:p>
            <a:r>
              <a:rPr lang="it-IT" sz="3400" dirty="0">
                <a:solidFill>
                  <a:srgbClr val="92D050"/>
                </a:solidFill>
                <a:latin typeface="+mj-lt"/>
              </a:rPr>
              <a:t>Hybrid Model</a:t>
            </a:r>
          </a:p>
        </p:txBody>
      </p:sp>
    </p:spTree>
    <p:extLst>
      <p:ext uri="{BB962C8B-B14F-4D97-AF65-F5344CB8AC3E}">
        <p14:creationId xmlns:p14="http://schemas.microsoft.com/office/powerpoint/2010/main" val="3351474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olo 12"/>
          <p:cNvSpPr>
            <a:spLocks noGrp="1"/>
          </p:cNvSpPr>
          <p:nvPr>
            <p:ph type="title"/>
          </p:nvPr>
        </p:nvSpPr>
        <p:spPr>
          <a:xfrm>
            <a:off x="1524000" y="548680"/>
            <a:ext cx="9144000" cy="619472"/>
          </a:xfrm>
        </p:spPr>
        <p:txBody>
          <a:bodyPr rtlCol="0"/>
          <a:lstStyle/>
          <a:p>
            <a:pPr rtl="0"/>
            <a:r>
              <a:rPr lang="it-IT" dirty="0" err="1"/>
              <a:t>Summary</a:t>
            </a:r>
            <a:endParaRPr lang="it-IT" dirty="0"/>
          </a:p>
        </p:txBody>
      </p:sp>
      <p:sp>
        <p:nvSpPr>
          <p:cNvPr id="14" name="Segnaposto contenuto 13"/>
          <p:cNvSpPr>
            <a:spLocks noGrp="1"/>
          </p:cNvSpPr>
          <p:nvPr>
            <p:ph idx="1"/>
          </p:nvPr>
        </p:nvSpPr>
        <p:spPr>
          <a:xfrm>
            <a:off x="1524000" y="1484784"/>
            <a:ext cx="9144000" cy="4611216"/>
          </a:xfrm>
        </p:spPr>
        <p:txBody>
          <a:bodyPr rtlCol="0"/>
          <a:lstStyle/>
          <a:p>
            <a:pPr rtl="0"/>
            <a:r>
              <a:rPr lang="it-IT" dirty="0"/>
              <a:t>Data </a:t>
            </a:r>
            <a:r>
              <a:rPr lang="it-IT" dirty="0" err="1"/>
              <a:t>exploration</a:t>
            </a:r>
            <a:r>
              <a:rPr lang="it-IT" dirty="0"/>
              <a:t> over </a:t>
            </a:r>
            <a:r>
              <a:rPr lang="it-IT" dirty="0" err="1"/>
              <a:t>Ethereum</a:t>
            </a:r>
            <a:r>
              <a:rPr lang="it-IT" dirty="0"/>
              <a:t>, </a:t>
            </a:r>
            <a:r>
              <a:rPr lang="it-IT" dirty="0" err="1"/>
              <a:t>Ripple</a:t>
            </a:r>
            <a:r>
              <a:rPr lang="it-IT" dirty="0"/>
              <a:t>, IOTA, </a:t>
            </a:r>
            <a:r>
              <a:rPr lang="it-IT" dirty="0" err="1"/>
              <a:t>Dogecoin</a:t>
            </a:r>
            <a:r>
              <a:rPr lang="it-IT" dirty="0"/>
              <a:t>, </a:t>
            </a:r>
            <a:r>
              <a:rPr lang="it-IT" dirty="0" err="1"/>
              <a:t>Litecoin</a:t>
            </a:r>
            <a:r>
              <a:rPr lang="it-IT" dirty="0"/>
              <a:t> </a:t>
            </a:r>
            <a:r>
              <a:rPr lang="it-IT" dirty="0" err="1"/>
              <a:t>Cryptocurrencies</a:t>
            </a:r>
            <a:r>
              <a:rPr lang="it-IT" dirty="0"/>
              <a:t> datasets</a:t>
            </a:r>
          </a:p>
          <a:p>
            <a:pPr lvl="1"/>
            <a:r>
              <a:rPr lang="it-IT" dirty="0"/>
              <a:t>Analysis of the trends</a:t>
            </a:r>
          </a:p>
          <a:p>
            <a:pPr lvl="1"/>
            <a:r>
              <a:rPr lang="it-IT" dirty="0"/>
              <a:t>Total </a:t>
            </a:r>
            <a:r>
              <a:rPr lang="it-IT" dirty="0" err="1"/>
              <a:t>Traded</a:t>
            </a:r>
            <a:r>
              <a:rPr lang="it-IT" dirty="0"/>
              <a:t> </a:t>
            </a:r>
          </a:p>
          <a:p>
            <a:pPr lvl="1"/>
            <a:r>
              <a:rPr lang="it-IT" dirty="0" err="1"/>
              <a:t>Candlestick</a:t>
            </a:r>
            <a:r>
              <a:rPr lang="it-IT" dirty="0"/>
              <a:t> plots (</a:t>
            </a:r>
            <a:r>
              <a:rPr lang="it-IT" dirty="0" err="1"/>
              <a:t>mlp_finance</a:t>
            </a:r>
            <a:r>
              <a:rPr lang="it-IT" dirty="0"/>
              <a:t> library)</a:t>
            </a:r>
          </a:p>
          <a:p>
            <a:pPr lvl="1"/>
            <a:r>
              <a:rPr lang="it-IT" dirty="0"/>
              <a:t>Simple </a:t>
            </a:r>
            <a:r>
              <a:rPr lang="it-IT" dirty="0" err="1"/>
              <a:t>Returns</a:t>
            </a:r>
            <a:endParaRPr lang="it-IT" dirty="0"/>
          </a:p>
          <a:p>
            <a:pPr lvl="1"/>
            <a:r>
              <a:rPr lang="it-IT" dirty="0"/>
              <a:t>Cumulative </a:t>
            </a:r>
            <a:r>
              <a:rPr lang="it-IT" dirty="0" err="1"/>
              <a:t>Returns</a:t>
            </a:r>
            <a:endParaRPr lang="it-IT" dirty="0"/>
          </a:p>
          <a:p>
            <a:pPr rtl="0"/>
            <a:r>
              <a:rPr lang="it-IT" dirty="0"/>
              <a:t>LSTM</a:t>
            </a:r>
          </a:p>
          <a:p>
            <a:pPr lvl="1"/>
            <a:r>
              <a:rPr lang="it-IT" dirty="0" err="1"/>
              <a:t>Mechanism</a:t>
            </a:r>
            <a:r>
              <a:rPr lang="it-IT" dirty="0"/>
              <a:t> of LSTM</a:t>
            </a:r>
          </a:p>
          <a:p>
            <a:pPr lvl="1"/>
            <a:r>
              <a:rPr lang="it-IT" dirty="0" err="1"/>
              <a:t>livelossplot</a:t>
            </a:r>
            <a:r>
              <a:rPr lang="it-IT" dirty="0"/>
              <a:t> API</a:t>
            </a:r>
          </a:p>
          <a:p>
            <a:pPr lvl="1"/>
            <a:endParaRPr lang="it-IT" dirty="0"/>
          </a:p>
          <a:p>
            <a:pPr lvl="1"/>
            <a:endParaRPr lang="it-IT" dirty="0"/>
          </a:p>
          <a:p>
            <a:pPr lvl="1"/>
            <a:endParaRPr lang="it-IT" dirty="0"/>
          </a:p>
          <a:p>
            <a:pPr rtl="0"/>
            <a:endParaRPr lang="it-IT" dirty="0"/>
          </a:p>
        </p:txBody>
      </p:sp>
    </p:spTree>
    <p:extLst>
      <p:ext uri="{BB962C8B-B14F-4D97-AF65-F5344CB8AC3E}">
        <p14:creationId xmlns:p14="http://schemas.microsoft.com/office/powerpoint/2010/main" val="3042826300"/>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5DEBE29-D106-4C86-9FE3-D597F777BA98}"/>
              </a:ext>
            </a:extLst>
          </p:cNvPr>
          <p:cNvSpPr>
            <a:spLocks noGrp="1"/>
          </p:cNvSpPr>
          <p:nvPr>
            <p:ph type="title"/>
          </p:nvPr>
        </p:nvSpPr>
        <p:spPr>
          <a:xfrm>
            <a:off x="1524000" y="762000"/>
            <a:ext cx="9144000" cy="838200"/>
          </a:xfrm>
        </p:spPr>
        <p:txBody>
          <a:bodyPr/>
          <a:lstStyle/>
          <a:p>
            <a:r>
              <a:rPr lang="it-IT" dirty="0"/>
              <a:t>Steps to build the LSTM model</a:t>
            </a:r>
          </a:p>
        </p:txBody>
      </p:sp>
      <p:sp>
        <p:nvSpPr>
          <p:cNvPr id="3" name="Segnaposto contenuto 2">
            <a:extLst>
              <a:ext uri="{FF2B5EF4-FFF2-40B4-BE49-F238E27FC236}">
                <a16:creationId xmlns:a16="http://schemas.microsoft.com/office/drawing/2014/main" id="{A1CD2E6C-7579-4A42-8450-84704B21CE17}"/>
              </a:ext>
            </a:extLst>
          </p:cNvPr>
          <p:cNvSpPr>
            <a:spLocks noGrp="1"/>
          </p:cNvSpPr>
          <p:nvPr>
            <p:ph idx="1"/>
          </p:nvPr>
        </p:nvSpPr>
        <p:spPr/>
        <p:txBody>
          <a:bodyPr>
            <a:normAutofit/>
          </a:bodyPr>
          <a:lstStyle/>
          <a:p>
            <a:r>
              <a:rPr lang="en-US" sz="1600" dirty="0"/>
              <a:t>﻿Firstly, I split the dataset between training, validation and test set to avoid overfitting to the training set﻿ or overfitting to the test set.   (functions)</a:t>
            </a:r>
          </a:p>
          <a:p>
            <a:r>
              <a:rPr lang="en-US" sz="1600" dirty="0"/>
              <a:t>Secondly, after each epoch, training the model on all observations while adjusting parameters, I compute the </a:t>
            </a:r>
            <a:r>
              <a:rPr lang="en-US" sz="1600" b="1" dirty="0"/>
              <a:t>loss function on the training set and the validation﻿ set</a:t>
            </a:r>
            <a:r>
              <a:rPr lang="en-US" sz="1600" dirty="0"/>
              <a:t>.  Once the loss function calculated on the validation set predictions stops decreasing,  the ﻿iteration stops and no more epochs are run.  This process is called </a:t>
            </a:r>
            <a:r>
              <a:rPr lang="en-US" sz="1600" b="1" dirty="0"/>
              <a:t>early stopping and</a:t>
            </a:r>
            <a:r>
              <a:rPr lang="en-US" sz="1600" dirty="0"/>
              <a:t> makes sure  that  we  do  not  overfit  to  the  training  observations and  improves  the  performance  on unseen data.  </a:t>
            </a:r>
          </a:p>
          <a:p>
            <a:r>
              <a:rPr lang="en-US" sz="1400" b="0" i="0" dirty="0">
                <a:effectLst/>
              </a:rPr>
              <a:t>Thirdly, I use dropout regularization of 40% within the recurrent layer, in order to have an higher performance</a:t>
            </a:r>
            <a:endParaRPr lang="en-US" sz="1600" dirty="0"/>
          </a:p>
          <a:p>
            <a:pPr marL="0" indent="0">
              <a:buNone/>
            </a:pPr>
            <a:endParaRPr lang="it-IT" sz="1600" dirty="0"/>
          </a:p>
        </p:txBody>
      </p:sp>
    </p:spTree>
    <p:extLst>
      <p:ext uri="{BB962C8B-B14F-4D97-AF65-F5344CB8AC3E}">
        <p14:creationId xmlns:p14="http://schemas.microsoft.com/office/powerpoint/2010/main" val="3557996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6079C890-4496-47D1-8BAD-B30DA3FFEA34}"/>
              </a:ext>
            </a:extLst>
          </p:cNvPr>
          <p:cNvPicPr>
            <a:picLocks noChangeAspect="1"/>
          </p:cNvPicPr>
          <p:nvPr/>
        </p:nvPicPr>
        <p:blipFill rotWithShape="1">
          <a:blip r:embed="rId2">
            <a:extLst>
              <a:ext uri="{28A0092B-C50C-407E-A947-70E740481C1C}">
                <a14:useLocalDpi xmlns:a14="http://schemas.microsoft.com/office/drawing/2010/main" val="0"/>
              </a:ext>
            </a:extLst>
          </a:blip>
          <a:srcRect l="3702"/>
          <a:stretch/>
        </p:blipFill>
        <p:spPr>
          <a:xfrm>
            <a:off x="3286192" y="2447778"/>
            <a:ext cx="5619616" cy="2064044"/>
          </a:xfrm>
          <a:prstGeom prst="rect">
            <a:avLst/>
          </a:prstGeom>
        </p:spPr>
      </p:pic>
      <p:pic>
        <p:nvPicPr>
          <p:cNvPr id="9" name="Immagine 8">
            <a:extLst>
              <a:ext uri="{FF2B5EF4-FFF2-40B4-BE49-F238E27FC236}">
                <a16:creationId xmlns:a16="http://schemas.microsoft.com/office/drawing/2014/main" id="{00481C7B-EB98-4658-9A04-DF548FF3CEAB}"/>
              </a:ext>
            </a:extLst>
          </p:cNvPr>
          <p:cNvPicPr>
            <a:picLocks noChangeAspect="1"/>
          </p:cNvPicPr>
          <p:nvPr/>
        </p:nvPicPr>
        <p:blipFill rotWithShape="1">
          <a:blip r:embed="rId3">
            <a:extLst>
              <a:ext uri="{28A0092B-C50C-407E-A947-70E740481C1C}">
                <a14:useLocalDpi xmlns:a14="http://schemas.microsoft.com/office/drawing/2010/main" val="0"/>
              </a:ext>
            </a:extLst>
          </a:blip>
          <a:srcRect l="2379" t="3607"/>
          <a:stretch/>
        </p:blipFill>
        <p:spPr>
          <a:xfrm>
            <a:off x="5950488" y="4601248"/>
            <a:ext cx="5910639" cy="2064044"/>
          </a:xfrm>
          <a:prstGeom prst="rect">
            <a:avLst/>
          </a:prstGeom>
        </p:spPr>
      </p:pic>
      <p:pic>
        <p:nvPicPr>
          <p:cNvPr id="11" name="Immagine 10">
            <a:extLst>
              <a:ext uri="{FF2B5EF4-FFF2-40B4-BE49-F238E27FC236}">
                <a16:creationId xmlns:a16="http://schemas.microsoft.com/office/drawing/2014/main" id="{DC49F22E-067B-470E-A65C-798D24C6FB67}"/>
              </a:ext>
            </a:extLst>
          </p:cNvPr>
          <p:cNvPicPr>
            <a:picLocks noChangeAspect="1"/>
          </p:cNvPicPr>
          <p:nvPr/>
        </p:nvPicPr>
        <p:blipFill rotWithShape="1">
          <a:blip r:embed="rId4">
            <a:extLst>
              <a:ext uri="{28A0092B-C50C-407E-A947-70E740481C1C}">
                <a14:useLocalDpi xmlns:a14="http://schemas.microsoft.com/office/drawing/2010/main" val="0"/>
              </a:ext>
            </a:extLst>
          </a:blip>
          <a:srcRect t="2393" r="925"/>
          <a:stretch/>
        </p:blipFill>
        <p:spPr>
          <a:xfrm>
            <a:off x="790257" y="332656"/>
            <a:ext cx="4945703" cy="2001333"/>
          </a:xfrm>
          <a:prstGeom prst="rect">
            <a:avLst/>
          </a:prstGeom>
        </p:spPr>
      </p:pic>
    </p:spTree>
    <p:extLst>
      <p:ext uri="{BB962C8B-B14F-4D97-AF65-F5344CB8AC3E}">
        <p14:creationId xmlns:p14="http://schemas.microsoft.com/office/powerpoint/2010/main" val="2493272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99704D-A150-4337-BC15-DA86F245B5C3}"/>
              </a:ext>
            </a:extLst>
          </p:cNvPr>
          <p:cNvSpPr>
            <a:spLocks noGrp="1"/>
          </p:cNvSpPr>
          <p:nvPr>
            <p:ph type="title"/>
          </p:nvPr>
        </p:nvSpPr>
        <p:spPr>
          <a:xfrm>
            <a:off x="1524000" y="908720"/>
            <a:ext cx="9144000" cy="691480"/>
          </a:xfrm>
        </p:spPr>
        <p:txBody>
          <a:bodyPr/>
          <a:lstStyle/>
          <a:p>
            <a:r>
              <a:rPr lang="it-IT" dirty="0"/>
              <a:t>Evaluation</a:t>
            </a:r>
          </a:p>
        </p:txBody>
      </p:sp>
      <p:graphicFrame>
        <p:nvGraphicFramePr>
          <p:cNvPr id="4" name="Tabella 4">
            <a:extLst>
              <a:ext uri="{FF2B5EF4-FFF2-40B4-BE49-F238E27FC236}">
                <a16:creationId xmlns:a16="http://schemas.microsoft.com/office/drawing/2014/main" id="{50814409-B0C0-45A1-BB95-8DF9C872B563}"/>
              </a:ext>
            </a:extLst>
          </p:cNvPr>
          <p:cNvGraphicFramePr>
            <a:graphicFrameLocks noGrp="1"/>
          </p:cNvGraphicFramePr>
          <p:nvPr>
            <p:ph idx="1"/>
            <p:extLst>
              <p:ext uri="{D42A27DB-BD31-4B8C-83A1-F6EECF244321}">
                <p14:modId xmlns:p14="http://schemas.microsoft.com/office/powerpoint/2010/main" val="4096976379"/>
              </p:ext>
            </p:extLst>
          </p:nvPr>
        </p:nvGraphicFramePr>
        <p:xfrm>
          <a:off x="1524000" y="1988840"/>
          <a:ext cx="9361040" cy="2497044"/>
        </p:xfrm>
        <a:graphic>
          <a:graphicData uri="http://schemas.openxmlformats.org/drawingml/2006/table">
            <a:tbl>
              <a:tblPr firstRow="1" bandRow="1">
                <a:tableStyleId>{5C22544A-7EE6-4342-B048-85BDC9FD1C3A}</a:tableStyleId>
              </a:tblPr>
              <a:tblGrid>
                <a:gridCol w="2340260">
                  <a:extLst>
                    <a:ext uri="{9D8B030D-6E8A-4147-A177-3AD203B41FA5}">
                      <a16:colId xmlns:a16="http://schemas.microsoft.com/office/drawing/2014/main" val="2182788898"/>
                    </a:ext>
                  </a:extLst>
                </a:gridCol>
                <a:gridCol w="2340260">
                  <a:extLst>
                    <a:ext uri="{9D8B030D-6E8A-4147-A177-3AD203B41FA5}">
                      <a16:colId xmlns:a16="http://schemas.microsoft.com/office/drawing/2014/main" val="1568586729"/>
                    </a:ext>
                  </a:extLst>
                </a:gridCol>
                <a:gridCol w="2340260">
                  <a:extLst>
                    <a:ext uri="{9D8B030D-6E8A-4147-A177-3AD203B41FA5}">
                      <a16:colId xmlns:a16="http://schemas.microsoft.com/office/drawing/2014/main" val="3062151707"/>
                    </a:ext>
                  </a:extLst>
                </a:gridCol>
                <a:gridCol w="2340260">
                  <a:extLst>
                    <a:ext uri="{9D8B030D-6E8A-4147-A177-3AD203B41FA5}">
                      <a16:colId xmlns:a16="http://schemas.microsoft.com/office/drawing/2014/main" val="1132361500"/>
                    </a:ext>
                  </a:extLst>
                </a:gridCol>
              </a:tblGrid>
              <a:tr h="614283">
                <a:tc>
                  <a:txBody>
                    <a:bodyPr/>
                    <a:lstStyle/>
                    <a:p>
                      <a:r>
                        <a:rPr lang="it-IT" dirty="0"/>
                        <a:t>Model</a:t>
                      </a:r>
                    </a:p>
                  </a:txBody>
                  <a:tcPr/>
                </a:tc>
                <a:tc>
                  <a:txBody>
                    <a:bodyPr/>
                    <a:lstStyle/>
                    <a:p>
                      <a:r>
                        <a:rPr lang="it-IT" dirty="0"/>
                        <a:t>MSE</a:t>
                      </a:r>
                    </a:p>
                  </a:txBody>
                  <a:tcPr/>
                </a:tc>
                <a:tc>
                  <a:txBody>
                    <a:bodyPr/>
                    <a:lstStyle/>
                    <a:p>
                      <a:r>
                        <a:rPr lang="it-IT" dirty="0"/>
                        <a:t>RSME</a:t>
                      </a:r>
                    </a:p>
                  </a:txBody>
                  <a:tcPr/>
                </a:tc>
                <a:tc>
                  <a:txBody>
                    <a:bodyPr/>
                    <a:lstStyle/>
                    <a:p>
                      <a:r>
                        <a:rPr lang="it-IT" dirty="0" err="1"/>
                        <a:t>Percentage</a:t>
                      </a:r>
                      <a:r>
                        <a:rPr lang="it-IT" dirty="0"/>
                        <a:t> </a:t>
                      </a:r>
                      <a:r>
                        <a:rPr lang="it-IT" dirty="0" err="1"/>
                        <a:t>change</a:t>
                      </a:r>
                      <a:endParaRPr lang="it-IT" dirty="0"/>
                    </a:p>
                  </a:txBody>
                  <a:tcPr/>
                </a:tc>
                <a:extLst>
                  <a:ext uri="{0D108BD9-81ED-4DB2-BD59-A6C34878D82A}">
                    <a16:rowId xmlns:a16="http://schemas.microsoft.com/office/drawing/2014/main" val="2790559001"/>
                  </a:ext>
                </a:extLst>
              </a:tr>
              <a:tr h="614283">
                <a:tc>
                  <a:txBody>
                    <a:bodyPr/>
                    <a:lstStyle/>
                    <a:p>
                      <a:r>
                        <a:rPr lang="it-IT" dirty="0"/>
                        <a:t>GRR_GARCH(1, 1)</a:t>
                      </a:r>
                    </a:p>
                  </a:txBody>
                  <a:tcPr/>
                </a:tc>
                <a:tc>
                  <a:txBody>
                    <a:bodyPr/>
                    <a:lstStyle/>
                    <a:p>
                      <a:r>
                        <a:rPr lang="it-IT" sz="1800" b="0" i="0" kern="1200" dirty="0">
                          <a:solidFill>
                            <a:schemeClr val="dk1"/>
                          </a:solidFill>
                          <a:effectLst/>
                          <a:latin typeface="+mn-lt"/>
                          <a:ea typeface="+mn-ea"/>
                          <a:cs typeface="+mn-cs"/>
                        </a:rPr>
                        <a:t>0.5427764001303299</a:t>
                      </a:r>
                      <a:endParaRPr lang="it-IT" dirty="0"/>
                    </a:p>
                  </a:txBody>
                  <a:tcPr/>
                </a:tc>
                <a:tc>
                  <a:txBody>
                    <a:bodyPr/>
                    <a:lstStyle/>
                    <a:p>
                      <a:r>
                        <a:rPr lang="it-IT" sz="1800" b="0" i="0" kern="1200" dirty="0">
                          <a:solidFill>
                            <a:schemeClr val="dk1"/>
                          </a:solidFill>
                          <a:effectLst/>
                          <a:latin typeface="+mn-lt"/>
                          <a:ea typeface="+mn-ea"/>
                          <a:cs typeface="+mn-cs"/>
                        </a:rPr>
                        <a:t>0.7367336018740627</a:t>
                      </a:r>
                      <a:endParaRPr lang="it-IT" dirty="0"/>
                    </a:p>
                  </a:txBody>
                  <a:tcPr/>
                </a:tc>
                <a:tc>
                  <a:txBody>
                    <a:bodyPr/>
                    <a:lstStyle/>
                    <a:p>
                      <a:r>
                        <a:rPr lang="it-IT" dirty="0"/>
                        <a:t>--</a:t>
                      </a:r>
                    </a:p>
                  </a:txBody>
                  <a:tcPr/>
                </a:tc>
                <a:extLst>
                  <a:ext uri="{0D108BD9-81ED-4DB2-BD59-A6C34878D82A}">
                    <a16:rowId xmlns:a16="http://schemas.microsoft.com/office/drawing/2014/main" val="3614554705"/>
                  </a:ext>
                </a:extLst>
              </a:tr>
              <a:tr h="636583">
                <a:tc>
                  <a:txBody>
                    <a:bodyPr/>
                    <a:lstStyle/>
                    <a:p>
                      <a:r>
                        <a:rPr lang="it-IT" dirty="0"/>
                        <a:t>LSTM</a:t>
                      </a:r>
                    </a:p>
                  </a:txBody>
                  <a:tcPr/>
                </a:tc>
                <a:tc>
                  <a:txBody>
                    <a:bodyPr/>
                    <a:lstStyle/>
                    <a:p>
                      <a:r>
                        <a:rPr lang="it-IT" dirty="0"/>
                        <a:t>0, 336398643782</a:t>
                      </a:r>
                    </a:p>
                  </a:txBody>
                  <a:tcPr/>
                </a:tc>
                <a:tc>
                  <a:txBody>
                    <a:bodyPr/>
                    <a:lstStyle/>
                    <a:p>
                      <a:r>
                        <a:rPr lang="it-IT" sz="1800" b="0" i="0" kern="1200" dirty="0">
                          <a:solidFill>
                            <a:schemeClr val="dk1"/>
                          </a:solidFill>
                          <a:effectLst/>
                          <a:latin typeface="+mn-lt"/>
                          <a:ea typeface="+mn-ea"/>
                          <a:cs typeface="+mn-cs"/>
                        </a:rPr>
                        <a:t>0.5799988308452648</a:t>
                      </a:r>
                      <a:endParaRPr lang="it-IT" dirty="0"/>
                    </a:p>
                  </a:txBody>
                  <a:tcPr/>
                </a:tc>
                <a:tc>
                  <a:txBody>
                    <a:bodyPr/>
                    <a:lstStyle/>
                    <a:p>
                      <a:r>
                        <a:rPr lang="it-IT" dirty="0"/>
                        <a:t>27%</a:t>
                      </a:r>
                    </a:p>
                  </a:txBody>
                  <a:tcPr/>
                </a:tc>
                <a:extLst>
                  <a:ext uri="{0D108BD9-81ED-4DB2-BD59-A6C34878D82A}">
                    <a16:rowId xmlns:a16="http://schemas.microsoft.com/office/drawing/2014/main" val="2344320881"/>
                  </a:ext>
                </a:extLst>
              </a:tr>
              <a:tr h="631895">
                <a:tc>
                  <a:txBody>
                    <a:bodyPr/>
                    <a:lstStyle/>
                    <a:p>
                      <a:r>
                        <a:rPr lang="it-IT" dirty="0"/>
                        <a:t>GRJ-GARCH + LSTM</a:t>
                      </a:r>
                    </a:p>
                  </a:txBody>
                  <a:tcPr/>
                </a:tc>
                <a:tc>
                  <a:txBody>
                    <a:bodyPr/>
                    <a:lstStyle/>
                    <a:p>
                      <a:r>
                        <a:rPr lang="it-IT" dirty="0"/>
                        <a:t>0,313922063036</a:t>
                      </a:r>
                    </a:p>
                  </a:txBody>
                  <a:tcPr/>
                </a:tc>
                <a:tc>
                  <a:txBody>
                    <a:bodyPr/>
                    <a:lstStyle/>
                    <a:p>
                      <a:r>
                        <a:rPr lang="it-IT" sz="1800" b="0" i="0" kern="1200" dirty="0">
                          <a:solidFill>
                            <a:schemeClr val="dk1"/>
                          </a:solidFill>
                          <a:effectLst/>
                          <a:latin typeface="+mn-lt"/>
                          <a:ea typeface="+mn-ea"/>
                          <a:cs typeface="+mn-cs"/>
                        </a:rPr>
                        <a:t>0.5602874824910546</a:t>
                      </a:r>
                      <a:endParaRPr lang="it-IT" dirty="0"/>
                    </a:p>
                  </a:txBody>
                  <a:tcPr/>
                </a:tc>
                <a:tc>
                  <a:txBody>
                    <a:bodyPr/>
                    <a:lstStyle/>
                    <a:p>
                      <a:r>
                        <a:rPr lang="it-IT" dirty="0"/>
                        <a:t>3, 4%</a:t>
                      </a:r>
                    </a:p>
                  </a:txBody>
                  <a:tcPr/>
                </a:tc>
                <a:extLst>
                  <a:ext uri="{0D108BD9-81ED-4DB2-BD59-A6C34878D82A}">
                    <a16:rowId xmlns:a16="http://schemas.microsoft.com/office/drawing/2014/main" val="1499840766"/>
                  </a:ext>
                </a:extLst>
              </a:tr>
            </a:tbl>
          </a:graphicData>
        </a:graphic>
      </p:graphicFrame>
      <mc:AlternateContent xmlns:mc="http://schemas.openxmlformats.org/markup-compatibility/2006">
        <mc:Choice xmlns:a14="http://schemas.microsoft.com/office/drawing/2010/main" Requires="a14">
          <p:sp>
            <p:nvSpPr>
              <p:cNvPr id="5" name="TextBox 5">
                <a:extLst>
                  <a:ext uri="{FF2B5EF4-FFF2-40B4-BE49-F238E27FC236}">
                    <a16:creationId xmlns:a16="http://schemas.microsoft.com/office/drawing/2014/main" id="{1F31BD84-953D-474E-96C7-AA404DBF595F}"/>
                  </a:ext>
                </a:extLst>
              </p:cNvPr>
              <p:cNvSpPr txBox="1"/>
              <p:nvPr/>
            </p:nvSpPr>
            <p:spPr>
              <a:xfrm>
                <a:off x="4303842" y="5428817"/>
                <a:ext cx="3773469" cy="5204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𝐶h𝑎𝑛𝑔𝑒</m:t>
                      </m:r>
                      <m:r>
                        <a:rPr lang="en-IN" b="0" i="1" smtClean="0">
                          <a:latin typeface="Cambria Math" panose="02040503050406030204" pitchFamily="18" charset="0"/>
                        </a:rPr>
                        <m:t>=(1−</m:t>
                      </m:r>
                      <m:f>
                        <m:fPr>
                          <m:ctrlPr>
                            <a:rPr lang="en-IN" b="0" i="1" smtClean="0">
                              <a:latin typeface="Cambria Math" panose="02040503050406030204" pitchFamily="18" charset="0"/>
                            </a:rPr>
                          </m:ctrlPr>
                        </m:fPr>
                        <m:num>
                          <m:r>
                            <a:rPr lang="en-IN" b="0" i="1" smtClean="0">
                              <a:latin typeface="Cambria Math" panose="02040503050406030204" pitchFamily="18" charset="0"/>
                            </a:rPr>
                            <m:t>𝑁𝑒𝑤</m:t>
                          </m:r>
                          <m:r>
                            <a:rPr lang="en-IN" b="0" i="1" smtClean="0">
                              <a:latin typeface="Cambria Math" panose="02040503050406030204" pitchFamily="18" charset="0"/>
                            </a:rPr>
                            <m:t> </m:t>
                          </m:r>
                          <m:r>
                            <a:rPr lang="en-IN" b="0" i="1" smtClean="0">
                              <a:latin typeface="Cambria Math" panose="02040503050406030204" pitchFamily="18" charset="0"/>
                            </a:rPr>
                            <m:t>𝑅𝑀𝑆𝐸</m:t>
                          </m:r>
                        </m:num>
                        <m:den>
                          <m:r>
                            <a:rPr lang="en-IN" b="0" i="1" smtClean="0">
                              <a:latin typeface="Cambria Math" panose="02040503050406030204" pitchFamily="18" charset="0"/>
                            </a:rPr>
                            <m:t>𝑂𝑙𝑑</m:t>
                          </m:r>
                          <m:r>
                            <a:rPr lang="en-IN" b="0" i="1" smtClean="0">
                              <a:latin typeface="Cambria Math" panose="02040503050406030204" pitchFamily="18" charset="0"/>
                            </a:rPr>
                            <m:t> </m:t>
                          </m:r>
                          <m:r>
                            <a:rPr lang="en-IN" b="0" i="1" smtClean="0">
                              <a:latin typeface="Cambria Math" panose="02040503050406030204" pitchFamily="18" charset="0"/>
                            </a:rPr>
                            <m:t>𝑅𝑀𝑆𝐸</m:t>
                          </m:r>
                        </m:den>
                      </m:f>
                      <m:r>
                        <a:rPr lang="en-IN" b="0" i="1" smtClean="0">
                          <a:latin typeface="Cambria Math" panose="02040503050406030204" pitchFamily="18" charset="0"/>
                        </a:rPr>
                        <m:t> </m:t>
                      </m:r>
                      <m:r>
                        <a:rPr lang="it-IT" b="0" i="1" smtClean="0">
                          <a:latin typeface="Cambria Math" panose="02040503050406030204" pitchFamily="18" charset="0"/>
                        </a:rPr>
                        <m:t>)</m:t>
                      </m:r>
                      <m:r>
                        <a:rPr lang="en-IN" b="0" i="1" smtClean="0">
                          <a:latin typeface="Cambria Math" panose="02040503050406030204" pitchFamily="18" charset="0"/>
                          <a:ea typeface="Cambria Math" panose="02040503050406030204" pitchFamily="18" charset="0"/>
                        </a:rPr>
                        <m:t>×100</m:t>
                      </m:r>
                    </m:oMath>
                  </m:oMathPara>
                </a14:m>
                <a:endParaRPr lang="en-IN" dirty="0"/>
              </a:p>
            </p:txBody>
          </p:sp>
        </mc:Choice>
        <mc:Fallback>
          <p:sp>
            <p:nvSpPr>
              <p:cNvPr id="5" name="TextBox 5">
                <a:extLst>
                  <a:ext uri="{FF2B5EF4-FFF2-40B4-BE49-F238E27FC236}">
                    <a16:creationId xmlns:a16="http://schemas.microsoft.com/office/drawing/2014/main" id="{1F31BD84-953D-474E-96C7-AA404DBF595F}"/>
                  </a:ext>
                </a:extLst>
              </p:cNvPr>
              <p:cNvSpPr txBox="1">
                <a:spLocks noRot="1" noChangeAspect="1" noMove="1" noResize="1" noEditPoints="1" noAdjustHandles="1" noChangeArrowheads="1" noChangeShapeType="1" noTextEdit="1"/>
              </p:cNvSpPr>
              <p:nvPr/>
            </p:nvSpPr>
            <p:spPr>
              <a:xfrm>
                <a:off x="4303842" y="5428817"/>
                <a:ext cx="3773469" cy="520463"/>
              </a:xfrm>
              <a:prstGeom prst="rect">
                <a:avLst/>
              </a:prstGeom>
              <a:blipFill>
                <a:blip r:embed="rId2"/>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42243127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B7573CA-4893-46C6-9F47-63A3012ECD4A}"/>
              </a:ext>
            </a:extLst>
          </p:cNvPr>
          <p:cNvSpPr>
            <a:spLocks noGrp="1"/>
          </p:cNvSpPr>
          <p:nvPr>
            <p:ph type="title"/>
          </p:nvPr>
        </p:nvSpPr>
        <p:spPr>
          <a:xfrm>
            <a:off x="1524000" y="457200"/>
            <a:ext cx="9144000" cy="379512"/>
          </a:xfrm>
        </p:spPr>
        <p:txBody>
          <a:bodyPr>
            <a:normAutofit fontScale="90000"/>
          </a:bodyPr>
          <a:lstStyle/>
          <a:p>
            <a:pPr algn="ctr"/>
            <a:r>
              <a:rPr lang="it-IT" dirty="0" err="1"/>
              <a:t>Conclusion</a:t>
            </a:r>
            <a:endParaRPr lang="it-IT" dirty="0"/>
          </a:p>
        </p:txBody>
      </p:sp>
      <p:graphicFrame>
        <p:nvGraphicFramePr>
          <p:cNvPr id="4" name="Tabella 4">
            <a:extLst>
              <a:ext uri="{FF2B5EF4-FFF2-40B4-BE49-F238E27FC236}">
                <a16:creationId xmlns:a16="http://schemas.microsoft.com/office/drawing/2014/main" id="{9AA705FF-9051-451C-AD9D-E26FE1A5958F}"/>
              </a:ext>
            </a:extLst>
          </p:cNvPr>
          <p:cNvGraphicFramePr>
            <a:graphicFrameLocks noGrp="1"/>
          </p:cNvGraphicFramePr>
          <p:nvPr>
            <p:ph idx="1"/>
            <p:extLst>
              <p:ext uri="{D42A27DB-BD31-4B8C-83A1-F6EECF244321}">
                <p14:modId xmlns:p14="http://schemas.microsoft.com/office/powerpoint/2010/main" val="4225241476"/>
              </p:ext>
            </p:extLst>
          </p:nvPr>
        </p:nvGraphicFramePr>
        <p:xfrm>
          <a:off x="2927648" y="1268760"/>
          <a:ext cx="6336704" cy="4740852"/>
        </p:xfrm>
        <a:graphic>
          <a:graphicData uri="http://schemas.openxmlformats.org/drawingml/2006/table">
            <a:tbl>
              <a:tblPr firstRow="1" bandRow="1">
                <a:tableStyleId>{5C22544A-7EE6-4342-B048-85BDC9FD1C3A}</a:tableStyleId>
              </a:tblPr>
              <a:tblGrid>
                <a:gridCol w="3168352">
                  <a:extLst>
                    <a:ext uri="{9D8B030D-6E8A-4147-A177-3AD203B41FA5}">
                      <a16:colId xmlns:a16="http://schemas.microsoft.com/office/drawing/2014/main" val="4002539451"/>
                    </a:ext>
                  </a:extLst>
                </a:gridCol>
                <a:gridCol w="3168352">
                  <a:extLst>
                    <a:ext uri="{9D8B030D-6E8A-4147-A177-3AD203B41FA5}">
                      <a16:colId xmlns:a16="http://schemas.microsoft.com/office/drawing/2014/main" val="734285122"/>
                    </a:ext>
                  </a:extLst>
                </a:gridCol>
              </a:tblGrid>
              <a:tr h="504056">
                <a:tc>
                  <a:txBody>
                    <a:bodyPr/>
                    <a:lstStyle/>
                    <a:p>
                      <a:r>
                        <a:rPr lang="it-IT" dirty="0" err="1"/>
                        <a:t>Objectives</a:t>
                      </a:r>
                      <a:endParaRPr lang="it-IT" dirty="0"/>
                    </a:p>
                  </a:txBody>
                  <a:tcPr/>
                </a:tc>
                <a:tc>
                  <a:txBody>
                    <a:bodyPr/>
                    <a:lstStyle/>
                    <a:p>
                      <a:r>
                        <a:rPr lang="it-IT" dirty="0" err="1"/>
                        <a:t>Achieved</a:t>
                      </a:r>
                      <a:r>
                        <a:rPr lang="it-IT" dirty="0"/>
                        <a:t> or </a:t>
                      </a:r>
                      <a:r>
                        <a:rPr lang="it-IT" dirty="0" err="1"/>
                        <a:t>not</a:t>
                      </a:r>
                      <a:r>
                        <a:rPr lang="it-IT" dirty="0"/>
                        <a:t>?</a:t>
                      </a:r>
                    </a:p>
                  </a:txBody>
                  <a:tcPr/>
                </a:tc>
                <a:extLst>
                  <a:ext uri="{0D108BD9-81ED-4DB2-BD59-A6C34878D82A}">
                    <a16:rowId xmlns:a16="http://schemas.microsoft.com/office/drawing/2014/main" val="3088732689"/>
                  </a:ext>
                </a:extLst>
              </a:tr>
              <a:tr h="13868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Observe if Ethereum and Bitcoin time series are satisfiable for the use of a hybrid model</a:t>
                      </a:r>
                    </a:p>
                    <a:p>
                      <a:endParaRPr lang="it-IT" dirty="0"/>
                    </a:p>
                  </a:txBody>
                  <a:tcPr/>
                </a:tc>
                <a:tc>
                  <a:txBody>
                    <a:bodyPr/>
                    <a:lstStyle/>
                    <a:p>
                      <a:endParaRPr lang="it-IT" dirty="0"/>
                    </a:p>
                  </a:txBody>
                  <a:tcPr/>
                </a:tc>
                <a:extLst>
                  <a:ext uri="{0D108BD9-81ED-4DB2-BD59-A6C34878D82A}">
                    <a16:rowId xmlns:a16="http://schemas.microsoft.com/office/drawing/2014/main" val="294060792"/>
                  </a:ext>
                </a:extLst>
              </a:tr>
              <a:tr h="13868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Implementing a rolling window approach to predict volatility by using the 3 models </a:t>
                      </a:r>
                    </a:p>
                    <a:p>
                      <a:endParaRPr lang="it-IT" dirty="0"/>
                    </a:p>
                  </a:txBody>
                  <a:tcPr/>
                </a:tc>
                <a:tc>
                  <a:txBody>
                    <a:bodyPr/>
                    <a:lstStyle/>
                    <a:p>
                      <a:endParaRPr lang="it-IT" dirty="0"/>
                    </a:p>
                  </a:txBody>
                  <a:tcPr/>
                </a:tc>
                <a:extLst>
                  <a:ext uri="{0D108BD9-81ED-4DB2-BD59-A6C34878D82A}">
                    <a16:rowId xmlns:a16="http://schemas.microsoft.com/office/drawing/2014/main" val="1652640756"/>
                  </a:ext>
                </a:extLst>
              </a:tr>
              <a:tr h="13868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Comparing the results of the 3 models and highlighting their significances</a:t>
                      </a:r>
                    </a:p>
                    <a:p>
                      <a:endParaRPr lang="it-IT" dirty="0"/>
                    </a:p>
                  </a:txBody>
                  <a:tcPr/>
                </a:tc>
                <a:tc>
                  <a:txBody>
                    <a:bodyPr/>
                    <a:lstStyle/>
                    <a:p>
                      <a:endParaRPr lang="it-IT" dirty="0"/>
                    </a:p>
                  </a:txBody>
                  <a:tcPr/>
                </a:tc>
                <a:extLst>
                  <a:ext uri="{0D108BD9-81ED-4DB2-BD59-A6C34878D82A}">
                    <a16:rowId xmlns:a16="http://schemas.microsoft.com/office/drawing/2014/main" val="1294721070"/>
                  </a:ext>
                </a:extLst>
              </a:tr>
            </a:tbl>
          </a:graphicData>
        </a:graphic>
      </p:graphicFrame>
      <p:pic>
        <p:nvPicPr>
          <p:cNvPr id="9" name="Immagine 8">
            <a:extLst>
              <a:ext uri="{FF2B5EF4-FFF2-40B4-BE49-F238E27FC236}">
                <a16:creationId xmlns:a16="http://schemas.microsoft.com/office/drawing/2014/main" id="{C6663CC3-C12E-4B62-B45F-370D78EF76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2144" y="1988840"/>
            <a:ext cx="601780" cy="692696"/>
          </a:xfrm>
          <a:prstGeom prst="rect">
            <a:avLst/>
          </a:prstGeom>
        </p:spPr>
      </p:pic>
      <p:pic>
        <p:nvPicPr>
          <p:cNvPr id="10" name="Immagine 9">
            <a:extLst>
              <a:ext uri="{FF2B5EF4-FFF2-40B4-BE49-F238E27FC236}">
                <a16:creationId xmlns:a16="http://schemas.microsoft.com/office/drawing/2014/main" id="{65DFAAA2-7D23-4798-B690-54224FBD9B9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5390" y="3455774"/>
            <a:ext cx="601780" cy="692696"/>
          </a:xfrm>
          <a:prstGeom prst="rect">
            <a:avLst/>
          </a:prstGeom>
        </p:spPr>
      </p:pic>
      <p:pic>
        <p:nvPicPr>
          <p:cNvPr id="11" name="Immagine 10">
            <a:extLst>
              <a:ext uri="{FF2B5EF4-FFF2-40B4-BE49-F238E27FC236}">
                <a16:creationId xmlns:a16="http://schemas.microsoft.com/office/drawing/2014/main" id="{5C99D5D6-C739-4289-9BF2-2A4DE7CA9E7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2144" y="4867537"/>
            <a:ext cx="601780" cy="692696"/>
          </a:xfrm>
          <a:prstGeom prst="rect">
            <a:avLst/>
          </a:prstGeom>
        </p:spPr>
      </p:pic>
    </p:spTree>
    <p:extLst>
      <p:ext uri="{BB962C8B-B14F-4D97-AF65-F5344CB8AC3E}">
        <p14:creationId xmlns:p14="http://schemas.microsoft.com/office/powerpoint/2010/main" val="28986352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210BA233-0EF7-4D10-AC81-1FF815C3EB07}"/>
              </a:ext>
            </a:extLst>
          </p:cNvPr>
          <p:cNvSpPr txBox="1"/>
          <p:nvPr/>
        </p:nvSpPr>
        <p:spPr bwMode="white">
          <a:xfrm>
            <a:off x="1066800" y="3165763"/>
            <a:ext cx="10058400" cy="1711037"/>
          </a:xfrm>
          <a:prstGeom prst="rect">
            <a:avLst/>
          </a:prstGeom>
        </p:spPr>
        <p:txBody>
          <a:bodyPr vert="horz" lIns="91440" tIns="45720" rIns="91440" bIns="45720" rtlCol="0" anchor="b">
            <a:normAutofit/>
          </a:bodyPr>
          <a:lstStyle/>
          <a:p>
            <a:pPr algn="ctr">
              <a:lnSpc>
                <a:spcPct val="80000"/>
              </a:lnSpc>
              <a:spcBef>
                <a:spcPct val="0"/>
              </a:spcBef>
              <a:spcAft>
                <a:spcPts val="600"/>
              </a:spcAft>
            </a:pPr>
            <a:r>
              <a:rPr lang="it-IT" sz="5400" kern="1200" dirty="0">
                <a:latin typeface="+mj-lt"/>
                <a:ea typeface="+mj-ea"/>
                <a:cs typeface="+mj-cs"/>
              </a:rPr>
              <a:t>Thank </a:t>
            </a:r>
            <a:r>
              <a:rPr lang="it-IT" sz="5400" kern="1200" dirty="0" err="1">
                <a:latin typeface="+mj-lt"/>
                <a:ea typeface="+mj-ea"/>
                <a:cs typeface="+mj-cs"/>
              </a:rPr>
              <a:t>you</a:t>
            </a:r>
            <a:r>
              <a:rPr lang="it-IT" sz="5400" kern="1200" dirty="0">
                <a:latin typeface="+mj-lt"/>
                <a:ea typeface="+mj-ea"/>
                <a:cs typeface="+mj-cs"/>
              </a:rPr>
              <a:t> for </a:t>
            </a:r>
            <a:r>
              <a:rPr lang="it-IT" sz="5400" kern="1200" dirty="0" err="1">
                <a:latin typeface="+mj-lt"/>
                <a:ea typeface="+mj-ea"/>
                <a:cs typeface="+mj-cs"/>
              </a:rPr>
              <a:t>your</a:t>
            </a:r>
            <a:r>
              <a:rPr lang="it-IT" sz="5400" kern="1200" dirty="0">
                <a:latin typeface="+mj-lt"/>
                <a:ea typeface="+mj-ea"/>
                <a:cs typeface="+mj-cs"/>
              </a:rPr>
              <a:t> </a:t>
            </a:r>
            <a:r>
              <a:rPr lang="it-IT" sz="5400" kern="1200" dirty="0" err="1">
                <a:latin typeface="+mj-lt"/>
                <a:ea typeface="+mj-ea"/>
                <a:cs typeface="+mj-cs"/>
              </a:rPr>
              <a:t>attention</a:t>
            </a:r>
            <a:r>
              <a:rPr lang="it-IT" sz="5400" kern="1200" dirty="0">
                <a:latin typeface="+mj-lt"/>
                <a:ea typeface="+mj-ea"/>
                <a:cs typeface="+mj-cs"/>
              </a:rPr>
              <a:t>!</a:t>
            </a:r>
          </a:p>
        </p:txBody>
      </p:sp>
    </p:spTree>
    <p:extLst>
      <p:ext uri="{BB962C8B-B14F-4D97-AF65-F5344CB8AC3E}">
        <p14:creationId xmlns:p14="http://schemas.microsoft.com/office/powerpoint/2010/main" val="3661180859"/>
      </p:ext>
    </p:extLst>
  </p:cSld>
  <p:clrMapOvr>
    <a:masterClrMapping/>
  </p:clrMapOvr>
  <p:transition spd="slow">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DB8DFB-0F43-472A-AFEB-B7F7B9534EDE}"/>
              </a:ext>
            </a:extLst>
          </p:cNvPr>
          <p:cNvSpPr>
            <a:spLocks noGrp="1"/>
          </p:cNvSpPr>
          <p:nvPr>
            <p:ph type="title"/>
          </p:nvPr>
        </p:nvSpPr>
        <p:spPr/>
        <p:txBody>
          <a:bodyPr/>
          <a:lstStyle/>
          <a:p>
            <a:r>
              <a:rPr lang="it-IT" dirty="0" err="1"/>
              <a:t>References</a:t>
            </a:r>
            <a:endParaRPr lang="it-IT" dirty="0"/>
          </a:p>
        </p:txBody>
      </p:sp>
      <p:sp>
        <p:nvSpPr>
          <p:cNvPr id="3" name="Segnaposto contenuto 2">
            <a:extLst>
              <a:ext uri="{FF2B5EF4-FFF2-40B4-BE49-F238E27FC236}">
                <a16:creationId xmlns:a16="http://schemas.microsoft.com/office/drawing/2014/main" id="{65CE441E-C4A8-43EE-A527-4133EF4D9B9E}"/>
              </a:ext>
            </a:extLst>
          </p:cNvPr>
          <p:cNvSpPr>
            <a:spLocks noGrp="1"/>
          </p:cNvSpPr>
          <p:nvPr>
            <p:ph idx="1"/>
          </p:nvPr>
        </p:nvSpPr>
        <p:spPr/>
        <p:txBody>
          <a:bodyPr>
            <a:normAutofit/>
          </a:bodyPr>
          <a:lstStyle/>
          <a:p>
            <a:endParaRPr lang="it-IT" sz="1400" dirty="0"/>
          </a:p>
          <a:p>
            <a:r>
              <a:rPr lang="it-IT" sz="1400" dirty="0">
                <a:solidFill>
                  <a:schemeClr val="tx1"/>
                </a:solidFill>
              </a:rPr>
              <a:t>Datasets Source L</a:t>
            </a:r>
            <a:r>
              <a:rPr lang="it-IT" sz="1400" dirty="0">
                <a:solidFill>
                  <a:schemeClr val="tx1"/>
                </a:solidFill>
                <a:hlinkClick r:id="rId2">
                  <a:extLst>
                    <a:ext uri="{A12FA001-AC4F-418D-AE19-62706E023703}">
                      <ahyp:hlinkClr xmlns:ahyp="http://schemas.microsoft.com/office/drawing/2018/hyperlinkcolor" val="tx"/>
                    </a:ext>
                  </a:extLst>
                </a:hlinkClick>
              </a:rPr>
              <a:t>ink</a:t>
            </a:r>
            <a:endParaRPr lang="it-IT" sz="1400" dirty="0">
              <a:solidFill>
                <a:schemeClr val="tx1"/>
              </a:solidFill>
            </a:endParaRPr>
          </a:p>
          <a:p>
            <a:r>
              <a:rPr lang="it-IT" sz="1400" dirty="0">
                <a:solidFill>
                  <a:schemeClr val="tx1"/>
                </a:solidFill>
              </a:rPr>
              <a:t>How to </a:t>
            </a:r>
            <a:r>
              <a:rPr lang="it-IT" sz="1400" dirty="0" err="1">
                <a:solidFill>
                  <a:schemeClr val="tx1"/>
                </a:solidFill>
              </a:rPr>
              <a:t>read</a:t>
            </a:r>
            <a:r>
              <a:rPr lang="it-IT" sz="1400" dirty="0">
                <a:solidFill>
                  <a:schemeClr val="tx1"/>
                </a:solidFill>
              </a:rPr>
              <a:t> </a:t>
            </a:r>
            <a:r>
              <a:rPr lang="it-IT" sz="1400" dirty="0" err="1">
                <a:solidFill>
                  <a:schemeClr val="tx1"/>
                </a:solidFill>
              </a:rPr>
              <a:t>candlesticks</a:t>
            </a:r>
            <a:r>
              <a:rPr lang="it-IT" sz="1400" dirty="0">
                <a:solidFill>
                  <a:schemeClr val="tx1"/>
                </a:solidFill>
              </a:rPr>
              <a:t>?   </a:t>
            </a:r>
            <a:r>
              <a:rPr lang="it-IT" sz="1400" dirty="0">
                <a:solidFill>
                  <a:schemeClr val="tx1"/>
                </a:solidFill>
                <a:hlinkClick r:id="rId3">
                  <a:extLst>
                    <a:ext uri="{A12FA001-AC4F-418D-AE19-62706E023703}">
                      <ahyp:hlinkClr xmlns:ahyp="http://schemas.microsoft.com/office/drawing/2018/hyperlinkcolor" val="tx"/>
                    </a:ext>
                  </a:extLst>
                </a:hlinkClick>
              </a:rPr>
              <a:t>Link</a:t>
            </a:r>
            <a:endParaRPr lang="it-IT" sz="1400" dirty="0">
              <a:solidFill>
                <a:schemeClr val="tx1"/>
              </a:solidFill>
            </a:endParaRPr>
          </a:p>
          <a:p>
            <a:r>
              <a:rPr lang="it-IT" sz="1400" dirty="0">
                <a:solidFill>
                  <a:schemeClr val="tx1"/>
                </a:solidFill>
              </a:rPr>
              <a:t>Asset </a:t>
            </a:r>
            <a:r>
              <a:rPr lang="it-IT" sz="1400" dirty="0" err="1">
                <a:solidFill>
                  <a:schemeClr val="tx1"/>
                </a:solidFill>
              </a:rPr>
              <a:t>Returns</a:t>
            </a:r>
            <a:r>
              <a:rPr lang="it-IT" sz="1400" dirty="0">
                <a:solidFill>
                  <a:schemeClr val="tx1"/>
                </a:solidFill>
              </a:rPr>
              <a:t> </a:t>
            </a:r>
            <a:r>
              <a:rPr lang="it-IT" sz="1400" dirty="0">
                <a:solidFill>
                  <a:schemeClr val="tx1"/>
                </a:solidFill>
                <a:hlinkClick r:id="rId4"/>
              </a:rPr>
              <a:t>Link</a:t>
            </a:r>
            <a:endParaRPr lang="it-IT" sz="1400" dirty="0">
              <a:solidFill>
                <a:schemeClr val="tx1"/>
              </a:solidFill>
            </a:endParaRPr>
          </a:p>
          <a:p>
            <a:r>
              <a:rPr lang="en-US" sz="1400" i="0" dirty="0">
                <a:solidFill>
                  <a:schemeClr val="tx1"/>
                </a:solidFill>
                <a:effectLst/>
              </a:rPr>
              <a:t>MAE, MSE, RMSE, Coefficient of Determination, Adjusted R Squared — Which Metric is Better? </a:t>
            </a:r>
            <a:r>
              <a:rPr lang="en-US" sz="1400" i="0" dirty="0">
                <a:solidFill>
                  <a:schemeClr val="tx1"/>
                </a:solidFill>
                <a:effectLst/>
                <a:hlinkClick r:id="rId5"/>
              </a:rPr>
              <a:t>Link</a:t>
            </a:r>
            <a:endParaRPr lang="en-US" sz="1400" i="0" dirty="0">
              <a:solidFill>
                <a:schemeClr val="tx1"/>
              </a:solidFill>
              <a:effectLst/>
            </a:endParaRPr>
          </a:p>
          <a:p>
            <a:r>
              <a:rPr lang="en-US" sz="1400" dirty="0">
                <a:solidFill>
                  <a:schemeClr val="tx1"/>
                </a:solidFill>
              </a:rPr>
              <a:t>From the book “</a:t>
            </a:r>
            <a:r>
              <a:rPr lang="en-US" sz="1400" i="1" dirty="0">
                <a:solidFill>
                  <a:schemeClr val="tx1"/>
                </a:solidFill>
              </a:rPr>
              <a:t>Blockchain  2021</a:t>
            </a:r>
            <a:r>
              <a:rPr lang="en-US" sz="1400" dirty="0">
                <a:solidFill>
                  <a:schemeClr val="tx1"/>
                </a:solidFill>
              </a:rPr>
              <a:t>”,  Nathan Real  </a:t>
            </a:r>
          </a:p>
          <a:p>
            <a:r>
              <a:rPr lang="en-US" sz="1400" i="0" dirty="0">
                <a:solidFill>
                  <a:schemeClr val="tx1"/>
                </a:solidFill>
                <a:effectLst/>
              </a:rPr>
              <a:t>GARCH Modelling of Cryptocurrencies, </a:t>
            </a:r>
            <a:r>
              <a:rPr lang="en-US" sz="1400" i="0" dirty="0">
                <a:solidFill>
                  <a:schemeClr val="tx1"/>
                </a:solidFill>
                <a:effectLst/>
                <a:hlinkClick r:id="rId6"/>
              </a:rPr>
              <a:t>Link</a:t>
            </a:r>
            <a:endParaRPr lang="en-US" sz="1400" i="0" dirty="0">
              <a:solidFill>
                <a:schemeClr val="tx1"/>
              </a:solidFill>
              <a:effectLst/>
            </a:endParaRPr>
          </a:p>
          <a:p>
            <a:pPr marL="0" indent="0">
              <a:buNone/>
            </a:pPr>
            <a:r>
              <a:rPr lang="en-US" sz="1400" i="0" dirty="0">
                <a:solidFill>
                  <a:schemeClr val="tx1"/>
                </a:solidFill>
                <a:effectLst/>
              </a:rPr>
              <a:t> </a:t>
            </a:r>
          </a:p>
          <a:p>
            <a:endParaRPr lang="en-US" sz="1400" i="0" dirty="0">
              <a:solidFill>
                <a:schemeClr val="tx1"/>
              </a:solidFill>
              <a:effectLst/>
            </a:endParaRPr>
          </a:p>
          <a:p>
            <a:endParaRPr lang="it-IT" sz="1400" dirty="0">
              <a:solidFill>
                <a:schemeClr val="tx1"/>
              </a:solidFill>
            </a:endParaRPr>
          </a:p>
        </p:txBody>
      </p:sp>
    </p:spTree>
    <p:extLst>
      <p:ext uri="{BB962C8B-B14F-4D97-AF65-F5344CB8AC3E}">
        <p14:creationId xmlns:p14="http://schemas.microsoft.com/office/powerpoint/2010/main" val="4035591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2511144-4C6D-48B5-B421-ED0C3E768B8B}"/>
              </a:ext>
            </a:extLst>
          </p:cNvPr>
          <p:cNvSpPr>
            <a:spLocks noGrp="1"/>
          </p:cNvSpPr>
          <p:nvPr>
            <p:ph type="title"/>
          </p:nvPr>
        </p:nvSpPr>
        <p:spPr>
          <a:xfrm>
            <a:off x="1524000" y="452264"/>
            <a:ext cx="9144000" cy="619472"/>
          </a:xfrm>
        </p:spPr>
        <p:txBody>
          <a:bodyPr/>
          <a:lstStyle/>
          <a:p>
            <a:r>
              <a:rPr lang="it-IT" dirty="0" err="1"/>
              <a:t>Final</a:t>
            </a:r>
            <a:r>
              <a:rPr lang="it-IT" dirty="0"/>
              <a:t> </a:t>
            </a:r>
            <a:r>
              <a:rPr lang="it-IT" dirty="0" err="1"/>
              <a:t>Table</a:t>
            </a:r>
            <a:endParaRPr lang="it-IT" dirty="0"/>
          </a:p>
        </p:txBody>
      </p:sp>
      <p:graphicFrame>
        <p:nvGraphicFramePr>
          <p:cNvPr id="4" name="Tabella 4">
            <a:extLst>
              <a:ext uri="{FF2B5EF4-FFF2-40B4-BE49-F238E27FC236}">
                <a16:creationId xmlns:a16="http://schemas.microsoft.com/office/drawing/2014/main" id="{7B9A1E61-BEEB-454A-95FB-E35799BBCA64}"/>
              </a:ext>
            </a:extLst>
          </p:cNvPr>
          <p:cNvGraphicFramePr>
            <a:graphicFrameLocks noGrp="1"/>
          </p:cNvGraphicFramePr>
          <p:nvPr>
            <p:ph idx="1"/>
            <p:extLst>
              <p:ext uri="{D42A27DB-BD31-4B8C-83A1-F6EECF244321}">
                <p14:modId xmlns:p14="http://schemas.microsoft.com/office/powerpoint/2010/main" val="1789012349"/>
              </p:ext>
            </p:extLst>
          </p:nvPr>
        </p:nvGraphicFramePr>
        <p:xfrm>
          <a:off x="2027547" y="1556792"/>
          <a:ext cx="8136905" cy="4015845"/>
        </p:xfrm>
        <a:graphic>
          <a:graphicData uri="http://schemas.openxmlformats.org/drawingml/2006/table">
            <a:tbl>
              <a:tblPr firstRow="1" firstCol="1">
                <a:tableStyleId>{5C22544A-7EE6-4342-B048-85BDC9FD1C3A}</a:tableStyleId>
              </a:tblPr>
              <a:tblGrid>
                <a:gridCol w="1627381">
                  <a:extLst>
                    <a:ext uri="{9D8B030D-6E8A-4147-A177-3AD203B41FA5}">
                      <a16:colId xmlns:a16="http://schemas.microsoft.com/office/drawing/2014/main" val="4260627686"/>
                    </a:ext>
                  </a:extLst>
                </a:gridCol>
                <a:gridCol w="1627381">
                  <a:extLst>
                    <a:ext uri="{9D8B030D-6E8A-4147-A177-3AD203B41FA5}">
                      <a16:colId xmlns:a16="http://schemas.microsoft.com/office/drawing/2014/main" val="3601437835"/>
                    </a:ext>
                  </a:extLst>
                </a:gridCol>
                <a:gridCol w="1627381">
                  <a:extLst>
                    <a:ext uri="{9D8B030D-6E8A-4147-A177-3AD203B41FA5}">
                      <a16:colId xmlns:a16="http://schemas.microsoft.com/office/drawing/2014/main" val="2230741160"/>
                    </a:ext>
                  </a:extLst>
                </a:gridCol>
                <a:gridCol w="1627381">
                  <a:extLst>
                    <a:ext uri="{9D8B030D-6E8A-4147-A177-3AD203B41FA5}">
                      <a16:colId xmlns:a16="http://schemas.microsoft.com/office/drawing/2014/main" val="3463385465"/>
                    </a:ext>
                  </a:extLst>
                </a:gridCol>
                <a:gridCol w="1627381">
                  <a:extLst>
                    <a:ext uri="{9D8B030D-6E8A-4147-A177-3AD203B41FA5}">
                      <a16:colId xmlns:a16="http://schemas.microsoft.com/office/drawing/2014/main" val="2405597388"/>
                    </a:ext>
                  </a:extLst>
                </a:gridCol>
              </a:tblGrid>
              <a:tr h="648072">
                <a:tc>
                  <a:txBody>
                    <a:bodyPr/>
                    <a:lstStyle/>
                    <a:p>
                      <a:r>
                        <a:rPr lang="it-IT" sz="1200" dirty="0" err="1">
                          <a:solidFill>
                            <a:schemeClr val="bg1"/>
                          </a:solidFill>
                        </a:rPr>
                        <a:t>Cryptocurrencies</a:t>
                      </a:r>
                      <a:endParaRPr lang="it-IT" sz="1200" dirty="0">
                        <a:solidFill>
                          <a:schemeClr val="bg1"/>
                        </a:solidFill>
                      </a:endParaRPr>
                    </a:p>
                  </a:txBody>
                  <a:tcPr>
                    <a:solidFill>
                      <a:schemeClr val="accent1">
                        <a:lumMod val="60000"/>
                        <a:lumOff val="40000"/>
                      </a:schemeClr>
                    </a:solidFill>
                  </a:tcPr>
                </a:tc>
                <a:tc>
                  <a:txBody>
                    <a:bodyPr/>
                    <a:lstStyle/>
                    <a:p>
                      <a:r>
                        <a:rPr lang="it-IT" sz="1200" b="1" dirty="0">
                          <a:solidFill>
                            <a:schemeClr val="bg1"/>
                          </a:solidFill>
                        </a:rPr>
                        <a:t>Test</a:t>
                      </a:r>
                      <a:r>
                        <a:rPr lang="it-IT" sz="1200" b="0" dirty="0">
                          <a:solidFill>
                            <a:schemeClr val="bg1"/>
                          </a:solidFill>
                        </a:rPr>
                        <a:t> </a:t>
                      </a:r>
                      <a:r>
                        <a:rPr lang="it-IT" sz="1200" b="1" dirty="0">
                          <a:solidFill>
                            <a:schemeClr val="bg1"/>
                          </a:solidFill>
                        </a:rPr>
                        <a:t>Score</a:t>
                      </a:r>
                    </a:p>
                    <a:p>
                      <a:r>
                        <a:rPr lang="it-IT" sz="1200" b="1" dirty="0" err="1">
                          <a:solidFill>
                            <a:schemeClr val="bg1"/>
                          </a:solidFill>
                        </a:rPr>
                        <a:t>bs</a:t>
                      </a:r>
                      <a:r>
                        <a:rPr lang="it-IT" sz="1200" b="1" dirty="0">
                          <a:solidFill>
                            <a:schemeClr val="bg1"/>
                          </a:solidFill>
                        </a:rPr>
                        <a:t>=16, </a:t>
                      </a:r>
                      <a:r>
                        <a:rPr lang="it-IT" sz="1200" b="1" dirty="0" err="1">
                          <a:solidFill>
                            <a:schemeClr val="bg1"/>
                          </a:solidFill>
                        </a:rPr>
                        <a:t>lr</a:t>
                      </a:r>
                      <a:r>
                        <a:rPr lang="it-IT" sz="1200" b="1" dirty="0">
                          <a:solidFill>
                            <a:schemeClr val="bg1"/>
                          </a:solidFill>
                        </a:rPr>
                        <a:t>=0.005</a:t>
                      </a:r>
                    </a:p>
                  </a:txBody>
                  <a:tcPr>
                    <a:solidFill>
                      <a:schemeClr val="accent1">
                        <a:lumMod val="60000"/>
                        <a:lumOff val="40000"/>
                      </a:schemeClr>
                    </a:solidFill>
                  </a:tcPr>
                </a:tc>
                <a:tc>
                  <a:txBody>
                    <a:bodyPr/>
                    <a:lstStyle/>
                    <a:p>
                      <a:r>
                        <a:rPr lang="it-IT" sz="1200" b="1" dirty="0">
                          <a:solidFill>
                            <a:schemeClr val="bg1"/>
                          </a:solidFill>
                        </a:rPr>
                        <a:t>Test</a:t>
                      </a:r>
                      <a:r>
                        <a:rPr lang="it-IT" sz="1200" b="0" dirty="0">
                          <a:solidFill>
                            <a:schemeClr val="bg1"/>
                          </a:solidFill>
                        </a:rPr>
                        <a:t> </a:t>
                      </a:r>
                      <a:r>
                        <a:rPr lang="it-IT" sz="1200" b="1" dirty="0">
                          <a:solidFill>
                            <a:schemeClr val="bg1"/>
                          </a:solidFill>
                        </a:rPr>
                        <a:t>Score</a:t>
                      </a:r>
                    </a:p>
                    <a:p>
                      <a:r>
                        <a:rPr lang="it-IT" sz="1200" b="1" dirty="0" err="1">
                          <a:solidFill>
                            <a:schemeClr val="bg1"/>
                          </a:solidFill>
                        </a:rPr>
                        <a:t>bs</a:t>
                      </a:r>
                      <a:r>
                        <a:rPr lang="it-IT" sz="1200" b="1" dirty="0">
                          <a:solidFill>
                            <a:schemeClr val="bg1"/>
                          </a:solidFill>
                        </a:rPr>
                        <a:t>=32, </a:t>
                      </a:r>
                      <a:r>
                        <a:rPr lang="it-IT" sz="1200" b="1" dirty="0" err="1">
                          <a:solidFill>
                            <a:schemeClr val="bg1"/>
                          </a:solidFill>
                        </a:rPr>
                        <a:t>lr</a:t>
                      </a:r>
                      <a:r>
                        <a:rPr lang="it-IT" sz="1200" b="1" dirty="0">
                          <a:solidFill>
                            <a:schemeClr val="bg1"/>
                          </a:solidFill>
                        </a:rPr>
                        <a:t>=0.005</a:t>
                      </a:r>
                    </a:p>
                    <a:p>
                      <a:endParaRPr lang="it-IT" sz="1200" b="1" dirty="0">
                        <a:solidFill>
                          <a:schemeClr val="bg1"/>
                        </a:solidFill>
                      </a:endParaRPr>
                    </a:p>
                  </a:txBody>
                  <a:tcPr>
                    <a:solidFill>
                      <a:schemeClr val="accent1">
                        <a:lumMod val="60000"/>
                        <a:lumOff val="40000"/>
                      </a:schemeClr>
                    </a:solidFill>
                  </a:tcPr>
                </a:tc>
                <a:tc>
                  <a:txBody>
                    <a:bodyPr/>
                    <a:lstStyle/>
                    <a:p>
                      <a:r>
                        <a:rPr lang="it-IT" sz="1200" b="1" dirty="0">
                          <a:solidFill>
                            <a:schemeClr val="bg1"/>
                          </a:solidFill>
                        </a:rPr>
                        <a:t>Test Score</a:t>
                      </a:r>
                    </a:p>
                    <a:p>
                      <a:r>
                        <a:rPr lang="it-IT" sz="1200" b="1" dirty="0" err="1">
                          <a:solidFill>
                            <a:schemeClr val="bg1"/>
                          </a:solidFill>
                        </a:rPr>
                        <a:t>bs</a:t>
                      </a:r>
                      <a:r>
                        <a:rPr lang="it-IT" sz="1200" b="1" dirty="0">
                          <a:solidFill>
                            <a:schemeClr val="bg1"/>
                          </a:solidFill>
                        </a:rPr>
                        <a:t>=16, </a:t>
                      </a:r>
                      <a:r>
                        <a:rPr lang="it-IT" sz="1200" b="1" dirty="0" err="1">
                          <a:solidFill>
                            <a:schemeClr val="bg1"/>
                          </a:solidFill>
                        </a:rPr>
                        <a:t>lr</a:t>
                      </a:r>
                      <a:r>
                        <a:rPr lang="it-IT" sz="1200" b="1" dirty="0">
                          <a:solidFill>
                            <a:schemeClr val="bg1"/>
                          </a:solidFill>
                        </a:rPr>
                        <a:t>=0.05</a:t>
                      </a:r>
                    </a:p>
                  </a:txBody>
                  <a:tcPr>
                    <a:solidFill>
                      <a:schemeClr val="accent1">
                        <a:lumMod val="60000"/>
                        <a:lumOff val="40000"/>
                      </a:schemeClr>
                    </a:solidFill>
                  </a:tcPr>
                </a:tc>
                <a:tc>
                  <a:txBody>
                    <a:bodyPr/>
                    <a:lstStyle/>
                    <a:p>
                      <a:r>
                        <a:rPr lang="it-IT" sz="1200" b="1" dirty="0">
                          <a:solidFill>
                            <a:schemeClr val="bg1"/>
                          </a:solidFill>
                        </a:rPr>
                        <a:t>Test Score</a:t>
                      </a:r>
                    </a:p>
                    <a:p>
                      <a:r>
                        <a:rPr lang="it-IT" sz="1200" b="1" dirty="0" err="1">
                          <a:solidFill>
                            <a:schemeClr val="bg1"/>
                          </a:solidFill>
                        </a:rPr>
                        <a:t>bs</a:t>
                      </a:r>
                      <a:r>
                        <a:rPr lang="it-IT" sz="1200" b="1" dirty="0">
                          <a:solidFill>
                            <a:schemeClr val="bg1"/>
                          </a:solidFill>
                        </a:rPr>
                        <a:t>=32, </a:t>
                      </a:r>
                      <a:r>
                        <a:rPr lang="it-IT" sz="1200" b="1" dirty="0" err="1">
                          <a:solidFill>
                            <a:schemeClr val="bg1"/>
                          </a:solidFill>
                        </a:rPr>
                        <a:t>lr</a:t>
                      </a:r>
                      <a:r>
                        <a:rPr lang="it-IT" sz="1200" b="1" dirty="0">
                          <a:solidFill>
                            <a:schemeClr val="bg1"/>
                          </a:solidFill>
                        </a:rPr>
                        <a:t>=0.05</a:t>
                      </a:r>
                    </a:p>
                    <a:p>
                      <a:endParaRPr lang="it-IT" sz="1200" b="1" dirty="0">
                        <a:solidFill>
                          <a:schemeClr val="bg1"/>
                        </a:solidFill>
                      </a:endParaRPr>
                    </a:p>
                  </a:txBody>
                  <a:tcPr>
                    <a:solidFill>
                      <a:schemeClr val="accent1">
                        <a:lumMod val="60000"/>
                        <a:lumOff val="40000"/>
                      </a:schemeClr>
                    </a:solidFill>
                  </a:tcPr>
                </a:tc>
                <a:extLst>
                  <a:ext uri="{0D108BD9-81ED-4DB2-BD59-A6C34878D82A}">
                    <a16:rowId xmlns:a16="http://schemas.microsoft.com/office/drawing/2014/main" val="2272285751"/>
                  </a:ext>
                </a:extLst>
              </a:tr>
              <a:tr h="629316">
                <a:tc>
                  <a:txBody>
                    <a:bodyPr/>
                    <a:lstStyle/>
                    <a:p>
                      <a:r>
                        <a:rPr lang="it-IT" sz="1200" dirty="0" err="1">
                          <a:solidFill>
                            <a:schemeClr val="bg1"/>
                          </a:solidFill>
                        </a:rPr>
                        <a:t>Ethereum</a:t>
                      </a:r>
                      <a:endParaRPr lang="it-IT" sz="1200" dirty="0">
                        <a:solidFill>
                          <a:schemeClr val="bg1"/>
                        </a:solidFill>
                      </a:endParaRPr>
                    </a:p>
                  </a:txBody>
                  <a:tcPr>
                    <a:solidFill>
                      <a:schemeClr val="accent1">
                        <a:lumMod val="60000"/>
                        <a:lumOff val="40000"/>
                      </a:schemeClr>
                    </a:solidFill>
                  </a:tcPr>
                </a:tc>
                <a:tc>
                  <a:txBody>
                    <a:bodyPr/>
                    <a:lstStyle/>
                    <a:p>
                      <a:r>
                        <a:rPr lang="it-IT" sz="1200" b="0" i="0" dirty="0">
                          <a:effectLst/>
                          <a:latin typeface="Courier New" panose="02070309020205020404" pitchFamily="49" charset="0"/>
                        </a:rPr>
                        <a:t>0.31846 MSE (0.56 RMSE)</a:t>
                      </a:r>
                      <a:endParaRPr lang="it-IT" sz="1200" dirty="0"/>
                    </a:p>
                  </a:txBody>
                  <a:tcPr/>
                </a:tc>
                <a:tc>
                  <a:txBody>
                    <a:bodyPr/>
                    <a:lstStyle/>
                    <a:p>
                      <a:endParaRPr lang="it-IT" sz="1400" dirty="0"/>
                    </a:p>
                  </a:txBody>
                  <a:tcPr/>
                </a:tc>
                <a:tc>
                  <a:txBody>
                    <a:bodyPr/>
                    <a:lstStyle/>
                    <a:p>
                      <a:endParaRPr lang="it-IT" sz="2000" dirty="0"/>
                    </a:p>
                  </a:txBody>
                  <a:tcPr/>
                </a:tc>
                <a:tc>
                  <a:txBody>
                    <a:bodyPr/>
                    <a:lstStyle/>
                    <a:p>
                      <a:endParaRPr lang="it-IT" sz="2000" dirty="0"/>
                    </a:p>
                  </a:txBody>
                  <a:tcPr/>
                </a:tc>
                <a:extLst>
                  <a:ext uri="{0D108BD9-81ED-4DB2-BD59-A6C34878D82A}">
                    <a16:rowId xmlns:a16="http://schemas.microsoft.com/office/drawing/2014/main" val="2997335778"/>
                  </a:ext>
                </a:extLst>
              </a:tr>
              <a:tr h="629316">
                <a:tc>
                  <a:txBody>
                    <a:bodyPr/>
                    <a:lstStyle/>
                    <a:p>
                      <a:r>
                        <a:rPr lang="it-IT" sz="1200" dirty="0" err="1">
                          <a:solidFill>
                            <a:schemeClr val="bg1"/>
                          </a:solidFill>
                        </a:rPr>
                        <a:t>Ripple</a:t>
                      </a:r>
                      <a:endParaRPr lang="it-IT" sz="1200" dirty="0">
                        <a:solidFill>
                          <a:schemeClr val="bg1"/>
                        </a:solidFill>
                      </a:endParaRPr>
                    </a:p>
                  </a:txBody>
                  <a:tcPr>
                    <a:solidFill>
                      <a:schemeClr val="accent1">
                        <a:lumMod val="60000"/>
                        <a:lumOff val="40000"/>
                      </a:schemeClr>
                    </a:solidFill>
                  </a:tcPr>
                </a:tc>
                <a:tc>
                  <a:txBody>
                    <a:bodyPr/>
                    <a:lstStyle/>
                    <a:p>
                      <a:r>
                        <a:rPr lang="it-IT" sz="1200" b="0" i="0" dirty="0">
                          <a:solidFill>
                            <a:schemeClr val="bg1"/>
                          </a:solidFill>
                          <a:effectLst/>
                          <a:latin typeface="Courier New" panose="02070309020205020404" pitchFamily="49" charset="0"/>
                        </a:rPr>
                        <a:t>0.05458 MSE (0.23 RMSE)</a:t>
                      </a:r>
                      <a:endParaRPr lang="it-IT" sz="1200" dirty="0">
                        <a:solidFill>
                          <a:schemeClr val="bg1"/>
                        </a:solidFill>
                      </a:endParaRPr>
                    </a:p>
                  </a:txBody>
                  <a:tcPr/>
                </a:tc>
                <a:tc>
                  <a:txBody>
                    <a:bodyPr/>
                    <a:lstStyle/>
                    <a:p>
                      <a:endParaRPr lang="it-IT" sz="1400" dirty="0">
                        <a:solidFill>
                          <a:schemeClr val="bg1"/>
                        </a:solidFill>
                      </a:endParaRPr>
                    </a:p>
                  </a:txBody>
                  <a:tcPr/>
                </a:tc>
                <a:tc>
                  <a:txBody>
                    <a:bodyPr/>
                    <a:lstStyle/>
                    <a:p>
                      <a:endParaRPr lang="it-IT" sz="2000" dirty="0">
                        <a:solidFill>
                          <a:schemeClr val="bg1"/>
                        </a:solidFill>
                      </a:endParaRPr>
                    </a:p>
                  </a:txBody>
                  <a:tcPr/>
                </a:tc>
                <a:tc>
                  <a:txBody>
                    <a:bodyPr/>
                    <a:lstStyle/>
                    <a:p>
                      <a:endParaRPr lang="it-IT" sz="2000" dirty="0">
                        <a:solidFill>
                          <a:schemeClr val="bg1"/>
                        </a:solidFill>
                      </a:endParaRPr>
                    </a:p>
                  </a:txBody>
                  <a:tcPr/>
                </a:tc>
                <a:extLst>
                  <a:ext uri="{0D108BD9-81ED-4DB2-BD59-A6C34878D82A}">
                    <a16:rowId xmlns:a16="http://schemas.microsoft.com/office/drawing/2014/main" val="3074134162"/>
                  </a:ext>
                </a:extLst>
              </a:tr>
              <a:tr h="580802">
                <a:tc>
                  <a:txBody>
                    <a:bodyPr/>
                    <a:lstStyle/>
                    <a:p>
                      <a:r>
                        <a:rPr lang="it-IT" sz="1200" dirty="0">
                          <a:solidFill>
                            <a:schemeClr val="bg1"/>
                          </a:solidFill>
                        </a:rPr>
                        <a:t>IOTA</a:t>
                      </a:r>
                    </a:p>
                  </a:txBody>
                  <a:tcPr>
                    <a:solidFill>
                      <a:schemeClr val="accent1">
                        <a:lumMod val="60000"/>
                        <a:lumOff val="40000"/>
                      </a:schemeClr>
                    </a:solidFill>
                  </a:tcPr>
                </a:tc>
                <a:tc>
                  <a:txBody>
                    <a:bodyPr/>
                    <a:lstStyle/>
                    <a:p>
                      <a:endParaRPr lang="it-IT" sz="1200" dirty="0">
                        <a:solidFill>
                          <a:schemeClr val="bg1"/>
                        </a:solidFill>
                      </a:endParaRPr>
                    </a:p>
                  </a:txBody>
                  <a:tcPr/>
                </a:tc>
                <a:tc>
                  <a:txBody>
                    <a:bodyPr/>
                    <a:lstStyle/>
                    <a:p>
                      <a:endParaRPr lang="it-IT" sz="1400" dirty="0">
                        <a:solidFill>
                          <a:schemeClr val="bg1"/>
                        </a:solidFill>
                      </a:endParaRPr>
                    </a:p>
                  </a:txBody>
                  <a:tcPr/>
                </a:tc>
                <a:tc>
                  <a:txBody>
                    <a:bodyPr/>
                    <a:lstStyle/>
                    <a:p>
                      <a:endParaRPr lang="it-IT" sz="2000" dirty="0">
                        <a:solidFill>
                          <a:schemeClr val="bg1"/>
                        </a:solidFill>
                      </a:endParaRPr>
                    </a:p>
                  </a:txBody>
                  <a:tcPr/>
                </a:tc>
                <a:tc>
                  <a:txBody>
                    <a:bodyPr/>
                    <a:lstStyle/>
                    <a:p>
                      <a:endParaRPr lang="it-IT" sz="2000" dirty="0">
                        <a:solidFill>
                          <a:schemeClr val="bg1"/>
                        </a:solidFill>
                      </a:endParaRPr>
                    </a:p>
                  </a:txBody>
                  <a:tcPr/>
                </a:tc>
                <a:extLst>
                  <a:ext uri="{0D108BD9-81ED-4DB2-BD59-A6C34878D82A}">
                    <a16:rowId xmlns:a16="http://schemas.microsoft.com/office/drawing/2014/main" val="1274768672"/>
                  </a:ext>
                </a:extLst>
              </a:tr>
              <a:tr h="899023">
                <a:tc>
                  <a:txBody>
                    <a:bodyPr/>
                    <a:lstStyle/>
                    <a:p>
                      <a:r>
                        <a:rPr lang="it-IT" sz="1200" dirty="0" err="1">
                          <a:solidFill>
                            <a:schemeClr val="bg1"/>
                          </a:solidFill>
                        </a:rPr>
                        <a:t>Dogecoin</a:t>
                      </a:r>
                      <a:endParaRPr lang="it-IT" sz="1200" dirty="0">
                        <a:solidFill>
                          <a:schemeClr val="bg1"/>
                        </a:solidFill>
                      </a:endParaRPr>
                    </a:p>
                  </a:txBody>
                  <a:tcPr>
                    <a:solidFill>
                      <a:schemeClr val="accent1">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b="0" i="0" dirty="0">
                          <a:solidFill>
                            <a:schemeClr val="bg1"/>
                          </a:solidFill>
                          <a:effectLst/>
                          <a:latin typeface="Courier New" panose="02070309020205020404" pitchFamily="49" charset="0"/>
                        </a:rPr>
                        <a:t>0.11653 MSE (0.34 RMSE)</a:t>
                      </a:r>
                      <a:endParaRPr lang="it-IT" sz="1200" dirty="0">
                        <a:solidFill>
                          <a:schemeClr val="bg1"/>
                        </a:solidFill>
                      </a:endParaRPr>
                    </a:p>
                    <a:p>
                      <a:endParaRPr lang="it-IT" sz="1200" dirty="0"/>
                    </a:p>
                  </a:txBody>
                  <a:tcPr/>
                </a:tc>
                <a:tc>
                  <a:txBody>
                    <a:bodyPr/>
                    <a:lstStyle/>
                    <a:p>
                      <a:endParaRPr lang="it-IT" sz="1400" dirty="0"/>
                    </a:p>
                  </a:txBody>
                  <a:tcPr/>
                </a:tc>
                <a:tc>
                  <a:txBody>
                    <a:bodyPr/>
                    <a:lstStyle/>
                    <a:p>
                      <a:endParaRPr lang="it-IT" sz="2000" dirty="0"/>
                    </a:p>
                  </a:txBody>
                  <a:tcPr/>
                </a:tc>
                <a:tc>
                  <a:txBody>
                    <a:bodyPr/>
                    <a:lstStyle/>
                    <a:p>
                      <a:endParaRPr lang="it-IT" sz="2000" dirty="0"/>
                    </a:p>
                  </a:txBody>
                  <a:tcPr/>
                </a:tc>
                <a:extLst>
                  <a:ext uri="{0D108BD9-81ED-4DB2-BD59-A6C34878D82A}">
                    <a16:rowId xmlns:a16="http://schemas.microsoft.com/office/drawing/2014/main" val="4200809278"/>
                  </a:ext>
                </a:extLst>
              </a:tr>
              <a:tr h="629316">
                <a:tc>
                  <a:txBody>
                    <a:bodyPr/>
                    <a:lstStyle/>
                    <a:p>
                      <a:r>
                        <a:rPr lang="it-IT" sz="1200" dirty="0" err="1">
                          <a:solidFill>
                            <a:schemeClr val="bg1"/>
                          </a:solidFill>
                        </a:rPr>
                        <a:t>Litecoin</a:t>
                      </a:r>
                      <a:endParaRPr lang="it-IT" sz="1200" dirty="0">
                        <a:solidFill>
                          <a:schemeClr val="bg1"/>
                        </a:solidFill>
                      </a:endParaRPr>
                    </a:p>
                  </a:txBody>
                  <a:tcPr>
                    <a:solidFill>
                      <a:schemeClr val="accent1">
                        <a:lumMod val="60000"/>
                        <a:lumOff val="40000"/>
                      </a:schemeClr>
                    </a:solidFill>
                  </a:tcPr>
                </a:tc>
                <a:tc>
                  <a:txBody>
                    <a:bodyPr/>
                    <a:lstStyle/>
                    <a:p>
                      <a:r>
                        <a:rPr lang="it-IT" sz="1200" b="0" i="0" dirty="0">
                          <a:solidFill>
                            <a:schemeClr val="bg1"/>
                          </a:solidFill>
                          <a:effectLst/>
                          <a:latin typeface="Courier New" panose="02070309020205020404" pitchFamily="49" charset="0"/>
                        </a:rPr>
                        <a:t>0.06135 MSE (0.25 RMSE)</a:t>
                      </a:r>
                      <a:endParaRPr lang="it-IT" sz="1200" dirty="0">
                        <a:solidFill>
                          <a:schemeClr val="bg1"/>
                        </a:solidFill>
                      </a:endParaRPr>
                    </a:p>
                  </a:txBody>
                  <a:tcPr/>
                </a:tc>
                <a:tc>
                  <a:txBody>
                    <a:bodyPr/>
                    <a:lstStyle/>
                    <a:p>
                      <a:endParaRPr lang="it-IT" sz="1400" dirty="0">
                        <a:solidFill>
                          <a:schemeClr val="bg1"/>
                        </a:solidFill>
                      </a:endParaRPr>
                    </a:p>
                  </a:txBody>
                  <a:tcPr/>
                </a:tc>
                <a:tc>
                  <a:txBody>
                    <a:bodyPr/>
                    <a:lstStyle/>
                    <a:p>
                      <a:endParaRPr lang="it-IT" sz="2000" dirty="0">
                        <a:solidFill>
                          <a:schemeClr val="bg1"/>
                        </a:solidFill>
                      </a:endParaRPr>
                    </a:p>
                  </a:txBody>
                  <a:tcPr/>
                </a:tc>
                <a:tc>
                  <a:txBody>
                    <a:bodyPr/>
                    <a:lstStyle/>
                    <a:p>
                      <a:endParaRPr lang="it-IT" sz="2000" dirty="0">
                        <a:solidFill>
                          <a:schemeClr val="bg1"/>
                        </a:solidFill>
                      </a:endParaRPr>
                    </a:p>
                  </a:txBody>
                  <a:tcPr/>
                </a:tc>
                <a:extLst>
                  <a:ext uri="{0D108BD9-81ED-4DB2-BD59-A6C34878D82A}">
                    <a16:rowId xmlns:a16="http://schemas.microsoft.com/office/drawing/2014/main" val="2314043797"/>
                  </a:ext>
                </a:extLst>
              </a:tr>
            </a:tbl>
          </a:graphicData>
        </a:graphic>
      </p:graphicFrame>
    </p:spTree>
    <p:extLst>
      <p:ext uri="{BB962C8B-B14F-4D97-AF65-F5344CB8AC3E}">
        <p14:creationId xmlns:p14="http://schemas.microsoft.com/office/powerpoint/2010/main" val="14364117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C786543-029F-4A31-8F20-F49DC9F45414}"/>
              </a:ext>
            </a:extLst>
          </p:cNvPr>
          <p:cNvSpPr>
            <a:spLocks noGrp="1"/>
          </p:cNvSpPr>
          <p:nvPr>
            <p:ph type="title"/>
          </p:nvPr>
        </p:nvSpPr>
        <p:spPr/>
        <p:txBody>
          <a:bodyPr/>
          <a:lstStyle/>
          <a:p>
            <a:r>
              <a:rPr lang="it-IT" dirty="0"/>
              <a:t>Not working iota </a:t>
            </a:r>
          </a:p>
        </p:txBody>
      </p:sp>
      <p:sp>
        <p:nvSpPr>
          <p:cNvPr id="3" name="Segnaposto contenuto 2">
            <a:extLst>
              <a:ext uri="{FF2B5EF4-FFF2-40B4-BE49-F238E27FC236}">
                <a16:creationId xmlns:a16="http://schemas.microsoft.com/office/drawing/2014/main" id="{AC6FCD30-57AF-491C-8B2C-F3F483C909E3}"/>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40554329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744A99-CFB5-4474-A5C5-1D4736B75ECB}"/>
              </a:ext>
            </a:extLst>
          </p:cNvPr>
          <p:cNvSpPr>
            <a:spLocks noGrp="1"/>
          </p:cNvSpPr>
          <p:nvPr>
            <p:ph type="title"/>
          </p:nvPr>
        </p:nvSpPr>
        <p:spPr>
          <a:xfrm>
            <a:off x="0" y="18413"/>
            <a:ext cx="9144000" cy="705447"/>
          </a:xfrm>
        </p:spPr>
        <p:txBody>
          <a:bodyPr/>
          <a:lstStyle/>
          <a:p>
            <a:r>
              <a:rPr lang="it-IT" dirty="0" err="1"/>
              <a:t>Epochs</a:t>
            </a:r>
            <a:r>
              <a:rPr lang="it-IT" dirty="0"/>
              <a:t>=20 and </a:t>
            </a:r>
            <a:r>
              <a:rPr lang="it-IT" dirty="0" err="1"/>
              <a:t>batch_size</a:t>
            </a:r>
            <a:r>
              <a:rPr lang="it-IT" dirty="0"/>
              <a:t>=16 </a:t>
            </a:r>
            <a:r>
              <a:rPr lang="it-IT" dirty="0" err="1"/>
              <a:t>Dogecoin</a:t>
            </a:r>
            <a:endParaRPr lang="it-IT" dirty="0"/>
          </a:p>
        </p:txBody>
      </p:sp>
      <p:sp>
        <p:nvSpPr>
          <p:cNvPr id="3" name="Segnaposto contenuto 2">
            <a:extLst>
              <a:ext uri="{FF2B5EF4-FFF2-40B4-BE49-F238E27FC236}">
                <a16:creationId xmlns:a16="http://schemas.microsoft.com/office/drawing/2014/main" id="{DB2244E1-0B0E-4E90-A51E-8BC34234569A}"/>
              </a:ext>
            </a:extLst>
          </p:cNvPr>
          <p:cNvSpPr>
            <a:spLocks noGrp="1"/>
          </p:cNvSpPr>
          <p:nvPr>
            <p:ph idx="1"/>
          </p:nvPr>
        </p:nvSpPr>
        <p:spPr>
          <a:xfrm>
            <a:off x="335360" y="1828800"/>
            <a:ext cx="10332640" cy="4267200"/>
          </a:xfrm>
        </p:spPr>
        <p:txBody>
          <a:bodyPr>
            <a:normAutofit/>
          </a:bodyPr>
          <a:lstStyle/>
          <a:p>
            <a:pPr marL="0" indent="0">
              <a:buNone/>
            </a:pPr>
            <a:endParaRPr lang="it-IT" sz="1200" b="0" i="0" dirty="0">
              <a:solidFill>
                <a:schemeClr val="tx1"/>
              </a:solidFill>
              <a:effectLst/>
              <a:latin typeface="Courier New" panose="02070309020205020404" pitchFamily="49" charset="0"/>
            </a:endParaRPr>
          </a:p>
          <a:p>
            <a:pPr marL="0" indent="0">
              <a:buNone/>
            </a:pPr>
            <a:endParaRPr lang="it-IT" sz="1200" dirty="0">
              <a:solidFill>
                <a:schemeClr val="tx1"/>
              </a:solidFill>
              <a:latin typeface="Courier New" panose="02070309020205020404" pitchFamily="49" charset="0"/>
            </a:endParaRPr>
          </a:p>
          <a:p>
            <a:pPr marL="0" indent="0">
              <a:buNone/>
            </a:pPr>
            <a:endParaRPr lang="it-IT" sz="1200" b="0" i="0" dirty="0">
              <a:solidFill>
                <a:schemeClr val="tx1"/>
              </a:solidFill>
              <a:effectLst/>
              <a:latin typeface="Courier New" panose="02070309020205020404" pitchFamily="49" charset="0"/>
            </a:endParaRPr>
          </a:p>
          <a:p>
            <a:pPr marL="0" indent="0">
              <a:buNone/>
            </a:pPr>
            <a:endParaRPr lang="it-IT" sz="1200" dirty="0">
              <a:solidFill>
                <a:schemeClr val="tx1"/>
              </a:solidFill>
              <a:latin typeface="Courier New" panose="02070309020205020404" pitchFamily="49" charset="0"/>
            </a:endParaRPr>
          </a:p>
          <a:p>
            <a:pPr marL="0" indent="0">
              <a:buNone/>
            </a:pPr>
            <a:endParaRPr lang="it-IT" sz="1200" b="0" i="0" dirty="0">
              <a:solidFill>
                <a:schemeClr val="tx1"/>
              </a:solidFill>
              <a:effectLst/>
              <a:latin typeface="Courier New" panose="02070309020205020404" pitchFamily="49" charset="0"/>
            </a:endParaRPr>
          </a:p>
          <a:p>
            <a:pPr marL="0" indent="0">
              <a:buNone/>
            </a:pPr>
            <a:endParaRPr lang="it-IT" sz="1200" dirty="0">
              <a:solidFill>
                <a:schemeClr val="tx1"/>
              </a:solidFill>
              <a:latin typeface="Courier New" panose="02070309020205020404" pitchFamily="49" charset="0"/>
            </a:endParaRPr>
          </a:p>
          <a:p>
            <a:pPr marL="0" indent="0">
              <a:buNone/>
            </a:pPr>
            <a:endParaRPr lang="it-IT" sz="1200" b="0" i="0" dirty="0">
              <a:solidFill>
                <a:schemeClr val="tx1"/>
              </a:solidFill>
              <a:effectLst/>
              <a:latin typeface="Courier New" panose="02070309020205020404" pitchFamily="49" charset="0"/>
            </a:endParaRPr>
          </a:p>
          <a:p>
            <a:pPr marL="0" indent="0">
              <a:buNone/>
            </a:pPr>
            <a:endParaRPr lang="it-IT" sz="1200" dirty="0">
              <a:solidFill>
                <a:schemeClr val="tx1"/>
              </a:solidFill>
              <a:latin typeface="Courier New" panose="02070309020205020404" pitchFamily="49" charset="0"/>
            </a:endParaRPr>
          </a:p>
          <a:p>
            <a:pPr marL="0" indent="0">
              <a:spcBef>
                <a:spcPts val="200"/>
              </a:spcBef>
              <a:buNone/>
            </a:pPr>
            <a:r>
              <a:rPr lang="it-IT" sz="1200" b="0" i="0" dirty="0" err="1">
                <a:solidFill>
                  <a:schemeClr val="tx1"/>
                </a:solidFill>
                <a:effectLst/>
                <a:latin typeface="Courier New" panose="02070309020205020404" pitchFamily="49" charset="0"/>
              </a:rPr>
              <a:t>Epoch</a:t>
            </a:r>
            <a:r>
              <a:rPr lang="it-IT" sz="1200" b="0" i="0" dirty="0">
                <a:solidFill>
                  <a:schemeClr val="tx1"/>
                </a:solidFill>
                <a:effectLst/>
                <a:latin typeface="Courier New" panose="02070309020205020404" pitchFamily="49" charset="0"/>
              </a:rPr>
              <a:t> 00012: </a:t>
            </a:r>
            <a:r>
              <a:rPr lang="it-IT" sz="1200" b="0" i="0" dirty="0" err="1">
                <a:solidFill>
                  <a:schemeClr val="tx1"/>
                </a:solidFill>
                <a:effectLst/>
                <a:latin typeface="Courier New" panose="02070309020205020404" pitchFamily="49" charset="0"/>
              </a:rPr>
              <a:t>val_loss</a:t>
            </a:r>
            <a:r>
              <a:rPr lang="it-IT" sz="1200" b="0" i="0" dirty="0">
                <a:solidFill>
                  <a:schemeClr val="tx1"/>
                </a:solidFill>
                <a:effectLst/>
                <a:latin typeface="Courier New" panose="02070309020205020404" pitchFamily="49" charset="0"/>
              </a:rPr>
              <a:t> </a:t>
            </a:r>
            <a:r>
              <a:rPr lang="it-IT" sz="1200" b="0" i="0" dirty="0" err="1">
                <a:solidFill>
                  <a:schemeClr val="tx1"/>
                </a:solidFill>
                <a:effectLst/>
                <a:latin typeface="Courier New" panose="02070309020205020404" pitchFamily="49" charset="0"/>
              </a:rPr>
              <a:t>did</a:t>
            </a:r>
            <a:r>
              <a:rPr lang="it-IT" sz="1200" b="0" i="0" dirty="0">
                <a:solidFill>
                  <a:schemeClr val="tx1"/>
                </a:solidFill>
                <a:effectLst/>
                <a:latin typeface="Courier New" panose="02070309020205020404" pitchFamily="49" charset="0"/>
              </a:rPr>
              <a:t> </a:t>
            </a:r>
            <a:r>
              <a:rPr lang="it-IT" sz="1200" b="0" i="0" dirty="0" err="1">
                <a:solidFill>
                  <a:schemeClr val="tx1"/>
                </a:solidFill>
                <a:effectLst/>
                <a:latin typeface="Courier New" panose="02070309020205020404" pitchFamily="49" charset="0"/>
              </a:rPr>
              <a:t>not</a:t>
            </a:r>
            <a:r>
              <a:rPr lang="it-IT" sz="1200" b="0" i="0" dirty="0">
                <a:solidFill>
                  <a:schemeClr val="tx1"/>
                </a:solidFill>
                <a:effectLst/>
                <a:latin typeface="Courier New" panose="02070309020205020404" pitchFamily="49" charset="0"/>
              </a:rPr>
              <a:t> </a:t>
            </a:r>
            <a:r>
              <a:rPr lang="it-IT" sz="1200" b="0" i="0" dirty="0" err="1">
                <a:solidFill>
                  <a:schemeClr val="tx1"/>
                </a:solidFill>
                <a:effectLst/>
                <a:latin typeface="Courier New" panose="02070309020205020404" pitchFamily="49" charset="0"/>
              </a:rPr>
              <a:t>improve</a:t>
            </a:r>
            <a:r>
              <a:rPr lang="it-IT" sz="1200" b="0" i="0" dirty="0">
                <a:solidFill>
                  <a:schemeClr val="tx1"/>
                </a:solidFill>
                <a:effectLst/>
                <a:latin typeface="Courier New" panose="02070309020205020404" pitchFamily="49" charset="0"/>
              </a:rPr>
              <a:t> from 0.11613 61/61 [==============================] - 69s 1s/step - </a:t>
            </a:r>
            <a:r>
              <a:rPr lang="it-IT" sz="1200" b="0" i="0" dirty="0" err="1">
                <a:solidFill>
                  <a:schemeClr val="tx1"/>
                </a:solidFill>
                <a:effectLst/>
                <a:latin typeface="Courier New" panose="02070309020205020404" pitchFamily="49" charset="0"/>
              </a:rPr>
              <a:t>loss</a:t>
            </a:r>
            <a:r>
              <a:rPr lang="it-IT" sz="1200" b="0" i="0" dirty="0">
                <a:solidFill>
                  <a:schemeClr val="tx1"/>
                </a:solidFill>
                <a:effectLst/>
                <a:latin typeface="Courier New" panose="02070309020205020404" pitchFamily="49" charset="0"/>
              </a:rPr>
              <a:t>: 4.8938e-05 - </a:t>
            </a:r>
            <a:r>
              <a:rPr lang="it-IT" sz="1200" b="0" i="0" dirty="0" err="1">
                <a:solidFill>
                  <a:schemeClr val="tx1"/>
                </a:solidFill>
                <a:effectLst/>
                <a:latin typeface="Courier New" panose="02070309020205020404" pitchFamily="49" charset="0"/>
              </a:rPr>
              <a:t>mean_squared_error</a:t>
            </a:r>
            <a:r>
              <a:rPr lang="it-IT" sz="1200" b="0" i="0" dirty="0">
                <a:solidFill>
                  <a:schemeClr val="tx1"/>
                </a:solidFill>
                <a:effectLst/>
                <a:latin typeface="Courier New" panose="02070309020205020404" pitchFamily="49" charset="0"/>
              </a:rPr>
              <a:t>: 4.8938e-05 - </a:t>
            </a:r>
            <a:r>
              <a:rPr lang="it-IT" sz="1200" b="0" i="0" dirty="0" err="1">
                <a:solidFill>
                  <a:schemeClr val="tx1"/>
                </a:solidFill>
                <a:effectLst/>
                <a:latin typeface="Courier New" panose="02070309020205020404" pitchFamily="49" charset="0"/>
              </a:rPr>
              <a:t>val_loss</a:t>
            </a:r>
            <a:r>
              <a:rPr lang="it-IT" sz="1200" b="0" i="0" dirty="0">
                <a:solidFill>
                  <a:schemeClr val="tx1"/>
                </a:solidFill>
                <a:effectLst/>
                <a:latin typeface="Courier New" panose="02070309020205020404" pitchFamily="49" charset="0"/>
              </a:rPr>
              <a:t>: 0.1165 - </a:t>
            </a:r>
            <a:r>
              <a:rPr lang="it-IT" sz="1200" b="0" i="0" dirty="0" err="1">
                <a:solidFill>
                  <a:schemeClr val="tx1"/>
                </a:solidFill>
                <a:effectLst/>
                <a:latin typeface="Courier New" panose="02070309020205020404" pitchFamily="49" charset="0"/>
              </a:rPr>
              <a:t>val_mean_squared_error</a:t>
            </a:r>
            <a:r>
              <a:rPr lang="it-IT" sz="1200" b="0" i="0" dirty="0">
                <a:solidFill>
                  <a:schemeClr val="tx1"/>
                </a:solidFill>
                <a:effectLst/>
                <a:latin typeface="Courier New" panose="02070309020205020404" pitchFamily="49" charset="0"/>
              </a:rPr>
              <a:t>: 0.1165 </a:t>
            </a:r>
          </a:p>
          <a:p>
            <a:pPr marL="0" indent="0">
              <a:spcBef>
                <a:spcPts val="200"/>
              </a:spcBef>
              <a:buNone/>
            </a:pPr>
            <a:r>
              <a:rPr lang="it-IT" sz="1200" b="0" i="0" dirty="0" err="1">
                <a:solidFill>
                  <a:schemeClr val="tx1"/>
                </a:solidFill>
                <a:effectLst/>
                <a:latin typeface="Courier New" panose="02070309020205020404" pitchFamily="49" charset="0"/>
              </a:rPr>
              <a:t>Epoch</a:t>
            </a:r>
            <a:r>
              <a:rPr lang="it-IT" sz="1200" b="0" i="0" dirty="0">
                <a:solidFill>
                  <a:schemeClr val="tx1"/>
                </a:solidFill>
                <a:effectLst/>
                <a:latin typeface="Courier New" panose="02070309020205020404" pitchFamily="49" charset="0"/>
              </a:rPr>
              <a:t> 00012: </a:t>
            </a:r>
            <a:r>
              <a:rPr lang="it-IT" sz="1200" b="0" i="0" dirty="0" err="1">
                <a:solidFill>
                  <a:schemeClr val="tx1"/>
                </a:solidFill>
                <a:effectLst/>
                <a:latin typeface="Courier New" panose="02070309020205020404" pitchFamily="49" charset="0"/>
              </a:rPr>
              <a:t>early</a:t>
            </a:r>
            <a:r>
              <a:rPr lang="it-IT" sz="1200" b="0" i="0" dirty="0">
                <a:solidFill>
                  <a:schemeClr val="tx1"/>
                </a:solidFill>
                <a:effectLst/>
                <a:latin typeface="Courier New" panose="02070309020205020404" pitchFamily="49" charset="0"/>
              </a:rPr>
              <a:t> </a:t>
            </a:r>
            <a:r>
              <a:rPr lang="it-IT" sz="1200" b="0" i="0" dirty="0" err="1">
                <a:solidFill>
                  <a:schemeClr val="tx1"/>
                </a:solidFill>
                <a:effectLst/>
                <a:latin typeface="Courier New" panose="02070309020205020404" pitchFamily="49" charset="0"/>
              </a:rPr>
              <a:t>stopping</a:t>
            </a:r>
            <a:r>
              <a:rPr lang="it-IT" sz="1200" b="0" i="0" dirty="0">
                <a:solidFill>
                  <a:schemeClr val="tx1"/>
                </a:solidFill>
                <a:effectLst/>
                <a:latin typeface="Courier New" panose="02070309020205020404" pitchFamily="49" charset="0"/>
              </a:rPr>
              <a:t> 31/31 [==============================] - 12s 390ms/step - </a:t>
            </a:r>
            <a:r>
              <a:rPr lang="it-IT" sz="1200" b="0" i="0" dirty="0" err="1">
                <a:solidFill>
                  <a:schemeClr val="tx1"/>
                </a:solidFill>
                <a:effectLst/>
                <a:latin typeface="Courier New" panose="02070309020205020404" pitchFamily="49" charset="0"/>
              </a:rPr>
              <a:t>loss</a:t>
            </a:r>
            <a:r>
              <a:rPr lang="it-IT" sz="1200" b="0" i="0" dirty="0">
                <a:solidFill>
                  <a:schemeClr val="tx1"/>
                </a:solidFill>
                <a:effectLst/>
                <a:latin typeface="Courier New" panose="02070309020205020404" pitchFamily="49" charset="0"/>
              </a:rPr>
              <a:t>: 4.8120e-05 - </a:t>
            </a:r>
            <a:r>
              <a:rPr lang="it-IT" sz="1200" b="0" i="0" dirty="0" err="1">
                <a:solidFill>
                  <a:schemeClr val="tx1"/>
                </a:solidFill>
                <a:effectLst/>
                <a:latin typeface="Courier New" panose="02070309020205020404" pitchFamily="49" charset="0"/>
              </a:rPr>
              <a:t>mean_squared_error</a:t>
            </a:r>
            <a:r>
              <a:rPr lang="it-IT" sz="1200" b="0" i="0" dirty="0">
                <a:solidFill>
                  <a:schemeClr val="tx1"/>
                </a:solidFill>
                <a:effectLst/>
                <a:latin typeface="Courier New" panose="02070309020205020404" pitchFamily="49" charset="0"/>
              </a:rPr>
              <a:t>: 4.8120e-05 </a:t>
            </a:r>
          </a:p>
          <a:p>
            <a:pPr marL="0" indent="0">
              <a:spcBef>
                <a:spcPts val="200"/>
              </a:spcBef>
              <a:buNone/>
            </a:pPr>
            <a:r>
              <a:rPr lang="it-IT" sz="1200" b="0" i="0" dirty="0">
                <a:solidFill>
                  <a:schemeClr val="tx1"/>
                </a:solidFill>
                <a:effectLst/>
                <a:latin typeface="Courier New" panose="02070309020205020404" pitchFamily="49" charset="0"/>
              </a:rPr>
              <a:t>Train score: 0.00005 MSE(0.01 RMSE) 2/2 [==============================] - 1s 295ms/step - </a:t>
            </a:r>
            <a:r>
              <a:rPr lang="it-IT" sz="1200" b="0" i="0" dirty="0" err="1">
                <a:solidFill>
                  <a:schemeClr val="tx1"/>
                </a:solidFill>
                <a:effectLst/>
                <a:latin typeface="Courier New" panose="02070309020205020404" pitchFamily="49" charset="0"/>
              </a:rPr>
              <a:t>loss</a:t>
            </a:r>
            <a:r>
              <a:rPr lang="it-IT" sz="1200" b="0" i="0" dirty="0">
                <a:solidFill>
                  <a:schemeClr val="tx1"/>
                </a:solidFill>
                <a:effectLst/>
                <a:latin typeface="Courier New" panose="02070309020205020404" pitchFamily="49" charset="0"/>
              </a:rPr>
              <a:t>: 0.1165 - </a:t>
            </a:r>
            <a:r>
              <a:rPr lang="it-IT" sz="1200" b="0" i="0" dirty="0" err="1">
                <a:solidFill>
                  <a:schemeClr val="tx1"/>
                </a:solidFill>
                <a:effectLst/>
                <a:latin typeface="Courier New" panose="02070309020205020404" pitchFamily="49" charset="0"/>
              </a:rPr>
              <a:t>mean_squared_error</a:t>
            </a:r>
            <a:r>
              <a:rPr lang="it-IT" sz="1200" b="0" i="0" dirty="0">
                <a:solidFill>
                  <a:schemeClr val="tx1"/>
                </a:solidFill>
                <a:effectLst/>
                <a:latin typeface="Courier New" panose="02070309020205020404" pitchFamily="49" charset="0"/>
              </a:rPr>
              <a:t>: 0.1165 </a:t>
            </a:r>
          </a:p>
          <a:p>
            <a:pPr marL="0" indent="0">
              <a:spcBef>
                <a:spcPts val="200"/>
              </a:spcBef>
              <a:buNone/>
            </a:pPr>
            <a:r>
              <a:rPr lang="it-IT" sz="1200" b="0" i="0" dirty="0">
                <a:solidFill>
                  <a:schemeClr val="tx1"/>
                </a:solidFill>
                <a:effectLst/>
                <a:latin typeface="Courier New" panose="02070309020205020404" pitchFamily="49" charset="0"/>
              </a:rPr>
              <a:t>Test Score: 0.11653 MSE (0.34 RMSE)</a:t>
            </a:r>
            <a:endParaRPr lang="it-IT" sz="1200" dirty="0">
              <a:solidFill>
                <a:schemeClr val="tx1"/>
              </a:solidFill>
            </a:endParaRPr>
          </a:p>
        </p:txBody>
      </p:sp>
      <p:pic>
        <p:nvPicPr>
          <p:cNvPr id="5" name="Immagine 4">
            <a:extLst>
              <a:ext uri="{FF2B5EF4-FFF2-40B4-BE49-F238E27FC236}">
                <a16:creationId xmlns:a16="http://schemas.microsoft.com/office/drawing/2014/main" id="{0550B946-B805-43B9-BFD4-F5204756CE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8113" y="1112614"/>
            <a:ext cx="5628527" cy="282044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7" name="Immagine 6" descr="Immagine che contiene testo&#10;&#10;Descrizione generata automaticamente">
            <a:extLst>
              <a:ext uri="{FF2B5EF4-FFF2-40B4-BE49-F238E27FC236}">
                <a16:creationId xmlns:a16="http://schemas.microsoft.com/office/drawing/2014/main" id="{ECA19FED-38F0-48F6-9853-ADD6ECDCB1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360" y="908720"/>
            <a:ext cx="5494918" cy="364616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41219312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003B328B-DE24-4008-922D-D2E10DFC6AAF}"/>
              </a:ext>
            </a:extLst>
          </p:cNvPr>
          <p:cNvSpPr>
            <a:spLocks noGrp="1"/>
          </p:cNvSpPr>
          <p:nvPr>
            <p:ph idx="1"/>
          </p:nvPr>
        </p:nvSpPr>
        <p:spPr>
          <a:xfrm>
            <a:off x="119336" y="1828800"/>
            <a:ext cx="11377264" cy="4768552"/>
          </a:xfrm>
        </p:spPr>
        <p:txBody>
          <a:bodyPr>
            <a:normAutofit/>
          </a:bodyPr>
          <a:lstStyle/>
          <a:p>
            <a:pPr marL="0" indent="0">
              <a:spcBef>
                <a:spcPts val="200"/>
              </a:spcBef>
              <a:buNone/>
            </a:pPr>
            <a:endParaRPr lang="it-IT" sz="1200" b="0" i="0" dirty="0">
              <a:solidFill>
                <a:schemeClr val="tx1"/>
              </a:solidFill>
              <a:effectLst/>
              <a:latin typeface="Courier New" panose="02070309020205020404" pitchFamily="49" charset="0"/>
            </a:endParaRPr>
          </a:p>
          <a:p>
            <a:pPr marL="0" indent="0">
              <a:spcBef>
                <a:spcPts val="200"/>
              </a:spcBef>
              <a:buNone/>
            </a:pPr>
            <a:endParaRPr lang="it-IT" sz="1200" dirty="0">
              <a:solidFill>
                <a:schemeClr val="tx1"/>
              </a:solidFill>
              <a:latin typeface="Courier New" panose="02070309020205020404" pitchFamily="49" charset="0"/>
            </a:endParaRPr>
          </a:p>
          <a:p>
            <a:pPr marL="0" indent="0">
              <a:spcBef>
                <a:spcPts val="200"/>
              </a:spcBef>
              <a:buNone/>
            </a:pPr>
            <a:endParaRPr lang="it-IT" sz="1200" b="0" i="0" dirty="0">
              <a:solidFill>
                <a:schemeClr val="tx1"/>
              </a:solidFill>
              <a:effectLst/>
              <a:latin typeface="Courier New" panose="02070309020205020404" pitchFamily="49" charset="0"/>
            </a:endParaRPr>
          </a:p>
          <a:p>
            <a:pPr marL="0" indent="0">
              <a:spcBef>
                <a:spcPts val="200"/>
              </a:spcBef>
              <a:buNone/>
            </a:pPr>
            <a:endParaRPr lang="it-IT" sz="1200" dirty="0">
              <a:solidFill>
                <a:schemeClr val="tx1"/>
              </a:solidFill>
              <a:latin typeface="Courier New" panose="02070309020205020404" pitchFamily="49" charset="0"/>
            </a:endParaRPr>
          </a:p>
          <a:p>
            <a:pPr marL="0" indent="0">
              <a:spcBef>
                <a:spcPts val="200"/>
              </a:spcBef>
              <a:buNone/>
            </a:pPr>
            <a:endParaRPr lang="it-IT" sz="1200" b="0" i="0" dirty="0">
              <a:solidFill>
                <a:schemeClr val="tx1"/>
              </a:solidFill>
              <a:effectLst/>
              <a:latin typeface="Courier New" panose="02070309020205020404" pitchFamily="49" charset="0"/>
            </a:endParaRPr>
          </a:p>
          <a:p>
            <a:pPr marL="0" indent="0">
              <a:spcBef>
                <a:spcPts val="200"/>
              </a:spcBef>
              <a:buNone/>
            </a:pPr>
            <a:endParaRPr lang="it-IT" sz="1200" dirty="0">
              <a:solidFill>
                <a:schemeClr val="tx1"/>
              </a:solidFill>
              <a:latin typeface="Courier New" panose="02070309020205020404" pitchFamily="49" charset="0"/>
            </a:endParaRPr>
          </a:p>
          <a:p>
            <a:pPr marL="0" indent="0">
              <a:spcBef>
                <a:spcPts val="200"/>
              </a:spcBef>
              <a:buNone/>
            </a:pPr>
            <a:endParaRPr lang="it-IT" sz="1200" b="0" i="0" dirty="0">
              <a:solidFill>
                <a:schemeClr val="tx1"/>
              </a:solidFill>
              <a:effectLst/>
              <a:latin typeface="Courier New" panose="02070309020205020404" pitchFamily="49" charset="0"/>
            </a:endParaRPr>
          </a:p>
          <a:p>
            <a:pPr marL="0" indent="0">
              <a:spcBef>
                <a:spcPts val="200"/>
              </a:spcBef>
              <a:buNone/>
            </a:pPr>
            <a:endParaRPr lang="it-IT" sz="1200" dirty="0">
              <a:solidFill>
                <a:schemeClr val="tx1"/>
              </a:solidFill>
              <a:latin typeface="Courier New" panose="02070309020205020404" pitchFamily="49" charset="0"/>
            </a:endParaRPr>
          </a:p>
          <a:p>
            <a:pPr marL="0" indent="0">
              <a:spcBef>
                <a:spcPts val="200"/>
              </a:spcBef>
              <a:buNone/>
            </a:pPr>
            <a:endParaRPr lang="it-IT" sz="1200" b="0" i="0" dirty="0">
              <a:solidFill>
                <a:schemeClr val="tx1"/>
              </a:solidFill>
              <a:effectLst/>
              <a:latin typeface="Courier New" panose="02070309020205020404" pitchFamily="49" charset="0"/>
            </a:endParaRPr>
          </a:p>
          <a:p>
            <a:pPr marL="0" indent="0">
              <a:spcBef>
                <a:spcPts val="200"/>
              </a:spcBef>
              <a:buNone/>
            </a:pPr>
            <a:endParaRPr lang="it-IT" sz="1200" dirty="0">
              <a:solidFill>
                <a:schemeClr val="tx1"/>
              </a:solidFill>
              <a:latin typeface="Courier New" panose="02070309020205020404" pitchFamily="49" charset="0"/>
            </a:endParaRPr>
          </a:p>
          <a:p>
            <a:pPr marL="0" indent="0">
              <a:spcBef>
                <a:spcPts val="200"/>
              </a:spcBef>
              <a:buNone/>
            </a:pPr>
            <a:endParaRPr lang="it-IT" sz="1200" b="0" i="0" dirty="0">
              <a:solidFill>
                <a:schemeClr val="tx1"/>
              </a:solidFill>
              <a:effectLst/>
              <a:latin typeface="Courier New" panose="02070309020205020404" pitchFamily="49" charset="0"/>
            </a:endParaRPr>
          </a:p>
          <a:p>
            <a:pPr marL="0" indent="0">
              <a:spcBef>
                <a:spcPts val="200"/>
              </a:spcBef>
              <a:buNone/>
            </a:pPr>
            <a:endParaRPr lang="it-IT" sz="1200" dirty="0">
              <a:solidFill>
                <a:schemeClr val="tx1"/>
              </a:solidFill>
              <a:latin typeface="Courier New" panose="02070309020205020404" pitchFamily="49" charset="0"/>
            </a:endParaRPr>
          </a:p>
          <a:p>
            <a:pPr marL="0" indent="0">
              <a:spcBef>
                <a:spcPts val="200"/>
              </a:spcBef>
              <a:buNone/>
            </a:pPr>
            <a:endParaRPr lang="it-IT" sz="1200" b="0" i="0" dirty="0">
              <a:solidFill>
                <a:schemeClr val="tx1"/>
              </a:solidFill>
              <a:effectLst/>
              <a:latin typeface="Courier New" panose="02070309020205020404" pitchFamily="49" charset="0"/>
            </a:endParaRPr>
          </a:p>
          <a:p>
            <a:pPr marL="0" indent="0">
              <a:spcBef>
                <a:spcPts val="200"/>
              </a:spcBef>
              <a:buNone/>
            </a:pPr>
            <a:endParaRPr lang="it-IT" sz="1200" dirty="0">
              <a:solidFill>
                <a:schemeClr val="tx1"/>
              </a:solidFill>
              <a:latin typeface="Courier New" panose="02070309020205020404" pitchFamily="49" charset="0"/>
            </a:endParaRPr>
          </a:p>
          <a:p>
            <a:pPr marL="0" indent="0">
              <a:spcBef>
                <a:spcPts val="200"/>
              </a:spcBef>
              <a:buNone/>
            </a:pPr>
            <a:endParaRPr lang="it-IT" sz="1200" b="0" i="0" dirty="0">
              <a:solidFill>
                <a:schemeClr val="tx1"/>
              </a:solidFill>
              <a:effectLst/>
              <a:latin typeface="Courier New" panose="02070309020205020404" pitchFamily="49" charset="0"/>
            </a:endParaRPr>
          </a:p>
          <a:p>
            <a:pPr marL="0" indent="0">
              <a:spcBef>
                <a:spcPts val="200"/>
              </a:spcBef>
              <a:buNone/>
            </a:pPr>
            <a:endParaRPr lang="it-IT" sz="1200" b="0" i="0" dirty="0">
              <a:solidFill>
                <a:schemeClr val="tx1"/>
              </a:solidFill>
              <a:effectLst/>
              <a:latin typeface="Courier New" panose="02070309020205020404" pitchFamily="49" charset="0"/>
            </a:endParaRPr>
          </a:p>
          <a:p>
            <a:pPr marL="0" indent="0">
              <a:spcBef>
                <a:spcPts val="200"/>
              </a:spcBef>
              <a:buNone/>
            </a:pPr>
            <a:endParaRPr lang="it-IT" sz="1200" b="0" i="0" dirty="0">
              <a:solidFill>
                <a:schemeClr val="tx1"/>
              </a:solidFill>
              <a:effectLst/>
              <a:latin typeface="Courier New" panose="02070309020205020404" pitchFamily="49" charset="0"/>
            </a:endParaRPr>
          </a:p>
          <a:p>
            <a:pPr marL="0" indent="0">
              <a:spcBef>
                <a:spcPts val="200"/>
              </a:spcBef>
              <a:buNone/>
            </a:pPr>
            <a:r>
              <a:rPr lang="it-IT" sz="1200" b="0" i="0" dirty="0" err="1">
                <a:solidFill>
                  <a:schemeClr val="tx1"/>
                </a:solidFill>
                <a:effectLst/>
                <a:latin typeface="Courier New" panose="02070309020205020404" pitchFamily="49" charset="0"/>
              </a:rPr>
              <a:t>Epoch</a:t>
            </a:r>
            <a:r>
              <a:rPr lang="it-IT" sz="1200" b="0" i="0" dirty="0">
                <a:solidFill>
                  <a:schemeClr val="tx1"/>
                </a:solidFill>
                <a:effectLst/>
                <a:latin typeface="Courier New" panose="02070309020205020404" pitchFamily="49" charset="0"/>
              </a:rPr>
              <a:t> 00012: </a:t>
            </a:r>
            <a:r>
              <a:rPr lang="it-IT" sz="1200" b="0" i="0" dirty="0" err="1">
                <a:solidFill>
                  <a:schemeClr val="tx1"/>
                </a:solidFill>
                <a:effectLst/>
                <a:latin typeface="Courier New" panose="02070309020205020404" pitchFamily="49" charset="0"/>
              </a:rPr>
              <a:t>val_loss</a:t>
            </a:r>
            <a:r>
              <a:rPr lang="it-IT" sz="1200" b="0" i="0" dirty="0">
                <a:solidFill>
                  <a:schemeClr val="tx1"/>
                </a:solidFill>
                <a:effectLst/>
                <a:latin typeface="Courier New" panose="02070309020205020404" pitchFamily="49" charset="0"/>
              </a:rPr>
              <a:t> </a:t>
            </a:r>
            <a:r>
              <a:rPr lang="it-IT" sz="1200" b="0" i="0" dirty="0" err="1">
                <a:solidFill>
                  <a:schemeClr val="tx1"/>
                </a:solidFill>
                <a:effectLst/>
                <a:latin typeface="Courier New" panose="02070309020205020404" pitchFamily="49" charset="0"/>
              </a:rPr>
              <a:t>did</a:t>
            </a:r>
            <a:r>
              <a:rPr lang="it-IT" sz="1200" b="0" i="0" dirty="0">
                <a:solidFill>
                  <a:schemeClr val="tx1"/>
                </a:solidFill>
                <a:effectLst/>
                <a:latin typeface="Courier New" panose="02070309020205020404" pitchFamily="49" charset="0"/>
              </a:rPr>
              <a:t> </a:t>
            </a:r>
            <a:r>
              <a:rPr lang="it-IT" sz="1200" b="0" i="0" dirty="0" err="1">
                <a:solidFill>
                  <a:schemeClr val="tx1"/>
                </a:solidFill>
                <a:effectLst/>
                <a:latin typeface="Courier New" panose="02070309020205020404" pitchFamily="49" charset="0"/>
              </a:rPr>
              <a:t>not</a:t>
            </a:r>
            <a:r>
              <a:rPr lang="it-IT" sz="1200" b="0" i="0" dirty="0">
                <a:solidFill>
                  <a:schemeClr val="tx1"/>
                </a:solidFill>
                <a:effectLst/>
                <a:latin typeface="Courier New" panose="02070309020205020404" pitchFamily="49" charset="0"/>
              </a:rPr>
              <a:t> </a:t>
            </a:r>
            <a:r>
              <a:rPr lang="it-IT" sz="1200" b="0" i="0" dirty="0" err="1">
                <a:solidFill>
                  <a:schemeClr val="tx1"/>
                </a:solidFill>
                <a:effectLst/>
                <a:latin typeface="Courier New" panose="02070309020205020404" pitchFamily="49" charset="0"/>
              </a:rPr>
              <a:t>improve</a:t>
            </a:r>
            <a:r>
              <a:rPr lang="it-IT" sz="1200" b="0" i="0" dirty="0">
                <a:solidFill>
                  <a:schemeClr val="tx1"/>
                </a:solidFill>
                <a:effectLst/>
                <a:latin typeface="Courier New" panose="02070309020205020404" pitchFamily="49" charset="0"/>
              </a:rPr>
              <a:t> from 0.03746 61/61 [==============================] - 72s 1s/step - </a:t>
            </a:r>
            <a:r>
              <a:rPr lang="it-IT" sz="1200" b="0" i="0" dirty="0" err="1">
                <a:solidFill>
                  <a:schemeClr val="tx1"/>
                </a:solidFill>
                <a:effectLst/>
                <a:latin typeface="Courier New" panose="02070309020205020404" pitchFamily="49" charset="0"/>
              </a:rPr>
              <a:t>loss</a:t>
            </a:r>
            <a:r>
              <a:rPr lang="it-IT" sz="1200" b="0" i="0" dirty="0">
                <a:solidFill>
                  <a:schemeClr val="tx1"/>
                </a:solidFill>
                <a:effectLst/>
                <a:latin typeface="Courier New" panose="02070309020205020404" pitchFamily="49" charset="0"/>
              </a:rPr>
              <a:t>: 8.9738e-04 - </a:t>
            </a:r>
            <a:r>
              <a:rPr lang="it-IT" sz="1200" b="0" i="0" dirty="0" err="1">
                <a:solidFill>
                  <a:schemeClr val="tx1"/>
                </a:solidFill>
                <a:effectLst/>
                <a:latin typeface="Courier New" panose="02070309020205020404" pitchFamily="49" charset="0"/>
              </a:rPr>
              <a:t>mean_squared_error</a:t>
            </a:r>
            <a:r>
              <a:rPr lang="it-IT" sz="1200" b="0" i="0" dirty="0">
                <a:solidFill>
                  <a:schemeClr val="tx1"/>
                </a:solidFill>
                <a:effectLst/>
                <a:latin typeface="Courier New" panose="02070309020205020404" pitchFamily="49" charset="0"/>
              </a:rPr>
              <a:t>: 8.9738e-04 - </a:t>
            </a:r>
            <a:r>
              <a:rPr lang="it-IT" sz="1200" b="0" i="0" dirty="0" err="1">
                <a:solidFill>
                  <a:schemeClr val="tx1"/>
                </a:solidFill>
                <a:effectLst/>
                <a:latin typeface="Courier New" panose="02070309020205020404" pitchFamily="49" charset="0"/>
              </a:rPr>
              <a:t>val_loss</a:t>
            </a:r>
            <a:r>
              <a:rPr lang="it-IT" sz="1200" b="0" i="0" dirty="0">
                <a:solidFill>
                  <a:schemeClr val="tx1"/>
                </a:solidFill>
                <a:effectLst/>
                <a:latin typeface="Courier New" panose="02070309020205020404" pitchFamily="49" charset="0"/>
              </a:rPr>
              <a:t>: 0.0613 - </a:t>
            </a:r>
            <a:r>
              <a:rPr lang="it-IT" sz="1200" b="0" i="0" dirty="0" err="1">
                <a:solidFill>
                  <a:schemeClr val="tx1"/>
                </a:solidFill>
                <a:effectLst/>
                <a:latin typeface="Courier New" panose="02070309020205020404" pitchFamily="49" charset="0"/>
              </a:rPr>
              <a:t>val_mean_squared_error</a:t>
            </a:r>
            <a:r>
              <a:rPr lang="it-IT" sz="1200" b="0" i="0" dirty="0">
                <a:solidFill>
                  <a:schemeClr val="tx1"/>
                </a:solidFill>
                <a:effectLst/>
                <a:latin typeface="Courier New" panose="02070309020205020404" pitchFamily="49" charset="0"/>
              </a:rPr>
              <a:t>: 0.0613 </a:t>
            </a:r>
          </a:p>
          <a:p>
            <a:pPr marL="0" indent="0">
              <a:spcBef>
                <a:spcPts val="200"/>
              </a:spcBef>
              <a:buNone/>
            </a:pPr>
            <a:r>
              <a:rPr lang="it-IT" sz="1200" b="0" i="0" dirty="0" err="1">
                <a:solidFill>
                  <a:schemeClr val="tx1"/>
                </a:solidFill>
                <a:effectLst/>
                <a:latin typeface="Courier New" panose="02070309020205020404" pitchFamily="49" charset="0"/>
              </a:rPr>
              <a:t>Epoch</a:t>
            </a:r>
            <a:r>
              <a:rPr lang="it-IT" sz="1200" b="0" i="0" dirty="0">
                <a:solidFill>
                  <a:schemeClr val="tx1"/>
                </a:solidFill>
                <a:effectLst/>
                <a:latin typeface="Courier New" panose="02070309020205020404" pitchFamily="49" charset="0"/>
              </a:rPr>
              <a:t> 00012: </a:t>
            </a:r>
            <a:r>
              <a:rPr lang="it-IT" sz="1200" b="0" i="0" dirty="0" err="1">
                <a:solidFill>
                  <a:schemeClr val="tx1"/>
                </a:solidFill>
                <a:effectLst/>
                <a:latin typeface="Courier New" panose="02070309020205020404" pitchFamily="49" charset="0"/>
              </a:rPr>
              <a:t>early</a:t>
            </a:r>
            <a:r>
              <a:rPr lang="it-IT" sz="1200" b="0" i="0" dirty="0">
                <a:solidFill>
                  <a:schemeClr val="tx1"/>
                </a:solidFill>
                <a:effectLst/>
                <a:latin typeface="Courier New" panose="02070309020205020404" pitchFamily="49" charset="0"/>
              </a:rPr>
              <a:t> </a:t>
            </a:r>
            <a:r>
              <a:rPr lang="it-IT" sz="1200" b="0" i="0" dirty="0" err="1">
                <a:solidFill>
                  <a:schemeClr val="tx1"/>
                </a:solidFill>
                <a:effectLst/>
                <a:latin typeface="Courier New" panose="02070309020205020404" pitchFamily="49" charset="0"/>
              </a:rPr>
              <a:t>stopping</a:t>
            </a:r>
            <a:r>
              <a:rPr lang="it-IT" sz="1200" b="0" i="0" dirty="0">
                <a:solidFill>
                  <a:schemeClr val="tx1"/>
                </a:solidFill>
                <a:effectLst/>
                <a:latin typeface="Courier New" panose="02070309020205020404" pitchFamily="49" charset="0"/>
              </a:rPr>
              <a:t> 31/31 [==============================] - 12s 399ms/step - </a:t>
            </a:r>
            <a:r>
              <a:rPr lang="it-IT" sz="1200" b="0" i="0" dirty="0" err="1">
                <a:solidFill>
                  <a:schemeClr val="tx1"/>
                </a:solidFill>
                <a:effectLst/>
                <a:latin typeface="Courier New" panose="02070309020205020404" pitchFamily="49" charset="0"/>
              </a:rPr>
              <a:t>loss</a:t>
            </a:r>
            <a:r>
              <a:rPr lang="it-IT" sz="1200" b="0" i="0" dirty="0">
                <a:solidFill>
                  <a:schemeClr val="tx1"/>
                </a:solidFill>
                <a:effectLst/>
                <a:latin typeface="Courier New" panose="02070309020205020404" pitchFamily="49" charset="0"/>
              </a:rPr>
              <a:t>: 5.8600e-04 - </a:t>
            </a:r>
            <a:r>
              <a:rPr lang="it-IT" sz="1200" b="0" i="0" dirty="0" err="1">
                <a:solidFill>
                  <a:schemeClr val="tx1"/>
                </a:solidFill>
                <a:effectLst/>
                <a:latin typeface="Courier New" panose="02070309020205020404" pitchFamily="49" charset="0"/>
              </a:rPr>
              <a:t>mean_squared_error</a:t>
            </a:r>
            <a:r>
              <a:rPr lang="it-IT" sz="1200" b="0" i="0" dirty="0">
                <a:solidFill>
                  <a:schemeClr val="tx1"/>
                </a:solidFill>
                <a:effectLst/>
                <a:latin typeface="Courier New" panose="02070309020205020404" pitchFamily="49" charset="0"/>
              </a:rPr>
              <a:t>: 5.8600e-04 </a:t>
            </a:r>
          </a:p>
          <a:p>
            <a:pPr marL="0" indent="0">
              <a:spcBef>
                <a:spcPts val="200"/>
              </a:spcBef>
              <a:buNone/>
            </a:pPr>
            <a:r>
              <a:rPr lang="it-IT" sz="1200" b="0" i="0" dirty="0">
                <a:solidFill>
                  <a:schemeClr val="tx1"/>
                </a:solidFill>
                <a:effectLst/>
                <a:latin typeface="Courier New" panose="02070309020205020404" pitchFamily="49" charset="0"/>
              </a:rPr>
              <a:t>Train score: 0.00059 MSE(0.02 RMSE) 2/2 [==============================] - 1s 294ms/step - </a:t>
            </a:r>
            <a:r>
              <a:rPr lang="it-IT" sz="1200" b="0" i="0" dirty="0" err="1">
                <a:solidFill>
                  <a:schemeClr val="tx1"/>
                </a:solidFill>
                <a:effectLst/>
                <a:latin typeface="Courier New" panose="02070309020205020404" pitchFamily="49" charset="0"/>
              </a:rPr>
              <a:t>loss</a:t>
            </a:r>
            <a:r>
              <a:rPr lang="it-IT" sz="1200" b="0" i="0" dirty="0">
                <a:solidFill>
                  <a:schemeClr val="tx1"/>
                </a:solidFill>
                <a:effectLst/>
                <a:latin typeface="Courier New" panose="02070309020205020404" pitchFamily="49" charset="0"/>
              </a:rPr>
              <a:t>: 0.0613 - </a:t>
            </a:r>
            <a:r>
              <a:rPr lang="it-IT" sz="1200" b="0" i="0" dirty="0" err="1">
                <a:solidFill>
                  <a:schemeClr val="tx1"/>
                </a:solidFill>
                <a:effectLst/>
                <a:latin typeface="Courier New" panose="02070309020205020404" pitchFamily="49" charset="0"/>
              </a:rPr>
              <a:t>mean_squared_error</a:t>
            </a:r>
            <a:r>
              <a:rPr lang="it-IT" sz="1200" b="0" i="0" dirty="0">
                <a:solidFill>
                  <a:schemeClr val="tx1"/>
                </a:solidFill>
                <a:effectLst/>
                <a:latin typeface="Courier New" panose="02070309020205020404" pitchFamily="49" charset="0"/>
              </a:rPr>
              <a:t>: 0.0613 </a:t>
            </a:r>
          </a:p>
          <a:p>
            <a:pPr marL="0" indent="0">
              <a:spcBef>
                <a:spcPts val="200"/>
              </a:spcBef>
              <a:buNone/>
            </a:pPr>
            <a:r>
              <a:rPr lang="it-IT" sz="1200" b="0" i="0" dirty="0">
                <a:solidFill>
                  <a:schemeClr val="tx1"/>
                </a:solidFill>
                <a:effectLst/>
                <a:latin typeface="Courier New" panose="02070309020205020404" pitchFamily="49" charset="0"/>
              </a:rPr>
              <a:t>Test Score: 0.06135 MSE (0.25 RMSE)</a:t>
            </a:r>
            <a:endParaRPr lang="it-IT" sz="1200" dirty="0">
              <a:solidFill>
                <a:schemeClr val="tx1"/>
              </a:solidFill>
            </a:endParaRPr>
          </a:p>
        </p:txBody>
      </p:sp>
      <p:sp>
        <p:nvSpPr>
          <p:cNvPr id="4" name="Titolo 1">
            <a:extLst>
              <a:ext uri="{FF2B5EF4-FFF2-40B4-BE49-F238E27FC236}">
                <a16:creationId xmlns:a16="http://schemas.microsoft.com/office/drawing/2014/main" id="{07ACCCC5-2015-4D01-ACB9-B1E384D1D3C1}"/>
              </a:ext>
            </a:extLst>
          </p:cNvPr>
          <p:cNvSpPr>
            <a:spLocks noGrp="1"/>
          </p:cNvSpPr>
          <p:nvPr>
            <p:ph type="title"/>
          </p:nvPr>
        </p:nvSpPr>
        <p:spPr>
          <a:xfrm>
            <a:off x="0" y="18413"/>
            <a:ext cx="9144000" cy="705447"/>
          </a:xfrm>
        </p:spPr>
        <p:txBody>
          <a:bodyPr/>
          <a:lstStyle/>
          <a:p>
            <a:r>
              <a:rPr lang="it-IT" dirty="0" err="1"/>
              <a:t>Epochs</a:t>
            </a:r>
            <a:r>
              <a:rPr lang="it-IT" dirty="0"/>
              <a:t>=20 and </a:t>
            </a:r>
            <a:r>
              <a:rPr lang="it-IT" dirty="0" err="1"/>
              <a:t>batch_size</a:t>
            </a:r>
            <a:r>
              <a:rPr lang="it-IT" dirty="0"/>
              <a:t>=16 </a:t>
            </a:r>
            <a:r>
              <a:rPr lang="it-IT" dirty="0" err="1"/>
              <a:t>Litecoin</a:t>
            </a:r>
            <a:endParaRPr lang="it-IT" dirty="0"/>
          </a:p>
        </p:txBody>
      </p:sp>
      <p:pic>
        <p:nvPicPr>
          <p:cNvPr id="6" name="Immagine 5">
            <a:extLst>
              <a:ext uri="{FF2B5EF4-FFF2-40B4-BE49-F238E27FC236}">
                <a16:creationId xmlns:a16="http://schemas.microsoft.com/office/drawing/2014/main" id="{74A85E75-1A64-4670-8301-FD66703C86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8767" y="1340768"/>
            <a:ext cx="5460199" cy="273630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8" name="Immagine 7">
            <a:extLst>
              <a:ext uri="{FF2B5EF4-FFF2-40B4-BE49-F238E27FC236}">
                <a16:creationId xmlns:a16="http://schemas.microsoft.com/office/drawing/2014/main" id="{93594C4C-D03D-4E03-BF50-0FA4C4794F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438" y="980728"/>
            <a:ext cx="5571538" cy="369700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49604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F86B57-A2F3-47FF-A512-8081A9849EF7}"/>
              </a:ext>
            </a:extLst>
          </p:cNvPr>
          <p:cNvSpPr>
            <a:spLocks noGrp="1"/>
          </p:cNvSpPr>
          <p:nvPr>
            <p:ph type="title"/>
          </p:nvPr>
        </p:nvSpPr>
        <p:spPr>
          <a:xfrm>
            <a:off x="1524000" y="836712"/>
            <a:ext cx="9144000" cy="763488"/>
          </a:xfrm>
        </p:spPr>
        <p:txBody>
          <a:bodyPr/>
          <a:lstStyle/>
          <a:p>
            <a:r>
              <a:rPr lang="it-IT" dirty="0" err="1"/>
              <a:t>Introduction</a:t>
            </a:r>
            <a:endParaRPr lang="it-IT" dirty="0"/>
          </a:p>
        </p:txBody>
      </p:sp>
      <p:sp>
        <p:nvSpPr>
          <p:cNvPr id="3" name="Segnaposto contenuto 2">
            <a:extLst>
              <a:ext uri="{FF2B5EF4-FFF2-40B4-BE49-F238E27FC236}">
                <a16:creationId xmlns:a16="http://schemas.microsoft.com/office/drawing/2014/main" id="{F47C1D59-B3C0-45F2-8407-4256F22B6320}"/>
              </a:ext>
            </a:extLst>
          </p:cNvPr>
          <p:cNvSpPr>
            <a:spLocks noGrp="1"/>
          </p:cNvSpPr>
          <p:nvPr>
            <p:ph idx="1"/>
          </p:nvPr>
        </p:nvSpPr>
        <p:spPr/>
        <p:txBody>
          <a:bodyPr>
            <a:normAutofit/>
          </a:bodyPr>
          <a:lstStyle/>
          <a:p>
            <a:pPr marL="0" indent="0" algn="l">
              <a:buNone/>
            </a:pPr>
            <a:r>
              <a:rPr lang="en-US" sz="1800" b="0" i="0" dirty="0">
                <a:effectLst/>
                <a:latin typeface="Candara" panose="020E0502030303020204" pitchFamily="34" charset="0"/>
              </a:rPr>
              <a:t>If markets had a predictive model that could predict the price tomorrow with 100% certainty, all investors would act on it today and the prediction would turn out to be wrong. Hence, one might say that predicting the predictable causes the predictable to become unpredictable. A model that can predict the future with 100% certainty is of course not possible</a:t>
            </a:r>
            <a:r>
              <a:rPr lang="en-US" sz="1800" b="0" i="0" u="sng" dirty="0">
                <a:effectLst/>
                <a:latin typeface="Candara" panose="020E0502030303020204" pitchFamily="34" charset="0"/>
              </a:rPr>
              <a:t>, </a:t>
            </a:r>
            <a:r>
              <a:rPr lang="en-US" sz="1800" b="1" i="0" u="sng" dirty="0">
                <a:effectLst/>
                <a:latin typeface="Candara" panose="020E0502030303020204" pitchFamily="34" charset="0"/>
              </a:rPr>
              <a:t>but the dynamics of the thought experiment stands</a:t>
            </a:r>
            <a:r>
              <a:rPr lang="en-US" sz="1800" b="0" i="0" dirty="0">
                <a:effectLst/>
                <a:latin typeface="Candara" panose="020E0502030303020204" pitchFamily="34" charset="0"/>
              </a:rPr>
              <a:t>. Moving on, a danger with similar algorithms doing most trades is that they are likely to perform the same trades at the same time. This will in turn lead to reduced liquidity if every market participant wants to perform the same trade (e.g. buy), and no market participant want to be on the opposing side of the trade (e.g. sell).</a:t>
            </a:r>
          </a:p>
          <a:p>
            <a:pPr marL="0" indent="0" algn="l">
              <a:buNone/>
            </a:pPr>
            <a:endParaRPr lang="en-US" sz="1800" dirty="0">
              <a:latin typeface="Candara" panose="020E0502030303020204" pitchFamily="34" charset="0"/>
            </a:endParaRPr>
          </a:p>
          <a:p>
            <a:pPr marL="0" indent="0" algn="l">
              <a:buNone/>
            </a:pPr>
            <a:endParaRPr lang="en-US" sz="1800" b="0" i="0" dirty="0">
              <a:effectLst/>
              <a:latin typeface="Candara" panose="020E0502030303020204" pitchFamily="34" charset="0"/>
            </a:endParaRPr>
          </a:p>
          <a:p>
            <a:pPr marL="0" indent="0">
              <a:buNone/>
            </a:pPr>
            <a:endParaRPr lang="it-IT" sz="1800" dirty="0">
              <a:latin typeface="Candara" panose="020E0502030303020204" pitchFamily="34" charset="0"/>
            </a:endParaRPr>
          </a:p>
        </p:txBody>
      </p:sp>
    </p:spTree>
    <p:extLst>
      <p:ext uri="{BB962C8B-B14F-4D97-AF65-F5344CB8AC3E}">
        <p14:creationId xmlns:p14="http://schemas.microsoft.com/office/powerpoint/2010/main" val="8623351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2D28E0-B144-4A85-9874-032B7F9D7BFF}"/>
              </a:ext>
            </a:extLst>
          </p:cNvPr>
          <p:cNvSpPr>
            <a:spLocks noGrp="1"/>
          </p:cNvSpPr>
          <p:nvPr>
            <p:ph type="title"/>
          </p:nvPr>
        </p:nvSpPr>
        <p:spPr>
          <a:xfrm>
            <a:off x="407368" y="23912"/>
            <a:ext cx="11953328" cy="763488"/>
          </a:xfrm>
        </p:spPr>
        <p:txBody>
          <a:bodyPr/>
          <a:lstStyle/>
          <a:p>
            <a:r>
              <a:rPr lang="it-IT" dirty="0" err="1"/>
              <a:t>Epochs</a:t>
            </a:r>
            <a:r>
              <a:rPr lang="it-IT" dirty="0"/>
              <a:t>=20 and </a:t>
            </a:r>
            <a:r>
              <a:rPr lang="it-IT" dirty="0" err="1"/>
              <a:t>batch_size</a:t>
            </a:r>
            <a:r>
              <a:rPr lang="it-IT" dirty="0"/>
              <a:t>=16 </a:t>
            </a:r>
            <a:r>
              <a:rPr lang="it-IT" dirty="0" err="1"/>
              <a:t>Ethereum</a:t>
            </a:r>
            <a:endParaRPr lang="it-IT" dirty="0"/>
          </a:p>
        </p:txBody>
      </p:sp>
      <p:pic>
        <p:nvPicPr>
          <p:cNvPr id="4" name="Immagine 3">
            <a:extLst>
              <a:ext uri="{FF2B5EF4-FFF2-40B4-BE49-F238E27FC236}">
                <a16:creationId xmlns:a16="http://schemas.microsoft.com/office/drawing/2014/main" id="{AB0E57B4-DAFB-4FBD-A466-059BB21C5D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944" y="1033750"/>
            <a:ext cx="5544616" cy="36791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CasellaDiTesto 7">
            <a:extLst>
              <a:ext uri="{FF2B5EF4-FFF2-40B4-BE49-F238E27FC236}">
                <a16:creationId xmlns:a16="http://schemas.microsoft.com/office/drawing/2014/main" id="{5CDC4AF4-BDE1-484D-ADCE-42EC92948226}"/>
              </a:ext>
            </a:extLst>
          </p:cNvPr>
          <p:cNvSpPr txBox="1"/>
          <p:nvPr/>
        </p:nvSpPr>
        <p:spPr>
          <a:xfrm>
            <a:off x="407368" y="4959239"/>
            <a:ext cx="10657184" cy="1384995"/>
          </a:xfrm>
          <a:prstGeom prst="rect">
            <a:avLst/>
          </a:prstGeom>
          <a:noFill/>
        </p:spPr>
        <p:txBody>
          <a:bodyPr wrap="square" rtlCol="0">
            <a:spAutoFit/>
          </a:bodyPr>
          <a:lstStyle/>
          <a:p>
            <a:r>
              <a:rPr lang="it-IT" sz="1200" b="0" i="0" dirty="0" err="1">
                <a:effectLst/>
                <a:latin typeface="Courier New" panose="02070309020205020404" pitchFamily="49" charset="0"/>
              </a:rPr>
              <a:t>Epoch</a:t>
            </a:r>
            <a:r>
              <a:rPr lang="it-IT" sz="1200" b="0" i="0" dirty="0">
                <a:effectLst/>
                <a:latin typeface="Courier New" panose="02070309020205020404" pitchFamily="49" charset="0"/>
              </a:rPr>
              <a:t> 00011: </a:t>
            </a:r>
            <a:r>
              <a:rPr lang="it-IT" sz="1200" b="0" i="0" dirty="0" err="1">
                <a:effectLst/>
                <a:latin typeface="Courier New" panose="02070309020205020404" pitchFamily="49" charset="0"/>
              </a:rPr>
              <a:t>val_loss</a:t>
            </a:r>
            <a:r>
              <a:rPr lang="it-IT" sz="1200" b="0" i="0" dirty="0">
                <a:effectLst/>
                <a:latin typeface="Courier New" panose="02070309020205020404" pitchFamily="49" charset="0"/>
              </a:rPr>
              <a:t> </a:t>
            </a:r>
            <a:r>
              <a:rPr lang="it-IT" sz="1200" b="0" i="0" dirty="0" err="1">
                <a:effectLst/>
                <a:latin typeface="Courier New" panose="02070309020205020404" pitchFamily="49" charset="0"/>
              </a:rPr>
              <a:t>did</a:t>
            </a:r>
            <a:r>
              <a:rPr lang="it-IT" sz="1200" b="0" i="0" dirty="0">
                <a:effectLst/>
                <a:latin typeface="Courier New" panose="02070309020205020404" pitchFamily="49" charset="0"/>
              </a:rPr>
              <a:t> </a:t>
            </a:r>
            <a:r>
              <a:rPr lang="it-IT" sz="1200" b="0" i="0" dirty="0" err="1">
                <a:effectLst/>
                <a:latin typeface="Courier New" panose="02070309020205020404" pitchFamily="49" charset="0"/>
              </a:rPr>
              <a:t>not</a:t>
            </a:r>
            <a:r>
              <a:rPr lang="it-IT" sz="1200" b="0" i="0" dirty="0">
                <a:effectLst/>
                <a:latin typeface="Courier New" panose="02070309020205020404" pitchFamily="49" charset="0"/>
              </a:rPr>
              <a:t> </a:t>
            </a:r>
            <a:r>
              <a:rPr lang="it-IT" sz="1200" b="0" i="0" dirty="0" err="1">
                <a:effectLst/>
                <a:latin typeface="Courier New" panose="02070309020205020404" pitchFamily="49" charset="0"/>
              </a:rPr>
              <a:t>improve</a:t>
            </a:r>
            <a:r>
              <a:rPr lang="it-IT" sz="1200" b="0" i="0" dirty="0">
                <a:effectLst/>
                <a:latin typeface="Courier New" panose="02070309020205020404" pitchFamily="49" charset="0"/>
              </a:rPr>
              <a:t> from 0.27811 </a:t>
            </a:r>
          </a:p>
          <a:p>
            <a:r>
              <a:rPr lang="it-IT" sz="1200" b="0" i="0" dirty="0">
                <a:effectLst/>
                <a:latin typeface="Courier New" panose="02070309020205020404" pitchFamily="49" charset="0"/>
              </a:rPr>
              <a:t>61/61 [==============================] - 68s 1s/step - </a:t>
            </a:r>
            <a:r>
              <a:rPr lang="it-IT" sz="1200" b="0" i="0" dirty="0" err="1">
                <a:effectLst/>
                <a:latin typeface="Courier New" panose="02070309020205020404" pitchFamily="49" charset="0"/>
              </a:rPr>
              <a:t>loss</a:t>
            </a:r>
            <a:r>
              <a:rPr lang="it-IT" sz="1200" b="0" i="0" dirty="0">
                <a:effectLst/>
                <a:latin typeface="Courier New" panose="02070309020205020404" pitchFamily="49" charset="0"/>
              </a:rPr>
              <a:t>: 2.6506e-04 - </a:t>
            </a:r>
            <a:r>
              <a:rPr lang="it-IT" sz="1200" b="0" i="0" dirty="0" err="1">
                <a:effectLst/>
                <a:latin typeface="Courier New" panose="02070309020205020404" pitchFamily="49" charset="0"/>
              </a:rPr>
              <a:t>mean_squared_error</a:t>
            </a:r>
            <a:r>
              <a:rPr lang="it-IT" sz="1200" b="0" i="0" dirty="0">
                <a:effectLst/>
                <a:latin typeface="Courier New" panose="02070309020205020404" pitchFamily="49" charset="0"/>
              </a:rPr>
              <a:t>: 2.6506e-04 - </a:t>
            </a:r>
            <a:r>
              <a:rPr lang="it-IT" sz="1200" b="0" i="0" dirty="0" err="1">
                <a:effectLst/>
                <a:latin typeface="Courier New" panose="02070309020205020404" pitchFamily="49" charset="0"/>
              </a:rPr>
              <a:t>val_loss</a:t>
            </a:r>
            <a:r>
              <a:rPr lang="it-IT" sz="1200" b="0" i="0" dirty="0">
                <a:effectLst/>
                <a:latin typeface="Courier New" panose="02070309020205020404" pitchFamily="49" charset="0"/>
              </a:rPr>
              <a:t>: 0.3185 - </a:t>
            </a:r>
            <a:r>
              <a:rPr lang="it-IT" sz="1200" b="0" i="0" dirty="0" err="1">
                <a:effectLst/>
                <a:latin typeface="Courier New" panose="02070309020205020404" pitchFamily="49" charset="0"/>
              </a:rPr>
              <a:t>val_mean_squared_error</a:t>
            </a:r>
            <a:r>
              <a:rPr lang="it-IT" sz="1200" b="0" i="0" dirty="0">
                <a:effectLst/>
                <a:latin typeface="Courier New" panose="02070309020205020404" pitchFamily="49" charset="0"/>
              </a:rPr>
              <a:t>: 0.3185 </a:t>
            </a:r>
            <a:r>
              <a:rPr lang="it-IT" sz="1200" b="0" i="0" dirty="0" err="1">
                <a:effectLst/>
                <a:latin typeface="Courier New" panose="02070309020205020404" pitchFamily="49" charset="0"/>
              </a:rPr>
              <a:t>Epoch</a:t>
            </a:r>
            <a:r>
              <a:rPr lang="it-IT" sz="1200" b="0" i="0" dirty="0">
                <a:effectLst/>
                <a:latin typeface="Courier New" panose="02070309020205020404" pitchFamily="49" charset="0"/>
              </a:rPr>
              <a:t> 00011: </a:t>
            </a:r>
            <a:r>
              <a:rPr lang="it-IT" sz="1200" b="0" i="0" dirty="0" err="1">
                <a:effectLst/>
                <a:latin typeface="Courier New" panose="02070309020205020404" pitchFamily="49" charset="0"/>
              </a:rPr>
              <a:t>early</a:t>
            </a:r>
            <a:r>
              <a:rPr lang="it-IT" sz="1200" b="0" i="0" dirty="0">
                <a:effectLst/>
                <a:latin typeface="Courier New" panose="02070309020205020404" pitchFamily="49" charset="0"/>
              </a:rPr>
              <a:t> </a:t>
            </a:r>
            <a:r>
              <a:rPr lang="it-IT" sz="1200" b="0" i="0" dirty="0" err="1">
                <a:effectLst/>
                <a:latin typeface="Courier New" panose="02070309020205020404" pitchFamily="49" charset="0"/>
              </a:rPr>
              <a:t>stopping</a:t>
            </a:r>
            <a:r>
              <a:rPr lang="it-IT" sz="1200" b="0" i="0" dirty="0">
                <a:effectLst/>
                <a:latin typeface="Courier New" panose="02070309020205020404" pitchFamily="49" charset="0"/>
              </a:rPr>
              <a:t> 3</a:t>
            </a:r>
          </a:p>
          <a:p>
            <a:r>
              <a:rPr lang="it-IT" sz="1200" b="0" i="0" dirty="0">
                <a:effectLst/>
                <a:latin typeface="Courier New" panose="02070309020205020404" pitchFamily="49" charset="0"/>
              </a:rPr>
              <a:t>1/31 [==============================] - 12s 393ms/step - </a:t>
            </a:r>
            <a:r>
              <a:rPr lang="it-IT" sz="1200" b="0" i="0" dirty="0" err="1">
                <a:effectLst/>
                <a:latin typeface="Courier New" panose="02070309020205020404" pitchFamily="49" charset="0"/>
              </a:rPr>
              <a:t>loss</a:t>
            </a:r>
            <a:r>
              <a:rPr lang="it-IT" sz="1200" b="0" i="0" dirty="0">
                <a:effectLst/>
                <a:latin typeface="Courier New" panose="02070309020205020404" pitchFamily="49" charset="0"/>
              </a:rPr>
              <a:t>: 1.4726e-04 - </a:t>
            </a:r>
            <a:r>
              <a:rPr lang="it-IT" sz="1200" b="0" i="0" dirty="0" err="1">
                <a:effectLst/>
                <a:latin typeface="Courier New" panose="02070309020205020404" pitchFamily="49" charset="0"/>
              </a:rPr>
              <a:t>mean_squared_error</a:t>
            </a:r>
            <a:r>
              <a:rPr lang="it-IT" sz="1200" b="0" i="0" dirty="0">
                <a:effectLst/>
                <a:latin typeface="Courier New" panose="02070309020205020404" pitchFamily="49" charset="0"/>
              </a:rPr>
              <a:t>: 1.4726e-04 </a:t>
            </a:r>
          </a:p>
          <a:p>
            <a:r>
              <a:rPr lang="it-IT" sz="1200" b="0" i="0" dirty="0">
                <a:effectLst/>
                <a:latin typeface="Courier New" panose="02070309020205020404" pitchFamily="49" charset="0"/>
              </a:rPr>
              <a:t>Train score: 0.00015 MSE(0.01 RMSE) </a:t>
            </a:r>
          </a:p>
          <a:p>
            <a:r>
              <a:rPr lang="it-IT" sz="1200" b="0" i="0" dirty="0">
                <a:effectLst/>
                <a:latin typeface="Courier New" panose="02070309020205020404" pitchFamily="49" charset="0"/>
              </a:rPr>
              <a:t>2/2 [==============================] - 1s 311ms/step - </a:t>
            </a:r>
            <a:r>
              <a:rPr lang="it-IT" sz="1200" b="0" i="0" dirty="0" err="1">
                <a:effectLst/>
                <a:latin typeface="Courier New" panose="02070309020205020404" pitchFamily="49" charset="0"/>
              </a:rPr>
              <a:t>loss</a:t>
            </a:r>
            <a:r>
              <a:rPr lang="it-IT" sz="1200" b="0" i="0" dirty="0">
                <a:effectLst/>
                <a:latin typeface="Courier New" panose="02070309020205020404" pitchFamily="49" charset="0"/>
              </a:rPr>
              <a:t>: 0.3185 - </a:t>
            </a:r>
            <a:r>
              <a:rPr lang="it-IT" sz="1200" b="0" i="0" dirty="0" err="1">
                <a:effectLst/>
                <a:latin typeface="Courier New" panose="02070309020205020404" pitchFamily="49" charset="0"/>
              </a:rPr>
              <a:t>mean_squared_error</a:t>
            </a:r>
            <a:r>
              <a:rPr lang="it-IT" sz="1200" b="0" i="0" dirty="0">
                <a:effectLst/>
                <a:latin typeface="Courier New" panose="02070309020205020404" pitchFamily="49" charset="0"/>
              </a:rPr>
              <a:t>: 0.3185 Test Score: 0.31846 MSE (0.56 RMSE)</a:t>
            </a:r>
            <a:endParaRPr lang="it-IT" sz="1200" dirty="0"/>
          </a:p>
        </p:txBody>
      </p:sp>
      <p:pic>
        <p:nvPicPr>
          <p:cNvPr id="10" name="Immagine 9">
            <a:extLst>
              <a:ext uri="{FF2B5EF4-FFF2-40B4-BE49-F238E27FC236}">
                <a16:creationId xmlns:a16="http://schemas.microsoft.com/office/drawing/2014/main" id="{A593A052-9649-4EDD-B280-CBCD3A3391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3440" y="1556792"/>
            <a:ext cx="5199237" cy="258496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532211902"/>
      </p:ext>
    </p:extLst>
  </p:cSld>
  <p:clrMapOvr>
    <a:masterClrMapping/>
  </p:clrMapOvr>
  <p:transition spd="slow">
    <p:cove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B9FEE5B-CDA4-414F-B3DA-C002AF69F15B}"/>
              </a:ext>
            </a:extLst>
          </p:cNvPr>
          <p:cNvSpPr>
            <a:spLocks noGrp="1"/>
          </p:cNvSpPr>
          <p:nvPr>
            <p:ph type="title"/>
          </p:nvPr>
        </p:nvSpPr>
        <p:spPr>
          <a:xfrm>
            <a:off x="563425" y="-98214"/>
            <a:ext cx="10104575" cy="1143000"/>
          </a:xfrm>
        </p:spPr>
        <p:txBody>
          <a:bodyPr/>
          <a:lstStyle/>
          <a:p>
            <a:r>
              <a:rPr lang="it-IT" dirty="0" err="1"/>
              <a:t>Epochs</a:t>
            </a:r>
            <a:r>
              <a:rPr lang="it-IT" dirty="0"/>
              <a:t>=20 and </a:t>
            </a:r>
            <a:r>
              <a:rPr lang="it-IT" dirty="0" err="1"/>
              <a:t>batch_size</a:t>
            </a:r>
            <a:r>
              <a:rPr lang="it-IT" dirty="0"/>
              <a:t>=16 </a:t>
            </a:r>
            <a:r>
              <a:rPr lang="it-IT" dirty="0" err="1"/>
              <a:t>Ripple</a:t>
            </a:r>
            <a:endParaRPr lang="it-IT" dirty="0"/>
          </a:p>
        </p:txBody>
      </p:sp>
      <p:sp>
        <p:nvSpPr>
          <p:cNvPr id="4" name="Segnaposto contenuto 3">
            <a:extLst>
              <a:ext uri="{FF2B5EF4-FFF2-40B4-BE49-F238E27FC236}">
                <a16:creationId xmlns:a16="http://schemas.microsoft.com/office/drawing/2014/main" id="{244344FC-9A1E-4D63-86A9-B9FD7C6B72DE}"/>
              </a:ext>
            </a:extLst>
          </p:cNvPr>
          <p:cNvSpPr>
            <a:spLocks noGrp="1"/>
          </p:cNvSpPr>
          <p:nvPr>
            <p:ph idx="1"/>
          </p:nvPr>
        </p:nvSpPr>
        <p:spPr>
          <a:xfrm>
            <a:off x="551097" y="5085184"/>
            <a:ext cx="11344835" cy="1370856"/>
          </a:xfrm>
        </p:spPr>
        <p:txBody>
          <a:bodyPr>
            <a:noAutofit/>
          </a:bodyPr>
          <a:lstStyle/>
          <a:p>
            <a:pPr marL="0" indent="0">
              <a:lnSpc>
                <a:spcPct val="100000"/>
              </a:lnSpc>
              <a:spcBef>
                <a:spcPts val="200"/>
              </a:spcBef>
              <a:buNone/>
            </a:pPr>
            <a:r>
              <a:rPr lang="it-IT" sz="1200" b="0" i="0" dirty="0" err="1">
                <a:solidFill>
                  <a:schemeClr val="tx1"/>
                </a:solidFill>
                <a:effectLst/>
                <a:latin typeface="Courier New" panose="02070309020205020404" pitchFamily="49" charset="0"/>
              </a:rPr>
              <a:t>Epoch</a:t>
            </a:r>
            <a:r>
              <a:rPr lang="it-IT" sz="1200" b="0" i="0" dirty="0">
                <a:solidFill>
                  <a:schemeClr val="tx1"/>
                </a:solidFill>
                <a:effectLst/>
                <a:latin typeface="Courier New" panose="02070309020205020404" pitchFamily="49" charset="0"/>
              </a:rPr>
              <a:t> 00012: </a:t>
            </a:r>
            <a:r>
              <a:rPr lang="it-IT" sz="1200" b="0" i="0" dirty="0" err="1">
                <a:solidFill>
                  <a:schemeClr val="tx1"/>
                </a:solidFill>
                <a:effectLst/>
                <a:latin typeface="Courier New" panose="02070309020205020404" pitchFamily="49" charset="0"/>
              </a:rPr>
              <a:t>val_loss</a:t>
            </a:r>
            <a:r>
              <a:rPr lang="it-IT" sz="1200" b="0" i="0" dirty="0">
                <a:solidFill>
                  <a:schemeClr val="tx1"/>
                </a:solidFill>
                <a:effectLst/>
                <a:latin typeface="Courier New" panose="02070309020205020404" pitchFamily="49" charset="0"/>
              </a:rPr>
              <a:t> </a:t>
            </a:r>
            <a:r>
              <a:rPr lang="it-IT" sz="1200" b="0" i="0" dirty="0" err="1">
                <a:solidFill>
                  <a:schemeClr val="tx1"/>
                </a:solidFill>
                <a:effectLst/>
                <a:latin typeface="Courier New" panose="02070309020205020404" pitchFamily="49" charset="0"/>
              </a:rPr>
              <a:t>did</a:t>
            </a:r>
            <a:r>
              <a:rPr lang="it-IT" sz="1200" b="0" i="0" dirty="0">
                <a:solidFill>
                  <a:schemeClr val="tx1"/>
                </a:solidFill>
                <a:effectLst/>
                <a:latin typeface="Courier New" panose="02070309020205020404" pitchFamily="49" charset="0"/>
              </a:rPr>
              <a:t> </a:t>
            </a:r>
            <a:r>
              <a:rPr lang="it-IT" sz="1200" b="0" i="0" dirty="0" err="1">
                <a:solidFill>
                  <a:schemeClr val="tx1"/>
                </a:solidFill>
                <a:effectLst/>
                <a:latin typeface="Courier New" panose="02070309020205020404" pitchFamily="49" charset="0"/>
              </a:rPr>
              <a:t>not</a:t>
            </a:r>
            <a:r>
              <a:rPr lang="it-IT" sz="1200" b="0" i="0" dirty="0">
                <a:solidFill>
                  <a:schemeClr val="tx1"/>
                </a:solidFill>
                <a:effectLst/>
                <a:latin typeface="Courier New" panose="02070309020205020404" pitchFamily="49" charset="0"/>
              </a:rPr>
              <a:t> </a:t>
            </a:r>
            <a:r>
              <a:rPr lang="it-IT" sz="1200" b="0" i="0" dirty="0" err="1">
                <a:solidFill>
                  <a:schemeClr val="tx1"/>
                </a:solidFill>
                <a:effectLst/>
                <a:latin typeface="Courier New" panose="02070309020205020404" pitchFamily="49" charset="0"/>
              </a:rPr>
              <a:t>improve</a:t>
            </a:r>
            <a:r>
              <a:rPr lang="it-IT" sz="1200" b="0" i="0" dirty="0">
                <a:solidFill>
                  <a:schemeClr val="tx1"/>
                </a:solidFill>
                <a:effectLst/>
                <a:latin typeface="Courier New" panose="02070309020205020404" pitchFamily="49" charset="0"/>
              </a:rPr>
              <a:t> from 0.03142 61/61 [==============================] - 76s 1s/step - </a:t>
            </a:r>
            <a:r>
              <a:rPr lang="it-IT" sz="1200" b="0" i="0" dirty="0" err="1">
                <a:solidFill>
                  <a:schemeClr val="tx1"/>
                </a:solidFill>
                <a:effectLst/>
                <a:latin typeface="Courier New" panose="02070309020205020404" pitchFamily="49" charset="0"/>
              </a:rPr>
              <a:t>loss</a:t>
            </a:r>
            <a:r>
              <a:rPr lang="it-IT" sz="1200" b="0" i="0" dirty="0">
                <a:solidFill>
                  <a:schemeClr val="tx1"/>
                </a:solidFill>
                <a:effectLst/>
                <a:latin typeface="Courier New" panose="02070309020205020404" pitchFamily="49" charset="0"/>
              </a:rPr>
              <a:t>: 8.6573e-04 - </a:t>
            </a:r>
            <a:r>
              <a:rPr lang="it-IT" sz="1200" b="0" i="0" dirty="0" err="1">
                <a:solidFill>
                  <a:schemeClr val="tx1"/>
                </a:solidFill>
                <a:effectLst/>
                <a:latin typeface="Courier New" panose="02070309020205020404" pitchFamily="49" charset="0"/>
              </a:rPr>
              <a:t>mean_squared_error</a:t>
            </a:r>
            <a:r>
              <a:rPr lang="it-IT" sz="1200" b="0" i="0" dirty="0">
                <a:solidFill>
                  <a:schemeClr val="tx1"/>
                </a:solidFill>
                <a:effectLst/>
                <a:latin typeface="Courier New" panose="02070309020205020404" pitchFamily="49" charset="0"/>
              </a:rPr>
              <a:t>: 8.6573e-04 - </a:t>
            </a:r>
            <a:r>
              <a:rPr lang="it-IT" sz="1200" b="0" i="0" dirty="0" err="1">
                <a:solidFill>
                  <a:schemeClr val="tx1"/>
                </a:solidFill>
                <a:effectLst/>
                <a:latin typeface="Courier New" panose="02070309020205020404" pitchFamily="49" charset="0"/>
              </a:rPr>
              <a:t>val_loss</a:t>
            </a:r>
            <a:r>
              <a:rPr lang="it-IT" sz="1200" b="0" i="0" dirty="0">
                <a:solidFill>
                  <a:schemeClr val="tx1"/>
                </a:solidFill>
                <a:effectLst/>
                <a:latin typeface="Courier New" panose="02070309020205020404" pitchFamily="49" charset="0"/>
              </a:rPr>
              <a:t>: 0.0546 - </a:t>
            </a:r>
            <a:r>
              <a:rPr lang="it-IT" sz="1200" b="0" i="0" dirty="0" err="1">
                <a:solidFill>
                  <a:schemeClr val="tx1"/>
                </a:solidFill>
                <a:effectLst/>
                <a:latin typeface="Courier New" panose="02070309020205020404" pitchFamily="49" charset="0"/>
              </a:rPr>
              <a:t>val_mean_squared_error</a:t>
            </a:r>
            <a:r>
              <a:rPr lang="it-IT" sz="1200" b="0" i="0" dirty="0">
                <a:solidFill>
                  <a:schemeClr val="tx1"/>
                </a:solidFill>
                <a:effectLst/>
                <a:latin typeface="Courier New" panose="02070309020205020404" pitchFamily="49" charset="0"/>
              </a:rPr>
              <a:t>: 0.0546 </a:t>
            </a:r>
            <a:r>
              <a:rPr lang="it-IT" sz="1200" b="0" i="0" dirty="0" err="1">
                <a:solidFill>
                  <a:schemeClr val="tx1"/>
                </a:solidFill>
                <a:effectLst/>
                <a:latin typeface="Courier New" panose="02070309020205020404" pitchFamily="49" charset="0"/>
              </a:rPr>
              <a:t>Epoch</a:t>
            </a:r>
            <a:r>
              <a:rPr lang="it-IT" sz="1200" b="0" i="0" dirty="0">
                <a:solidFill>
                  <a:schemeClr val="tx1"/>
                </a:solidFill>
                <a:effectLst/>
                <a:latin typeface="Courier New" panose="02070309020205020404" pitchFamily="49" charset="0"/>
              </a:rPr>
              <a:t> 00012: </a:t>
            </a:r>
            <a:r>
              <a:rPr lang="it-IT" sz="1200" b="0" i="0" dirty="0" err="1">
                <a:solidFill>
                  <a:schemeClr val="tx1"/>
                </a:solidFill>
                <a:effectLst/>
                <a:latin typeface="Courier New" panose="02070309020205020404" pitchFamily="49" charset="0"/>
              </a:rPr>
              <a:t>early</a:t>
            </a:r>
            <a:r>
              <a:rPr lang="it-IT" sz="1200" b="0" i="0" dirty="0">
                <a:solidFill>
                  <a:schemeClr val="tx1"/>
                </a:solidFill>
                <a:effectLst/>
                <a:latin typeface="Courier New" panose="02070309020205020404" pitchFamily="49" charset="0"/>
              </a:rPr>
              <a:t> </a:t>
            </a:r>
            <a:r>
              <a:rPr lang="it-IT" sz="1200" b="0" i="0" dirty="0" err="1">
                <a:solidFill>
                  <a:schemeClr val="tx1"/>
                </a:solidFill>
                <a:effectLst/>
                <a:latin typeface="Courier New" panose="02070309020205020404" pitchFamily="49" charset="0"/>
              </a:rPr>
              <a:t>stopping</a:t>
            </a:r>
            <a:r>
              <a:rPr lang="it-IT" sz="1200" b="0" i="0" dirty="0">
                <a:solidFill>
                  <a:schemeClr val="tx1"/>
                </a:solidFill>
                <a:effectLst/>
                <a:latin typeface="Courier New" panose="02070309020205020404" pitchFamily="49" charset="0"/>
              </a:rPr>
              <a:t> </a:t>
            </a:r>
          </a:p>
          <a:p>
            <a:pPr marL="0" indent="0">
              <a:lnSpc>
                <a:spcPct val="100000"/>
              </a:lnSpc>
              <a:spcBef>
                <a:spcPts val="200"/>
              </a:spcBef>
              <a:buNone/>
            </a:pPr>
            <a:r>
              <a:rPr lang="it-IT" sz="1200" b="0" i="0" dirty="0">
                <a:solidFill>
                  <a:schemeClr val="tx1"/>
                </a:solidFill>
                <a:effectLst/>
                <a:latin typeface="Courier New" panose="02070309020205020404" pitchFamily="49" charset="0"/>
              </a:rPr>
              <a:t>31/31 [==============================] - 13s 405ms/step - </a:t>
            </a:r>
            <a:r>
              <a:rPr lang="it-IT" sz="1200" b="0" i="0" dirty="0" err="1">
                <a:solidFill>
                  <a:schemeClr val="tx1"/>
                </a:solidFill>
                <a:effectLst/>
                <a:latin typeface="Courier New" panose="02070309020205020404" pitchFamily="49" charset="0"/>
              </a:rPr>
              <a:t>loss</a:t>
            </a:r>
            <a:r>
              <a:rPr lang="it-IT" sz="1200" b="0" i="0" dirty="0">
                <a:solidFill>
                  <a:schemeClr val="tx1"/>
                </a:solidFill>
                <a:effectLst/>
                <a:latin typeface="Courier New" panose="02070309020205020404" pitchFamily="49" charset="0"/>
              </a:rPr>
              <a:t>: 9.8039e-04 - </a:t>
            </a:r>
            <a:r>
              <a:rPr lang="it-IT" sz="1200" b="0" i="0" dirty="0" err="1">
                <a:solidFill>
                  <a:schemeClr val="tx1"/>
                </a:solidFill>
                <a:effectLst/>
                <a:latin typeface="Courier New" panose="02070309020205020404" pitchFamily="49" charset="0"/>
              </a:rPr>
              <a:t>mean_squared_error</a:t>
            </a:r>
            <a:r>
              <a:rPr lang="it-IT" sz="1200" b="0" i="0" dirty="0">
                <a:solidFill>
                  <a:schemeClr val="tx1"/>
                </a:solidFill>
                <a:effectLst/>
                <a:latin typeface="Courier New" panose="02070309020205020404" pitchFamily="49" charset="0"/>
              </a:rPr>
              <a:t>: 9.8039e-04 </a:t>
            </a:r>
          </a:p>
          <a:p>
            <a:pPr marL="0" indent="0">
              <a:lnSpc>
                <a:spcPct val="100000"/>
              </a:lnSpc>
              <a:spcBef>
                <a:spcPts val="200"/>
              </a:spcBef>
              <a:buNone/>
            </a:pPr>
            <a:r>
              <a:rPr lang="it-IT" sz="1200" b="0" i="0" dirty="0">
                <a:solidFill>
                  <a:schemeClr val="tx1"/>
                </a:solidFill>
                <a:effectLst/>
                <a:latin typeface="Courier New" panose="02070309020205020404" pitchFamily="49" charset="0"/>
              </a:rPr>
              <a:t>Train score: 0.00098 MSE(0.03 RMSE) </a:t>
            </a:r>
          </a:p>
          <a:p>
            <a:pPr marL="0" indent="0">
              <a:lnSpc>
                <a:spcPct val="100000"/>
              </a:lnSpc>
              <a:spcBef>
                <a:spcPts val="200"/>
              </a:spcBef>
              <a:buNone/>
            </a:pPr>
            <a:r>
              <a:rPr lang="it-IT" sz="1200" b="0" i="0" dirty="0">
                <a:solidFill>
                  <a:schemeClr val="tx1"/>
                </a:solidFill>
                <a:effectLst/>
                <a:latin typeface="Courier New" panose="02070309020205020404" pitchFamily="49" charset="0"/>
              </a:rPr>
              <a:t>2/2 [==============================] - 1s 312ms/step - </a:t>
            </a:r>
            <a:r>
              <a:rPr lang="it-IT" sz="1200" b="0" i="0" dirty="0" err="1">
                <a:solidFill>
                  <a:schemeClr val="tx1"/>
                </a:solidFill>
                <a:effectLst/>
                <a:latin typeface="Courier New" panose="02070309020205020404" pitchFamily="49" charset="0"/>
              </a:rPr>
              <a:t>loss</a:t>
            </a:r>
            <a:r>
              <a:rPr lang="it-IT" sz="1200" b="0" i="0" dirty="0">
                <a:solidFill>
                  <a:schemeClr val="tx1"/>
                </a:solidFill>
                <a:effectLst/>
                <a:latin typeface="Courier New" panose="02070309020205020404" pitchFamily="49" charset="0"/>
              </a:rPr>
              <a:t>: 0.0546 - </a:t>
            </a:r>
            <a:r>
              <a:rPr lang="it-IT" sz="1200" b="0" i="0" dirty="0" err="1">
                <a:solidFill>
                  <a:schemeClr val="tx1"/>
                </a:solidFill>
                <a:effectLst/>
                <a:latin typeface="Courier New" panose="02070309020205020404" pitchFamily="49" charset="0"/>
              </a:rPr>
              <a:t>mean_squared_error</a:t>
            </a:r>
            <a:r>
              <a:rPr lang="it-IT" sz="1200" b="0" i="0" dirty="0">
                <a:solidFill>
                  <a:schemeClr val="tx1"/>
                </a:solidFill>
                <a:effectLst/>
                <a:latin typeface="Courier New" panose="02070309020205020404" pitchFamily="49" charset="0"/>
              </a:rPr>
              <a:t>: 0.0546 </a:t>
            </a:r>
          </a:p>
          <a:p>
            <a:pPr marL="0" indent="0">
              <a:lnSpc>
                <a:spcPct val="100000"/>
              </a:lnSpc>
              <a:spcBef>
                <a:spcPts val="200"/>
              </a:spcBef>
              <a:buNone/>
            </a:pPr>
            <a:r>
              <a:rPr lang="it-IT" sz="1200" b="0" i="0" dirty="0">
                <a:solidFill>
                  <a:schemeClr val="tx1"/>
                </a:solidFill>
                <a:effectLst/>
                <a:latin typeface="Courier New" panose="02070309020205020404" pitchFamily="49" charset="0"/>
              </a:rPr>
              <a:t>Test Score: 0.05458 MSE (0.23 RMSE)</a:t>
            </a:r>
            <a:endParaRPr lang="it-IT" sz="1200" dirty="0">
              <a:solidFill>
                <a:schemeClr val="tx1"/>
              </a:solidFill>
            </a:endParaRPr>
          </a:p>
        </p:txBody>
      </p:sp>
      <p:pic>
        <p:nvPicPr>
          <p:cNvPr id="7" name="Immagine 6">
            <a:extLst>
              <a:ext uri="{FF2B5EF4-FFF2-40B4-BE49-F238E27FC236}">
                <a16:creationId xmlns:a16="http://schemas.microsoft.com/office/drawing/2014/main" id="{94356ACA-AB49-41DD-B621-6B838BD8A8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2119" y="1456749"/>
            <a:ext cx="5316449" cy="276433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9" name="Immagine 8">
            <a:extLst>
              <a:ext uri="{FF2B5EF4-FFF2-40B4-BE49-F238E27FC236}">
                <a16:creationId xmlns:a16="http://schemas.microsoft.com/office/drawing/2014/main" id="{BFC3A875-2C11-4374-B304-9465BF8568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534" y="1404525"/>
            <a:ext cx="5316449" cy="35277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64298034"/>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01A082C-BE33-4A9F-B907-379601835840}"/>
              </a:ext>
            </a:extLst>
          </p:cNvPr>
          <p:cNvSpPr>
            <a:spLocks noGrp="1"/>
          </p:cNvSpPr>
          <p:nvPr>
            <p:ph type="title"/>
          </p:nvPr>
        </p:nvSpPr>
        <p:spPr>
          <a:xfrm>
            <a:off x="1524000" y="457200"/>
            <a:ext cx="9144000" cy="595536"/>
          </a:xfrm>
        </p:spPr>
        <p:txBody>
          <a:bodyPr/>
          <a:lstStyle/>
          <a:p>
            <a:r>
              <a:rPr lang="en-US" dirty="0"/>
              <a:t>Question and Objectives</a:t>
            </a:r>
          </a:p>
        </p:txBody>
      </p:sp>
      <p:sp>
        <p:nvSpPr>
          <p:cNvPr id="10" name="Content Placeholder 2">
            <a:extLst>
              <a:ext uri="{FF2B5EF4-FFF2-40B4-BE49-F238E27FC236}">
                <a16:creationId xmlns:a16="http://schemas.microsoft.com/office/drawing/2014/main" id="{2B5A1998-A7DF-4220-8C1E-532A3391B61E}"/>
              </a:ext>
            </a:extLst>
          </p:cNvPr>
          <p:cNvSpPr>
            <a:spLocks noGrp="1"/>
          </p:cNvSpPr>
          <p:nvPr>
            <p:ph sz="half" idx="1"/>
          </p:nvPr>
        </p:nvSpPr>
        <p:spPr>
          <a:xfrm>
            <a:off x="1524000" y="1825625"/>
            <a:ext cx="4343400" cy="4270375"/>
          </a:xfrm>
          <a:ln>
            <a:noFill/>
          </a:ln>
        </p:spPr>
        <p:txBody>
          <a:bodyPr/>
          <a:lstStyle/>
          <a:p>
            <a:pPr marL="0" indent="0">
              <a:buNone/>
            </a:pPr>
            <a:r>
              <a:rPr lang="en-IN" dirty="0">
                <a:solidFill>
                  <a:srgbClr val="92D050"/>
                </a:solidFill>
              </a:rPr>
              <a:t>Research Question</a:t>
            </a:r>
          </a:p>
          <a:p>
            <a:r>
              <a:rPr lang="en-IN" dirty="0"/>
              <a:t>Can a hybrid of ANN-GARCH model provide</a:t>
            </a:r>
            <a:br>
              <a:rPr lang="en-IN" dirty="0"/>
            </a:br>
            <a:r>
              <a:rPr lang="en-IN" dirty="0"/>
              <a:t>a significant improvement in predicting the price volatility of the Ethereum? (We choose as ANN, LSTM Model)</a:t>
            </a:r>
          </a:p>
          <a:p>
            <a:pPr marL="0" indent="0">
              <a:buNone/>
            </a:pPr>
            <a:endParaRPr lang="en-US" dirty="0"/>
          </a:p>
        </p:txBody>
      </p:sp>
      <p:sp>
        <p:nvSpPr>
          <p:cNvPr id="12" name="Content Placeholder 3">
            <a:extLst>
              <a:ext uri="{FF2B5EF4-FFF2-40B4-BE49-F238E27FC236}">
                <a16:creationId xmlns:a16="http://schemas.microsoft.com/office/drawing/2014/main" id="{2DBF7B72-4121-4238-A708-B13818F10FB0}"/>
              </a:ext>
            </a:extLst>
          </p:cNvPr>
          <p:cNvSpPr>
            <a:spLocks noGrp="1"/>
          </p:cNvSpPr>
          <p:nvPr>
            <p:ph sz="half" idx="2"/>
          </p:nvPr>
        </p:nvSpPr>
        <p:spPr>
          <a:xfrm>
            <a:off x="6324600" y="1825625"/>
            <a:ext cx="4343400" cy="4270375"/>
          </a:xfrm>
        </p:spPr>
        <p:txBody>
          <a:bodyPr/>
          <a:lstStyle/>
          <a:p>
            <a:pPr marL="0" indent="0">
              <a:buNone/>
            </a:pPr>
            <a:r>
              <a:rPr lang="en-US" dirty="0">
                <a:solidFill>
                  <a:srgbClr val="92D050"/>
                </a:solidFill>
              </a:rPr>
              <a:t>Objectives</a:t>
            </a:r>
          </a:p>
          <a:p>
            <a:r>
              <a:rPr lang="en-US" dirty="0"/>
              <a:t>Observe if Ethereum and Bitcoin time series are satisfiable for the use of a hybrid model</a:t>
            </a:r>
          </a:p>
          <a:p>
            <a:r>
              <a:rPr lang="en-US" dirty="0"/>
              <a:t>Implementing a rolling window approach to predict volatility by using the 3 models </a:t>
            </a:r>
          </a:p>
          <a:p>
            <a:r>
              <a:rPr lang="en-US" dirty="0"/>
              <a:t>Comparing the results of the 3 models and highlighting their significances</a:t>
            </a:r>
          </a:p>
        </p:txBody>
      </p:sp>
    </p:spTree>
    <p:extLst>
      <p:ext uri="{BB962C8B-B14F-4D97-AF65-F5344CB8AC3E}">
        <p14:creationId xmlns:p14="http://schemas.microsoft.com/office/powerpoint/2010/main" val="1893669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e 3">
            <a:extLst>
              <a:ext uri="{FF2B5EF4-FFF2-40B4-BE49-F238E27FC236}">
                <a16:creationId xmlns:a16="http://schemas.microsoft.com/office/drawing/2014/main" id="{EEB92106-2EB8-4428-885A-29C2DD3A1D95}"/>
              </a:ext>
            </a:extLst>
          </p:cNvPr>
          <p:cNvSpPr/>
          <p:nvPr/>
        </p:nvSpPr>
        <p:spPr>
          <a:xfrm>
            <a:off x="3431704" y="2843935"/>
            <a:ext cx="5328592" cy="1152128"/>
          </a:xfrm>
          <a:prstGeom prst="ellipse">
            <a:avLst/>
          </a:prstGeom>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it-IT" b="1" dirty="0"/>
              <a:t>09 November 2017 - 26 August 2021</a:t>
            </a:r>
          </a:p>
        </p:txBody>
      </p:sp>
      <mc:AlternateContent xmlns:mc="http://schemas.openxmlformats.org/markup-compatibility/2006" xmlns:p14="http://schemas.microsoft.com/office/powerpoint/2010/main">
        <mc:Choice Requires="p14">
          <p:contentPart p14:bwMode="auto" r:id="rId2">
            <p14:nvContentPartPr>
              <p14:cNvPr id="6" name="Input penna 5">
                <a:extLst>
                  <a:ext uri="{FF2B5EF4-FFF2-40B4-BE49-F238E27FC236}">
                    <a16:creationId xmlns:a16="http://schemas.microsoft.com/office/drawing/2014/main" id="{B1A5D97C-139C-4845-9702-CD428D58FB9F}"/>
                  </a:ext>
                </a:extLst>
              </p14:cNvPr>
              <p14:cNvContentPartPr/>
              <p14:nvPr/>
            </p14:nvContentPartPr>
            <p14:xfrm>
              <a:off x="12669600" y="2885680"/>
              <a:ext cx="360" cy="360"/>
            </p14:xfrm>
          </p:contentPart>
        </mc:Choice>
        <mc:Fallback xmlns="">
          <p:pic>
            <p:nvPicPr>
              <p:cNvPr id="6" name="Input penna 5">
                <a:extLst>
                  <a:ext uri="{FF2B5EF4-FFF2-40B4-BE49-F238E27FC236}">
                    <a16:creationId xmlns:a16="http://schemas.microsoft.com/office/drawing/2014/main" id="{B1A5D97C-139C-4845-9702-CD428D58FB9F}"/>
                  </a:ext>
                </a:extLst>
              </p:cNvPr>
              <p:cNvPicPr/>
              <p:nvPr/>
            </p:nvPicPr>
            <p:blipFill>
              <a:blip r:embed="rId8"/>
              <a:stretch>
                <a:fillRect/>
              </a:stretch>
            </p:blipFill>
            <p:spPr>
              <a:xfrm>
                <a:off x="12660600" y="2876680"/>
                <a:ext cx="18000" cy="18000"/>
              </a:xfrm>
              <a:prstGeom prst="rect">
                <a:avLst/>
              </a:prstGeom>
            </p:spPr>
          </p:pic>
        </mc:Fallback>
      </mc:AlternateContent>
      <p:pic>
        <p:nvPicPr>
          <p:cNvPr id="5" name="Immagine 4" descr="Immagine che contiene testo&#10;&#10;Descrizione generata automaticamente">
            <a:extLst>
              <a:ext uri="{FF2B5EF4-FFF2-40B4-BE49-F238E27FC236}">
                <a16:creationId xmlns:a16="http://schemas.microsoft.com/office/drawing/2014/main" id="{722E425B-092C-460A-9492-25A0AB91E863}"/>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r="7708" b="19734"/>
          <a:stretch/>
        </p:blipFill>
        <p:spPr>
          <a:xfrm>
            <a:off x="7824192" y="44624"/>
            <a:ext cx="4104456" cy="23797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44625243"/>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8E028DB-C037-4435-B75E-76843575D8D7}"/>
              </a:ext>
            </a:extLst>
          </p:cNvPr>
          <p:cNvSpPr>
            <a:spLocks noGrp="1"/>
          </p:cNvSpPr>
          <p:nvPr>
            <p:ph type="title"/>
          </p:nvPr>
        </p:nvSpPr>
        <p:spPr>
          <a:xfrm>
            <a:off x="1524000" y="112936"/>
            <a:ext cx="9144000" cy="547464"/>
          </a:xfrm>
        </p:spPr>
        <p:txBody>
          <a:bodyPr>
            <a:normAutofit fontScale="90000"/>
          </a:bodyPr>
          <a:lstStyle/>
          <a:p>
            <a:r>
              <a:rPr lang="it-IT" dirty="0" err="1"/>
              <a:t>Methodology</a:t>
            </a:r>
            <a:endParaRPr lang="it-IT" dirty="0"/>
          </a:p>
        </p:txBody>
      </p:sp>
      <p:sp>
        <p:nvSpPr>
          <p:cNvPr id="5" name="Rettangolo con angoli arrotondati 4">
            <a:extLst>
              <a:ext uri="{FF2B5EF4-FFF2-40B4-BE49-F238E27FC236}">
                <a16:creationId xmlns:a16="http://schemas.microsoft.com/office/drawing/2014/main" id="{433E873D-539E-44A8-AB18-12F2D19B8A16}"/>
              </a:ext>
            </a:extLst>
          </p:cNvPr>
          <p:cNvSpPr/>
          <p:nvPr/>
        </p:nvSpPr>
        <p:spPr>
          <a:xfrm>
            <a:off x="1739516" y="2846136"/>
            <a:ext cx="2088232" cy="720080"/>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Deployment</a:t>
            </a:r>
          </a:p>
        </p:txBody>
      </p:sp>
      <p:sp>
        <p:nvSpPr>
          <p:cNvPr id="10" name="Rettangolo con angoli arrotondati 9">
            <a:extLst>
              <a:ext uri="{FF2B5EF4-FFF2-40B4-BE49-F238E27FC236}">
                <a16:creationId xmlns:a16="http://schemas.microsoft.com/office/drawing/2014/main" id="{BEF170BC-357F-44DF-A4F7-C23C43828707}"/>
              </a:ext>
            </a:extLst>
          </p:cNvPr>
          <p:cNvSpPr/>
          <p:nvPr/>
        </p:nvSpPr>
        <p:spPr>
          <a:xfrm>
            <a:off x="8579768" y="4365104"/>
            <a:ext cx="2088232" cy="720080"/>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Modeling</a:t>
            </a:r>
            <a:endParaRPr lang="it-IT" dirty="0"/>
          </a:p>
        </p:txBody>
      </p:sp>
      <p:sp>
        <p:nvSpPr>
          <p:cNvPr id="11" name="Rettangolo con angoli arrotondati 10">
            <a:extLst>
              <a:ext uri="{FF2B5EF4-FFF2-40B4-BE49-F238E27FC236}">
                <a16:creationId xmlns:a16="http://schemas.microsoft.com/office/drawing/2014/main" id="{6BA026D8-168C-4262-B8CC-79E9B8EADF31}"/>
              </a:ext>
            </a:extLst>
          </p:cNvPr>
          <p:cNvSpPr/>
          <p:nvPr/>
        </p:nvSpPr>
        <p:spPr>
          <a:xfrm>
            <a:off x="8579768" y="2874464"/>
            <a:ext cx="2088232" cy="720080"/>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Data </a:t>
            </a:r>
            <a:r>
              <a:rPr lang="it-IT" dirty="0" err="1"/>
              <a:t>Cleaning</a:t>
            </a:r>
            <a:endParaRPr lang="it-IT" dirty="0"/>
          </a:p>
        </p:txBody>
      </p:sp>
      <p:sp>
        <p:nvSpPr>
          <p:cNvPr id="12" name="Rettangolo con angoli arrotondati 11">
            <a:extLst>
              <a:ext uri="{FF2B5EF4-FFF2-40B4-BE49-F238E27FC236}">
                <a16:creationId xmlns:a16="http://schemas.microsoft.com/office/drawing/2014/main" id="{AEC547C7-A1F4-4BED-A232-C759AE91A104}"/>
              </a:ext>
            </a:extLst>
          </p:cNvPr>
          <p:cNvSpPr/>
          <p:nvPr/>
        </p:nvSpPr>
        <p:spPr>
          <a:xfrm>
            <a:off x="6600058" y="1414840"/>
            <a:ext cx="2088232" cy="720080"/>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Data </a:t>
            </a:r>
            <a:r>
              <a:rPr lang="it-IT" dirty="0" err="1"/>
              <a:t>Understanding</a:t>
            </a:r>
            <a:endParaRPr lang="it-IT" dirty="0"/>
          </a:p>
        </p:txBody>
      </p:sp>
      <p:sp>
        <p:nvSpPr>
          <p:cNvPr id="13" name="Rettangolo con angoli arrotondati 12">
            <a:extLst>
              <a:ext uri="{FF2B5EF4-FFF2-40B4-BE49-F238E27FC236}">
                <a16:creationId xmlns:a16="http://schemas.microsoft.com/office/drawing/2014/main" id="{6BDB0535-53C3-422C-94B8-D777DC2CCEF6}"/>
              </a:ext>
            </a:extLst>
          </p:cNvPr>
          <p:cNvSpPr/>
          <p:nvPr/>
        </p:nvSpPr>
        <p:spPr>
          <a:xfrm>
            <a:off x="3503712" y="1407928"/>
            <a:ext cx="2088232" cy="720080"/>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Business </a:t>
            </a:r>
            <a:r>
              <a:rPr lang="it-IT" dirty="0" err="1"/>
              <a:t>Understanding</a:t>
            </a:r>
            <a:endParaRPr lang="it-IT" dirty="0"/>
          </a:p>
        </p:txBody>
      </p:sp>
      <p:sp>
        <p:nvSpPr>
          <p:cNvPr id="15" name="Rettangolo con angoli arrotondati 14">
            <a:extLst>
              <a:ext uri="{FF2B5EF4-FFF2-40B4-BE49-F238E27FC236}">
                <a16:creationId xmlns:a16="http://schemas.microsoft.com/office/drawing/2014/main" id="{E590B200-9A59-416D-8C1C-60474F488E22}"/>
              </a:ext>
            </a:extLst>
          </p:cNvPr>
          <p:cNvSpPr/>
          <p:nvPr/>
        </p:nvSpPr>
        <p:spPr>
          <a:xfrm>
            <a:off x="5051884" y="5085184"/>
            <a:ext cx="2088232" cy="720080"/>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Evaluation</a:t>
            </a:r>
          </a:p>
        </p:txBody>
      </p:sp>
      <p:pic>
        <p:nvPicPr>
          <p:cNvPr id="27" name="Immagine 26">
            <a:extLst>
              <a:ext uri="{FF2B5EF4-FFF2-40B4-BE49-F238E27FC236}">
                <a16:creationId xmlns:a16="http://schemas.microsoft.com/office/drawing/2014/main" id="{8BDFF2EB-3B66-4C78-AF3F-E98ED3621F48}"/>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5223869" y="2637046"/>
            <a:ext cx="1744261" cy="1728058"/>
          </a:xfrm>
          <a:prstGeom prst="rect">
            <a:avLst/>
          </a:prstGeom>
          <a:ln>
            <a:noFill/>
          </a:ln>
        </p:spPr>
      </p:pic>
      <p:cxnSp>
        <p:nvCxnSpPr>
          <p:cNvPr id="29" name="Connettore 2 28">
            <a:extLst>
              <a:ext uri="{FF2B5EF4-FFF2-40B4-BE49-F238E27FC236}">
                <a16:creationId xmlns:a16="http://schemas.microsoft.com/office/drawing/2014/main" id="{09ADA3B9-0452-405A-B7B7-2D1211A9C567}"/>
              </a:ext>
            </a:extLst>
          </p:cNvPr>
          <p:cNvCxnSpPr>
            <a:stCxn id="13" idx="3"/>
            <a:endCxn id="12" idx="1"/>
          </p:cNvCxnSpPr>
          <p:nvPr/>
        </p:nvCxnSpPr>
        <p:spPr>
          <a:xfrm>
            <a:off x="5591944" y="1767968"/>
            <a:ext cx="1008114" cy="6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ttore 2 29">
            <a:extLst>
              <a:ext uri="{FF2B5EF4-FFF2-40B4-BE49-F238E27FC236}">
                <a16:creationId xmlns:a16="http://schemas.microsoft.com/office/drawing/2014/main" id="{6E868DA2-130F-4146-9AFC-85061E516550}"/>
              </a:ext>
            </a:extLst>
          </p:cNvPr>
          <p:cNvCxnSpPr>
            <a:cxnSpLocks/>
          </p:cNvCxnSpPr>
          <p:nvPr/>
        </p:nvCxnSpPr>
        <p:spPr>
          <a:xfrm flipH="1">
            <a:off x="5591944" y="1916832"/>
            <a:ext cx="10081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ttore 2 32">
            <a:extLst>
              <a:ext uri="{FF2B5EF4-FFF2-40B4-BE49-F238E27FC236}">
                <a16:creationId xmlns:a16="http://schemas.microsoft.com/office/drawing/2014/main" id="{11EC616E-037B-4D4C-9DB1-B3F6C7D1199C}"/>
              </a:ext>
            </a:extLst>
          </p:cNvPr>
          <p:cNvCxnSpPr>
            <a:cxnSpLocks/>
            <a:stCxn id="12" idx="3"/>
            <a:endCxn id="11" idx="0"/>
          </p:cNvCxnSpPr>
          <p:nvPr/>
        </p:nvCxnSpPr>
        <p:spPr>
          <a:xfrm>
            <a:off x="8688290" y="1774880"/>
            <a:ext cx="935594" cy="1099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ttore 2 35">
            <a:extLst>
              <a:ext uri="{FF2B5EF4-FFF2-40B4-BE49-F238E27FC236}">
                <a16:creationId xmlns:a16="http://schemas.microsoft.com/office/drawing/2014/main" id="{9F3E2983-F029-4E9B-9EAD-6F9C8D680219}"/>
              </a:ext>
            </a:extLst>
          </p:cNvPr>
          <p:cNvCxnSpPr>
            <a:cxnSpLocks/>
          </p:cNvCxnSpPr>
          <p:nvPr/>
        </p:nvCxnSpPr>
        <p:spPr>
          <a:xfrm>
            <a:off x="9552384" y="3645024"/>
            <a:ext cx="0" cy="720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nettore 2 38">
            <a:extLst>
              <a:ext uri="{FF2B5EF4-FFF2-40B4-BE49-F238E27FC236}">
                <a16:creationId xmlns:a16="http://schemas.microsoft.com/office/drawing/2014/main" id="{9B15521B-A21D-4CBA-9B5F-5B16D0C2E7D4}"/>
              </a:ext>
            </a:extLst>
          </p:cNvPr>
          <p:cNvCxnSpPr>
            <a:cxnSpLocks/>
          </p:cNvCxnSpPr>
          <p:nvPr/>
        </p:nvCxnSpPr>
        <p:spPr>
          <a:xfrm flipV="1">
            <a:off x="9768408" y="3645024"/>
            <a:ext cx="0" cy="648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ttore 2 42">
            <a:extLst>
              <a:ext uri="{FF2B5EF4-FFF2-40B4-BE49-F238E27FC236}">
                <a16:creationId xmlns:a16="http://schemas.microsoft.com/office/drawing/2014/main" id="{068DE021-7B66-45F3-8135-F5DD7463FF78}"/>
              </a:ext>
            </a:extLst>
          </p:cNvPr>
          <p:cNvCxnSpPr>
            <a:cxnSpLocks/>
            <a:endCxn id="15" idx="3"/>
          </p:cNvCxnSpPr>
          <p:nvPr/>
        </p:nvCxnSpPr>
        <p:spPr>
          <a:xfrm flipH="1">
            <a:off x="7140116" y="5085184"/>
            <a:ext cx="1439652"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ttore 2 45">
            <a:extLst>
              <a:ext uri="{FF2B5EF4-FFF2-40B4-BE49-F238E27FC236}">
                <a16:creationId xmlns:a16="http://schemas.microsoft.com/office/drawing/2014/main" id="{8D297650-3260-4AAA-8AE2-40E8F1ED85EF}"/>
              </a:ext>
            </a:extLst>
          </p:cNvPr>
          <p:cNvCxnSpPr>
            <a:cxnSpLocks/>
          </p:cNvCxnSpPr>
          <p:nvPr/>
        </p:nvCxnSpPr>
        <p:spPr>
          <a:xfrm flipH="1" flipV="1">
            <a:off x="2783632" y="3645024"/>
            <a:ext cx="2268252" cy="1800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ttore 2 47">
            <a:extLst>
              <a:ext uri="{FF2B5EF4-FFF2-40B4-BE49-F238E27FC236}">
                <a16:creationId xmlns:a16="http://schemas.microsoft.com/office/drawing/2014/main" id="{0E974808-FA95-425E-BE3B-C1B1682AF503}"/>
              </a:ext>
            </a:extLst>
          </p:cNvPr>
          <p:cNvCxnSpPr>
            <a:cxnSpLocks/>
          </p:cNvCxnSpPr>
          <p:nvPr/>
        </p:nvCxnSpPr>
        <p:spPr>
          <a:xfrm flipH="1" flipV="1">
            <a:off x="4529278" y="2168826"/>
            <a:ext cx="631128" cy="29163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CasellaDiTesto 51">
            <a:extLst>
              <a:ext uri="{FF2B5EF4-FFF2-40B4-BE49-F238E27FC236}">
                <a16:creationId xmlns:a16="http://schemas.microsoft.com/office/drawing/2014/main" id="{C7003C38-775C-4B37-8F18-2613219BCDAA}"/>
              </a:ext>
            </a:extLst>
          </p:cNvPr>
          <p:cNvSpPr txBox="1"/>
          <p:nvPr/>
        </p:nvSpPr>
        <p:spPr>
          <a:xfrm>
            <a:off x="5763930" y="2778998"/>
            <a:ext cx="1008114" cy="369332"/>
          </a:xfrm>
          <a:prstGeom prst="rect">
            <a:avLst/>
          </a:prstGeom>
          <a:noFill/>
        </p:spPr>
        <p:txBody>
          <a:bodyPr wrap="square" rtlCol="0">
            <a:spAutoFit/>
          </a:bodyPr>
          <a:lstStyle/>
          <a:p>
            <a:r>
              <a:rPr lang="it-IT" dirty="0"/>
              <a:t>Data</a:t>
            </a:r>
          </a:p>
        </p:txBody>
      </p:sp>
    </p:spTree>
    <p:extLst>
      <p:ext uri="{BB962C8B-B14F-4D97-AF65-F5344CB8AC3E}">
        <p14:creationId xmlns:p14="http://schemas.microsoft.com/office/powerpoint/2010/main" val="2849752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2450D5E-C287-47D6-8E77-AD9D7696B1D0}"/>
              </a:ext>
            </a:extLst>
          </p:cNvPr>
          <p:cNvSpPr>
            <a:spLocks noGrp="1"/>
          </p:cNvSpPr>
          <p:nvPr>
            <p:ph type="title"/>
          </p:nvPr>
        </p:nvSpPr>
        <p:spPr>
          <a:xfrm>
            <a:off x="1415480" y="208517"/>
            <a:ext cx="9144000" cy="546744"/>
          </a:xfrm>
        </p:spPr>
        <p:txBody>
          <a:bodyPr anchor="b">
            <a:normAutofit fontScale="90000"/>
          </a:bodyPr>
          <a:lstStyle/>
          <a:p>
            <a:r>
              <a:rPr lang="it-IT" dirty="0" err="1"/>
              <a:t>Cryptocurrecies</a:t>
            </a:r>
            <a:r>
              <a:rPr lang="it-IT" dirty="0"/>
              <a:t> trends</a:t>
            </a:r>
          </a:p>
        </p:txBody>
      </p:sp>
      <p:pic>
        <p:nvPicPr>
          <p:cNvPr id="7" name="Segnaposto contenuto 6">
            <a:extLst>
              <a:ext uri="{FF2B5EF4-FFF2-40B4-BE49-F238E27FC236}">
                <a16:creationId xmlns:a16="http://schemas.microsoft.com/office/drawing/2014/main" id="{6B89642C-D6E6-4649-9F22-851CF133979E}"/>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839415" y="1124744"/>
            <a:ext cx="5712879" cy="42703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5" name="Content Placeholder 3">
            <a:extLst>
              <a:ext uri="{FF2B5EF4-FFF2-40B4-BE49-F238E27FC236}">
                <a16:creationId xmlns:a16="http://schemas.microsoft.com/office/drawing/2014/main" id="{7D0BF884-B8E4-4087-8B29-56D2A611E07C}"/>
              </a:ext>
            </a:extLst>
          </p:cNvPr>
          <p:cNvSpPr>
            <a:spLocks noGrp="1"/>
          </p:cNvSpPr>
          <p:nvPr>
            <p:ph sz="half" idx="2"/>
          </p:nvPr>
        </p:nvSpPr>
        <p:spPr>
          <a:xfrm>
            <a:off x="6816080" y="1988840"/>
            <a:ext cx="4968552" cy="4270375"/>
          </a:xfrm>
        </p:spPr>
        <p:txBody>
          <a:bodyPr>
            <a:normAutofit/>
          </a:bodyPr>
          <a:lstStyle/>
          <a:p>
            <a:pPr marL="0" indent="0">
              <a:buNone/>
            </a:pPr>
            <a:r>
              <a:rPr lang="en-US" sz="1000" dirty="0" err="1"/>
              <a:t>df_eth</a:t>
            </a:r>
            <a:r>
              <a:rPr lang="en-US" sz="1000" dirty="0"/>
              <a:t>['100ma'] = </a:t>
            </a:r>
            <a:r>
              <a:rPr lang="en-US" sz="1000" dirty="0" err="1"/>
              <a:t>df_eth</a:t>
            </a:r>
            <a:r>
              <a:rPr lang="en-US" sz="1000" dirty="0"/>
              <a:t>['Close'].rolling(window = 30, </a:t>
            </a:r>
            <a:r>
              <a:rPr lang="en-US" sz="1000" dirty="0" err="1"/>
              <a:t>min_periods</a:t>
            </a:r>
            <a:r>
              <a:rPr lang="en-US" sz="1000" dirty="0"/>
              <a:t> = 0).mean()</a:t>
            </a:r>
          </a:p>
          <a:p>
            <a:pPr marL="0" indent="0">
              <a:buNone/>
            </a:pPr>
            <a:r>
              <a:rPr lang="en-US" sz="1000" dirty="0" err="1"/>
              <a:t>df_xrp</a:t>
            </a:r>
            <a:r>
              <a:rPr lang="en-US" sz="1000" dirty="0"/>
              <a:t>['100ma'] = </a:t>
            </a:r>
            <a:r>
              <a:rPr lang="en-US" sz="1000" dirty="0" err="1"/>
              <a:t>df_xrp</a:t>
            </a:r>
            <a:r>
              <a:rPr lang="en-US" sz="1000" dirty="0"/>
              <a:t>['Close'].rolling(window = 30, </a:t>
            </a:r>
            <a:r>
              <a:rPr lang="en-US" sz="1000" dirty="0" err="1"/>
              <a:t>min_periods</a:t>
            </a:r>
            <a:r>
              <a:rPr lang="en-US" sz="1000" dirty="0"/>
              <a:t> = 0).mean()</a:t>
            </a:r>
          </a:p>
          <a:p>
            <a:pPr marL="0" indent="0">
              <a:buNone/>
            </a:pPr>
            <a:r>
              <a:rPr lang="en-US" sz="1000" dirty="0" err="1"/>
              <a:t>df_iota</a:t>
            </a:r>
            <a:r>
              <a:rPr lang="en-US" sz="1000" dirty="0"/>
              <a:t>['100ma'] = </a:t>
            </a:r>
            <a:r>
              <a:rPr lang="en-US" sz="1000" dirty="0" err="1"/>
              <a:t>df_iota</a:t>
            </a:r>
            <a:r>
              <a:rPr lang="en-US" sz="1000" dirty="0"/>
              <a:t>['Close'].rolling(window = 30, </a:t>
            </a:r>
            <a:r>
              <a:rPr lang="en-US" sz="1000" dirty="0" err="1"/>
              <a:t>min_periods</a:t>
            </a:r>
            <a:r>
              <a:rPr lang="en-US" sz="1000" dirty="0"/>
              <a:t> = 0).mean()</a:t>
            </a:r>
          </a:p>
          <a:p>
            <a:pPr marL="0" indent="0">
              <a:buNone/>
            </a:pPr>
            <a:r>
              <a:rPr lang="en-US" sz="1000" dirty="0" err="1"/>
              <a:t>df_doge</a:t>
            </a:r>
            <a:r>
              <a:rPr lang="en-US" sz="1000" dirty="0"/>
              <a:t>['100ma'] = </a:t>
            </a:r>
            <a:r>
              <a:rPr lang="en-US" sz="1000" dirty="0" err="1"/>
              <a:t>df_doge</a:t>
            </a:r>
            <a:r>
              <a:rPr lang="en-US" sz="1000" dirty="0"/>
              <a:t>['Close'].rolling(window = 30, </a:t>
            </a:r>
            <a:r>
              <a:rPr lang="en-US" sz="1000" dirty="0" err="1"/>
              <a:t>min_periods</a:t>
            </a:r>
            <a:r>
              <a:rPr lang="en-US" sz="1000" dirty="0"/>
              <a:t> = 0).mean()</a:t>
            </a:r>
          </a:p>
          <a:p>
            <a:pPr marL="0" indent="0">
              <a:buNone/>
            </a:pPr>
            <a:r>
              <a:rPr lang="en-US" sz="1000" dirty="0" err="1"/>
              <a:t>df_lite</a:t>
            </a:r>
            <a:r>
              <a:rPr lang="en-US" sz="1000" dirty="0"/>
              <a:t>['100ma'] = </a:t>
            </a:r>
            <a:r>
              <a:rPr lang="en-US" sz="1000" dirty="0" err="1"/>
              <a:t>df_lite</a:t>
            </a:r>
            <a:r>
              <a:rPr lang="en-US" sz="1000" dirty="0"/>
              <a:t>['Close'].rolling(window = 30, </a:t>
            </a:r>
            <a:r>
              <a:rPr lang="en-US" sz="1000" dirty="0" err="1"/>
              <a:t>min_periods</a:t>
            </a:r>
            <a:r>
              <a:rPr lang="en-US" sz="1000" dirty="0"/>
              <a:t> = 0).mean()</a:t>
            </a:r>
          </a:p>
        </p:txBody>
      </p:sp>
      <p:grpSp>
        <p:nvGrpSpPr>
          <p:cNvPr id="10" name="Gruppo 9">
            <a:extLst>
              <a:ext uri="{FF2B5EF4-FFF2-40B4-BE49-F238E27FC236}">
                <a16:creationId xmlns:a16="http://schemas.microsoft.com/office/drawing/2014/main" id="{FD7D3ACD-AB56-46E4-8FAA-1F7EC77FAE67}"/>
              </a:ext>
            </a:extLst>
          </p:cNvPr>
          <p:cNvGrpSpPr/>
          <p:nvPr/>
        </p:nvGrpSpPr>
        <p:grpSpPr>
          <a:xfrm>
            <a:off x="5364120" y="406040"/>
            <a:ext cx="360" cy="360"/>
            <a:chOff x="5364120" y="406040"/>
            <a:chExt cx="360" cy="360"/>
          </a:xfrm>
        </p:grpSpPr>
        <mc:AlternateContent xmlns:mc="http://schemas.openxmlformats.org/markup-compatibility/2006" xmlns:p14="http://schemas.microsoft.com/office/powerpoint/2010/main">
          <mc:Choice Requires="p14">
            <p:contentPart p14:bwMode="auto" r:id="rId3">
              <p14:nvContentPartPr>
                <p14:cNvPr id="8" name="Input penna 7">
                  <a:extLst>
                    <a:ext uri="{FF2B5EF4-FFF2-40B4-BE49-F238E27FC236}">
                      <a16:creationId xmlns:a16="http://schemas.microsoft.com/office/drawing/2014/main" id="{0445B6BF-E6A7-46ED-A8C0-7ADF13CF8D4B}"/>
                    </a:ext>
                  </a:extLst>
                </p14:cNvPr>
                <p14:cNvContentPartPr/>
                <p14:nvPr/>
              </p14:nvContentPartPr>
              <p14:xfrm>
                <a:off x="5364120" y="406040"/>
                <a:ext cx="360" cy="360"/>
              </p14:xfrm>
            </p:contentPart>
          </mc:Choice>
          <mc:Fallback xmlns="">
            <p:pic>
              <p:nvPicPr>
                <p:cNvPr id="8" name="Input penna 7">
                  <a:extLst>
                    <a:ext uri="{FF2B5EF4-FFF2-40B4-BE49-F238E27FC236}">
                      <a16:creationId xmlns:a16="http://schemas.microsoft.com/office/drawing/2014/main" id="{0445B6BF-E6A7-46ED-A8C0-7ADF13CF8D4B}"/>
                    </a:ext>
                  </a:extLst>
                </p:cNvPr>
                <p:cNvPicPr/>
                <p:nvPr/>
              </p:nvPicPr>
              <p:blipFill>
                <a:blip r:embed="rId4"/>
                <a:stretch>
                  <a:fillRect/>
                </a:stretch>
              </p:blipFill>
              <p:spPr>
                <a:xfrm>
                  <a:off x="5355120" y="3970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put penna 8">
                  <a:extLst>
                    <a:ext uri="{FF2B5EF4-FFF2-40B4-BE49-F238E27FC236}">
                      <a16:creationId xmlns:a16="http://schemas.microsoft.com/office/drawing/2014/main" id="{69D09D86-9D93-4CAC-B31F-C70526708285}"/>
                    </a:ext>
                  </a:extLst>
                </p14:cNvPr>
                <p14:cNvContentPartPr/>
                <p14:nvPr/>
              </p14:nvContentPartPr>
              <p14:xfrm>
                <a:off x="5364120" y="406040"/>
                <a:ext cx="360" cy="360"/>
              </p14:xfrm>
            </p:contentPart>
          </mc:Choice>
          <mc:Fallback xmlns="">
            <p:pic>
              <p:nvPicPr>
                <p:cNvPr id="9" name="Input penna 8">
                  <a:extLst>
                    <a:ext uri="{FF2B5EF4-FFF2-40B4-BE49-F238E27FC236}">
                      <a16:creationId xmlns:a16="http://schemas.microsoft.com/office/drawing/2014/main" id="{69D09D86-9D93-4CAC-B31F-C70526708285}"/>
                    </a:ext>
                  </a:extLst>
                </p:cNvPr>
                <p:cNvPicPr/>
                <p:nvPr/>
              </p:nvPicPr>
              <p:blipFill>
                <a:blip r:embed="rId4"/>
                <a:stretch>
                  <a:fillRect/>
                </a:stretch>
              </p:blipFill>
              <p:spPr>
                <a:xfrm>
                  <a:off x="5355120" y="397040"/>
                  <a:ext cx="18000" cy="18000"/>
                </a:xfrm>
                <a:prstGeom prst="rect">
                  <a:avLst/>
                </a:prstGeom>
              </p:spPr>
            </p:pic>
          </mc:Fallback>
        </mc:AlternateContent>
      </p:grpSp>
    </p:spTree>
    <p:extLst>
      <p:ext uri="{BB962C8B-B14F-4D97-AF65-F5344CB8AC3E}">
        <p14:creationId xmlns:p14="http://schemas.microsoft.com/office/powerpoint/2010/main" val="581233511"/>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3B8AD2-5673-4C72-92FD-504E5CEE94C0}"/>
              </a:ext>
            </a:extLst>
          </p:cNvPr>
          <p:cNvSpPr>
            <a:spLocks noGrp="1"/>
          </p:cNvSpPr>
          <p:nvPr>
            <p:ph type="title"/>
          </p:nvPr>
        </p:nvSpPr>
        <p:spPr>
          <a:xfrm>
            <a:off x="419669" y="260648"/>
            <a:ext cx="7116491" cy="936104"/>
          </a:xfrm>
        </p:spPr>
        <p:txBody>
          <a:bodyPr>
            <a:normAutofit fontScale="90000"/>
          </a:bodyPr>
          <a:lstStyle/>
          <a:p>
            <a:r>
              <a:rPr lang="it-IT" dirty="0"/>
              <a:t>Capital market </a:t>
            </a:r>
            <a:r>
              <a:rPr lang="it-IT" dirty="0" err="1"/>
              <a:t>matplotlib</a:t>
            </a:r>
            <a:r>
              <a:rPr lang="it-IT" dirty="0"/>
              <a:t> interactive?</a:t>
            </a:r>
          </a:p>
        </p:txBody>
      </p:sp>
      <p:pic>
        <p:nvPicPr>
          <p:cNvPr id="5" name="Segnaposto contenuto 4">
            <a:extLst>
              <a:ext uri="{FF2B5EF4-FFF2-40B4-BE49-F238E27FC236}">
                <a16:creationId xmlns:a16="http://schemas.microsoft.com/office/drawing/2014/main" id="{41727668-04C3-4571-9BDC-DCC9B6E70D3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51384" y="1295399"/>
            <a:ext cx="6120680" cy="460124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Rettangolo con angoli arrotondati 5">
            <a:extLst>
              <a:ext uri="{FF2B5EF4-FFF2-40B4-BE49-F238E27FC236}">
                <a16:creationId xmlns:a16="http://schemas.microsoft.com/office/drawing/2014/main" id="{C546A6E6-F77E-4A16-A939-0414199A2481}"/>
              </a:ext>
            </a:extLst>
          </p:cNvPr>
          <p:cNvSpPr/>
          <p:nvPr/>
        </p:nvSpPr>
        <p:spPr>
          <a:xfrm>
            <a:off x="7619453" y="353864"/>
            <a:ext cx="3888432" cy="30963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100" b="0" i="0" dirty="0">
              <a:solidFill>
                <a:schemeClr val="tx1"/>
              </a:solidFill>
              <a:effectLst/>
            </a:endParaRPr>
          </a:p>
          <a:p>
            <a:pPr algn="ctr"/>
            <a:r>
              <a:rPr lang="en-US" sz="1100" b="1" dirty="0">
                <a:solidFill>
                  <a:schemeClr val="tx1"/>
                </a:solidFill>
              </a:rPr>
              <a:t>Ethereum</a:t>
            </a:r>
          </a:p>
          <a:p>
            <a:pPr algn="ctr"/>
            <a:endParaRPr lang="en-US" sz="1100" b="1" dirty="0">
              <a:solidFill>
                <a:schemeClr val="tx1"/>
              </a:solidFill>
            </a:endParaRPr>
          </a:p>
          <a:p>
            <a:pPr algn="l"/>
            <a:r>
              <a:rPr lang="en-US" sz="1100" b="0" i="0" dirty="0">
                <a:solidFill>
                  <a:schemeClr val="tx1"/>
                </a:solidFill>
                <a:effectLst/>
              </a:rPr>
              <a:t>We note that the highest peaks relate to the year 2021. </a:t>
            </a:r>
            <a:r>
              <a:rPr lang="en-US" sz="1100" b="0" i="0" dirty="0" err="1">
                <a:solidFill>
                  <a:schemeClr val="tx1"/>
                </a:solidFill>
                <a:effectLst/>
              </a:rPr>
              <a:t>Infact</a:t>
            </a:r>
            <a:r>
              <a:rPr lang="en-US" sz="1100" b="0" i="0" dirty="0">
                <a:solidFill>
                  <a:schemeClr val="tx1"/>
                </a:solidFill>
                <a:effectLst/>
              </a:rPr>
              <a:t> I found out in a article that around </a:t>
            </a:r>
            <a:r>
              <a:rPr lang="en-US" sz="1100" b="1" i="0" dirty="0">
                <a:solidFill>
                  <a:schemeClr val="tx1"/>
                </a:solidFill>
                <a:effectLst/>
              </a:rPr>
              <a:t>13th May </a:t>
            </a:r>
            <a:r>
              <a:rPr lang="en-US" sz="1100" b="0" i="0" dirty="0">
                <a:solidFill>
                  <a:schemeClr val="tx1"/>
                </a:solidFill>
                <a:effectLst/>
              </a:rPr>
              <a:t>Ethereum spiked (</a:t>
            </a:r>
            <a:r>
              <a:rPr lang="en-US" sz="1100" b="0" i="0" dirty="0">
                <a:solidFill>
                  <a:schemeClr val="tx1"/>
                </a:solidFill>
                <a:effectLst/>
                <a:hlinkClick r:id="rId3">
                  <a:extLst>
                    <a:ext uri="{A12FA001-AC4F-418D-AE19-62706E023703}">
                      <ahyp:hlinkClr xmlns:ahyp="http://schemas.microsoft.com/office/drawing/2018/hyperlinkcolor" val="tx"/>
                    </a:ext>
                  </a:extLst>
                </a:hlinkClick>
              </a:rPr>
              <a:t>https://www.livemint.com/market/cryptocurrency/bitcoin-logs-over-800-jump-for-fy21-ethereum-zooms-1300-11617209720781.html</a:t>
            </a:r>
            <a:r>
              <a:rPr lang="en-US" sz="1100" b="0" i="0" dirty="0">
                <a:solidFill>
                  <a:schemeClr val="tx1"/>
                </a:solidFill>
                <a:effectLst/>
              </a:rPr>
              <a:t>)</a:t>
            </a:r>
          </a:p>
          <a:p>
            <a:pPr algn="l"/>
            <a:r>
              <a:rPr lang="en-US" sz="1100" b="0" i="0" dirty="0">
                <a:solidFill>
                  <a:schemeClr val="tx1"/>
                </a:solidFill>
                <a:effectLst/>
              </a:rPr>
              <a:t>"</a:t>
            </a:r>
            <a:r>
              <a:rPr lang="en-US" sz="1100" b="0" i="1" dirty="0">
                <a:solidFill>
                  <a:schemeClr val="tx1"/>
                </a:solidFill>
                <a:effectLst/>
              </a:rPr>
              <a:t>Since October 2019, </a:t>
            </a:r>
            <a:r>
              <a:rPr lang="en-US" sz="1100" b="0" i="1" dirty="0" err="1">
                <a:solidFill>
                  <a:schemeClr val="tx1"/>
                </a:solidFill>
                <a:effectLst/>
              </a:rPr>
              <a:t>ethereum</a:t>
            </a:r>
            <a:r>
              <a:rPr lang="en-US" sz="1100" b="0" i="1" dirty="0">
                <a:solidFill>
                  <a:schemeClr val="tx1"/>
                </a:solidFill>
                <a:effectLst/>
              </a:rPr>
              <a:t> has been slowly but gradually stealing the market share from bitcoin. In a little more than 1.5 years, </a:t>
            </a:r>
            <a:r>
              <a:rPr lang="en-US" sz="1100" b="0" i="1" dirty="0" err="1">
                <a:solidFill>
                  <a:schemeClr val="tx1"/>
                </a:solidFill>
                <a:effectLst/>
              </a:rPr>
              <a:t>ethereum's</a:t>
            </a:r>
            <a:r>
              <a:rPr lang="en-US" sz="1100" b="0" i="1" dirty="0">
                <a:solidFill>
                  <a:schemeClr val="tx1"/>
                </a:solidFill>
                <a:effectLst/>
              </a:rPr>
              <a:t> dominance has gone from roughly 8% to 11.25%. The bulk of this market share can perhaps be attributed to the growth of various decentralized apps and crypto innovations on the </a:t>
            </a:r>
            <a:r>
              <a:rPr lang="en-US" sz="1100" b="0" i="1" dirty="0" err="1">
                <a:solidFill>
                  <a:schemeClr val="tx1"/>
                </a:solidFill>
                <a:effectLst/>
              </a:rPr>
              <a:t>ethereum</a:t>
            </a:r>
            <a:r>
              <a:rPr lang="en-US" sz="1100" b="0" i="1" dirty="0">
                <a:solidFill>
                  <a:schemeClr val="tx1"/>
                </a:solidFill>
                <a:effectLst/>
              </a:rPr>
              <a:t> blockchain, such as </a:t>
            </a:r>
            <a:r>
              <a:rPr lang="en-US" sz="1100" b="0" i="1" dirty="0" err="1">
                <a:solidFill>
                  <a:schemeClr val="tx1"/>
                </a:solidFill>
                <a:effectLst/>
              </a:rPr>
              <a:t>DeFi</a:t>
            </a:r>
            <a:r>
              <a:rPr lang="en-US" sz="1100" b="0" i="1" dirty="0">
                <a:solidFill>
                  <a:schemeClr val="tx1"/>
                </a:solidFill>
                <a:effectLst/>
              </a:rPr>
              <a:t> and NFTs</a:t>
            </a:r>
            <a:r>
              <a:rPr lang="en-US" sz="1100" b="0" i="0" dirty="0">
                <a:solidFill>
                  <a:schemeClr val="tx1"/>
                </a:solidFill>
                <a:effectLst/>
              </a:rPr>
              <a:t>“</a:t>
            </a:r>
          </a:p>
          <a:p>
            <a:pPr algn="l"/>
            <a:endParaRPr lang="en-US" sz="1100" b="0" i="0" dirty="0">
              <a:solidFill>
                <a:schemeClr val="tx1"/>
              </a:solidFill>
              <a:effectLst/>
            </a:endParaRPr>
          </a:p>
        </p:txBody>
      </p:sp>
      <p:cxnSp>
        <p:nvCxnSpPr>
          <p:cNvPr id="12" name="Connettore 2 11">
            <a:extLst>
              <a:ext uri="{FF2B5EF4-FFF2-40B4-BE49-F238E27FC236}">
                <a16:creationId xmlns:a16="http://schemas.microsoft.com/office/drawing/2014/main" id="{DAA6F8AE-806F-441E-9001-353A49F2C1D8}"/>
              </a:ext>
            </a:extLst>
          </p:cNvPr>
          <p:cNvCxnSpPr>
            <a:cxnSpLocks/>
            <a:stCxn id="6" idx="1"/>
          </p:cNvCxnSpPr>
          <p:nvPr/>
        </p:nvCxnSpPr>
        <p:spPr>
          <a:xfrm flipH="1" flipV="1">
            <a:off x="6347520" y="1725718"/>
            <a:ext cx="1271933" cy="176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908436"/>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3B8AD2-5673-4C72-92FD-504E5CEE94C0}"/>
              </a:ext>
            </a:extLst>
          </p:cNvPr>
          <p:cNvSpPr>
            <a:spLocks noGrp="1"/>
          </p:cNvSpPr>
          <p:nvPr>
            <p:ph type="title"/>
          </p:nvPr>
        </p:nvSpPr>
        <p:spPr>
          <a:xfrm>
            <a:off x="419669" y="260648"/>
            <a:ext cx="9144000" cy="691480"/>
          </a:xfrm>
        </p:spPr>
        <p:txBody>
          <a:bodyPr/>
          <a:lstStyle/>
          <a:p>
            <a:r>
              <a:rPr lang="it-IT" dirty="0"/>
              <a:t>Capital market</a:t>
            </a:r>
          </a:p>
        </p:txBody>
      </p:sp>
      <p:pic>
        <p:nvPicPr>
          <p:cNvPr id="5" name="Segnaposto contenuto 4">
            <a:extLst>
              <a:ext uri="{FF2B5EF4-FFF2-40B4-BE49-F238E27FC236}">
                <a16:creationId xmlns:a16="http://schemas.microsoft.com/office/drawing/2014/main" id="{41727668-04C3-4571-9BDC-DCC9B6E70D3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51385" y="1295400"/>
            <a:ext cx="5807554" cy="43658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Rettangolo con angoli arrotondati 5">
            <a:extLst>
              <a:ext uri="{FF2B5EF4-FFF2-40B4-BE49-F238E27FC236}">
                <a16:creationId xmlns:a16="http://schemas.microsoft.com/office/drawing/2014/main" id="{C546A6E6-F77E-4A16-A939-0414199A2481}"/>
              </a:ext>
            </a:extLst>
          </p:cNvPr>
          <p:cNvSpPr/>
          <p:nvPr/>
        </p:nvSpPr>
        <p:spPr>
          <a:xfrm>
            <a:off x="7860731" y="1052736"/>
            <a:ext cx="3888432" cy="30963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100" b="0" i="0" dirty="0">
              <a:solidFill>
                <a:schemeClr val="tx1"/>
              </a:solidFill>
              <a:effectLst/>
              <a:latin typeface="Roboto" panose="02000000000000000000" pitchFamily="2" charset="0"/>
            </a:endParaRPr>
          </a:p>
          <a:p>
            <a:pPr algn="ctr"/>
            <a:r>
              <a:rPr lang="en-US" sz="1100" b="1" dirty="0">
                <a:solidFill>
                  <a:schemeClr val="tx1"/>
                </a:solidFill>
                <a:latin typeface="Roboto" panose="02000000000000000000" pitchFamily="2" charset="0"/>
              </a:rPr>
              <a:t>Ripple</a:t>
            </a:r>
          </a:p>
          <a:p>
            <a:pPr algn="ctr"/>
            <a:endParaRPr lang="en-US" sz="1100" b="1" dirty="0">
              <a:solidFill>
                <a:schemeClr val="tx1"/>
              </a:solidFill>
              <a:latin typeface="Roboto" panose="02000000000000000000" pitchFamily="2" charset="0"/>
            </a:endParaRPr>
          </a:p>
        </p:txBody>
      </p:sp>
      <p:cxnSp>
        <p:nvCxnSpPr>
          <p:cNvPr id="8" name="Connettore 2 7">
            <a:extLst>
              <a:ext uri="{FF2B5EF4-FFF2-40B4-BE49-F238E27FC236}">
                <a16:creationId xmlns:a16="http://schemas.microsoft.com/office/drawing/2014/main" id="{830BF251-DF0C-4E80-999A-125E549F081B}"/>
              </a:ext>
            </a:extLst>
          </p:cNvPr>
          <p:cNvCxnSpPr>
            <a:cxnSpLocks/>
          </p:cNvCxnSpPr>
          <p:nvPr/>
        </p:nvCxnSpPr>
        <p:spPr>
          <a:xfrm flipH="1">
            <a:off x="6384032" y="2276872"/>
            <a:ext cx="1476699" cy="324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6851374"/>
      </p:ext>
    </p:extLst>
  </p:cSld>
  <p:clrMapOvr>
    <a:masterClrMapping/>
  </p:clrMapOvr>
  <p:transition spd="slow">
    <p:cover/>
  </p:transition>
</p:sld>
</file>

<file path=ppt/theme/theme1.xml><?xml version="1.0" encoding="utf-8"?>
<a:theme xmlns:a="http://schemas.openxmlformats.org/drawingml/2006/main" name="Informatica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411768_TF02901026_TF02901026.potx" id="{1C2F1F5A-5A4D-489C-B7D3-B53881242029}" vid="{94B4E6FC-1068-4A34-AEAC-2DCE747A5CE1}"/>
    </a:ext>
  </a:extLst>
</a:theme>
</file>

<file path=ppt/theme/theme2.xml><?xml version="1.0" encoding="utf-8"?>
<a:theme xmlns:a="http://schemas.openxmlformats.org/drawingml/2006/main" name="Tema di Offic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1566889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2012-05-23T08:44:00+00:00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TP102901017</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836753</LocLastLocAttemptVersionLookup>
    <IsSearchable xmlns="4873beb7-5857-4685-be1f-d57550cc96cc">true</IsSearchable>
    <TemplateTemplateType xmlns="4873beb7-5857-4685-be1f-d57550cc96cc">PowerPoint Design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REDMOND\v-anij</DisplayName>
        <AccountId>2469</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746CFF6F-D9AA-4BC0-911A-0A1356771912}">
  <ds:schemaRefs>
    <ds:schemaRef ds:uri="http://schemas.microsoft.com/sharepoint/v3/contenttype/forms"/>
  </ds:schemaRefs>
</ds:datastoreItem>
</file>

<file path=customXml/itemProps2.xml><?xml version="1.0" encoding="utf-8"?>
<ds:datastoreItem xmlns:ds="http://schemas.openxmlformats.org/officeDocument/2006/customXml" ds:itemID="{0B5C6E15-39DC-470B-9445-F754B94580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4098515-0C12-46CF-BC7C-69B4A13CD5FA}">
  <ds:schemaRefs>
    <ds:schemaRef ds:uri="http://schemas.microsoft.com/office/2006/metadata/properties"/>
    <ds:schemaRef ds:uri="http://schemas.microsoft.com/office/infopath/2007/PartnerControl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Presentazione professionale con schema di circuito (widescreen)</Template>
  <TotalTime>7442</TotalTime>
  <Words>2310</Words>
  <Application>Microsoft Office PowerPoint</Application>
  <PresentationFormat>Widescreen</PresentationFormat>
  <Paragraphs>198</Paragraphs>
  <Slides>31</Slides>
  <Notes>1</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31</vt:i4>
      </vt:variant>
    </vt:vector>
  </HeadingPairs>
  <TitlesOfParts>
    <vt:vector size="38" baseType="lpstr">
      <vt:lpstr>Arial</vt:lpstr>
      <vt:lpstr>Cambria Math</vt:lpstr>
      <vt:lpstr>Candara</vt:lpstr>
      <vt:lpstr>Consolas</vt:lpstr>
      <vt:lpstr>Courier New</vt:lpstr>
      <vt:lpstr>Roboto</vt:lpstr>
      <vt:lpstr>Informatica 16x9</vt:lpstr>
      <vt:lpstr>Cryptocurrencies Analysis and Price  Volatility prediction with hybrid LSTM-GARCH model</vt:lpstr>
      <vt:lpstr>Summary</vt:lpstr>
      <vt:lpstr>Introduction</vt:lpstr>
      <vt:lpstr>Question and Objectives</vt:lpstr>
      <vt:lpstr>Presentazione standard di PowerPoint</vt:lpstr>
      <vt:lpstr>Methodology</vt:lpstr>
      <vt:lpstr>Cryptocurrecies trends</vt:lpstr>
      <vt:lpstr>Capital market matplotlib interactive?</vt:lpstr>
      <vt:lpstr>Capital market</vt:lpstr>
      <vt:lpstr>Capital market</vt:lpstr>
      <vt:lpstr>Capital market</vt:lpstr>
      <vt:lpstr>Capital market</vt:lpstr>
      <vt:lpstr>Capital market - Comparison </vt:lpstr>
      <vt:lpstr>Candlesticks</vt:lpstr>
      <vt:lpstr>Simple Return, Cumulative Return</vt:lpstr>
      <vt:lpstr>Volatility</vt:lpstr>
      <vt:lpstr>GARCH</vt:lpstr>
      <vt:lpstr>LSTM to predict the CUMULATIVE RETURNS</vt:lpstr>
      <vt:lpstr>Presentazione standard di PowerPoint</vt:lpstr>
      <vt:lpstr>Steps to build the LSTM model</vt:lpstr>
      <vt:lpstr>Presentazione standard di PowerPoint</vt:lpstr>
      <vt:lpstr>Evaluation</vt:lpstr>
      <vt:lpstr>Conclusion</vt:lpstr>
      <vt:lpstr>Presentazione standard di PowerPoint</vt:lpstr>
      <vt:lpstr>References</vt:lpstr>
      <vt:lpstr>Final Table</vt:lpstr>
      <vt:lpstr>Not working iota </vt:lpstr>
      <vt:lpstr>Epochs=20 and batch_size=16 Dogecoin</vt:lpstr>
      <vt:lpstr>Epochs=20 and batch_size=16 Litecoin</vt:lpstr>
      <vt:lpstr>Epochs=20 and batch_size=16 Ethereum</vt:lpstr>
      <vt:lpstr>Epochs=20 and batch_size=16 Ripple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Cryptocurrencies Analysis and price prediction with LSTM</dc:title>
  <dc:creator>Zarmina Ursino - zarmina.ursino@studio.unibo.it</dc:creator>
  <cp:lastModifiedBy>Zarmina Ursino - zarmina.ursino@studio.unibo.it</cp:lastModifiedBy>
  <cp:revision>30</cp:revision>
  <dcterms:created xsi:type="dcterms:W3CDTF">2022-02-10T16:47:05Z</dcterms:created>
  <dcterms:modified xsi:type="dcterms:W3CDTF">2022-02-21T15:48:07Z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