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5" r:id="rId6"/>
    <p:sldId id="281" r:id="rId7"/>
    <p:sldId id="279" r:id="rId8"/>
    <p:sldId id="280" r:id="rId9"/>
    <p:sldId id="282" r:id="rId10"/>
    <p:sldId id="283" r:id="rId11"/>
    <p:sldId id="284" r:id="rId12"/>
    <p:sldId id="285" r:id="rId13"/>
    <p:sldId id="287" r:id="rId14"/>
    <p:sldId id="286" r:id="rId15"/>
    <p:sldId id="276" r:id="rId16"/>
    <p:sldId id="277" r:id="rId17"/>
    <p:sldId id="273" r:id="rId1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10/02/2022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13.359"/>
    </inkml:context>
    <inkml:brush xml:id="br0">
      <inkml:brushProperty name="width" value="0.05" units="cm"/>
      <inkml:brushProperty name="height" value="0.05" units="cm"/>
      <inkml:brushProperty name="color" value="#66CC00"/>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15.402"/>
    </inkml:context>
    <inkml:brush xml:id="br0">
      <inkml:brushProperty name="width" value="0.05" units="cm"/>
      <inkml:brushProperty name="height" value="0.05" units="cm"/>
      <inkml:brushProperty name="color" value="#66CC00"/>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34.975"/>
    </inkml:context>
    <inkml:brush xml:id="br0">
      <inkml:brushProperty name="width" value="0.05" units="cm"/>
      <inkml:brushProperty name="height" value="0.05" units="cm"/>
      <inkml:brushProperty name="color" value="#66CC00"/>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40.113"/>
    </inkml:context>
    <inkml:brush xml:id="br0">
      <inkml:brushProperty name="width" value="0.05" units="cm"/>
      <inkml:brushProperty name="height" value="0.05" units="cm"/>
      <inkml:brushProperty name="color" value="#66CC00"/>
    </inkml:brush>
  </inkml:definitions>
  <inkml:trace contextRef="#ctx0" brushRef="#br0">1 1 24575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43.943"/>
    </inkml:context>
    <inkml:brush xml:id="br0">
      <inkml:brushProperty name="width" value="0.05" units="cm"/>
      <inkml:brushProperty name="height" value="0.05" units="cm"/>
      <inkml:brushProperty name="color" value="#66CC00"/>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44.501"/>
    </inkml:context>
    <inkml:brush xml:id="br0">
      <inkml:brushProperty name="width" value="0.05" units="cm"/>
      <inkml:brushProperty name="height" value="0.05" units="cm"/>
      <inkml:brushProperty name="color" value="#66CC00"/>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10/02/2022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10/02/2022</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10/02/2022</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10/02/2022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10/02/2022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10/02/2022</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10/02/2022</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10/02/2022</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 dello schema</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10/02/2022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 dello schema</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10/02/2022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10/02/2022</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investopedia.com/terms/c/cumulativereturn.asp#:~:text=The%20cumulative%20return%20is%20the,investment%20impacts%20its%20cumulative%20retur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image" Target="../media/image5.png"/><Relationship Id="rId10" Type="http://schemas.openxmlformats.org/officeDocument/2006/relationships/customXml" Target="../ink/ink3.xml"/><Relationship Id="rId4" Type="http://schemas.openxmlformats.org/officeDocument/2006/relationships/image" Target="../media/image4.png"/><Relationship Id="rId9"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customXml" Target="../ink/ink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www.livemint.com/market/cryptocurrency/bitcoin-logs-over-800-jump-for-fy21-ethereum-zooms-1300-11617209720781.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lbitcoin.news/boom-iota-372-10-giorni/"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strospace.it/2021/05/10/spacex-e-geometric-energy-finanziano-una-missione-verso-la-luna-con-i-dogecoi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normAutofit fontScale="90000"/>
          </a:bodyPr>
          <a:lstStyle/>
          <a:p>
            <a:pPr rtl="0"/>
            <a:r>
              <a:rPr lang="it-IT" dirty="0" err="1"/>
              <a:t>Cryptocurrencies</a:t>
            </a:r>
            <a:r>
              <a:rPr lang="it-IT" dirty="0"/>
              <a:t> Analysis and price </a:t>
            </a:r>
            <a:r>
              <a:rPr lang="it-IT" dirty="0" err="1"/>
              <a:t>prediction</a:t>
            </a:r>
            <a:r>
              <a:rPr lang="it-IT" dirty="0"/>
              <a:t> with LSTM</a:t>
            </a:r>
          </a:p>
        </p:txBody>
      </p:sp>
      <p:sp>
        <p:nvSpPr>
          <p:cNvPr id="3" name="Sottotitolo 2"/>
          <p:cNvSpPr>
            <a:spLocks noGrp="1"/>
          </p:cNvSpPr>
          <p:nvPr>
            <p:ph type="subTitle" idx="1"/>
          </p:nvPr>
        </p:nvSpPr>
        <p:spPr/>
        <p:txBody>
          <a:bodyPr rtlCol="0"/>
          <a:lstStyle/>
          <a:p>
            <a:pPr rtl="0"/>
            <a:r>
              <a:rPr lang="it-IT" dirty="0"/>
              <a:t>Zarmina Ursino (n. matricola)</a:t>
            </a:r>
          </a:p>
          <a:p>
            <a:pPr rtl="0"/>
            <a:r>
              <a:rPr lang="it-IT" dirty="0"/>
              <a:t>Zarmina.ursino@studio.unibo.it</a:t>
            </a:r>
          </a:p>
        </p:txBody>
      </p:sp>
    </p:spTree>
    <p:extLst>
      <p:ext uri="{BB962C8B-B14F-4D97-AF65-F5344CB8AC3E}">
        <p14:creationId xmlns:p14="http://schemas.microsoft.com/office/powerpoint/2010/main" val="24245383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1EBB7A-2BC4-4164-B9D9-AE907CBC8C40}"/>
              </a:ext>
            </a:extLst>
          </p:cNvPr>
          <p:cNvSpPr>
            <a:spLocks noGrp="1"/>
          </p:cNvSpPr>
          <p:nvPr>
            <p:ph type="title"/>
          </p:nvPr>
        </p:nvSpPr>
        <p:spPr>
          <a:xfrm>
            <a:off x="1524000" y="260648"/>
            <a:ext cx="9144000" cy="763488"/>
          </a:xfrm>
        </p:spPr>
        <p:txBody>
          <a:bodyPr/>
          <a:lstStyle/>
          <a:p>
            <a:r>
              <a:rPr lang="it-IT" dirty="0"/>
              <a:t>Simple Return, Cumulative Return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B2FB180-071D-420B-AB4B-43206E398231}"/>
                  </a:ext>
                </a:extLst>
              </p:cNvPr>
              <p:cNvSpPr>
                <a:spLocks noGrp="1"/>
              </p:cNvSpPr>
              <p:nvPr>
                <p:ph idx="1"/>
              </p:nvPr>
            </p:nvSpPr>
            <p:spPr>
              <a:xfrm>
                <a:off x="1524000" y="1412776"/>
                <a:ext cx="9144000" cy="4267200"/>
              </a:xfrm>
            </p:spPr>
            <p:txBody>
              <a:bodyPr>
                <a:normAutofit/>
              </a:bodyPr>
              <a:lstStyle/>
              <a:p>
                <a:pPr marL="0" indent="0">
                  <a:buNone/>
                </a:pPr>
                <a:r>
                  <a:rPr lang="en-US" sz="1500" b="0" i="0" dirty="0">
                    <a:solidFill>
                      <a:schemeClr val="tx1"/>
                    </a:solidFill>
                    <a:effectLst/>
                    <a:latin typeface="Roboto" panose="02000000000000000000" pitchFamily="2" charset="0"/>
                  </a:rPr>
                  <a:t>Percentage change is a way to calculate the degree of change in a stock over a specific period of time using simple arithmetic. This metric is useful to investors, who use it to compare stocks with different price movements.</a:t>
                </a:r>
              </a:p>
              <a:p>
                <a:pPr marL="0" indent="0">
                  <a:buNone/>
                </a:pPr>
                <a14:m>
                  <m:oMathPara xmlns:m="http://schemas.openxmlformats.org/officeDocument/2006/math">
                    <m:oMathParaPr>
                      <m:jc m:val="centerGroup"/>
                    </m:oMathParaPr>
                    <m:oMath xmlns:m="http://schemas.openxmlformats.org/officeDocument/2006/math">
                      <m:sSub>
                        <m:sSubPr>
                          <m:ctrlPr>
                            <a:rPr lang="it-IT" sz="1500" b="0" i="1" smtClean="0">
                              <a:solidFill>
                                <a:schemeClr val="tx1"/>
                              </a:solidFill>
                              <a:latin typeface="Cambria Math" panose="02040503050406030204" pitchFamily="18" charset="0"/>
                            </a:rPr>
                          </m:ctrlPr>
                        </m:sSubPr>
                        <m:e>
                          <m:r>
                            <a:rPr lang="it-IT" sz="1500" b="0" i="1" smtClean="0">
                              <a:solidFill>
                                <a:schemeClr val="tx1"/>
                              </a:solidFill>
                              <a:latin typeface="Cambria Math" panose="02040503050406030204" pitchFamily="18" charset="0"/>
                            </a:rPr>
                            <m:t>𝑟</m:t>
                          </m:r>
                        </m:e>
                        <m:sub>
                          <m:r>
                            <a:rPr lang="it-IT" sz="1500" b="0" i="1" smtClean="0">
                              <a:solidFill>
                                <a:schemeClr val="tx1"/>
                              </a:solidFill>
                              <a:latin typeface="Cambria Math" panose="02040503050406030204" pitchFamily="18" charset="0"/>
                            </a:rPr>
                            <m:t>𝑡</m:t>
                          </m:r>
                        </m:sub>
                      </m:sSub>
                      <m:r>
                        <a:rPr lang="it-IT" sz="1500" b="0" i="1" smtClean="0">
                          <a:solidFill>
                            <a:schemeClr val="tx1"/>
                          </a:solidFill>
                          <a:latin typeface="Cambria Math" panose="02040503050406030204" pitchFamily="18" charset="0"/>
                        </a:rPr>
                        <m:t>=</m:t>
                      </m:r>
                      <m:f>
                        <m:fPr>
                          <m:ctrlPr>
                            <a:rPr lang="it-IT" sz="1500" b="0" i="1" smtClean="0">
                              <a:solidFill>
                                <a:schemeClr val="tx1"/>
                              </a:solidFill>
                              <a:latin typeface="Cambria Math" panose="02040503050406030204" pitchFamily="18" charset="0"/>
                            </a:rPr>
                          </m:ctrlPr>
                        </m:fPr>
                        <m:num>
                          <m:sSub>
                            <m:sSubPr>
                              <m:ctrlPr>
                                <a:rPr lang="it-IT" sz="1500" b="0" i="1" smtClean="0">
                                  <a:solidFill>
                                    <a:schemeClr val="tx1"/>
                                  </a:solidFill>
                                  <a:latin typeface="Cambria Math" panose="02040503050406030204" pitchFamily="18" charset="0"/>
                                </a:rPr>
                              </m:ctrlPr>
                            </m:sSubPr>
                            <m:e>
                              <m:r>
                                <a:rPr lang="it-IT" sz="1500" b="0" i="1" smtClean="0">
                                  <a:solidFill>
                                    <a:schemeClr val="tx1"/>
                                  </a:solidFill>
                                  <a:latin typeface="Cambria Math" panose="02040503050406030204" pitchFamily="18" charset="0"/>
                                </a:rPr>
                                <m:t>𝑝</m:t>
                              </m:r>
                            </m:e>
                            <m:sub>
                              <m:r>
                                <a:rPr lang="it-IT" sz="1500" b="0" i="1" smtClean="0">
                                  <a:solidFill>
                                    <a:schemeClr val="tx1"/>
                                  </a:solidFill>
                                  <a:latin typeface="Cambria Math" panose="02040503050406030204" pitchFamily="18" charset="0"/>
                                </a:rPr>
                                <m:t>𝑡</m:t>
                              </m:r>
                            </m:sub>
                          </m:sSub>
                        </m:num>
                        <m:den>
                          <m:sSub>
                            <m:sSubPr>
                              <m:ctrlPr>
                                <a:rPr lang="it-IT" sz="1500" b="0" i="1" smtClean="0">
                                  <a:solidFill>
                                    <a:schemeClr val="tx1"/>
                                  </a:solidFill>
                                  <a:latin typeface="Cambria Math" panose="02040503050406030204" pitchFamily="18" charset="0"/>
                                </a:rPr>
                              </m:ctrlPr>
                            </m:sSubPr>
                            <m:e>
                              <m:r>
                                <a:rPr lang="it-IT" sz="1500" b="0" i="1" smtClean="0">
                                  <a:solidFill>
                                    <a:schemeClr val="tx1"/>
                                  </a:solidFill>
                                  <a:latin typeface="Cambria Math" panose="02040503050406030204" pitchFamily="18" charset="0"/>
                                </a:rPr>
                                <m:t>𝑝</m:t>
                              </m:r>
                            </m:e>
                            <m:sub>
                              <m:r>
                                <a:rPr lang="it-IT" sz="1500" b="0" i="1" smtClean="0">
                                  <a:solidFill>
                                    <a:schemeClr val="tx1"/>
                                  </a:solidFill>
                                  <a:latin typeface="Cambria Math" panose="02040503050406030204" pitchFamily="18" charset="0"/>
                                </a:rPr>
                                <m:t>𝑡</m:t>
                              </m:r>
                              <m:r>
                                <a:rPr lang="it-IT" sz="1500" b="0" i="1" smtClean="0">
                                  <a:solidFill>
                                    <a:schemeClr val="tx1"/>
                                  </a:solidFill>
                                  <a:latin typeface="Cambria Math" panose="02040503050406030204" pitchFamily="18" charset="0"/>
                                </a:rPr>
                                <m:t>−1</m:t>
                              </m:r>
                            </m:sub>
                          </m:sSub>
                        </m:den>
                      </m:f>
                      <m:r>
                        <a:rPr lang="it-IT" sz="1500" b="0" i="1" smtClean="0">
                          <a:solidFill>
                            <a:schemeClr val="tx1"/>
                          </a:solidFill>
                          <a:latin typeface="Cambria Math" panose="02040503050406030204" pitchFamily="18" charset="0"/>
                        </a:rPr>
                        <m:t>−1</m:t>
                      </m:r>
                    </m:oMath>
                  </m:oMathPara>
                </a14:m>
                <a:endParaRPr lang="en-US" sz="1500" dirty="0">
                  <a:solidFill>
                    <a:schemeClr val="tx1"/>
                  </a:solidFill>
                  <a:latin typeface="Roboto" panose="02000000000000000000" pitchFamily="2" charset="0"/>
                </a:endParaRPr>
              </a:p>
              <a:p>
                <a:pPr marL="0" indent="0">
                  <a:buNone/>
                </a:pPr>
                <a:endParaRPr lang="en-US" sz="1500" b="0" i="0" dirty="0">
                  <a:solidFill>
                    <a:schemeClr val="tx1"/>
                  </a:solidFill>
                  <a:effectLst/>
                  <a:latin typeface="Roboto" panose="02000000000000000000" pitchFamily="2" charset="0"/>
                </a:endParaRPr>
              </a:p>
              <a:p>
                <a:pPr marL="0" indent="0">
                  <a:buNone/>
                </a:pPr>
                <a:r>
                  <a:rPr lang="en-US" sz="1500" dirty="0">
                    <a:solidFill>
                      <a:schemeClr val="tx1"/>
                    </a:solidFill>
                    <a:latin typeface="Roboto" panose="02000000000000000000" pitchFamily="2" charset="0"/>
                  </a:rPr>
                  <a:t>In the formula,  </a:t>
                </a:r>
                <a:r>
                  <a:rPr lang="en-US" sz="1500" dirty="0" err="1">
                    <a:solidFill>
                      <a:schemeClr val="tx1"/>
                    </a:solidFill>
                    <a:latin typeface="Roboto" panose="02000000000000000000" pitchFamily="2" charset="0"/>
                  </a:rPr>
                  <a:t>pt</a:t>
                </a:r>
                <a:r>
                  <a:rPr lang="en-US" sz="1500" dirty="0">
                    <a:solidFill>
                      <a:schemeClr val="tx1"/>
                    </a:solidFill>
                    <a:latin typeface="Roboto" panose="02000000000000000000" pitchFamily="2" charset="0"/>
                  </a:rPr>
                  <a:t>  denotes the price of an asset time  t . Thus,  rt  is the profit rate of holding the asset from time  t−1  to  t . From here we can define  rt+1  as the one period gross return, which is the ratio of the new market value at the end of the holding period over the initial market value.</a:t>
                </a:r>
              </a:p>
              <a:p>
                <a:pPr marL="0" indent="0">
                  <a:buNone/>
                </a:pPr>
                <a:r>
                  <a:rPr lang="en-US" sz="1500" b="0" i="0" dirty="0">
                    <a:solidFill>
                      <a:schemeClr val="tx1"/>
                    </a:solidFill>
                    <a:effectLst/>
                    <a:latin typeface="Roboto" panose="02000000000000000000" pitchFamily="2" charset="0"/>
                  </a:rPr>
                  <a:t>The cumulative return is the total change in the investment price over a set time—an aggregate return, not an annualized one. (</a:t>
                </a:r>
                <a:r>
                  <a:rPr lang="en-US" sz="1500" b="0" i="0" dirty="0">
                    <a:solidFill>
                      <a:schemeClr val="tx1"/>
                    </a:solidFill>
                    <a:effectLst/>
                    <a:latin typeface="Roboto" panose="02000000000000000000" pitchFamily="2" charset="0"/>
                    <a:hlinkClick r:id="rId2">
                      <a:extLst>
                        <a:ext uri="{A12FA001-AC4F-418D-AE19-62706E023703}">
                          <ahyp:hlinkClr xmlns:ahyp="http://schemas.microsoft.com/office/drawing/2018/hyperlinkcolor" val="tx"/>
                        </a:ext>
                      </a:extLst>
                    </a:hlinkClick>
                  </a:rPr>
                  <a:t>https://www.investopedia.com/terms/c/cumulativereturn.asp#:~:text=The%20cumulative%20return%20is%20the,investment%20impacts%20its%20cumulative%20return</a:t>
                </a:r>
                <a:r>
                  <a:rPr lang="en-US" sz="1500" b="0" i="0" dirty="0">
                    <a:solidFill>
                      <a:schemeClr val="tx1"/>
                    </a:solidFill>
                    <a:effectLst/>
                    <a:latin typeface="Roboto" panose="02000000000000000000" pitchFamily="2" charset="0"/>
                  </a:rPr>
                  <a:t>).</a:t>
                </a:r>
                <a:endParaRPr lang="it-IT" sz="1500" i="1" dirty="0">
                  <a:solidFill>
                    <a:schemeClr val="tx1"/>
                  </a:solidFill>
                  <a:effectLst/>
                  <a:latin typeface="Cambria Math" panose="02040503050406030204" pitchFamily="18" charset="0"/>
                </a:endParaRPr>
              </a:p>
              <a:p>
                <a:pPr marL="0" indent="0">
                  <a:buNone/>
                </a:pPr>
                <a:endParaRPr lang="it-IT" sz="15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500" b="0" i="1" smtClean="0">
                              <a:solidFill>
                                <a:srgbClr val="836967"/>
                              </a:solidFill>
                              <a:latin typeface="Cambria Math" panose="02040503050406030204" pitchFamily="18" charset="0"/>
                            </a:rPr>
                          </m:ctrlPr>
                        </m:sSubPr>
                        <m:e>
                          <m:r>
                            <a:rPr lang="it-IT" sz="1500" b="0" i="1" smtClean="0">
                              <a:latin typeface="Cambria Math" panose="02040503050406030204" pitchFamily="18" charset="0"/>
                            </a:rPr>
                            <m:t>𝑐</m:t>
                          </m:r>
                        </m:e>
                        <m:sub>
                          <m:r>
                            <a:rPr lang="it-IT" sz="1500" b="0" i="1" smtClean="0">
                              <a:latin typeface="Cambria Math" panose="02040503050406030204" pitchFamily="18" charset="0"/>
                            </a:rPr>
                            <m:t>𝑡</m:t>
                          </m:r>
                        </m:sub>
                      </m:sSub>
                      <m:r>
                        <a:rPr lang="it-IT" sz="1500" b="0" i="1" smtClean="0">
                          <a:latin typeface="Cambria Math" panose="02040503050406030204" pitchFamily="18" charset="0"/>
                        </a:rPr>
                        <m:t>=</m:t>
                      </m:r>
                      <m:d>
                        <m:dPr>
                          <m:ctrlPr>
                            <a:rPr lang="it-IT" sz="1500" b="0" i="1" smtClean="0">
                              <a:solidFill>
                                <a:srgbClr val="836967"/>
                              </a:solidFill>
                              <a:latin typeface="Cambria Math" panose="02040503050406030204" pitchFamily="18" charset="0"/>
                            </a:rPr>
                          </m:ctrlPr>
                        </m:dPr>
                        <m:e>
                          <m:r>
                            <a:rPr lang="it-IT" sz="1500" b="0" i="1" smtClean="0">
                              <a:latin typeface="Cambria Math" panose="02040503050406030204" pitchFamily="18" charset="0"/>
                            </a:rPr>
                            <m:t>1+</m:t>
                          </m:r>
                          <m:sSub>
                            <m:sSubPr>
                              <m:ctrlPr>
                                <a:rPr lang="it-IT" sz="1500" b="0" i="1" smtClean="0">
                                  <a:solidFill>
                                    <a:srgbClr val="836967"/>
                                  </a:solidFill>
                                  <a:latin typeface="Cambria Math" panose="02040503050406030204" pitchFamily="18" charset="0"/>
                                </a:rPr>
                              </m:ctrlPr>
                            </m:sSubPr>
                            <m:e>
                              <m:r>
                                <a:rPr lang="it-IT" sz="1500" b="0" i="1" smtClean="0">
                                  <a:latin typeface="Cambria Math" panose="02040503050406030204" pitchFamily="18" charset="0"/>
                                </a:rPr>
                                <m:t>𝑟</m:t>
                              </m:r>
                            </m:e>
                            <m:sub>
                              <m:r>
                                <a:rPr lang="it-IT" sz="1500" b="0" i="1" smtClean="0">
                                  <a:latin typeface="Cambria Math" panose="02040503050406030204" pitchFamily="18" charset="0"/>
                                </a:rPr>
                                <m:t>𝑡</m:t>
                              </m:r>
                            </m:sub>
                          </m:sSub>
                        </m:e>
                      </m:d>
                      <m:sSub>
                        <m:sSubPr>
                          <m:ctrlPr>
                            <a:rPr lang="it-IT" sz="1500" b="0" i="1" smtClean="0">
                              <a:solidFill>
                                <a:srgbClr val="836967"/>
                              </a:solidFill>
                              <a:latin typeface="Cambria Math" panose="02040503050406030204" pitchFamily="18" charset="0"/>
                            </a:rPr>
                          </m:ctrlPr>
                        </m:sSubPr>
                        <m:e>
                          <m:r>
                            <a:rPr lang="it-IT" sz="1500" b="0" i="1" smtClean="0">
                              <a:latin typeface="Cambria Math" panose="02040503050406030204" pitchFamily="18" charset="0"/>
                            </a:rPr>
                            <m:t>𝑐</m:t>
                          </m:r>
                        </m:e>
                        <m:sub>
                          <m:r>
                            <a:rPr lang="it-IT" sz="1500" b="0" i="1" smtClean="0">
                              <a:latin typeface="Cambria Math" panose="02040503050406030204" pitchFamily="18" charset="0"/>
                            </a:rPr>
                            <m:t>𝑡</m:t>
                          </m:r>
                          <m:r>
                            <a:rPr lang="it-IT" sz="1500" b="0" i="1" smtClean="0">
                              <a:latin typeface="Cambria Math" panose="02040503050406030204" pitchFamily="18" charset="0"/>
                            </a:rPr>
                            <m:t>−1</m:t>
                          </m:r>
                        </m:sub>
                      </m:sSub>
                    </m:oMath>
                  </m:oMathPara>
                </a14:m>
                <a:endParaRPr lang="it-IT" sz="1500" b="0" dirty="0"/>
              </a:p>
              <a:p>
                <a:pPr marL="0" indent="0">
                  <a:buNone/>
                </a:pPr>
                <a:endParaRPr lang="it-IT" sz="1500" dirty="0"/>
              </a:p>
            </p:txBody>
          </p:sp>
        </mc:Choice>
        <mc:Fallback>
          <p:sp>
            <p:nvSpPr>
              <p:cNvPr id="3" name="Segnaposto contenuto 2">
                <a:extLst>
                  <a:ext uri="{FF2B5EF4-FFF2-40B4-BE49-F238E27FC236}">
                    <a16:creationId xmlns:a16="http://schemas.microsoft.com/office/drawing/2014/main" id="{6B2FB180-071D-420B-AB4B-43206E398231}"/>
                  </a:ext>
                </a:extLst>
              </p:cNvPr>
              <p:cNvSpPr>
                <a:spLocks noGrp="1" noRot="1" noChangeAspect="1" noMove="1" noResize="1" noEditPoints="1" noAdjustHandles="1" noChangeArrowheads="1" noChangeShapeType="1" noTextEdit="1"/>
              </p:cNvSpPr>
              <p:nvPr>
                <p:ph idx="1"/>
              </p:nvPr>
            </p:nvSpPr>
            <p:spPr>
              <a:xfrm>
                <a:off x="1524000" y="1412776"/>
                <a:ext cx="9144000" cy="4267200"/>
              </a:xfrm>
              <a:blipFill>
                <a:blip r:embed="rId3"/>
                <a:stretch>
                  <a:fillRect l="-267" t="-714"/>
                </a:stretch>
              </a:blipFill>
            </p:spPr>
            <p:txBody>
              <a:bodyPr/>
              <a:lstStyle/>
              <a:p>
                <a:r>
                  <a:rPr lang="it-IT">
                    <a:noFill/>
                  </a:rPr>
                  <a:t> </a:t>
                </a:r>
              </a:p>
            </p:txBody>
          </p:sp>
        </mc:Fallback>
      </mc:AlternateContent>
    </p:spTree>
    <p:extLst>
      <p:ext uri="{BB962C8B-B14F-4D97-AF65-F5344CB8AC3E}">
        <p14:creationId xmlns:p14="http://schemas.microsoft.com/office/powerpoint/2010/main" val="269068471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1A57D4-0E06-4F9F-93FF-2AF3A6D2D7ED}"/>
              </a:ext>
            </a:extLst>
          </p:cNvPr>
          <p:cNvSpPr>
            <a:spLocks noGrp="1"/>
          </p:cNvSpPr>
          <p:nvPr>
            <p:ph type="title"/>
          </p:nvPr>
        </p:nvSpPr>
        <p:spPr>
          <a:xfrm>
            <a:off x="1523999" y="440030"/>
            <a:ext cx="9144000" cy="838200"/>
          </a:xfrm>
        </p:spPr>
        <p:txBody>
          <a:bodyPr>
            <a:normAutofit fontScale="90000"/>
          </a:bodyPr>
          <a:lstStyle/>
          <a:p>
            <a:r>
              <a:rPr lang="it-IT" dirty="0"/>
              <a:t>LSTM to </a:t>
            </a:r>
            <a:r>
              <a:rPr lang="it-IT" dirty="0" err="1"/>
              <a:t>predict</a:t>
            </a:r>
            <a:r>
              <a:rPr lang="it-IT" dirty="0"/>
              <a:t> the CUMULATIVE RETURNS</a:t>
            </a:r>
          </a:p>
        </p:txBody>
      </p:sp>
      <p:sp>
        <p:nvSpPr>
          <p:cNvPr id="3" name="Segnaposto contenuto 2">
            <a:extLst>
              <a:ext uri="{FF2B5EF4-FFF2-40B4-BE49-F238E27FC236}">
                <a16:creationId xmlns:a16="http://schemas.microsoft.com/office/drawing/2014/main" id="{AFDA813A-8EC3-47B9-A8C1-3869AD634309}"/>
              </a:ext>
            </a:extLst>
          </p:cNvPr>
          <p:cNvSpPr>
            <a:spLocks noGrp="1"/>
          </p:cNvSpPr>
          <p:nvPr>
            <p:ph idx="1"/>
          </p:nvPr>
        </p:nvSpPr>
        <p:spPr/>
        <p:txBody>
          <a:bodyPr>
            <a:normAutofit/>
          </a:bodyPr>
          <a:lstStyle/>
          <a:p>
            <a:pPr marL="0" indent="0" algn="l">
              <a:buNone/>
            </a:pPr>
            <a:r>
              <a:rPr lang="en-US" sz="1500" b="1" i="0" dirty="0">
                <a:solidFill>
                  <a:schemeClr val="tx1"/>
                </a:solidFill>
                <a:effectLst/>
                <a:latin typeface="charter"/>
              </a:rPr>
              <a:t>Time-series forecasting</a:t>
            </a:r>
            <a:r>
              <a:rPr lang="en-US" sz="1500" b="0" i="0" dirty="0">
                <a:solidFill>
                  <a:schemeClr val="tx1"/>
                </a:solidFill>
                <a:effectLst/>
                <a:latin typeface="charter"/>
              </a:rPr>
              <a:t> models are the models that are capable to </a:t>
            </a:r>
            <a:r>
              <a:rPr lang="en-US" sz="1500" b="1" i="0" dirty="0">
                <a:solidFill>
                  <a:schemeClr val="tx1"/>
                </a:solidFill>
                <a:effectLst/>
                <a:latin typeface="charter"/>
              </a:rPr>
              <a:t>predict</a:t>
            </a:r>
            <a:r>
              <a:rPr lang="en-US" sz="1500" b="0" i="0" dirty="0">
                <a:solidFill>
                  <a:schemeClr val="tx1"/>
                </a:solidFill>
                <a:effectLst/>
                <a:latin typeface="charter"/>
              </a:rPr>
              <a:t> </a:t>
            </a:r>
            <a:r>
              <a:rPr lang="en-US" sz="1500" b="1" i="0" dirty="0">
                <a:solidFill>
                  <a:schemeClr val="tx1"/>
                </a:solidFill>
                <a:effectLst/>
                <a:latin typeface="charter"/>
              </a:rPr>
              <a:t>future values</a:t>
            </a:r>
            <a:r>
              <a:rPr lang="en-US" sz="1500" b="0" i="0" dirty="0">
                <a:solidFill>
                  <a:schemeClr val="tx1"/>
                </a:solidFill>
                <a:effectLst/>
                <a:latin typeface="charter"/>
              </a:rPr>
              <a:t> based on </a:t>
            </a:r>
            <a:r>
              <a:rPr lang="en-US" sz="1500" b="1" i="0" dirty="0">
                <a:solidFill>
                  <a:schemeClr val="tx1"/>
                </a:solidFill>
                <a:effectLst/>
                <a:latin typeface="charter"/>
              </a:rPr>
              <a:t>previously</a:t>
            </a:r>
            <a:r>
              <a:rPr lang="en-US" sz="1500" b="0" i="0" dirty="0">
                <a:solidFill>
                  <a:schemeClr val="tx1"/>
                </a:solidFill>
                <a:effectLst/>
                <a:latin typeface="charter"/>
              </a:rPr>
              <a:t> </a:t>
            </a:r>
            <a:r>
              <a:rPr lang="en-US" sz="1500" b="1" i="0" dirty="0">
                <a:solidFill>
                  <a:schemeClr val="tx1"/>
                </a:solidFill>
                <a:effectLst/>
                <a:latin typeface="charter"/>
              </a:rPr>
              <a:t>observed</a:t>
            </a:r>
            <a:r>
              <a:rPr lang="en-US" sz="1500" b="0" i="0" dirty="0">
                <a:solidFill>
                  <a:schemeClr val="tx1"/>
                </a:solidFill>
                <a:effectLst/>
                <a:latin typeface="charter"/>
              </a:rPr>
              <a:t> </a:t>
            </a:r>
            <a:r>
              <a:rPr lang="en-US" sz="1500" b="1" i="0" dirty="0">
                <a:solidFill>
                  <a:schemeClr val="tx1"/>
                </a:solidFill>
                <a:effectLst/>
                <a:latin typeface="charter"/>
              </a:rPr>
              <a:t>values</a:t>
            </a:r>
            <a:r>
              <a:rPr lang="en-US" sz="1500" b="0" i="0" dirty="0">
                <a:solidFill>
                  <a:schemeClr val="tx1"/>
                </a:solidFill>
                <a:effectLst/>
                <a:latin typeface="charter"/>
              </a:rPr>
              <a:t>. </a:t>
            </a:r>
            <a:r>
              <a:rPr lang="en-US" sz="1500" b="1" i="0" dirty="0">
                <a:solidFill>
                  <a:schemeClr val="tx1"/>
                </a:solidFill>
                <a:effectLst/>
                <a:latin typeface="charter"/>
              </a:rPr>
              <a:t>Long short-term memory</a:t>
            </a:r>
            <a:r>
              <a:rPr lang="en-US" sz="1500" b="0" i="0" dirty="0">
                <a:solidFill>
                  <a:schemeClr val="tx1"/>
                </a:solidFill>
                <a:effectLst/>
                <a:latin typeface="charter"/>
              </a:rPr>
              <a:t> (</a:t>
            </a:r>
            <a:r>
              <a:rPr lang="en-US" sz="1500" b="1" i="0" dirty="0">
                <a:solidFill>
                  <a:schemeClr val="tx1"/>
                </a:solidFill>
                <a:effectLst/>
                <a:latin typeface="charter"/>
              </a:rPr>
              <a:t>LSTM</a:t>
            </a:r>
            <a:r>
              <a:rPr lang="en-US" sz="1500" b="0" i="0" dirty="0">
                <a:solidFill>
                  <a:schemeClr val="tx1"/>
                </a:solidFill>
                <a:effectLst/>
                <a:latin typeface="charter"/>
              </a:rPr>
              <a:t>) is an artificial recurrent neural network (RNN) architecture used in the field of deep learning. Unlike standard feedforward neural networks, LSTM has feedback connections. It can not only process single data points (e.g. images), but also entire sequences of data (such as speech or video inputs).</a:t>
            </a:r>
            <a:endParaRPr lang="it-IT" sz="1500" dirty="0">
              <a:solidFill>
                <a:schemeClr val="tx1"/>
              </a:solidFill>
            </a:endParaRPr>
          </a:p>
        </p:txBody>
      </p:sp>
      <p:pic>
        <p:nvPicPr>
          <p:cNvPr id="3076" name="Picture 4" descr="LSTM Networks | A Detailed Explanation | Towards Data Science">
            <a:extLst>
              <a:ext uri="{FF2B5EF4-FFF2-40B4-BE49-F238E27FC236}">
                <a16:creationId xmlns:a16="http://schemas.microsoft.com/office/drawing/2014/main" id="{27243358-BB55-4D2B-A076-A3CDAA93E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4" y="3162181"/>
            <a:ext cx="6419850" cy="3286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83793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D28E0-B144-4A85-9874-032B7F9D7BFF}"/>
              </a:ext>
            </a:extLst>
          </p:cNvPr>
          <p:cNvSpPr>
            <a:spLocks noGrp="1"/>
          </p:cNvSpPr>
          <p:nvPr>
            <p:ph type="title"/>
          </p:nvPr>
        </p:nvSpPr>
        <p:spPr/>
        <p:txBody>
          <a:bodyPr/>
          <a:lstStyle/>
          <a:p>
            <a:r>
              <a:rPr lang="it-IT" dirty="0" err="1"/>
              <a:t>Epochs</a:t>
            </a:r>
            <a:r>
              <a:rPr lang="it-IT" dirty="0"/>
              <a:t>=20 and </a:t>
            </a:r>
            <a:r>
              <a:rPr lang="it-IT" dirty="0" err="1"/>
              <a:t>batch_size</a:t>
            </a:r>
            <a:r>
              <a:rPr lang="it-IT" dirty="0"/>
              <a:t>=16</a:t>
            </a:r>
            <a:br>
              <a:rPr lang="it-IT" dirty="0"/>
            </a:br>
            <a:r>
              <a:rPr lang="it-IT" dirty="0" err="1"/>
              <a:t>Ethereum</a:t>
            </a:r>
            <a:endParaRPr lang="it-IT" dirty="0"/>
          </a:p>
        </p:txBody>
      </p:sp>
      <p:pic>
        <p:nvPicPr>
          <p:cNvPr id="5" name="Immagine 4">
            <a:extLst>
              <a:ext uri="{FF2B5EF4-FFF2-40B4-BE49-F238E27FC236}">
                <a16:creationId xmlns:a16="http://schemas.microsoft.com/office/drawing/2014/main" id="{45EF0650-FA0B-4F2A-9862-C481258BB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21656"/>
            <a:ext cx="7027241" cy="4302992"/>
          </a:xfrm>
          <a:prstGeom prst="rect">
            <a:avLst/>
          </a:prstGeom>
        </p:spPr>
      </p:pic>
      <p:sp>
        <p:nvSpPr>
          <p:cNvPr id="6" name="CasellaDiTesto 5">
            <a:extLst>
              <a:ext uri="{FF2B5EF4-FFF2-40B4-BE49-F238E27FC236}">
                <a16:creationId xmlns:a16="http://schemas.microsoft.com/office/drawing/2014/main" id="{95728BE4-2236-43E0-8BDC-96298C8D8D06}"/>
              </a:ext>
            </a:extLst>
          </p:cNvPr>
          <p:cNvSpPr txBox="1"/>
          <p:nvPr/>
        </p:nvSpPr>
        <p:spPr>
          <a:xfrm>
            <a:off x="8976320" y="1600200"/>
            <a:ext cx="2520280" cy="2031325"/>
          </a:xfrm>
          <a:prstGeom prst="rect">
            <a:avLst/>
          </a:prstGeom>
          <a:noFill/>
        </p:spPr>
        <p:txBody>
          <a:bodyPr wrap="square" rtlCol="0">
            <a:spAutoFit/>
          </a:bodyPr>
          <a:lstStyle/>
          <a:p>
            <a:r>
              <a:rPr lang="fr-FR" b="0" i="0" dirty="0">
                <a:effectLst/>
                <a:latin typeface="Courier New" panose="02070309020205020404" pitchFamily="49" charset="0"/>
              </a:rPr>
              <a:t>Train score: 0.00020 MSE(0.01 RMSE)</a:t>
            </a:r>
          </a:p>
          <a:p>
            <a:endParaRPr lang="fr-FR" b="0" i="0" dirty="0">
              <a:effectLst/>
              <a:latin typeface="Courier New" panose="02070309020205020404" pitchFamily="49" charset="0"/>
            </a:endParaRPr>
          </a:p>
          <a:p>
            <a:r>
              <a:rPr lang="en-US" b="0" i="0" dirty="0">
                <a:effectLst/>
                <a:latin typeface="Courier New" panose="02070309020205020404" pitchFamily="49" charset="0"/>
              </a:rPr>
              <a:t>Test Score: 0.32301 MSE (0.57 RMSE)</a:t>
            </a:r>
            <a:endParaRPr lang="it-IT" dirty="0"/>
          </a:p>
        </p:txBody>
      </p:sp>
    </p:spTree>
    <p:extLst>
      <p:ext uri="{BB962C8B-B14F-4D97-AF65-F5344CB8AC3E}">
        <p14:creationId xmlns:p14="http://schemas.microsoft.com/office/powerpoint/2010/main" val="153221190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FEE5B-CDA4-414F-B3DA-C002AF69F15B}"/>
              </a:ext>
            </a:extLst>
          </p:cNvPr>
          <p:cNvSpPr>
            <a:spLocks noGrp="1"/>
          </p:cNvSpPr>
          <p:nvPr>
            <p:ph type="title"/>
          </p:nvPr>
        </p:nvSpPr>
        <p:spPr/>
        <p:txBody>
          <a:bodyPr/>
          <a:lstStyle/>
          <a:p>
            <a:endParaRPr lang="it-IT"/>
          </a:p>
        </p:txBody>
      </p:sp>
      <p:pic>
        <p:nvPicPr>
          <p:cNvPr id="5" name="Segnaposto contenuto 4">
            <a:extLst>
              <a:ext uri="{FF2B5EF4-FFF2-40B4-BE49-F238E27FC236}">
                <a16:creationId xmlns:a16="http://schemas.microsoft.com/office/drawing/2014/main" id="{DF0ECF38-45CF-4BBF-90B8-E30DE61BEA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37670"/>
            <a:ext cx="8382533" cy="3895586"/>
          </a:xfrm>
        </p:spPr>
      </p:pic>
    </p:spTree>
    <p:extLst>
      <p:ext uri="{BB962C8B-B14F-4D97-AF65-F5344CB8AC3E}">
        <p14:creationId xmlns:p14="http://schemas.microsoft.com/office/powerpoint/2010/main" val="376429803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0BA233-0EF7-4D10-AC81-1FF815C3EB07}"/>
              </a:ext>
            </a:extLst>
          </p:cNvPr>
          <p:cNvSpPr txBox="1"/>
          <p:nvPr/>
        </p:nvSpPr>
        <p:spPr>
          <a:xfrm>
            <a:off x="3287688" y="3136612"/>
            <a:ext cx="5616624" cy="584775"/>
          </a:xfrm>
          <a:prstGeom prst="rect">
            <a:avLst/>
          </a:prstGeom>
          <a:noFill/>
        </p:spPr>
        <p:txBody>
          <a:bodyPr wrap="square" rtlCol="0">
            <a:spAutoFit/>
          </a:bodyPr>
          <a:lstStyle/>
          <a:p>
            <a:r>
              <a:rPr lang="it-IT" sz="3200" dirty="0"/>
              <a:t>Thank </a:t>
            </a:r>
            <a:r>
              <a:rPr lang="it-IT" sz="3200" dirty="0" err="1"/>
              <a:t>you</a:t>
            </a:r>
            <a:r>
              <a:rPr lang="it-IT" sz="3200" dirty="0"/>
              <a:t> for </a:t>
            </a:r>
            <a:r>
              <a:rPr lang="it-IT" sz="3200" dirty="0" err="1"/>
              <a:t>your</a:t>
            </a:r>
            <a:r>
              <a:rPr lang="it-IT" sz="3200" dirty="0"/>
              <a:t> </a:t>
            </a:r>
            <a:r>
              <a:rPr lang="it-IT" sz="3200" dirty="0" err="1"/>
              <a:t>attention</a:t>
            </a:r>
            <a:r>
              <a:rPr lang="it-IT" sz="3200" dirty="0"/>
              <a:t>!</a:t>
            </a:r>
          </a:p>
        </p:txBody>
      </p:sp>
    </p:spTree>
    <p:extLst>
      <p:ext uri="{BB962C8B-B14F-4D97-AF65-F5344CB8AC3E}">
        <p14:creationId xmlns:p14="http://schemas.microsoft.com/office/powerpoint/2010/main" val="366118085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a:xfrm>
            <a:off x="1524000" y="548680"/>
            <a:ext cx="9144000" cy="619472"/>
          </a:xfrm>
        </p:spPr>
        <p:txBody>
          <a:bodyPr rtlCol="0"/>
          <a:lstStyle/>
          <a:p>
            <a:pPr rtl="0"/>
            <a:r>
              <a:rPr lang="it-IT" dirty="0" err="1"/>
              <a:t>Summary</a:t>
            </a:r>
            <a:endParaRPr lang="it-IT" dirty="0"/>
          </a:p>
        </p:txBody>
      </p:sp>
      <p:sp>
        <p:nvSpPr>
          <p:cNvPr id="14" name="Segnaposto contenuto 13"/>
          <p:cNvSpPr>
            <a:spLocks noGrp="1"/>
          </p:cNvSpPr>
          <p:nvPr>
            <p:ph idx="1"/>
          </p:nvPr>
        </p:nvSpPr>
        <p:spPr>
          <a:xfrm>
            <a:off x="1524000" y="1484784"/>
            <a:ext cx="9144000" cy="4611216"/>
          </a:xfrm>
        </p:spPr>
        <p:txBody>
          <a:bodyPr rtlCol="0"/>
          <a:lstStyle/>
          <a:p>
            <a:pPr rtl="0"/>
            <a:r>
              <a:rPr lang="it-IT" dirty="0"/>
              <a:t>Data </a:t>
            </a:r>
            <a:r>
              <a:rPr lang="it-IT" dirty="0" err="1"/>
              <a:t>exploration</a:t>
            </a:r>
            <a:r>
              <a:rPr lang="it-IT" dirty="0"/>
              <a:t> over </a:t>
            </a:r>
            <a:r>
              <a:rPr lang="it-IT" dirty="0" err="1"/>
              <a:t>Ethereum</a:t>
            </a:r>
            <a:r>
              <a:rPr lang="it-IT" dirty="0"/>
              <a:t>, </a:t>
            </a:r>
            <a:r>
              <a:rPr lang="it-IT" dirty="0" err="1"/>
              <a:t>Ripple</a:t>
            </a:r>
            <a:r>
              <a:rPr lang="it-IT" dirty="0"/>
              <a:t>, IOTA, </a:t>
            </a:r>
            <a:r>
              <a:rPr lang="it-IT" dirty="0" err="1"/>
              <a:t>Dogecoin</a:t>
            </a:r>
            <a:r>
              <a:rPr lang="it-IT" dirty="0"/>
              <a:t>, </a:t>
            </a:r>
            <a:r>
              <a:rPr lang="it-IT" dirty="0" err="1"/>
              <a:t>Litecoin</a:t>
            </a:r>
            <a:r>
              <a:rPr lang="it-IT" dirty="0"/>
              <a:t> </a:t>
            </a:r>
            <a:r>
              <a:rPr lang="it-IT" dirty="0" err="1"/>
              <a:t>Cryptocurrencies</a:t>
            </a:r>
            <a:r>
              <a:rPr lang="it-IT" dirty="0"/>
              <a:t> datasets</a:t>
            </a:r>
          </a:p>
          <a:p>
            <a:pPr lvl="1"/>
            <a:r>
              <a:rPr lang="it-IT" dirty="0"/>
              <a:t>Analysis of the trends</a:t>
            </a:r>
          </a:p>
          <a:p>
            <a:pPr lvl="1"/>
            <a:r>
              <a:rPr lang="it-IT" dirty="0"/>
              <a:t>Total </a:t>
            </a:r>
            <a:r>
              <a:rPr lang="it-IT" dirty="0" err="1"/>
              <a:t>Traded</a:t>
            </a:r>
            <a:r>
              <a:rPr lang="it-IT" dirty="0"/>
              <a:t> </a:t>
            </a:r>
          </a:p>
          <a:p>
            <a:pPr lvl="1"/>
            <a:r>
              <a:rPr lang="it-IT" dirty="0" err="1"/>
              <a:t>Candlestick</a:t>
            </a:r>
            <a:r>
              <a:rPr lang="it-IT" dirty="0"/>
              <a:t> plots</a:t>
            </a:r>
          </a:p>
          <a:p>
            <a:pPr lvl="1"/>
            <a:r>
              <a:rPr lang="it-IT" dirty="0"/>
              <a:t>Simple </a:t>
            </a:r>
            <a:r>
              <a:rPr lang="it-IT" dirty="0" err="1"/>
              <a:t>Returns</a:t>
            </a:r>
            <a:endParaRPr lang="it-IT" dirty="0"/>
          </a:p>
          <a:p>
            <a:pPr lvl="1"/>
            <a:r>
              <a:rPr lang="it-IT" dirty="0"/>
              <a:t>Cumulative </a:t>
            </a:r>
            <a:r>
              <a:rPr lang="it-IT" dirty="0" err="1"/>
              <a:t>Returns</a:t>
            </a:r>
            <a:endParaRPr lang="it-IT" dirty="0"/>
          </a:p>
          <a:p>
            <a:pPr rtl="0"/>
            <a:r>
              <a:rPr lang="it-IT" dirty="0"/>
              <a:t>LSTM</a:t>
            </a:r>
          </a:p>
          <a:p>
            <a:pPr rtl="0"/>
            <a:endParaRPr lang="it-IT" dirty="0"/>
          </a:p>
        </p:txBody>
      </p:sp>
    </p:spTree>
    <p:extLst>
      <p:ext uri="{BB962C8B-B14F-4D97-AF65-F5344CB8AC3E}">
        <p14:creationId xmlns:p14="http://schemas.microsoft.com/office/powerpoint/2010/main" val="304282630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EEB92106-2EB8-4428-885A-29C2DD3A1D95}"/>
              </a:ext>
            </a:extLst>
          </p:cNvPr>
          <p:cNvSpPr/>
          <p:nvPr/>
        </p:nvSpPr>
        <p:spPr>
          <a:xfrm>
            <a:off x="3822546" y="2852936"/>
            <a:ext cx="5328592" cy="1152128"/>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it-IT" dirty="0"/>
              <a:t>09 November 2017 - 26 August 2021</a:t>
            </a:r>
          </a:p>
        </p:txBody>
      </p:sp>
      <p:pic>
        <p:nvPicPr>
          <p:cNvPr id="1026" name="Picture 2" descr="Ethereum Logo - Storia e significato dell&amp;#39;emblema del marchio">
            <a:extLst>
              <a:ext uri="{FF2B5EF4-FFF2-40B4-BE49-F238E27FC236}">
                <a16:creationId xmlns:a16="http://schemas.microsoft.com/office/drawing/2014/main" id="{E9BAF7C3-540F-45C4-9E20-43D5013B982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0649" y="1136052"/>
            <a:ext cx="2515111" cy="1414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0" name="Picture 6" descr="Transparent Ripples Png - Ripple Crypto, Png Download , Transparent Png  Image - PNGitem">
            <a:extLst>
              <a:ext uri="{FF2B5EF4-FFF2-40B4-BE49-F238E27FC236}">
                <a16:creationId xmlns:a16="http://schemas.microsoft.com/office/drawing/2014/main" id="{1C41984D-AA58-4683-A71A-B53BD10A54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2266" y="1052108"/>
            <a:ext cx="1799840" cy="1525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2" name="Picture 8" descr="IOTA utilizzato per un innovativo progetto energetico smart | Invezz">
            <a:extLst>
              <a:ext uri="{FF2B5EF4-FFF2-40B4-BE49-F238E27FC236}">
                <a16:creationId xmlns:a16="http://schemas.microsoft.com/office/drawing/2014/main" id="{A3EFBD30-0C48-4E2B-A9E2-E40852800F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200" y="4289196"/>
            <a:ext cx="2938672"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4" name="Picture 10" descr="Dogecoin (DOGE) prezzo, grafici, capitalizzazione di mercato e altre  metriche | CoinMarketCap">
            <a:extLst>
              <a:ext uri="{FF2B5EF4-FFF2-40B4-BE49-F238E27FC236}">
                <a16:creationId xmlns:a16="http://schemas.microsoft.com/office/drawing/2014/main" id="{53D3CF10-277E-4E73-AA73-607D435F8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4342" y="4500660"/>
            <a:ext cx="1905000" cy="190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6" name="Picture 12" descr="Litecoin - Wikipedia">
            <a:extLst>
              <a:ext uri="{FF2B5EF4-FFF2-40B4-BE49-F238E27FC236}">
                <a16:creationId xmlns:a16="http://schemas.microsoft.com/office/drawing/2014/main" id="{9500532E-9FFF-4C17-9712-A89ECD446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82186" y="3991071"/>
            <a:ext cx="1945751" cy="19457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7">
            <p14:nvContentPartPr>
              <p14:cNvPr id="6" name="Input penna 5">
                <a:extLst>
                  <a:ext uri="{FF2B5EF4-FFF2-40B4-BE49-F238E27FC236}">
                    <a16:creationId xmlns:a16="http://schemas.microsoft.com/office/drawing/2014/main" id="{B1A5D97C-139C-4845-9702-CD428D58FB9F}"/>
                  </a:ext>
                </a:extLst>
              </p14:cNvPr>
              <p14:cNvContentPartPr/>
              <p14:nvPr/>
            </p14:nvContentPartPr>
            <p14:xfrm>
              <a:off x="12669600" y="2885680"/>
              <a:ext cx="360" cy="360"/>
            </p14:xfrm>
          </p:contentPart>
        </mc:Choice>
        <mc:Fallback>
          <p:pic>
            <p:nvPicPr>
              <p:cNvPr id="6" name="Input penna 5">
                <a:extLst>
                  <a:ext uri="{FF2B5EF4-FFF2-40B4-BE49-F238E27FC236}">
                    <a16:creationId xmlns:a16="http://schemas.microsoft.com/office/drawing/2014/main" id="{B1A5D97C-139C-4845-9702-CD428D58FB9F}"/>
                  </a:ext>
                </a:extLst>
              </p:cNvPr>
              <p:cNvPicPr/>
              <p:nvPr/>
            </p:nvPicPr>
            <p:blipFill>
              <a:blip r:embed="rId8"/>
              <a:stretch>
                <a:fillRect/>
              </a:stretch>
            </p:blipFill>
            <p:spPr>
              <a:xfrm>
                <a:off x="12660600" y="2876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put penna 6">
                <a:extLst>
                  <a:ext uri="{FF2B5EF4-FFF2-40B4-BE49-F238E27FC236}">
                    <a16:creationId xmlns:a16="http://schemas.microsoft.com/office/drawing/2014/main" id="{8B8914EA-27E8-47DE-8DCC-D317DBA4A9AF}"/>
                  </a:ext>
                </a:extLst>
              </p14:cNvPr>
              <p14:cNvContentPartPr/>
              <p14:nvPr/>
            </p14:nvContentPartPr>
            <p14:xfrm>
              <a:off x="9834600" y="700840"/>
              <a:ext cx="360" cy="360"/>
            </p14:xfrm>
          </p:contentPart>
        </mc:Choice>
        <mc:Fallback>
          <p:pic>
            <p:nvPicPr>
              <p:cNvPr id="7" name="Input penna 6">
                <a:extLst>
                  <a:ext uri="{FF2B5EF4-FFF2-40B4-BE49-F238E27FC236}">
                    <a16:creationId xmlns:a16="http://schemas.microsoft.com/office/drawing/2014/main" id="{8B8914EA-27E8-47DE-8DCC-D317DBA4A9AF}"/>
                  </a:ext>
                </a:extLst>
              </p:cNvPr>
              <p:cNvPicPr/>
              <p:nvPr/>
            </p:nvPicPr>
            <p:blipFill>
              <a:blip r:embed="rId8"/>
              <a:stretch>
                <a:fillRect/>
              </a:stretch>
            </p:blipFill>
            <p:spPr>
              <a:xfrm>
                <a:off x="9825600" y="691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put penna 15">
                <a:extLst>
                  <a:ext uri="{FF2B5EF4-FFF2-40B4-BE49-F238E27FC236}">
                    <a16:creationId xmlns:a16="http://schemas.microsoft.com/office/drawing/2014/main" id="{57BEF8EC-1298-40D9-A8B0-2CEFFD8B61C9}"/>
                  </a:ext>
                </a:extLst>
              </p14:cNvPr>
              <p14:cNvContentPartPr/>
              <p14:nvPr/>
            </p14:nvContentPartPr>
            <p14:xfrm>
              <a:off x="3596520" y="2702240"/>
              <a:ext cx="360" cy="360"/>
            </p14:xfrm>
          </p:contentPart>
        </mc:Choice>
        <mc:Fallback>
          <p:pic>
            <p:nvPicPr>
              <p:cNvPr id="16" name="Input penna 15">
                <a:extLst>
                  <a:ext uri="{FF2B5EF4-FFF2-40B4-BE49-F238E27FC236}">
                    <a16:creationId xmlns:a16="http://schemas.microsoft.com/office/drawing/2014/main" id="{57BEF8EC-1298-40D9-A8B0-2CEFFD8B61C9}"/>
                  </a:ext>
                </a:extLst>
              </p:cNvPr>
              <p:cNvPicPr/>
              <p:nvPr/>
            </p:nvPicPr>
            <p:blipFill>
              <a:blip r:embed="rId8"/>
              <a:stretch>
                <a:fillRect/>
              </a:stretch>
            </p:blipFill>
            <p:spPr>
              <a:xfrm>
                <a:off x="3587520" y="26936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Input penna 20">
                <a:extLst>
                  <a:ext uri="{FF2B5EF4-FFF2-40B4-BE49-F238E27FC236}">
                    <a16:creationId xmlns:a16="http://schemas.microsoft.com/office/drawing/2014/main" id="{C2B05C12-334B-4DA3-BB2A-1C79CFCBB3F3}"/>
                  </a:ext>
                </a:extLst>
              </p14:cNvPr>
              <p14:cNvContentPartPr/>
              <p14:nvPr/>
            </p14:nvContentPartPr>
            <p14:xfrm>
              <a:off x="8605200" y="1797920"/>
              <a:ext cx="360" cy="360"/>
            </p14:xfrm>
          </p:contentPart>
        </mc:Choice>
        <mc:Fallback>
          <p:pic>
            <p:nvPicPr>
              <p:cNvPr id="21" name="Input penna 20">
                <a:extLst>
                  <a:ext uri="{FF2B5EF4-FFF2-40B4-BE49-F238E27FC236}">
                    <a16:creationId xmlns:a16="http://schemas.microsoft.com/office/drawing/2014/main" id="{C2B05C12-334B-4DA3-BB2A-1C79CFCBB3F3}"/>
                  </a:ext>
                </a:extLst>
              </p:cNvPr>
              <p:cNvPicPr/>
              <p:nvPr/>
            </p:nvPicPr>
            <p:blipFill>
              <a:blip r:embed="rId8"/>
              <a:stretch>
                <a:fillRect/>
              </a:stretch>
            </p:blipFill>
            <p:spPr>
              <a:xfrm>
                <a:off x="8596560" y="1789280"/>
                <a:ext cx="18000" cy="18000"/>
              </a:xfrm>
              <a:prstGeom prst="rect">
                <a:avLst/>
              </a:prstGeom>
            </p:spPr>
          </p:pic>
        </mc:Fallback>
      </mc:AlternateContent>
    </p:spTree>
    <p:extLst>
      <p:ext uri="{BB962C8B-B14F-4D97-AF65-F5344CB8AC3E}">
        <p14:creationId xmlns:p14="http://schemas.microsoft.com/office/powerpoint/2010/main" val="94462524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450D5E-C287-47D6-8E77-AD9D7696B1D0}"/>
              </a:ext>
            </a:extLst>
          </p:cNvPr>
          <p:cNvSpPr>
            <a:spLocks noGrp="1"/>
          </p:cNvSpPr>
          <p:nvPr>
            <p:ph type="title"/>
          </p:nvPr>
        </p:nvSpPr>
        <p:spPr>
          <a:xfrm>
            <a:off x="191344" y="116632"/>
            <a:ext cx="6456040" cy="620688"/>
          </a:xfrm>
        </p:spPr>
        <p:txBody>
          <a:bodyPr/>
          <a:lstStyle/>
          <a:p>
            <a:r>
              <a:rPr lang="it-IT" dirty="0" err="1"/>
              <a:t>Cryptocurrecies</a:t>
            </a:r>
            <a:r>
              <a:rPr lang="it-IT" dirty="0"/>
              <a:t> trends</a:t>
            </a:r>
          </a:p>
        </p:txBody>
      </p:sp>
      <p:pic>
        <p:nvPicPr>
          <p:cNvPr id="7" name="Segnaposto contenuto 6">
            <a:extLst>
              <a:ext uri="{FF2B5EF4-FFF2-40B4-BE49-F238E27FC236}">
                <a16:creationId xmlns:a16="http://schemas.microsoft.com/office/drawing/2014/main" id="{6B89642C-D6E6-4649-9F22-851CF13397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60" y="1026728"/>
            <a:ext cx="7416824" cy="55522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10" name="Gruppo 9">
            <a:extLst>
              <a:ext uri="{FF2B5EF4-FFF2-40B4-BE49-F238E27FC236}">
                <a16:creationId xmlns:a16="http://schemas.microsoft.com/office/drawing/2014/main" id="{FD7D3ACD-AB56-46E4-8FAA-1F7EC77FAE67}"/>
              </a:ext>
            </a:extLst>
          </p:cNvPr>
          <p:cNvGrpSpPr/>
          <p:nvPr/>
        </p:nvGrpSpPr>
        <p:grpSpPr>
          <a:xfrm>
            <a:off x="5364120" y="406040"/>
            <a:ext cx="360" cy="360"/>
            <a:chOff x="5364120" y="406040"/>
            <a:chExt cx="360" cy="360"/>
          </a:xfrm>
        </p:grpSpPr>
        <mc:AlternateContent xmlns:mc="http://schemas.openxmlformats.org/markup-compatibility/2006">
          <mc:Choice xmlns:p14="http://schemas.microsoft.com/office/powerpoint/2010/main" Requires="p14">
            <p:contentPart p14:bwMode="auto" r:id="rId3">
              <p14:nvContentPartPr>
                <p14:cNvPr id="8" name="Input penna 7">
                  <a:extLst>
                    <a:ext uri="{FF2B5EF4-FFF2-40B4-BE49-F238E27FC236}">
                      <a16:creationId xmlns:a16="http://schemas.microsoft.com/office/drawing/2014/main" id="{0445B6BF-E6A7-46ED-A8C0-7ADF13CF8D4B}"/>
                    </a:ext>
                  </a:extLst>
                </p14:cNvPr>
                <p14:cNvContentPartPr/>
                <p14:nvPr/>
              </p14:nvContentPartPr>
              <p14:xfrm>
                <a:off x="5364120" y="406040"/>
                <a:ext cx="360" cy="360"/>
              </p14:xfrm>
            </p:contentPart>
          </mc:Choice>
          <mc:Fallback>
            <p:pic>
              <p:nvPicPr>
                <p:cNvPr id="8" name="Input penna 7">
                  <a:extLst>
                    <a:ext uri="{FF2B5EF4-FFF2-40B4-BE49-F238E27FC236}">
                      <a16:creationId xmlns:a16="http://schemas.microsoft.com/office/drawing/2014/main" id="{0445B6BF-E6A7-46ED-A8C0-7ADF13CF8D4B}"/>
                    </a:ext>
                  </a:extLst>
                </p:cNvPr>
                <p:cNvPicPr/>
                <p:nvPr/>
              </p:nvPicPr>
              <p:blipFill>
                <a:blip r:embed="rId4"/>
                <a:stretch>
                  <a:fillRect/>
                </a:stretch>
              </p:blipFill>
              <p:spPr>
                <a:xfrm>
                  <a:off x="5355120" y="397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put penna 8">
                  <a:extLst>
                    <a:ext uri="{FF2B5EF4-FFF2-40B4-BE49-F238E27FC236}">
                      <a16:creationId xmlns:a16="http://schemas.microsoft.com/office/drawing/2014/main" id="{69D09D86-9D93-4CAC-B31F-C70526708285}"/>
                    </a:ext>
                  </a:extLst>
                </p14:cNvPr>
                <p14:cNvContentPartPr/>
                <p14:nvPr/>
              </p14:nvContentPartPr>
              <p14:xfrm>
                <a:off x="5364120" y="406040"/>
                <a:ext cx="360" cy="360"/>
              </p14:xfrm>
            </p:contentPart>
          </mc:Choice>
          <mc:Fallback>
            <p:pic>
              <p:nvPicPr>
                <p:cNvPr id="9" name="Input penna 8">
                  <a:extLst>
                    <a:ext uri="{FF2B5EF4-FFF2-40B4-BE49-F238E27FC236}">
                      <a16:creationId xmlns:a16="http://schemas.microsoft.com/office/drawing/2014/main" id="{69D09D86-9D93-4CAC-B31F-C70526708285}"/>
                    </a:ext>
                  </a:extLst>
                </p:cNvPr>
                <p:cNvPicPr/>
                <p:nvPr/>
              </p:nvPicPr>
              <p:blipFill>
                <a:blip r:embed="rId4"/>
                <a:stretch>
                  <a:fillRect/>
                </a:stretch>
              </p:blipFill>
              <p:spPr>
                <a:xfrm>
                  <a:off x="5355120" y="397040"/>
                  <a:ext cx="18000" cy="18000"/>
                </a:xfrm>
                <a:prstGeom prst="rect">
                  <a:avLst/>
                </a:prstGeom>
              </p:spPr>
            </p:pic>
          </mc:Fallback>
        </mc:AlternateContent>
      </p:grpSp>
    </p:spTree>
    <p:extLst>
      <p:ext uri="{BB962C8B-B14F-4D97-AF65-F5344CB8AC3E}">
        <p14:creationId xmlns:p14="http://schemas.microsoft.com/office/powerpoint/2010/main" val="58123351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619453" y="353864"/>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Ethereum</a:t>
            </a:r>
          </a:p>
          <a:p>
            <a:pPr algn="ctr"/>
            <a:endParaRPr lang="en-US" sz="1100" b="1" dirty="0">
              <a:solidFill>
                <a:schemeClr val="tx1"/>
              </a:solidFill>
              <a:latin typeface="Roboto" panose="02000000000000000000" pitchFamily="2" charset="0"/>
            </a:endParaRPr>
          </a:p>
          <a:p>
            <a:pPr algn="l"/>
            <a:r>
              <a:rPr lang="en-US" sz="1100" b="0" i="0" dirty="0">
                <a:solidFill>
                  <a:schemeClr val="tx1"/>
                </a:solidFill>
                <a:effectLst/>
                <a:latin typeface="Roboto" panose="02000000000000000000" pitchFamily="2" charset="0"/>
              </a:rPr>
              <a:t>We note that the highest peaks relate to the year 2021. </a:t>
            </a:r>
            <a:r>
              <a:rPr lang="en-US" sz="1100" b="0" i="0" dirty="0" err="1">
                <a:solidFill>
                  <a:schemeClr val="tx1"/>
                </a:solidFill>
                <a:effectLst/>
                <a:latin typeface="Roboto" panose="02000000000000000000" pitchFamily="2" charset="0"/>
              </a:rPr>
              <a:t>Infact</a:t>
            </a:r>
            <a:r>
              <a:rPr lang="en-US" sz="1100" b="0" i="0" dirty="0">
                <a:solidFill>
                  <a:schemeClr val="tx1"/>
                </a:solidFill>
                <a:effectLst/>
                <a:latin typeface="Roboto" panose="02000000000000000000" pitchFamily="2" charset="0"/>
              </a:rPr>
              <a:t> I found out in a article that around 13th Ethereum spiked (</a:t>
            </a:r>
            <a:r>
              <a:rPr lang="en-US" sz="1100" b="0" i="0" dirty="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https://www.livemint.com/market/cryptocurrency/bitcoin-logs-over-800-jump-for-fy21-ethereum-zooms-1300-11617209720781.html</a:t>
            </a:r>
            <a:r>
              <a:rPr lang="en-US" sz="1100" b="0" i="0" dirty="0">
                <a:solidFill>
                  <a:schemeClr val="tx1"/>
                </a:solidFill>
                <a:effectLst/>
                <a:latin typeface="Roboto" panose="02000000000000000000" pitchFamily="2" charset="0"/>
              </a:rPr>
              <a:t>)</a:t>
            </a: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Since October 2019, </a:t>
            </a:r>
            <a:r>
              <a:rPr lang="en-US" sz="1100" b="0" i="1" dirty="0" err="1">
                <a:solidFill>
                  <a:schemeClr val="tx1"/>
                </a:solidFill>
                <a:effectLst/>
                <a:latin typeface="Roboto" panose="02000000000000000000" pitchFamily="2" charset="0"/>
              </a:rPr>
              <a:t>ethereum</a:t>
            </a:r>
            <a:r>
              <a:rPr lang="en-US" sz="1100" b="0" i="1" dirty="0">
                <a:solidFill>
                  <a:schemeClr val="tx1"/>
                </a:solidFill>
                <a:effectLst/>
                <a:latin typeface="Roboto" panose="02000000000000000000" pitchFamily="2" charset="0"/>
              </a:rPr>
              <a:t> has been slowly but gradually stealing the market share from bitcoin. In a little more than 1.5 years, </a:t>
            </a:r>
            <a:r>
              <a:rPr lang="en-US" sz="1100" b="0" i="1" dirty="0" err="1">
                <a:solidFill>
                  <a:schemeClr val="tx1"/>
                </a:solidFill>
                <a:effectLst/>
                <a:latin typeface="Roboto" panose="02000000000000000000" pitchFamily="2" charset="0"/>
              </a:rPr>
              <a:t>ethereum's</a:t>
            </a:r>
            <a:r>
              <a:rPr lang="en-US" sz="1100" b="0" i="1" dirty="0">
                <a:solidFill>
                  <a:schemeClr val="tx1"/>
                </a:solidFill>
                <a:effectLst/>
                <a:latin typeface="Roboto" panose="02000000000000000000" pitchFamily="2" charset="0"/>
              </a:rPr>
              <a:t> dominance has gone from roughly 8% to 11.25%. The bulk of this market share can perhaps be attributed to the growth of various decentralized apps and crypto innovations on the </a:t>
            </a:r>
            <a:r>
              <a:rPr lang="en-US" sz="1100" b="0" i="1" dirty="0" err="1">
                <a:solidFill>
                  <a:schemeClr val="tx1"/>
                </a:solidFill>
                <a:effectLst/>
                <a:latin typeface="Roboto" panose="02000000000000000000" pitchFamily="2" charset="0"/>
              </a:rPr>
              <a:t>ethereum</a:t>
            </a:r>
            <a:r>
              <a:rPr lang="en-US" sz="1100" b="0" i="1" dirty="0">
                <a:solidFill>
                  <a:schemeClr val="tx1"/>
                </a:solidFill>
                <a:effectLst/>
                <a:latin typeface="Roboto" panose="02000000000000000000" pitchFamily="2" charset="0"/>
              </a:rPr>
              <a:t> blockchain, such as </a:t>
            </a:r>
            <a:r>
              <a:rPr lang="en-US" sz="1100" b="0" i="1" dirty="0" err="1">
                <a:solidFill>
                  <a:schemeClr val="tx1"/>
                </a:solidFill>
                <a:effectLst/>
                <a:latin typeface="Roboto" panose="02000000000000000000" pitchFamily="2" charset="0"/>
              </a:rPr>
              <a:t>DeFi</a:t>
            </a:r>
            <a:r>
              <a:rPr lang="en-US" sz="1100" b="0" i="1" dirty="0">
                <a:solidFill>
                  <a:schemeClr val="tx1"/>
                </a:solidFill>
                <a:effectLst/>
                <a:latin typeface="Roboto" panose="02000000000000000000" pitchFamily="2" charset="0"/>
              </a:rPr>
              <a:t> and NFTs</a:t>
            </a:r>
            <a:r>
              <a:rPr lang="en-US" sz="1100" b="0" i="0" dirty="0">
                <a:solidFill>
                  <a:schemeClr val="tx1"/>
                </a:solidFill>
                <a:effectLst/>
                <a:latin typeface="Roboto" panose="02000000000000000000" pitchFamily="2" charset="0"/>
              </a:rPr>
              <a:t>“</a:t>
            </a:r>
          </a:p>
          <a:p>
            <a:pPr algn="l"/>
            <a:endParaRPr lang="en-US" sz="1100" b="0" i="0" dirty="0">
              <a:solidFill>
                <a:schemeClr val="tx1"/>
              </a:solidFill>
              <a:effectLst/>
              <a:latin typeface="Roboto" panose="02000000000000000000" pitchFamily="2" charset="0"/>
            </a:endParaRPr>
          </a:p>
        </p:txBody>
      </p:sp>
      <p:cxnSp>
        <p:nvCxnSpPr>
          <p:cNvPr id="12" name="Connettore 2 11">
            <a:extLst>
              <a:ext uri="{FF2B5EF4-FFF2-40B4-BE49-F238E27FC236}">
                <a16:creationId xmlns:a16="http://schemas.microsoft.com/office/drawing/2014/main" id="{DAA6F8AE-806F-441E-9001-353A49F2C1D8}"/>
              </a:ext>
            </a:extLst>
          </p:cNvPr>
          <p:cNvCxnSpPr>
            <a:cxnSpLocks/>
            <a:stCxn id="6" idx="1"/>
          </p:cNvCxnSpPr>
          <p:nvPr/>
        </p:nvCxnSpPr>
        <p:spPr>
          <a:xfrm flipH="1" flipV="1">
            <a:off x="6347520" y="1725718"/>
            <a:ext cx="1271933" cy="17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0843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5" y="1295400"/>
            <a:ext cx="5807554" cy="4365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860731" y="1052736"/>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Ripple</a:t>
            </a:r>
          </a:p>
          <a:p>
            <a:pPr algn="ctr"/>
            <a:endParaRPr lang="en-US" sz="1100" b="1" dirty="0">
              <a:solidFill>
                <a:schemeClr val="tx1"/>
              </a:solidFill>
              <a:latin typeface="Roboto" panose="02000000000000000000" pitchFamily="2" charset="0"/>
            </a:endParaRPr>
          </a:p>
        </p:txBody>
      </p:sp>
      <p:cxnSp>
        <p:nvCxnSpPr>
          <p:cNvPr id="8" name="Connettore 2 7">
            <a:extLst>
              <a:ext uri="{FF2B5EF4-FFF2-40B4-BE49-F238E27FC236}">
                <a16:creationId xmlns:a16="http://schemas.microsoft.com/office/drawing/2014/main" id="{830BF251-DF0C-4E80-999A-125E549F081B}"/>
              </a:ext>
            </a:extLst>
          </p:cNvPr>
          <p:cNvCxnSpPr>
            <a:cxnSpLocks/>
          </p:cNvCxnSpPr>
          <p:nvPr/>
        </p:nvCxnSpPr>
        <p:spPr>
          <a:xfrm flipH="1">
            <a:off x="6384032" y="2276872"/>
            <a:ext cx="1476699"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85137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729016" y="1556792"/>
            <a:ext cx="3888432" cy="349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IOTA</a:t>
            </a:r>
          </a:p>
          <a:p>
            <a:pPr algn="ctr"/>
            <a:endParaRPr lang="en-US" sz="1100" b="1" dirty="0">
              <a:solidFill>
                <a:schemeClr val="tx1"/>
              </a:solidFill>
              <a:latin typeface="Roboto" panose="02000000000000000000" pitchFamily="2" charset="0"/>
            </a:endParaRP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The reason is the collaboration with Microsoft! In fact, the first public marketplace for IoT was launched last week, based in Berlin. IOTA has partnered with Microsoft, Fujitsu and twenty other companies (including Bosch and Accenture) to develop a solution for </a:t>
            </a:r>
            <a:r>
              <a:rPr lang="en-US" sz="1100" b="0" i="1" dirty="0" err="1">
                <a:solidFill>
                  <a:schemeClr val="tx1"/>
                </a:solidFill>
                <a:effectLst/>
                <a:latin typeface="Roboto" panose="02000000000000000000" pitchFamily="2" charset="0"/>
              </a:rPr>
              <a:t>monetising</a:t>
            </a:r>
            <a:r>
              <a:rPr lang="en-US" sz="1100" b="0" i="1" dirty="0">
                <a:solidFill>
                  <a:schemeClr val="tx1"/>
                </a:solidFill>
                <a:effectLst/>
                <a:latin typeface="Roboto" panose="02000000000000000000" pitchFamily="2" charset="0"/>
              </a:rPr>
              <a:t> data from Internet-connected devices. This marketplace will allow people to sell their data while remaining anonymous. The idea behind IOTA is to allow any Internet-connected device to sell its data on an open marketplace that allows micro-payments. There are no specific applications yet, but according to the IOTA team this will be a new marketplace based on an innovative business model.</a:t>
            </a:r>
            <a:r>
              <a:rPr lang="en-US" sz="1100" b="0" i="0" dirty="0">
                <a:solidFill>
                  <a:schemeClr val="tx1"/>
                </a:solidFill>
                <a:effectLst/>
                <a:latin typeface="Roboto" panose="02000000000000000000" pitchFamily="2" charset="0"/>
              </a:rPr>
              <a:t>" (</a:t>
            </a:r>
            <a:r>
              <a:rPr lang="en-US" sz="1100" b="0" i="0" dirty="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https://www.ilbitcoin.news/boom-iota-372-10-giorni/</a:t>
            </a:r>
            <a:r>
              <a:rPr lang="en-US" sz="1100" b="0" i="0" dirty="0">
                <a:solidFill>
                  <a:schemeClr val="tx1"/>
                </a:solidFill>
                <a:effectLst/>
                <a:latin typeface="Roboto" panose="02000000000000000000" pitchFamily="2" charset="0"/>
              </a:rPr>
              <a:t>)</a:t>
            </a:r>
          </a:p>
        </p:txBody>
      </p:sp>
      <p:cxnSp>
        <p:nvCxnSpPr>
          <p:cNvPr id="7" name="Connettore 2 6">
            <a:extLst>
              <a:ext uri="{FF2B5EF4-FFF2-40B4-BE49-F238E27FC236}">
                <a16:creationId xmlns:a16="http://schemas.microsoft.com/office/drawing/2014/main" id="{4ABE4718-9C19-4574-9AD5-AFED4EB0333F}"/>
              </a:ext>
            </a:extLst>
          </p:cNvPr>
          <p:cNvCxnSpPr>
            <a:cxnSpLocks/>
            <a:stCxn id="6" idx="1"/>
          </p:cNvCxnSpPr>
          <p:nvPr/>
        </p:nvCxnSpPr>
        <p:spPr>
          <a:xfrm flipH="1">
            <a:off x="6294289" y="3302986"/>
            <a:ext cx="1434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35188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780181" y="2194640"/>
            <a:ext cx="4032448" cy="338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Dogecoin</a:t>
            </a:r>
          </a:p>
          <a:p>
            <a:pPr algn="ctr"/>
            <a:endParaRPr lang="en-US" sz="1100" b="1" dirty="0">
              <a:solidFill>
                <a:schemeClr val="tx1"/>
              </a:solidFill>
              <a:latin typeface="Roboto" panose="02000000000000000000" pitchFamily="2" charset="0"/>
            </a:endParaRP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Yesterday, 9 May 2021, Geometric Energy Corporation (GEC) announced the first space mission fully funded by Dogecoin in partnership with SpaceX.</a:t>
            </a:r>
            <a:r>
              <a:rPr lang="en-US" sz="1100" b="0" i="0" dirty="0">
                <a:solidFill>
                  <a:schemeClr val="tx1"/>
                </a:solidFill>
                <a:effectLst/>
                <a:latin typeface="Roboto" panose="02000000000000000000" pitchFamily="2" charset="0"/>
              </a:rPr>
              <a:t>"</a:t>
            </a: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In addition to the transition, the two companies agreed that Dogecoin will be the official currency for all future GEC space missions. Dogecoin will therefore become the first official cryptocurrency for interplanetary trade. Samuel Reid, CEO of Geometric Energy Corporation commented: "After officially negotiating an agreement of this magnitude with DOGE, Geometric Energy Corporation and SpaceX have consolidated DOGE as the unit of account for lunar business in the space sector.</a:t>
            </a:r>
            <a:r>
              <a:rPr lang="en-US" sz="1100" b="0" i="0" dirty="0">
                <a:solidFill>
                  <a:schemeClr val="tx1"/>
                </a:solidFill>
                <a:effectLst/>
                <a:latin typeface="Roboto" panose="02000000000000000000" pitchFamily="2" charset="0"/>
              </a:rPr>
              <a:t>"</a:t>
            </a:r>
          </a:p>
          <a:p>
            <a:pPr algn="l"/>
            <a:r>
              <a:rPr lang="en-US" sz="1100" b="0" i="0" dirty="0">
                <a:solidFill>
                  <a:schemeClr val="tx1"/>
                </a:solidFill>
                <a:effectLst/>
                <a:latin typeface="Roboto" panose="02000000000000000000" pitchFamily="2" charset="0"/>
              </a:rPr>
              <a:t>(</a:t>
            </a:r>
            <a:r>
              <a:rPr lang="en-US" sz="1100" b="0" i="0" dirty="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https://www.astrospace.it/2021/05/10/spacex-e-geometric-energy-finanziano-una-missione-verso-la-luna-con-i-dogecoin/</a:t>
            </a:r>
            <a:r>
              <a:rPr lang="en-US" sz="1100" b="0" i="0" dirty="0">
                <a:solidFill>
                  <a:schemeClr val="tx1"/>
                </a:solidFill>
                <a:effectLst/>
                <a:latin typeface="Roboto" panose="02000000000000000000" pitchFamily="2" charset="0"/>
              </a:rPr>
              <a:t>)</a:t>
            </a:r>
          </a:p>
        </p:txBody>
      </p:sp>
      <p:cxnSp>
        <p:nvCxnSpPr>
          <p:cNvPr id="8" name="Connettore 2 7">
            <a:extLst>
              <a:ext uri="{FF2B5EF4-FFF2-40B4-BE49-F238E27FC236}">
                <a16:creationId xmlns:a16="http://schemas.microsoft.com/office/drawing/2014/main" id="{7051A596-ACA0-41B7-82CD-1EF519893E48}"/>
              </a:ext>
            </a:extLst>
          </p:cNvPr>
          <p:cNvCxnSpPr>
            <a:cxnSpLocks/>
            <a:stCxn id="6" idx="1"/>
          </p:cNvCxnSpPr>
          <p:nvPr/>
        </p:nvCxnSpPr>
        <p:spPr>
          <a:xfrm flipH="1">
            <a:off x="6325017" y="3886828"/>
            <a:ext cx="1455164" cy="40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70880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619453" y="3486944"/>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Litecoin</a:t>
            </a:r>
            <a:endParaRPr lang="en-US" sz="1100" b="0" i="0" dirty="0">
              <a:solidFill>
                <a:schemeClr val="tx1"/>
              </a:solidFill>
              <a:effectLst/>
              <a:latin typeface="Roboto" panose="02000000000000000000" pitchFamily="2" charset="0"/>
            </a:endParaRPr>
          </a:p>
        </p:txBody>
      </p:sp>
      <p:cxnSp>
        <p:nvCxnSpPr>
          <p:cNvPr id="4" name="Connettore 2 3">
            <a:extLst>
              <a:ext uri="{FF2B5EF4-FFF2-40B4-BE49-F238E27FC236}">
                <a16:creationId xmlns:a16="http://schemas.microsoft.com/office/drawing/2014/main" id="{BEF3BF0E-70EC-4F27-8D20-D2627AD9ABE7}"/>
              </a:ext>
            </a:extLst>
          </p:cNvPr>
          <p:cNvCxnSpPr>
            <a:stCxn id="6" idx="1"/>
          </p:cNvCxnSpPr>
          <p:nvPr/>
        </p:nvCxnSpPr>
        <p:spPr>
          <a:xfrm flipH="1">
            <a:off x="6312024" y="5035116"/>
            <a:ext cx="1307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007812"/>
      </p:ext>
    </p:extLst>
  </p:cSld>
  <p:clrMapOvr>
    <a:masterClrMapping/>
  </p:clrMapOvr>
  <p:transition spd="slow">
    <p:cover/>
  </p:transition>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207</TotalTime>
  <Words>745</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14</vt:i4>
      </vt:variant>
    </vt:vector>
  </HeadingPairs>
  <TitlesOfParts>
    <vt:vector size="22" baseType="lpstr">
      <vt:lpstr>Arial</vt:lpstr>
      <vt:lpstr>Cambria Math</vt:lpstr>
      <vt:lpstr>Candara</vt:lpstr>
      <vt:lpstr>charter</vt:lpstr>
      <vt:lpstr>Consolas</vt:lpstr>
      <vt:lpstr>Courier New</vt:lpstr>
      <vt:lpstr>Roboto</vt:lpstr>
      <vt:lpstr>Informatica 16x9</vt:lpstr>
      <vt:lpstr>Cryptocurrencies Analysis and price prediction with LSTM</vt:lpstr>
      <vt:lpstr>Summary</vt:lpstr>
      <vt:lpstr>Presentazione standard di PowerPoint</vt:lpstr>
      <vt:lpstr>Cryptocurrecies trends</vt:lpstr>
      <vt:lpstr>Capital market</vt:lpstr>
      <vt:lpstr>Capital market</vt:lpstr>
      <vt:lpstr>Capital market</vt:lpstr>
      <vt:lpstr>Capital market</vt:lpstr>
      <vt:lpstr>Capital market</vt:lpstr>
      <vt:lpstr>Simple Return, Cumulative Return</vt:lpstr>
      <vt:lpstr>LSTM to predict the CUMULATIVE RETURNS</vt:lpstr>
      <vt:lpstr>Epochs=20 and batch_size=16 Ethereum</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Cryptocurrencies Analysis and price prediction with LSTM</dc:title>
  <dc:creator>Zarmina Ursino - zarmina.ursino@studio.unibo.it</dc:creator>
  <cp:lastModifiedBy>Zarmina Ursino - zarmina.ursino@studio.unibo.it</cp:lastModifiedBy>
  <cp:revision>5</cp:revision>
  <dcterms:created xsi:type="dcterms:W3CDTF">2022-02-10T16:47:05Z</dcterms:created>
  <dcterms:modified xsi:type="dcterms:W3CDTF">2022-02-10T23:30:31Z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