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8" d="100"/>
          <a:sy n="28" d="100"/>
        </p:scale>
        <p:origin x="-882" y="-90"/>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89266048"/>
        <c:axId val="89267584"/>
      </c:barChart>
      <c:catAx>
        <c:axId val="89266048"/>
        <c:scaling>
          <c:orientation val="minMax"/>
        </c:scaling>
        <c:delete val="0"/>
        <c:axPos val="b"/>
        <c:majorTickMark val="out"/>
        <c:minorTickMark val="none"/>
        <c:tickLblPos val="nextTo"/>
        <c:crossAx val="89267584"/>
        <c:crosses val="autoZero"/>
        <c:auto val="1"/>
        <c:lblAlgn val="ctr"/>
        <c:lblOffset val="100"/>
        <c:noMultiLvlLbl val="0"/>
      </c:catAx>
      <c:valAx>
        <c:axId val="89267584"/>
        <c:scaling>
          <c:orientation val="minMax"/>
        </c:scaling>
        <c:delete val="0"/>
        <c:axPos val="l"/>
        <c:majorGridlines/>
        <c:numFmt formatCode="General" sourceLinked="1"/>
        <c:majorTickMark val="out"/>
        <c:minorTickMark val="none"/>
        <c:tickLblPos val="nextTo"/>
        <c:crossAx val="89266048"/>
        <c:crosses val="autoZero"/>
        <c:crossBetween val="between"/>
      </c:valAx>
    </c:plotArea>
    <c:legend>
      <c:legendPos val="r"/>
      <c:layout/>
      <c:overlay val="0"/>
    </c:legend>
    <c:plotVisOnly val="1"/>
    <c:dispBlanksAs val="gap"/>
    <c:showDLblsOverMax val="0"/>
  </c:chart>
  <c:txPr>
    <a:bodyPr/>
    <a:lstStyle/>
    <a:p>
      <a:pPr>
        <a:defRPr sz="24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smtClean="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smtClean="0">
                <a:solidFill>
                  <a:srgbClr val="7F7F7F"/>
                </a:solidFill>
                <a:latin typeface="Calibri" pitchFamily="34" charset="0"/>
                <a:cs typeface="Calibri" panose="020F0502020204030204" pitchFamily="34" charset="0"/>
              </a:rPr>
              <a:t>This poster template is 24” high by 48” wide .</a:t>
            </a:r>
            <a:r>
              <a:rPr lang="en-US" sz="3200" baseline="0" dirty="0" smtClean="0">
                <a:solidFill>
                  <a:srgbClr val="7F7F7F"/>
                </a:solidFill>
                <a:latin typeface="Calibri" pitchFamily="34" charset="0"/>
                <a:cs typeface="Calibri" panose="020F0502020204030204" pitchFamily="34" charset="0"/>
              </a:rPr>
              <a:t> </a:t>
            </a:r>
            <a:r>
              <a:rPr lang="en-US" sz="3200" dirty="0" smtClean="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smtClean="0">
                <a:solidFill>
                  <a:srgbClr val="7F7F7F"/>
                </a:solidFill>
                <a:latin typeface="Calibri" pitchFamily="34" charset="0"/>
                <a:cs typeface="Calibri" panose="020F0502020204030204" pitchFamily="34" charset="0"/>
              </a:rPr>
              <a:t>Placeholders</a:t>
            </a:r>
            <a:r>
              <a:rPr sz="5400" dirty="0" smtClean="0">
                <a:solidFill>
                  <a:srgbClr val="7F7F7F"/>
                </a:solidFill>
                <a:latin typeface="Calibri" pitchFamily="34" charset="0"/>
                <a:cs typeface="Calibri" panose="020F0502020204030204" pitchFamily="34" charset="0"/>
              </a:rPr>
              <a:t>:</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smtClean="0">
                <a:solidFill>
                  <a:srgbClr val="7F7F7F"/>
                </a:solidFill>
                <a:latin typeface="Calibri" pitchFamily="34" charset="0"/>
                <a:cs typeface="Calibri" panose="020F0502020204030204" pitchFamily="34" charset="0"/>
              </a:rPr>
              <a:t>various elements included</a:t>
            </a:r>
            <a:r>
              <a:rPr sz="3200" dirty="0" smtClean="0">
                <a:solidFill>
                  <a:srgbClr val="7F7F7F"/>
                </a:solidFill>
                <a:latin typeface="Calibri" pitchFamily="34" charset="0"/>
                <a:cs typeface="Calibri" panose="020F0502020204030204" pitchFamily="34" charset="0"/>
              </a:rPr>
              <a:t> </a:t>
            </a:r>
            <a:r>
              <a:rPr sz="3200" dirty="0">
                <a:solidFill>
                  <a:srgbClr val="7F7F7F"/>
                </a:solidFill>
                <a:latin typeface="Calibri" pitchFamily="34" charset="0"/>
                <a:cs typeface="Calibri" panose="020F0502020204030204" pitchFamily="34" charset="0"/>
              </a:rPr>
              <a:t>in this </a:t>
            </a:r>
            <a:r>
              <a:rPr lang="en-US" sz="3200" dirty="0" smtClean="0">
                <a:solidFill>
                  <a:srgbClr val="7F7F7F"/>
                </a:solidFill>
                <a:latin typeface="Calibri" pitchFamily="34" charset="0"/>
                <a:cs typeface="Calibri" panose="020F0502020204030204" pitchFamily="34" charset="0"/>
              </a:rPr>
              <a:t>poster are ones</a:t>
            </a:r>
            <a:r>
              <a:rPr lang="en-US" sz="3200" baseline="0" dirty="0" smtClean="0">
                <a:solidFill>
                  <a:srgbClr val="7F7F7F"/>
                </a:solidFill>
                <a:latin typeface="Calibri" pitchFamily="34" charset="0"/>
                <a:cs typeface="Calibri" panose="020F0502020204030204" pitchFamily="34" charset="0"/>
              </a:rPr>
              <a:t> we often see in medical, research, and scientific posters.</a:t>
            </a:r>
            <a:r>
              <a:rPr sz="3200" dirty="0" smtClean="0">
                <a:solidFill>
                  <a:srgbClr val="7F7F7F"/>
                </a:solidFill>
                <a:latin typeface="Calibri" pitchFamily="34" charset="0"/>
                <a:cs typeface="Calibri" panose="020F0502020204030204" pitchFamily="34" charset="0"/>
              </a:rPr>
              <a:t> </a:t>
            </a:r>
            <a:r>
              <a:rPr lang="en-US" sz="3200" dirty="0" smtClean="0">
                <a:solidFill>
                  <a:srgbClr val="7F7F7F"/>
                </a:solidFill>
                <a:latin typeface="Calibri" pitchFamily="34" charset="0"/>
                <a:cs typeface="Calibri" panose="020F0502020204030204" pitchFamily="34" charset="0"/>
              </a:rPr>
              <a:t>Feel</a:t>
            </a:r>
            <a:r>
              <a:rPr lang="en-US" sz="32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smtClean="0">
                <a:solidFill>
                  <a:srgbClr val="7F7F7F"/>
                </a:solidFill>
                <a:latin typeface="Calibri" pitchFamily="34" charset="0"/>
                <a:cs typeface="Calibri" panose="020F0502020204030204" pitchFamily="34" charset="0"/>
              </a:rPr>
              <a:t>Image</a:t>
            </a:r>
            <a:r>
              <a:rPr lang="en-US" sz="5400" baseline="0" dirty="0" smtClean="0">
                <a:solidFill>
                  <a:srgbClr val="7F7F7F"/>
                </a:solidFill>
                <a:latin typeface="Calibri" pitchFamily="34" charset="0"/>
                <a:cs typeface="Calibri" panose="020F0502020204030204" pitchFamily="34" charset="0"/>
              </a:rPr>
              <a:t> Quality</a:t>
            </a:r>
            <a:r>
              <a:rPr lang="en-US" sz="5400" dirty="0" smtClean="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smtClean="0">
                <a:solidFill>
                  <a:srgbClr val="7F7F7F"/>
                </a:solidFill>
                <a:latin typeface="Calibri" pitchFamily="34" charset="0"/>
                <a:cs typeface="Calibri" panose="020F0502020204030204" pitchFamily="34" charset="0"/>
              </a:rPr>
              <a:t>Insert, Picture</a:t>
            </a:r>
            <a:r>
              <a:rPr lang="en-US" sz="32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smtClean="0">
                <a:solidFill>
                  <a:srgbClr val="7F7F7F"/>
                </a:solidFill>
                <a:latin typeface="Calibri" pitchFamily="34" charset="0"/>
                <a:cs typeface="Calibri" panose="020F0502020204030204" pitchFamily="34" charset="0"/>
              </a:rPr>
              <a:t>150-200 pixels per inch in their final printed size</a:t>
            </a:r>
            <a:r>
              <a:rPr lang="en-US" sz="3200" dirty="0" smtClean="0">
                <a:solidFill>
                  <a:srgbClr val="7F7F7F"/>
                </a:solidFill>
                <a:latin typeface="Calibri" pitchFamily="34" charset="0"/>
                <a:cs typeface="Calibri" panose="020F0502020204030204" pitchFamily="34" charset="0"/>
              </a:rPr>
              <a:t>. For instance, a 1600 x 1200 pixel</a:t>
            </a:r>
            <a:r>
              <a:rPr lang="en-US" sz="3200" baseline="0" dirty="0" smtClean="0">
                <a:solidFill>
                  <a:srgbClr val="7F7F7F"/>
                </a:solidFill>
                <a:latin typeface="Calibri" pitchFamily="34" charset="0"/>
                <a:cs typeface="Calibri" panose="020F0502020204030204" pitchFamily="34" charset="0"/>
              </a:rPr>
              <a:t> photo will usually look fine up to </a:t>
            </a:r>
            <a:r>
              <a:rPr lang="en-US" sz="32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smtClean="0">
                <a:solidFill>
                  <a:srgbClr val="7F7F7F"/>
                </a:solidFill>
                <a:latin typeface="Calibri" pitchFamily="34" charset="0"/>
                <a:cs typeface="Calibri" panose="020F0502020204030204" pitchFamily="34" charset="0"/>
              </a:rPr>
              <a:t/>
            </a:r>
            <a:br>
              <a:rPr lang="en-US" sz="2800" dirty="0" smtClean="0">
                <a:solidFill>
                  <a:srgbClr val="7F7F7F"/>
                </a:solidFill>
                <a:latin typeface="Calibri" pitchFamily="34" charset="0"/>
                <a:cs typeface="Calibri" panose="020F0502020204030204" pitchFamily="34" charset="0"/>
              </a:rPr>
            </a:br>
            <a:r>
              <a:rPr lang="en-US" sz="2800" dirty="0" smtClean="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smtClean="0">
                  <a:solidFill>
                    <a:schemeClr val="bg1">
                      <a:lumMod val="50000"/>
                    </a:schemeClr>
                  </a:solidFill>
                  <a:latin typeface="Calibri" pitchFamily="34" charset="0"/>
                  <a:cs typeface="Calibri" panose="020F0502020204030204" pitchFamily="34" charset="0"/>
                </a:rPr>
                <a:t>Change</a:t>
              </a:r>
              <a:r>
                <a:rPr lang="en-US" sz="5400" baseline="0" dirty="0" smtClean="0">
                  <a:solidFill>
                    <a:schemeClr val="bg1">
                      <a:lumMod val="50000"/>
                    </a:schemeClr>
                  </a:solidFill>
                  <a:latin typeface="Calibri" pitchFamily="34" charset="0"/>
                  <a:cs typeface="Calibri" panose="020F0502020204030204" pitchFamily="34" charset="0"/>
                </a:rPr>
                <a:t> Color Theme</a:t>
              </a:r>
              <a:r>
                <a:rPr lang="en-US" sz="5400" dirty="0" smtClean="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smtClean="0">
                  <a:solidFill>
                    <a:schemeClr val="bg1">
                      <a:lumMod val="50000"/>
                    </a:schemeClr>
                  </a:solidFill>
                  <a:latin typeface="Calibri" pitchFamily="34" charset="0"/>
                  <a:cs typeface="Calibri" panose="020F0502020204030204" pitchFamily="34" charset="0"/>
                </a:rPr>
                <a:t>Design</a:t>
              </a:r>
              <a:r>
                <a:rPr lang="en-US" sz="3200" baseline="0" dirty="0" smtClean="0">
                  <a:solidFill>
                    <a:schemeClr val="bg1">
                      <a:lumMod val="50000"/>
                    </a:schemeClr>
                  </a:solidFill>
                  <a:latin typeface="Calibri" pitchFamily="34" charset="0"/>
                  <a:cs typeface="Calibri" panose="020F0502020204030204" pitchFamily="34" charset="0"/>
                </a:rPr>
                <a:t> tab, then select the </a:t>
              </a:r>
              <a:r>
                <a:rPr lang="en-US" sz="3200" b="1" baseline="0" dirty="0" smtClean="0">
                  <a:solidFill>
                    <a:schemeClr val="bg1">
                      <a:lumMod val="50000"/>
                    </a:schemeClr>
                  </a:solidFill>
                  <a:latin typeface="Calibri" pitchFamily="34" charset="0"/>
                  <a:cs typeface="Calibri" panose="020F0502020204030204" pitchFamily="34" charset="0"/>
                </a:rPr>
                <a:t>Colors</a:t>
              </a:r>
              <a:r>
                <a:rPr lang="en-US" sz="32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smtClean="0">
                  <a:solidFill>
                    <a:schemeClr val="bg1">
                      <a:lumMod val="50000"/>
                    </a:schemeClr>
                  </a:solidFill>
                  <a:latin typeface="Calibri" pitchFamily="34" charset="0"/>
                  <a:cs typeface="Calibri" panose="020F0502020204030204" pitchFamily="34" charset="0"/>
                </a:rPr>
                <a:t>Once your poster file is ready, visit</a:t>
              </a:r>
              <a:r>
                <a:rPr lang="en-US" sz="3200" baseline="0" dirty="0" smtClean="0">
                  <a:solidFill>
                    <a:schemeClr val="bg1">
                      <a:lumMod val="50000"/>
                    </a:schemeClr>
                  </a:solidFill>
                  <a:latin typeface="Calibri" pitchFamily="34" charset="0"/>
                  <a:cs typeface="Calibri" panose="020F0502020204030204" pitchFamily="34" charset="0"/>
                </a:rPr>
                <a:t> </a:t>
              </a:r>
              <a:r>
                <a:rPr lang="en-US" sz="3200" b="1" baseline="0" dirty="0" smtClean="0">
                  <a:solidFill>
                    <a:schemeClr val="bg1">
                      <a:lumMod val="50000"/>
                    </a:schemeClr>
                  </a:solidFill>
                  <a:latin typeface="Calibri" pitchFamily="34" charset="0"/>
                  <a:cs typeface="Calibri" panose="020F0502020204030204" pitchFamily="34" charset="0"/>
                </a:rPr>
                <a:t>www.genigraphics.com</a:t>
              </a:r>
              <a:r>
                <a:rPr lang="en-US" sz="32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smtClean="0">
                  <a:solidFill>
                    <a:schemeClr val="bg1">
                      <a:lumMod val="50000"/>
                    </a:schemeClr>
                  </a:solidFill>
                  <a:latin typeface="Calibri" pitchFamily="34" charset="0"/>
                  <a:cs typeface="Calibri" panose="020F0502020204030204" pitchFamily="34" charset="0"/>
                </a:rPr>
                <a:t>US and Canada:  1-800-790-4001</a:t>
              </a:r>
              <a:br>
                <a:rPr lang="en-US" sz="3200" baseline="0" dirty="0" smtClean="0">
                  <a:solidFill>
                    <a:schemeClr val="bg1">
                      <a:lumMod val="50000"/>
                    </a:schemeClr>
                  </a:solidFill>
                  <a:latin typeface="Calibri" pitchFamily="34" charset="0"/>
                  <a:cs typeface="Calibri" panose="020F0502020204030204" pitchFamily="34" charset="0"/>
                </a:rPr>
              </a:br>
              <a:r>
                <a:rPr lang="en-US" sz="32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smtClean="0">
                  <a:solidFill>
                    <a:schemeClr val="bg1">
                      <a:lumMod val="50000"/>
                    </a:schemeClr>
                  </a:solidFill>
                  <a:latin typeface="Calibri" pitchFamily="34" charset="0"/>
                  <a:cs typeface="Calibri" panose="020F0502020204030204" pitchFamily="34" charset="0"/>
                </a:rPr>
                <a:t/>
              </a:r>
              <a:br>
                <a:rPr lang="en-US" sz="2800" dirty="0" smtClean="0">
                  <a:solidFill>
                    <a:schemeClr val="bg1">
                      <a:lumMod val="50000"/>
                    </a:schemeClr>
                  </a:solidFill>
                  <a:latin typeface="Calibri" pitchFamily="34" charset="0"/>
                  <a:cs typeface="Calibri" panose="020F0502020204030204" pitchFamily="34" charset="0"/>
                </a:rPr>
              </a:br>
              <a:r>
                <a:rPr lang="en-US" sz="28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latin typeface="Calibri" pitchFamily="34" charset="0"/>
              </a:rPr>
              <a:t>Template Provided By Genigraphics – 800.790.4001 – Replace This Text With Your Title</a:t>
            </a:r>
          </a:p>
        </p:txBody>
      </p:sp>
      <p:sp>
        <p:nvSpPr>
          <p:cNvPr id="2171" name="Text Box 123"/>
          <p:cNvSpPr txBox="1">
            <a:spLocks noChangeArrowheads="1"/>
          </p:cNvSpPr>
          <p:nvPr/>
        </p:nvSpPr>
        <p:spPr bwMode="auto">
          <a:xfrm>
            <a:off x="7312025" y="1827213"/>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solidFill>
                  <a:schemeClr val="bg1"/>
                </a:solidFill>
                <a:latin typeface="Calibri" pitchFamily="34" charset="0"/>
              </a:rPr>
              <a:t>John Smith, MD</a:t>
            </a:r>
            <a:r>
              <a:rPr lang="en-US" sz="4800" baseline="30000" dirty="0">
                <a:solidFill>
                  <a:schemeClr val="bg1"/>
                </a:solidFill>
                <a:latin typeface="Calibri" pitchFamily="34" charset="0"/>
              </a:rPr>
              <a:t>1</a:t>
            </a:r>
            <a:r>
              <a:rPr lang="en-US" sz="4800" dirty="0">
                <a:solidFill>
                  <a:schemeClr val="bg1"/>
                </a:solidFill>
                <a:latin typeface="Calibri" pitchFamily="34" charset="0"/>
              </a:rPr>
              <a:t>; Jane Doe, PhD</a:t>
            </a:r>
            <a:r>
              <a:rPr lang="en-US" sz="4800" baseline="30000" dirty="0">
                <a:solidFill>
                  <a:schemeClr val="bg1"/>
                </a:solidFill>
                <a:latin typeface="Calibri" pitchFamily="34" charset="0"/>
              </a:rPr>
              <a:t>2</a:t>
            </a:r>
            <a:r>
              <a:rPr lang="en-US" sz="4800" dirty="0">
                <a:solidFill>
                  <a:schemeClr val="bg1"/>
                </a:solidFill>
                <a:latin typeface="Calibri" pitchFamily="34" charset="0"/>
              </a:rPr>
              <a:t>; Frederick Smith, MD, PhD</a:t>
            </a:r>
            <a:r>
              <a:rPr lang="en-US" sz="4800" baseline="30000" dirty="0">
                <a:solidFill>
                  <a:schemeClr val="bg1"/>
                </a:solidFill>
                <a:latin typeface="Calibri" pitchFamily="34" charset="0"/>
              </a:rPr>
              <a:t>1,2</a:t>
            </a:r>
          </a:p>
          <a:p>
            <a:pPr algn="ctr"/>
            <a:r>
              <a:rPr lang="en-US" sz="4800" baseline="30000" dirty="0">
                <a:solidFill>
                  <a:schemeClr val="bg1"/>
                </a:solidFill>
                <a:latin typeface="Calibri" pitchFamily="34" charset="0"/>
              </a:rPr>
              <a:t>1</a:t>
            </a:r>
            <a:r>
              <a:rPr lang="en-US" sz="4800" dirty="0">
                <a:solidFill>
                  <a:schemeClr val="bg1"/>
                </a:solidFill>
                <a:latin typeface="Calibri" pitchFamily="34" charset="0"/>
              </a:rPr>
              <a:t>University of Affiliation, </a:t>
            </a:r>
            <a:r>
              <a:rPr lang="en-US" sz="4800" baseline="30000" dirty="0">
                <a:solidFill>
                  <a:schemeClr val="bg1"/>
                </a:solidFill>
                <a:latin typeface="Calibri" pitchFamily="34" charset="0"/>
              </a:rPr>
              <a:t>2</a:t>
            </a:r>
            <a:r>
              <a:rPr lang="en-US" sz="4800" dirty="0">
                <a:solidFill>
                  <a:schemeClr val="bg1"/>
                </a:solidFill>
                <a:latin typeface="Calibri" pitchFamily="34" charset="0"/>
              </a:rPr>
              <a:t>Medical Center of Affiliation</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29600" y="144018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METHODS AND MATERIALS</a:t>
            </a:r>
          </a:p>
        </p:txBody>
      </p:sp>
      <p:sp>
        <p:nvSpPr>
          <p:cNvPr id="2181" name="Text Box 133"/>
          <p:cNvSpPr txBox="1">
            <a:spLocks noChangeArrowheads="1"/>
          </p:cNvSpPr>
          <p:nvPr/>
        </p:nvSpPr>
        <p:spPr bwMode="auto">
          <a:xfrm>
            <a:off x="32004000" y="1387387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DISCUSSION</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REFERENCES</a:t>
            </a:r>
          </a:p>
        </p:txBody>
      </p:sp>
      <p:pic>
        <p:nvPicPr>
          <p:cNvPr id="2226"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2888" y="9366765"/>
            <a:ext cx="5038829" cy="335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7"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7073" y="9366764"/>
            <a:ext cx="5038828" cy="335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8" name="Text Box 180"/>
          <p:cNvSpPr txBox="1">
            <a:spLocks noChangeArrowheads="1"/>
          </p:cNvSpPr>
          <p:nvPr/>
        </p:nvSpPr>
        <p:spPr bwMode="auto">
          <a:xfrm>
            <a:off x="32871083" y="12842924"/>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1.</a:t>
            </a:r>
            <a:r>
              <a:rPr lang="en-US" sz="2000" dirty="0">
                <a:solidFill>
                  <a:schemeClr val="accent1">
                    <a:lumMod val="50000"/>
                  </a:schemeClr>
                </a:solidFill>
                <a:latin typeface="Calibri" pitchFamily="34" charset="0"/>
              </a:rPr>
              <a:t> Label in 20pt </a:t>
            </a:r>
            <a:r>
              <a:rPr lang="en-US" sz="2000" dirty="0" smtClean="0">
                <a:solidFill>
                  <a:schemeClr val="accent1">
                    <a:lumMod val="50000"/>
                  </a:schemeClr>
                </a:solidFill>
                <a:latin typeface="Calibri" pitchFamily="34" charset="0"/>
              </a:rPr>
              <a:t>Calibri.</a:t>
            </a:r>
            <a:endParaRPr lang="en-US" sz="2000" dirty="0">
              <a:solidFill>
                <a:schemeClr val="accent1">
                  <a:lumMod val="50000"/>
                </a:schemeClr>
              </a:solidFill>
              <a:latin typeface="Calibri" pitchFamily="34" charset="0"/>
            </a:endParaRPr>
          </a:p>
        </p:txBody>
      </p:sp>
      <p:sp>
        <p:nvSpPr>
          <p:cNvPr id="2229" name="Text Box 181"/>
          <p:cNvSpPr txBox="1">
            <a:spLocks noChangeArrowheads="1"/>
          </p:cNvSpPr>
          <p:nvPr/>
        </p:nvSpPr>
        <p:spPr bwMode="auto">
          <a:xfrm>
            <a:off x="38755268" y="12842924"/>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2.</a:t>
            </a:r>
            <a:r>
              <a:rPr lang="en-US" sz="2000" dirty="0">
                <a:solidFill>
                  <a:schemeClr val="accent1">
                    <a:lumMod val="50000"/>
                  </a:schemeClr>
                </a:solidFill>
                <a:latin typeface="Calibri" pitchFamily="34" charset="0"/>
              </a:rPr>
              <a:t> Label in 20pt </a:t>
            </a:r>
            <a:r>
              <a:rPr lang="en-US" sz="2000" dirty="0" smtClean="0">
                <a:solidFill>
                  <a:schemeClr val="accent1">
                    <a:lumMod val="50000"/>
                  </a:schemeClr>
                </a:solidFill>
                <a:latin typeface="Calibri" pitchFamily="34" charset="0"/>
              </a:rPr>
              <a:t>Calibri.</a:t>
            </a:r>
            <a:endParaRPr lang="en-US" sz="2000"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685800" y="17678400"/>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CONTACT</a:t>
            </a:r>
          </a:p>
        </p:txBody>
      </p:sp>
      <p:sp>
        <p:nvSpPr>
          <p:cNvPr id="2240" name="Rectangle 192"/>
          <p:cNvSpPr>
            <a:spLocks noChangeAspect="1" noChangeArrowheads="1"/>
          </p:cNvSpPr>
          <p:nvPr/>
        </p:nvSpPr>
        <p:spPr bwMode="auto">
          <a:xfrm>
            <a:off x="2192338" y="639763"/>
            <a:ext cx="2925762" cy="2195512"/>
          </a:xfrm>
          <a:prstGeom prst="rect">
            <a:avLst/>
          </a:prstGeom>
          <a:blipFill dpi="0" rotWithShape="1">
            <a:blip r:embed="rId4">
              <a:lum bright="70000" contrast="-70000"/>
            </a:blip>
            <a:srcRect/>
            <a:stretch>
              <a:fillRect r="-54"/>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4389438"/>
            <a:r>
              <a:rPr lang="en-US" sz="2200" b="1" dirty="0">
                <a:latin typeface="Calibri" pitchFamily="34" charset="0"/>
              </a:rPr>
              <a:t>REPLACE THIS BOX WITH YOUR ORGANIZATION’S</a:t>
            </a:r>
          </a:p>
          <a:p>
            <a:pPr algn="ctr" defTabSz="4389438"/>
            <a:r>
              <a:rPr lang="en-US" sz="2200" b="1" dirty="0">
                <a:latin typeface="Calibri" pitchFamily="34" charset="0"/>
              </a:rPr>
              <a:t>HIGH RESOLUTION LOGO</a:t>
            </a:r>
          </a:p>
        </p:txBody>
      </p:sp>
      <p:sp>
        <p:nvSpPr>
          <p:cNvPr id="2241" name="Text Box 193"/>
          <p:cNvSpPr txBox="1">
            <a:spLocks noChangeArrowheads="1"/>
          </p:cNvSpPr>
          <p:nvPr/>
        </p:nvSpPr>
        <p:spPr bwMode="auto">
          <a:xfrm>
            <a:off x="685800" y="18721388"/>
            <a:ext cx="5943600" cy="2308324"/>
          </a:xfrm>
          <a:prstGeom prst="rect">
            <a:avLst/>
          </a:prstGeom>
          <a:solidFill>
            <a:schemeClr val="accent1">
              <a:lumMod val="75000"/>
            </a:schemeClr>
          </a:solidFill>
          <a:ln>
            <a:noFill/>
          </a:ln>
          <a:effectLst/>
        </p:spPr>
        <p:txBody>
          <a:bodyPr lIns="228600" tIns="228600" rIns="228600" bIns="228600">
            <a:spAutoFit/>
          </a:bodyPr>
          <a:lstStyle/>
          <a:p>
            <a:r>
              <a:rPr lang="en-US" dirty="0">
                <a:solidFill>
                  <a:schemeClr val="bg1"/>
                </a:solidFill>
                <a:latin typeface="Calibri" pitchFamily="34" charset="0"/>
              </a:rPr>
              <a:t>&lt;your name&gt;          </a:t>
            </a:r>
          </a:p>
          <a:p>
            <a:r>
              <a:rPr lang="en-US" dirty="0">
                <a:solidFill>
                  <a:schemeClr val="bg1"/>
                </a:solidFill>
                <a:latin typeface="Calibri" pitchFamily="34" charset="0"/>
              </a:rPr>
              <a:t>&lt;your organization&gt;</a:t>
            </a:r>
          </a:p>
          <a:p>
            <a:r>
              <a:rPr lang="en-US" dirty="0">
                <a:solidFill>
                  <a:schemeClr val="bg1"/>
                </a:solidFill>
                <a:latin typeface="Calibri" pitchFamily="34" charset="0"/>
              </a:rPr>
              <a:t>Email: </a:t>
            </a:r>
          </a:p>
          <a:p>
            <a:r>
              <a:rPr lang="en-US" dirty="0">
                <a:solidFill>
                  <a:schemeClr val="bg1"/>
                </a:solidFill>
                <a:latin typeface="Calibri" pitchFamily="34" charset="0"/>
              </a:rPr>
              <a:t>Phone: </a:t>
            </a:r>
          </a:p>
          <a:p>
            <a:r>
              <a:rPr lang="en-US" dirty="0">
                <a:solidFill>
                  <a:schemeClr val="bg1"/>
                </a:solidFill>
                <a:latin typeface="Calibri" pitchFamily="34" charset="0"/>
              </a:rPr>
              <a:t>Website: </a:t>
            </a:r>
          </a:p>
        </p:txBody>
      </p:sp>
      <p:sp>
        <p:nvSpPr>
          <p:cNvPr id="2242" name="Text Box 194"/>
          <p:cNvSpPr txBox="1">
            <a:spLocks noChangeArrowheads="1"/>
          </p:cNvSpPr>
          <p:nvPr/>
        </p:nvSpPr>
        <p:spPr bwMode="auto">
          <a:xfrm>
            <a:off x="685800" y="4570413"/>
            <a:ext cx="5943600" cy="6370975"/>
          </a:xfrm>
          <a:prstGeom prst="rect">
            <a:avLst/>
          </a:prstGeom>
          <a:solidFill>
            <a:schemeClr val="accent1">
              <a:lumMod val="75000"/>
            </a:schemeClr>
          </a:solidFill>
          <a:ln>
            <a:noFill/>
          </a:ln>
          <a:effectLst/>
        </p:spPr>
        <p:txBody>
          <a:bodyPr lIns="228600" tIns="228600" rIns="228600" bIns="228600">
            <a:spAutoFit/>
          </a:bodyPr>
          <a:lstStyle/>
          <a:p>
            <a:pPr eaLnBrk="1" hangingPunct="1"/>
            <a:r>
              <a:rPr lang="en-US" dirty="0">
                <a:solidFill>
                  <a:schemeClr val="bg1"/>
                </a:solidFill>
                <a:latin typeface="Calibri" pitchFamily="34" charset="0"/>
              </a:rPr>
              <a:t>Click here to insert your Abstract text. Type it in or copy and paste from your Word document or other source.</a:t>
            </a:r>
          </a:p>
          <a:p>
            <a:pPr eaLnBrk="1" hangingPunct="1"/>
            <a:endParaRPr lang="en-US" dirty="0">
              <a:solidFill>
                <a:schemeClr val="bg1"/>
              </a:solidFill>
              <a:latin typeface="Calibri" pitchFamily="34" charset="0"/>
            </a:endParaRPr>
          </a:p>
          <a:p>
            <a:pPr eaLnBrk="1" hangingPunct="1"/>
            <a:r>
              <a:rPr lang="en-US" dirty="0">
                <a:solidFill>
                  <a:schemeClr val="bg1"/>
                </a:solidFill>
                <a:latin typeface="Calibri" pitchFamily="34" charset="0"/>
              </a:rPr>
              <a:t>This text box will automatically re-size to your text. To turn off that feature, right click inside this box and go to </a:t>
            </a:r>
            <a:r>
              <a:rPr lang="en-US" b="1" dirty="0">
                <a:solidFill>
                  <a:schemeClr val="bg1"/>
                </a:solidFill>
                <a:latin typeface="Calibri" pitchFamily="34" charset="0"/>
              </a:rPr>
              <a:t>Format Shape, Text Box, Autofit</a:t>
            </a:r>
            <a:r>
              <a:rPr lang="en-US" dirty="0">
                <a:solidFill>
                  <a:schemeClr val="bg1"/>
                </a:solidFill>
                <a:latin typeface="Calibri" pitchFamily="34" charset="0"/>
              </a:rPr>
              <a:t>, and select the “Do Not Autofit” radio button.</a:t>
            </a:r>
          </a:p>
          <a:p>
            <a:pPr eaLnBrk="1" hangingPunct="1"/>
            <a:endParaRPr lang="en-US" dirty="0">
              <a:solidFill>
                <a:schemeClr val="bg1"/>
              </a:solidFill>
              <a:latin typeface="Calibri" pitchFamily="34" charset="0"/>
            </a:endParaRPr>
          </a:p>
          <a:p>
            <a:pPr lvl="0" defTabSz="4023067" fontAlgn="auto">
              <a:spcBef>
                <a:spcPts val="0"/>
              </a:spcBef>
              <a:spcAft>
                <a:spcPts val="0"/>
              </a:spcAft>
            </a:pPr>
            <a:r>
              <a:rPr lang="en-US" dirty="0">
                <a:solidFill>
                  <a:schemeClr val="bg1"/>
                </a:solidFill>
                <a:latin typeface="Calibri" pitchFamily="34" charset="0"/>
              </a:rPr>
              <a:t>To change the background color of any text box,  click once on the box so it is outlined with a dashed border. Then select </a:t>
            </a:r>
            <a:r>
              <a:rPr lang="en-US" b="1" dirty="0">
                <a:solidFill>
                  <a:schemeClr val="bg1"/>
                </a:solidFill>
                <a:latin typeface="Calibri" pitchFamily="34" charset="0"/>
              </a:rPr>
              <a:t>Shape Fill</a:t>
            </a:r>
            <a:r>
              <a:rPr lang="en-US" dirty="0">
                <a:solidFill>
                  <a:schemeClr val="bg1"/>
                </a:solidFill>
                <a:latin typeface="Calibri" pitchFamily="34" charset="0"/>
              </a:rPr>
              <a:t> from the </a:t>
            </a:r>
            <a:r>
              <a:rPr lang="en-US" b="1" dirty="0">
                <a:solidFill>
                  <a:schemeClr val="bg1"/>
                </a:solidFill>
                <a:latin typeface="Calibri" pitchFamily="34" charset="0"/>
              </a:rPr>
              <a:t>Drawing Tools, Format</a:t>
            </a:r>
            <a:r>
              <a:rPr lang="en-US" dirty="0">
                <a:solidFill>
                  <a:schemeClr val="bg1"/>
                </a:solidFill>
                <a:latin typeface="Calibri" pitchFamily="34" charset="0"/>
              </a:rPr>
              <a:t> tab on the ribbon bar above. It’s the one with the ‘paint can’ icon.</a:t>
            </a:r>
          </a:p>
        </p:txBody>
      </p:sp>
      <p:sp>
        <p:nvSpPr>
          <p:cNvPr id="2243" name="Text Box 195"/>
          <p:cNvSpPr txBox="1">
            <a:spLocks noChangeArrowheads="1"/>
          </p:cNvSpPr>
          <p:nvPr/>
        </p:nvSpPr>
        <p:spPr bwMode="auto">
          <a:xfrm>
            <a:off x="20116800" y="4570413"/>
            <a:ext cx="10969625" cy="5170646"/>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itchFamily="34" charset="0"/>
              </a:rPr>
              <a:t>Click here to insert your Results text. Type it in or copy and paste from your Word document or other source.</a:t>
            </a:r>
          </a:p>
          <a:p>
            <a:pPr eaLnBrk="1" hangingPunct="1"/>
            <a:endParaRPr lang="en-US" dirty="0">
              <a:latin typeface="Calibri" pitchFamily="34" charset="0"/>
            </a:endParaRPr>
          </a:p>
          <a:p>
            <a:pPr eaLnBrk="1" hangingPunct="1"/>
            <a:r>
              <a:rPr lang="en-US" dirty="0">
                <a:latin typeface="Calibri" pitchFamily="34" charset="0"/>
              </a:rPr>
              <a:t>Speaking of Results, yours will look better if you remember to run a spell-check on your poster! After you’ve added your content click on </a:t>
            </a:r>
            <a:r>
              <a:rPr lang="en-US" b="1" dirty="0">
                <a:latin typeface="Calibri" pitchFamily="34" charset="0"/>
              </a:rPr>
              <a:t>Review</a:t>
            </a:r>
            <a:r>
              <a:rPr lang="en-US" dirty="0">
                <a:latin typeface="Calibri" pitchFamily="34" charset="0"/>
              </a:rPr>
              <a:t>, </a:t>
            </a:r>
            <a:r>
              <a:rPr lang="en-US" b="1" dirty="0">
                <a:latin typeface="Calibri" pitchFamily="34" charset="0"/>
              </a:rPr>
              <a:t>Spelling</a:t>
            </a:r>
            <a:r>
              <a:rPr lang="en-US" dirty="0">
                <a:latin typeface="Calibri" pitchFamily="34" charset="0"/>
              </a:rPr>
              <a:t>, or press F7.</a:t>
            </a:r>
          </a:p>
          <a:p>
            <a:pPr eaLnBrk="1" hangingPunct="1"/>
            <a:endParaRPr lang="en-US" dirty="0">
              <a:latin typeface="Calibri" pitchFamily="34" charset="0"/>
            </a:endParaRPr>
          </a:p>
          <a:p>
            <a:pPr eaLnBrk="1" hangingPunct="1"/>
            <a:r>
              <a:rPr lang="en-US" dirty="0">
                <a:latin typeface="Calibri" pitchFamily="34" charset="0"/>
              </a:rPr>
              <a:t>To change the font style of this text box: Click on the border once to highlight the entire text box, then select a different font or font size that suits you. This text is Calibri 24pt and is easily read up to 4 feet away on a 24x48 poster,  up to 6 feet away on a 36x72 poster, and up to 8 feet away on a 48x96 poster.</a:t>
            </a:r>
          </a:p>
          <a:p>
            <a:pPr eaLnBrk="1" hangingPunct="1"/>
            <a:endParaRPr lang="en-US" dirty="0">
              <a:latin typeface="Calibri" pitchFamily="34" charset="0"/>
            </a:endParaRPr>
          </a:p>
          <a:p>
            <a:pPr eaLnBrk="1" hangingPunct="1"/>
            <a:r>
              <a:rPr lang="en-US" dirty="0">
                <a:latin typeface="Calibri" pitchFamily="34" charset="0"/>
              </a:rPr>
              <a:t>Zoom out to 100% (for 24x48), 150% (for 36x72), or 200% (for 48x96) to preview what this will look like on your printed poster.</a:t>
            </a:r>
          </a:p>
        </p:txBody>
      </p:sp>
      <p:sp>
        <p:nvSpPr>
          <p:cNvPr id="2244" name="Text Box 196"/>
          <p:cNvSpPr txBox="1">
            <a:spLocks noChangeArrowheads="1"/>
          </p:cNvSpPr>
          <p:nvPr/>
        </p:nvSpPr>
        <p:spPr bwMode="auto">
          <a:xfrm>
            <a:off x="32004000" y="4570413"/>
            <a:ext cx="10969625" cy="4062651"/>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itchFamily="34" charset="0"/>
              </a:rPr>
              <a:t>Click here to insert your Discussion text. Type it in or copy and paste from your Word document or other source.</a:t>
            </a:r>
          </a:p>
          <a:p>
            <a:pPr eaLnBrk="1" hangingPunct="1"/>
            <a:endParaRPr lang="en-US" dirty="0">
              <a:latin typeface="Calibri" pitchFamily="34" charset="0"/>
            </a:endParaRPr>
          </a:p>
          <a:p>
            <a:pPr eaLnBrk="1" hangingPunct="1"/>
            <a:r>
              <a:rPr lang="en-US" dirty="0">
                <a:latin typeface="Calibri" pitchFamily="34" charset="0"/>
              </a:rPr>
              <a:t>This text box will automatically re-size to your text. To turn off that feature, right click inside this box and go to </a:t>
            </a:r>
            <a:r>
              <a:rPr lang="en-US" b="1" dirty="0">
                <a:latin typeface="Calibri" pitchFamily="34" charset="0"/>
              </a:rPr>
              <a:t>Format Shape, Text Box, Autofit</a:t>
            </a:r>
            <a:r>
              <a:rPr lang="en-US" dirty="0">
                <a:latin typeface="Calibri" pitchFamily="34" charset="0"/>
              </a:rPr>
              <a:t>, and select the “Do Not Autofit” radio button.</a:t>
            </a:r>
          </a:p>
          <a:p>
            <a:pPr eaLnBrk="1" hangingPunct="1"/>
            <a:endParaRPr lang="en-US" dirty="0">
              <a:latin typeface="Calibri" pitchFamily="34" charset="0"/>
            </a:endParaRPr>
          </a:p>
          <a:p>
            <a:pPr lvl="0" defTabSz="4023067" fontAlgn="auto">
              <a:spcBef>
                <a:spcPts val="0"/>
              </a:spcBef>
              <a:spcAft>
                <a:spcPts val="0"/>
              </a:spcAft>
            </a:pPr>
            <a:r>
              <a:rPr lang="en-US" dirty="0">
                <a:solidFill>
                  <a:prstClr val="black"/>
                </a:solidFill>
                <a:latin typeface="Calibri" pitchFamily="34" charset="0"/>
              </a:rPr>
              <a:t>To change the background color of any text box,  click once on the box so it is outlined with a dashed border. Then select </a:t>
            </a:r>
            <a:r>
              <a:rPr lang="en-US" b="1" dirty="0">
                <a:solidFill>
                  <a:prstClr val="black"/>
                </a:solidFill>
                <a:latin typeface="Calibri" pitchFamily="34" charset="0"/>
              </a:rPr>
              <a:t>Shape Fill</a:t>
            </a:r>
            <a:r>
              <a:rPr lang="en-US" dirty="0">
                <a:solidFill>
                  <a:prstClr val="black"/>
                </a:solidFill>
                <a:latin typeface="Calibri" pitchFamily="34" charset="0"/>
              </a:rPr>
              <a:t> from the </a:t>
            </a:r>
            <a:r>
              <a:rPr lang="en-US" b="1" dirty="0">
                <a:solidFill>
                  <a:prstClr val="black"/>
                </a:solidFill>
                <a:latin typeface="Calibri" pitchFamily="34" charset="0"/>
              </a:rPr>
              <a:t>Drawing Tools, Format</a:t>
            </a:r>
            <a:r>
              <a:rPr lang="en-US" dirty="0">
                <a:solidFill>
                  <a:prstClr val="black"/>
                </a:solidFill>
                <a:latin typeface="Calibri" pitchFamily="34" charset="0"/>
              </a:rPr>
              <a:t> tab on the ribbon bar above. It’s the one with the ‘paint can’ icon.</a:t>
            </a:r>
          </a:p>
        </p:txBody>
      </p:sp>
      <p:sp>
        <p:nvSpPr>
          <p:cNvPr id="2245" name="Text Box 197"/>
          <p:cNvSpPr txBox="1">
            <a:spLocks noChangeArrowheads="1"/>
          </p:cNvSpPr>
          <p:nvPr/>
        </p:nvSpPr>
        <p:spPr bwMode="auto">
          <a:xfrm>
            <a:off x="8229600" y="15338822"/>
            <a:ext cx="10969625" cy="5539978"/>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itchFamily="34" charset="0"/>
              </a:rPr>
              <a:t>Click here to insert your Methods and Materials text. Type it in or copy and paste from your Word document or other source.</a:t>
            </a:r>
          </a:p>
          <a:p>
            <a:pPr eaLnBrk="1" hangingPunct="1"/>
            <a:endParaRPr lang="en-US" dirty="0">
              <a:latin typeface="Calibri" pitchFamily="34" charset="0"/>
            </a:endParaRPr>
          </a:p>
          <a:p>
            <a:pPr eaLnBrk="1" hangingPunct="1"/>
            <a:r>
              <a:rPr lang="en-US" dirty="0">
                <a:latin typeface="Calibri" pitchFamily="34" charset="0"/>
              </a:rPr>
              <a:t>This text box will automatically re-size to your text. To turn off that feature, right click inside this box and go to </a:t>
            </a:r>
            <a:r>
              <a:rPr lang="en-US" b="1" dirty="0">
                <a:latin typeface="Calibri" pitchFamily="34" charset="0"/>
              </a:rPr>
              <a:t>Format Shape, Text Box, Autofit</a:t>
            </a:r>
            <a:r>
              <a:rPr lang="en-US" dirty="0">
                <a:latin typeface="Calibri" pitchFamily="34" charset="0"/>
              </a:rPr>
              <a:t>, and select the “Do Not Autofit” radio button.</a:t>
            </a:r>
          </a:p>
          <a:p>
            <a:pPr eaLnBrk="1" hangingPunct="1"/>
            <a:endParaRPr lang="en-US" dirty="0">
              <a:latin typeface="Calibri" pitchFamily="34" charset="0"/>
            </a:endParaRPr>
          </a:p>
          <a:p>
            <a:pPr eaLnBrk="1" hangingPunct="1"/>
            <a:r>
              <a:rPr lang="en-US" dirty="0">
                <a:latin typeface="Calibri" pitchFamily="34" charset="0"/>
              </a:rPr>
              <a:t>To change the font style of this text box: Click on the border once to highlight the entire text box, then select a different font or font size that suits you. This text is Calibri 24pt and is easily read up to 4 feet away on a 24x48 poster,  up to 6 feet away on a 36x72 poster, and up to 8 feet away on a 48x96 poster.</a:t>
            </a:r>
          </a:p>
          <a:p>
            <a:pPr eaLnBrk="1" hangingPunct="1"/>
            <a:endParaRPr lang="en-US" dirty="0">
              <a:latin typeface="Calibri" pitchFamily="34" charset="0"/>
            </a:endParaRPr>
          </a:p>
          <a:p>
            <a:pPr eaLnBrk="1" hangingPunct="1"/>
            <a:r>
              <a:rPr lang="en-US" dirty="0">
                <a:latin typeface="Calibri" pitchFamily="34" charset="0"/>
              </a:rPr>
              <a:t>Zoom out to 100% (for 24x48), 150% (for 36x72), or 200% (for 48x96) to preview what this will look like on your printed poster.</a:t>
            </a:r>
          </a:p>
        </p:txBody>
      </p:sp>
      <p:sp>
        <p:nvSpPr>
          <p:cNvPr id="2246" name="Text Box 198"/>
          <p:cNvSpPr txBox="1">
            <a:spLocks noChangeArrowheads="1"/>
          </p:cNvSpPr>
          <p:nvPr/>
        </p:nvSpPr>
        <p:spPr bwMode="auto">
          <a:xfrm>
            <a:off x="32004000" y="14788277"/>
            <a:ext cx="10969625" cy="2585323"/>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itchFamily="34" charset="0"/>
              </a:rPr>
              <a:t>Click here to insert your Conclusions text. Type it in or copy and paste from your Word document or other source.</a:t>
            </a:r>
          </a:p>
          <a:p>
            <a:pPr eaLnBrk="1" hangingPunct="1"/>
            <a:endParaRPr lang="en-US" dirty="0">
              <a:latin typeface="Calibri" pitchFamily="34" charset="0"/>
            </a:endParaRPr>
          </a:p>
          <a:p>
            <a:pPr eaLnBrk="1" hangingPunct="1"/>
            <a:r>
              <a:rPr lang="en-US" dirty="0">
                <a:latin typeface="Calibri" pitchFamily="34" charset="0"/>
              </a:rPr>
              <a:t>This text box will automatically re-size to your text. To turn off that feature, right click inside this box and go to </a:t>
            </a:r>
            <a:r>
              <a:rPr lang="en-US" b="1" dirty="0">
                <a:latin typeface="Calibri" pitchFamily="34" charset="0"/>
              </a:rPr>
              <a:t>Format Shape, Text Box, Autofit</a:t>
            </a:r>
            <a:r>
              <a:rPr lang="en-US" dirty="0">
                <a:latin typeface="Calibri" pitchFamily="34" charset="0"/>
              </a:rPr>
              <a:t>, and select the “Do Not Autofit” radio button</a:t>
            </a:r>
            <a:r>
              <a:rPr lang="en-US" dirty="0" smtClean="0">
                <a:latin typeface="Calibri" pitchFamily="34" charset="0"/>
              </a:rPr>
              <a:t>.</a:t>
            </a:r>
            <a:endParaRPr lang="en-US" dirty="0">
              <a:latin typeface="Calibri" pitchFamily="34" charset="0"/>
            </a:endParaRPr>
          </a:p>
        </p:txBody>
      </p:sp>
      <mc:AlternateContent xmlns:mc="http://schemas.openxmlformats.org/markup-compatibility/2006" xmlns:a14="http://schemas.microsoft.com/office/drawing/2010/main">
        <mc:Choice Requires="a14">
          <p:sp>
            <p:nvSpPr>
              <p:cNvPr id="2247" name="Text Box 199"/>
              <p:cNvSpPr txBox="1">
                <a:spLocks noChangeArrowheads="1"/>
              </p:cNvSpPr>
              <p:nvPr/>
            </p:nvSpPr>
            <p:spPr bwMode="auto">
              <a:xfrm>
                <a:off x="8229600" y="4570413"/>
                <a:ext cx="10969625" cy="8519640"/>
              </a:xfrm>
              <a:prstGeom prst="rect">
                <a:avLst/>
              </a:prstGeom>
              <a:solidFill>
                <a:schemeClr val="bg1"/>
              </a:solidFill>
              <a:ln>
                <a:noFill/>
              </a:ln>
              <a:effectLst/>
            </p:spPr>
            <p:txBody>
              <a:bodyPr lIns="182880" tIns="182880" rIns="182880" bIns="182880">
                <a:spAutoFit/>
              </a:bodyPr>
              <a:lstStyle/>
              <a:p>
                <a:pPr eaLnBrk="1" hangingPunct="1"/>
                <a:r>
                  <a:rPr lang="en-US" b="1" dirty="0" smtClean="0">
                    <a:solidFill>
                      <a:schemeClr val="tx1"/>
                    </a:solidFill>
                    <a:latin typeface="Calibri" pitchFamily="34" charset="0"/>
                  </a:rPr>
                  <a:t>Genigraphics®</a:t>
                </a:r>
                <a:r>
                  <a:rPr lang="en-US" dirty="0">
                    <a:solidFill>
                      <a:schemeClr val="tx1"/>
                    </a:solidFill>
                    <a:latin typeface="Calibri" pitchFamily="34" charset="0"/>
                  </a:rPr>
                  <a:t> has provided this template to assist in preparation of a medical or scientific research poster. The dimensions are set to 24” high by 48” wide but prints can be scaled up or down in size to any dimension with a 1:2 aspect ratio. For example, if you order a 36” x 72” poster using this template, we will print the file at 150% of its original size. If you order a 48” x 96” poster, we will print at 200%.  </a:t>
                </a:r>
                <a:r>
                  <a:rPr lang="en-US" b="1" dirty="0">
                    <a:solidFill>
                      <a:schemeClr val="tx1"/>
                    </a:solidFill>
                    <a:latin typeface="Calibri" pitchFamily="34" charset="0"/>
                  </a:rPr>
                  <a:t>The most critical factor is that your template and poster dimensions must be proportional:</a:t>
                </a:r>
              </a:p>
              <a:p>
                <a:pPr eaLnBrk="1" hangingPunct="1"/>
                <a:endParaRPr lang="en-US" b="1" dirty="0">
                  <a:solidFill>
                    <a:schemeClr val="tx1"/>
                  </a:solidFill>
                  <a:latin typeface="Calibri" pitchFamily="34" charset="0"/>
                </a:endParaRPr>
              </a:p>
              <a:p>
                <a:pPr eaLnBrk="1" hangingPunct="1"/>
                <a14:m>
                  <m:oMathPara xmlns:m="http://schemas.openxmlformats.org/officeDocument/2006/math">
                    <m:oMathParaPr>
                      <m:jc m:val="centerGroup"/>
                    </m:oMathParaPr>
                    <m:oMath xmlns:m="http://schemas.openxmlformats.org/officeDocument/2006/math">
                      <m:box>
                        <m:boxPr>
                          <m:ctrlPr>
                            <a:rPr lang="en-US" b="1" i="1">
                              <a:solidFill>
                                <a:schemeClr val="tx1"/>
                              </a:solidFill>
                              <a:latin typeface="Cambria Math"/>
                            </a:rPr>
                          </m:ctrlPr>
                        </m:boxPr>
                        <m:e>
                          <m:f>
                            <m:fPr>
                              <m:ctrlPr>
                                <a:rPr lang="en-US" b="1" i="1">
                                  <a:solidFill>
                                    <a:schemeClr val="tx1"/>
                                  </a:solidFill>
                                  <a:latin typeface="Cambria Math"/>
                                </a:rPr>
                              </m:ctrlPr>
                            </m:fPr>
                            <m:num>
                              <m:r>
                                <a:rPr lang="en-US" b="1" i="1">
                                  <a:solidFill>
                                    <a:schemeClr val="tx1"/>
                                  </a:solidFill>
                                  <a:latin typeface="Cambria Math"/>
                                </a:rPr>
                                <m:t>𝒕𝒆𝒎𝒑𝒍𝒂𝒕𝒆</m:t>
                              </m:r>
                              <m:r>
                                <a:rPr lang="en-US" b="1" i="1">
                                  <a:solidFill>
                                    <a:schemeClr val="tx1"/>
                                  </a:solidFill>
                                  <a:latin typeface="Cambria Math"/>
                                </a:rPr>
                                <m:t> </m:t>
                              </m:r>
                              <m:r>
                                <a:rPr lang="en-US" b="1" i="1">
                                  <a:solidFill>
                                    <a:schemeClr val="tx1"/>
                                  </a:solidFill>
                                  <a:latin typeface="Cambria Math"/>
                                </a:rPr>
                                <m:t>𝒉𝒆𝒊𝒈𝒉𝒕</m:t>
                              </m:r>
                            </m:num>
                            <m:den>
                              <m:r>
                                <a:rPr lang="en-US" b="1" i="1">
                                  <a:solidFill>
                                    <a:schemeClr val="tx1"/>
                                  </a:solidFill>
                                  <a:latin typeface="Cambria Math"/>
                                </a:rPr>
                                <m:t>𝒕𝒆𝒎𝒑𝒍𝒂𝒕𝒆</m:t>
                              </m:r>
                              <m:r>
                                <a:rPr lang="en-US" b="1" i="1">
                                  <a:solidFill>
                                    <a:schemeClr val="tx1"/>
                                  </a:solidFill>
                                  <a:latin typeface="Cambria Math"/>
                                </a:rPr>
                                <m:t> </m:t>
                              </m:r>
                              <m:r>
                                <a:rPr lang="en-US" b="1" i="1">
                                  <a:solidFill>
                                    <a:schemeClr val="tx1"/>
                                  </a:solidFill>
                                  <a:latin typeface="Cambria Math"/>
                                </a:rPr>
                                <m:t>𝒘𝒊𝒅𝒕𝒉</m:t>
                              </m:r>
                            </m:den>
                          </m:f>
                        </m:e>
                      </m:box>
                      <m:r>
                        <a:rPr lang="en-US" b="1" i="1">
                          <a:solidFill>
                            <a:schemeClr val="tx1"/>
                          </a:solidFill>
                          <a:latin typeface="Cambria Math"/>
                        </a:rPr>
                        <m:t> = </m:t>
                      </m:r>
                      <m:box>
                        <m:boxPr>
                          <m:ctrlPr>
                            <a:rPr lang="en-US" b="1" i="1">
                              <a:solidFill>
                                <a:schemeClr val="tx1"/>
                              </a:solidFill>
                              <a:latin typeface="Cambria Math"/>
                            </a:rPr>
                          </m:ctrlPr>
                        </m:boxPr>
                        <m:e>
                          <m:f>
                            <m:fPr>
                              <m:ctrlPr>
                                <a:rPr lang="en-US" b="1" i="1">
                                  <a:solidFill>
                                    <a:schemeClr val="tx1"/>
                                  </a:solidFill>
                                  <a:latin typeface="Cambria Math"/>
                                </a:rPr>
                              </m:ctrlPr>
                            </m:fPr>
                            <m:num>
                              <m:r>
                                <a:rPr lang="en-US" b="1" i="1">
                                  <a:solidFill>
                                    <a:schemeClr val="tx1"/>
                                  </a:solidFill>
                                  <a:latin typeface="Cambria Math"/>
                                </a:rPr>
                                <m:t>𝒅𝒆𝒔𝒊𝒓𝒆𝒅</m:t>
                              </m:r>
                              <m:r>
                                <a:rPr lang="en-US" b="1" i="1">
                                  <a:solidFill>
                                    <a:schemeClr val="tx1"/>
                                  </a:solidFill>
                                  <a:latin typeface="Cambria Math"/>
                                </a:rPr>
                                <m:t> </m:t>
                              </m:r>
                              <m:r>
                                <a:rPr lang="en-US" b="1" i="1">
                                  <a:solidFill>
                                    <a:schemeClr val="tx1"/>
                                  </a:solidFill>
                                  <a:latin typeface="Cambria Math"/>
                                </a:rPr>
                                <m:t>𝒑𝒓𝒊𝒏𝒕</m:t>
                              </m:r>
                              <m:r>
                                <a:rPr lang="en-US" b="1" i="1">
                                  <a:solidFill>
                                    <a:schemeClr val="tx1"/>
                                  </a:solidFill>
                                  <a:latin typeface="Cambria Math"/>
                                </a:rPr>
                                <m:t> </m:t>
                              </m:r>
                              <m:r>
                                <a:rPr lang="en-US" b="1" i="1">
                                  <a:solidFill>
                                    <a:schemeClr val="tx1"/>
                                  </a:solidFill>
                                  <a:latin typeface="Cambria Math"/>
                                </a:rPr>
                                <m:t>𝒉𝒆𝒊𝒈𝒉𝒕</m:t>
                              </m:r>
                            </m:num>
                            <m:den>
                              <m:r>
                                <a:rPr lang="en-US" b="1" i="1">
                                  <a:solidFill>
                                    <a:schemeClr val="tx1"/>
                                  </a:solidFill>
                                  <a:latin typeface="Cambria Math"/>
                                </a:rPr>
                                <m:t>𝒅𝒆𝒔𝒊𝒓𝒆𝒅</m:t>
                              </m:r>
                              <m:r>
                                <a:rPr lang="en-US" b="1" i="1">
                                  <a:solidFill>
                                    <a:schemeClr val="tx1"/>
                                  </a:solidFill>
                                  <a:latin typeface="Cambria Math"/>
                                </a:rPr>
                                <m:t> </m:t>
                              </m:r>
                              <m:r>
                                <a:rPr lang="en-US" b="1" i="1">
                                  <a:solidFill>
                                    <a:schemeClr val="tx1"/>
                                  </a:solidFill>
                                  <a:latin typeface="Cambria Math"/>
                                </a:rPr>
                                <m:t>𝒑𝒓𝒊𝒏𝒕</m:t>
                              </m:r>
                              <m:r>
                                <a:rPr lang="en-US" b="1" i="1">
                                  <a:solidFill>
                                    <a:schemeClr val="tx1"/>
                                  </a:solidFill>
                                  <a:latin typeface="Cambria Math"/>
                                </a:rPr>
                                <m:t> </m:t>
                              </m:r>
                              <m:r>
                                <a:rPr lang="en-US" b="1" i="1">
                                  <a:solidFill>
                                    <a:schemeClr val="tx1"/>
                                  </a:solidFill>
                                  <a:latin typeface="Cambria Math"/>
                                </a:rPr>
                                <m:t>𝒘𝒊𝒅𝒕𝒉</m:t>
                              </m:r>
                            </m:den>
                          </m:f>
                        </m:e>
                      </m:box>
                    </m:oMath>
                  </m:oMathPara>
                </a14:m>
                <a:endParaRPr lang="en-US" b="1" dirty="0">
                  <a:solidFill>
                    <a:schemeClr val="tx1"/>
                  </a:solidFill>
                  <a:latin typeface="Calibri" pitchFamily="34" charset="0"/>
                </a:endParaRPr>
              </a:p>
              <a:p>
                <a:pPr eaLnBrk="1" hangingPunct="1"/>
                <a:endParaRPr lang="en-US" dirty="0">
                  <a:solidFill>
                    <a:schemeClr val="tx1"/>
                  </a:solidFill>
                  <a:latin typeface="Calibri" pitchFamily="34" charset="0"/>
                </a:endParaRPr>
              </a:p>
              <a:p>
                <a:pPr eaLnBrk="1" hangingPunct="1"/>
                <a:r>
                  <a:rPr lang="en-US" dirty="0">
                    <a:solidFill>
                      <a:schemeClr val="tx1"/>
                    </a:solidFill>
                    <a:latin typeface="Calibri" pitchFamily="34" charset="0"/>
                  </a:rPr>
                  <a:t>Order your poster from Genigraphics and we will perform a free design review and advise you if we see anything that may be a concern for printing. We’ll even help tidy things up.</a:t>
                </a:r>
              </a:p>
              <a:p>
                <a:pPr eaLnBrk="1" hangingPunct="1"/>
                <a:endParaRPr lang="en-US" dirty="0">
                  <a:solidFill>
                    <a:schemeClr val="tx1"/>
                  </a:solidFill>
                  <a:latin typeface="Calibri" pitchFamily="34" charset="0"/>
                </a:endParaRPr>
              </a:p>
              <a:p>
                <a:pPr eaLnBrk="1" hangingPunct="1"/>
                <a:r>
                  <a:rPr lang="en-US" dirty="0">
                    <a:solidFill>
                      <a:schemeClr val="tx1"/>
                    </a:solidFill>
                    <a:latin typeface="Calibri" pitchFamily="34" charset="0"/>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2247" name="Text Box 199"/>
              <p:cNvSpPr txBox="1">
                <a:spLocks noRot="1" noChangeAspect="1" noMove="1" noResize="1" noEditPoints="1" noAdjustHandles="1" noChangeArrowheads="1" noChangeShapeType="1" noTextEdit="1"/>
              </p:cNvSpPr>
              <p:nvPr/>
            </p:nvSpPr>
            <p:spPr bwMode="auto">
              <a:xfrm>
                <a:off x="8229600" y="4570413"/>
                <a:ext cx="10969625" cy="8519640"/>
              </a:xfrm>
              <a:prstGeom prst="rect">
                <a:avLst/>
              </a:prstGeom>
              <a:blipFill rotWithShape="1">
                <a:blip r:embed="rId5"/>
                <a:stretch>
                  <a:fillRect r="-389"/>
                </a:stretch>
              </a:blipFill>
              <a:ln>
                <a:noFill/>
              </a:ln>
              <a:effectLst/>
            </p:spPr>
            <p:txBody>
              <a:bodyPr/>
              <a:lstStyle/>
              <a:p>
                <a:r>
                  <a:rPr lang="en-US">
                    <a:noFill/>
                  </a:rPr>
                  <a:t> </a:t>
                </a:r>
              </a:p>
            </p:txBody>
          </p:sp>
        </mc:Fallback>
      </mc:AlternateContent>
      <p:sp>
        <p:nvSpPr>
          <p:cNvPr id="2248" name="Text Box 200"/>
          <p:cNvSpPr txBox="1">
            <a:spLocks noChangeArrowheads="1"/>
          </p:cNvSpPr>
          <p:nvPr/>
        </p:nvSpPr>
        <p:spPr bwMode="auto">
          <a:xfrm>
            <a:off x="32004000" y="18478143"/>
            <a:ext cx="10969625" cy="2400657"/>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dirty="0">
                <a:latin typeface="Calibri" pitchFamily="34" charset="0"/>
              </a:rPr>
              <a:t>Click here to insert your References. Type it in or copy and paste from your Word document or other source.</a:t>
            </a:r>
          </a:p>
          <a:p>
            <a:pPr>
              <a:spcAft>
                <a:spcPct val="50000"/>
              </a:spcAft>
              <a:buFontTx/>
              <a:buAutoNum type="arabicPeriod"/>
            </a:pPr>
            <a:r>
              <a:rPr lang="en-US" dirty="0">
                <a:latin typeface="Calibri" pitchFamily="34" charset="0"/>
              </a:rPr>
              <a:t>Click on the border once to highlight and select a different font or font size that suits you. This text is in </a:t>
            </a:r>
            <a:r>
              <a:rPr lang="en-US" dirty="0" smtClean="0">
                <a:latin typeface="Calibri" pitchFamily="34" charset="0"/>
              </a:rPr>
              <a:t>Calibri 24pt </a:t>
            </a:r>
            <a:r>
              <a:rPr lang="en-US" dirty="0">
                <a:latin typeface="Calibri" pitchFamily="34" charset="0"/>
              </a:rPr>
              <a:t>and is easily readable up to 3 feet away in a 24x48 poster, and up to 6 feet away in a 48x96 poster (file printed at 200%).</a:t>
            </a:r>
          </a:p>
        </p:txBody>
      </p:sp>
      <p:sp>
        <p:nvSpPr>
          <p:cNvPr id="66" name="Text Box 240"/>
          <p:cNvSpPr txBox="1">
            <a:spLocks noChangeArrowheads="1"/>
          </p:cNvSpPr>
          <p:nvPr/>
        </p:nvSpPr>
        <p:spPr bwMode="auto">
          <a:xfrm>
            <a:off x="20116800" y="20997663"/>
            <a:ext cx="3189772"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Label in </a:t>
            </a:r>
            <a:r>
              <a:rPr lang="en-US" sz="2000" dirty="0" smtClean="0">
                <a:solidFill>
                  <a:schemeClr val="accent1">
                    <a:lumMod val="50000"/>
                  </a:schemeClr>
                </a:solidFill>
                <a:latin typeface="Calibri" pitchFamily="34" charset="0"/>
              </a:rPr>
              <a:t>20pt </a:t>
            </a:r>
            <a:r>
              <a:rPr lang="en-US" sz="2000" dirty="0">
                <a:solidFill>
                  <a:schemeClr val="accent1">
                    <a:lumMod val="50000"/>
                  </a:schemeClr>
                </a:solidFill>
                <a:latin typeface="Calibri" pitchFamily="34" charset="0"/>
              </a:rPr>
              <a:t>Calibri.</a:t>
            </a:r>
          </a:p>
        </p:txBody>
      </p:sp>
      <p:sp>
        <p:nvSpPr>
          <p:cNvPr id="67" name="Text Box 241"/>
          <p:cNvSpPr txBox="1">
            <a:spLocks noChangeArrowheads="1"/>
          </p:cNvSpPr>
          <p:nvPr/>
        </p:nvSpPr>
        <p:spPr bwMode="auto">
          <a:xfrm>
            <a:off x="20116800" y="9982200"/>
            <a:ext cx="3173549"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Label in </a:t>
            </a:r>
            <a:r>
              <a:rPr lang="en-US" sz="2000" dirty="0" smtClean="0">
                <a:solidFill>
                  <a:schemeClr val="accent1">
                    <a:lumMod val="50000"/>
                  </a:schemeClr>
                </a:solidFill>
                <a:latin typeface="Calibri" pitchFamily="34" charset="0"/>
              </a:rPr>
              <a:t>20pt Calibri.</a:t>
            </a:r>
            <a:endParaRPr lang="en-US" sz="2000" dirty="0">
              <a:solidFill>
                <a:schemeClr val="accent1">
                  <a:lumMod val="50000"/>
                </a:schemeClr>
              </a:solidFill>
              <a:latin typeface="Calibri" pitchFamily="34" charset="0"/>
            </a:endParaRPr>
          </a:p>
        </p:txBody>
      </p:sp>
      <p:graphicFrame>
        <p:nvGraphicFramePr>
          <p:cNvPr id="68" name="Content Placeholder 114" descr="Sample table with 4 columns, 7 rows." title="Sample Table"/>
          <p:cNvGraphicFramePr>
            <a:graphicFrameLocks/>
          </p:cNvGraphicFramePr>
          <p:nvPr>
            <p:extLst>
              <p:ext uri="{D42A27DB-BD31-4B8C-83A1-F6EECF244321}">
                <p14:modId xmlns:p14="http://schemas.microsoft.com/office/powerpoint/2010/main" val="2238854138"/>
              </p:ext>
            </p:extLst>
          </p:nvPr>
        </p:nvGraphicFramePr>
        <p:xfrm>
          <a:off x="20110448" y="10481555"/>
          <a:ext cx="10979684" cy="4453645"/>
        </p:xfrm>
        <a:graphic>
          <a:graphicData uri="http://schemas.openxmlformats.org/drawingml/2006/table">
            <a:tbl>
              <a:tblPr firstRow="1" bandRow="1">
                <a:tableStyleId>{B301B821-A1FF-4177-AEE7-76D212191A09}</a:tableStyleId>
              </a:tblPr>
              <a:tblGrid>
                <a:gridCol w="2744921"/>
                <a:gridCol w="2744921"/>
                <a:gridCol w="2744921"/>
                <a:gridCol w="2744921"/>
              </a:tblGrid>
              <a:tr h="636235">
                <a:tc>
                  <a:txBody>
                    <a:bodyPr/>
                    <a:lstStyle/>
                    <a:p>
                      <a:endParaRPr lang="en-US" sz="2400" dirty="0"/>
                    </a:p>
                  </a:txBody>
                  <a:tcPr marL="111760" marR="111760" marT="41910" marB="41910" anchor="ctr"/>
                </a:tc>
                <a:tc>
                  <a:txBody>
                    <a:bodyPr/>
                    <a:lstStyle/>
                    <a:p>
                      <a:pPr algn="ctr"/>
                      <a:r>
                        <a:rPr lang="en-US" sz="2400" dirty="0" smtClean="0"/>
                        <a:t>Heading</a:t>
                      </a:r>
                      <a:endParaRPr lang="en-US" sz="2400" dirty="0"/>
                    </a:p>
                  </a:txBody>
                  <a:tcPr marL="111760" marR="111760" marT="41910" marB="41910" anchor="ctr"/>
                </a:tc>
                <a:tc>
                  <a:txBody>
                    <a:bodyPr/>
                    <a:lstStyle/>
                    <a:p>
                      <a:pPr algn="ctr"/>
                      <a:r>
                        <a:rPr lang="en-US" sz="2400" dirty="0" smtClean="0"/>
                        <a:t>Heading</a:t>
                      </a:r>
                      <a:endParaRPr lang="en-US" sz="2400" dirty="0"/>
                    </a:p>
                  </a:txBody>
                  <a:tcPr marL="111760" marR="111760" marT="41910" marB="41910" anchor="ctr"/>
                </a:tc>
                <a:tc>
                  <a:txBody>
                    <a:bodyPr/>
                    <a:lstStyle/>
                    <a:p>
                      <a:pPr algn="ctr"/>
                      <a:r>
                        <a:rPr lang="en-US" sz="2400" dirty="0" smtClean="0"/>
                        <a:t>Heading</a:t>
                      </a:r>
                      <a:endParaRPr lang="en-US" sz="2400" dirty="0"/>
                    </a:p>
                  </a:txBody>
                  <a:tcPr marL="111760" marR="111760" marT="41910" marB="41910" anchor="ctr"/>
                </a:tc>
              </a:tr>
              <a:tr h="636235">
                <a:tc>
                  <a:txBody>
                    <a:bodyPr/>
                    <a:lstStyle/>
                    <a:p>
                      <a:r>
                        <a:rPr lang="en-US" sz="2400" dirty="0" smtClean="0"/>
                        <a:t>Item</a:t>
                      </a:r>
                      <a:endParaRPr lang="en-US" sz="2400" dirty="0"/>
                    </a:p>
                  </a:txBody>
                  <a:tcPr marL="111760" marR="111760" marT="41910" marB="41910" anchor="ctr"/>
                </a:tc>
                <a:tc>
                  <a:txBody>
                    <a:bodyPr/>
                    <a:lstStyle/>
                    <a:p>
                      <a:pPr algn="ctr"/>
                      <a:r>
                        <a:rPr lang="en-US" sz="2400" dirty="0" smtClean="0"/>
                        <a:t>800</a:t>
                      </a:r>
                      <a:endParaRPr lang="en-US" sz="2400" dirty="0"/>
                    </a:p>
                  </a:txBody>
                  <a:tcPr marL="111760" marR="111760" marT="41910" marB="41910" anchor="ctr"/>
                </a:tc>
                <a:tc>
                  <a:txBody>
                    <a:bodyPr/>
                    <a:lstStyle/>
                    <a:p>
                      <a:pPr algn="ctr"/>
                      <a:r>
                        <a:rPr lang="en-US" sz="2400" dirty="0" smtClean="0"/>
                        <a:t>790</a:t>
                      </a:r>
                      <a:endParaRPr lang="en-US" sz="2400" dirty="0"/>
                    </a:p>
                  </a:txBody>
                  <a:tcPr marL="111760" marR="111760" marT="41910" marB="41910" anchor="ctr"/>
                </a:tc>
                <a:tc>
                  <a:txBody>
                    <a:bodyPr/>
                    <a:lstStyle/>
                    <a:p>
                      <a:pPr algn="ctr"/>
                      <a:r>
                        <a:rPr lang="en-US" sz="2400" dirty="0" smtClean="0"/>
                        <a:t>4001</a:t>
                      </a:r>
                      <a:endParaRPr lang="en-US" sz="2400" dirty="0"/>
                    </a:p>
                  </a:txBody>
                  <a:tcPr marL="111760" marR="111760" marT="41910" marB="41910" anchor="ctr"/>
                </a:tc>
              </a:tr>
              <a:tr h="636235">
                <a:tc>
                  <a:txBody>
                    <a:bodyPr/>
                    <a:lstStyle/>
                    <a:p>
                      <a:r>
                        <a:rPr lang="en-US" sz="2400" dirty="0" smtClean="0"/>
                        <a:t>Item</a:t>
                      </a:r>
                      <a:endParaRPr lang="en-US" sz="2400" dirty="0"/>
                    </a:p>
                  </a:txBody>
                  <a:tcPr marL="111760" marR="111760" marT="41910" marB="41910" anchor="ctr"/>
                </a:tc>
                <a:tc>
                  <a:txBody>
                    <a:bodyPr/>
                    <a:lstStyle/>
                    <a:p>
                      <a:pPr algn="ctr"/>
                      <a:r>
                        <a:rPr lang="en-US" sz="2400" dirty="0" smtClean="0"/>
                        <a:t>356</a:t>
                      </a:r>
                    </a:p>
                  </a:txBody>
                  <a:tcPr marL="111760" marR="111760" marT="41910" marB="41910" anchor="ctr"/>
                </a:tc>
                <a:tc>
                  <a:txBody>
                    <a:bodyPr/>
                    <a:lstStyle/>
                    <a:p>
                      <a:pPr algn="ctr"/>
                      <a:r>
                        <a:rPr lang="en-US" sz="2400" dirty="0" smtClean="0"/>
                        <a:t>856</a:t>
                      </a:r>
                      <a:endParaRPr lang="en-US" sz="2400" dirty="0"/>
                    </a:p>
                  </a:txBody>
                  <a:tcPr marL="111760" marR="111760" marT="41910" marB="41910" anchor="ctr"/>
                </a:tc>
                <a:tc>
                  <a:txBody>
                    <a:bodyPr/>
                    <a:lstStyle/>
                    <a:p>
                      <a:pPr algn="ctr"/>
                      <a:r>
                        <a:rPr lang="en-US" sz="2400" dirty="0" smtClean="0"/>
                        <a:t>290</a:t>
                      </a:r>
                      <a:endParaRPr lang="en-US" sz="2400" dirty="0"/>
                    </a:p>
                  </a:txBody>
                  <a:tcPr marL="111760" marR="111760" marT="41910" marB="41910" anchor="ctr"/>
                </a:tc>
              </a:tr>
              <a:tr h="636235">
                <a:tc>
                  <a:txBody>
                    <a:bodyPr/>
                    <a:lstStyle/>
                    <a:p>
                      <a:r>
                        <a:rPr lang="en-US" sz="2400" dirty="0" smtClean="0"/>
                        <a:t>Item</a:t>
                      </a:r>
                      <a:endParaRPr lang="en-US" sz="2400" dirty="0"/>
                    </a:p>
                  </a:txBody>
                  <a:tcPr marL="111760" marR="111760" marT="41910" marB="41910" anchor="ctr"/>
                </a:tc>
                <a:tc>
                  <a:txBody>
                    <a:bodyPr/>
                    <a:lstStyle/>
                    <a:p>
                      <a:pPr algn="ctr"/>
                      <a:r>
                        <a:rPr lang="en-US" sz="2400" dirty="0" smtClean="0"/>
                        <a:t>228</a:t>
                      </a:r>
                      <a:endParaRPr lang="en-US" sz="2400" dirty="0"/>
                    </a:p>
                  </a:txBody>
                  <a:tcPr marL="111760" marR="111760" marT="41910" marB="41910" anchor="ctr"/>
                </a:tc>
                <a:tc>
                  <a:txBody>
                    <a:bodyPr/>
                    <a:lstStyle/>
                    <a:p>
                      <a:pPr algn="ctr"/>
                      <a:r>
                        <a:rPr lang="en-US" sz="2400" dirty="0" smtClean="0"/>
                        <a:t>134</a:t>
                      </a:r>
                      <a:endParaRPr lang="en-US" sz="2400" dirty="0"/>
                    </a:p>
                  </a:txBody>
                  <a:tcPr marL="111760" marR="111760" marT="41910" marB="41910" anchor="ctr"/>
                </a:tc>
                <a:tc>
                  <a:txBody>
                    <a:bodyPr/>
                    <a:lstStyle/>
                    <a:p>
                      <a:pPr algn="ctr"/>
                      <a:r>
                        <a:rPr lang="en-US" sz="2400" dirty="0" smtClean="0"/>
                        <a:t>238</a:t>
                      </a:r>
                      <a:endParaRPr lang="en-US" sz="2400" dirty="0"/>
                    </a:p>
                  </a:txBody>
                  <a:tcPr marL="111760" marR="111760" marT="41910" marB="41910" anchor="ctr"/>
                </a:tc>
              </a:tr>
              <a:tr h="636235">
                <a:tc>
                  <a:txBody>
                    <a:bodyPr/>
                    <a:lstStyle/>
                    <a:p>
                      <a:r>
                        <a:rPr lang="en-US" sz="2400" dirty="0" smtClean="0"/>
                        <a:t>Item</a:t>
                      </a:r>
                      <a:endParaRPr lang="en-US" sz="2400" dirty="0"/>
                    </a:p>
                  </a:txBody>
                  <a:tcPr marL="111760" marR="111760" marT="41910" marB="41910" anchor="ctr"/>
                </a:tc>
                <a:tc>
                  <a:txBody>
                    <a:bodyPr/>
                    <a:lstStyle/>
                    <a:p>
                      <a:pPr algn="ctr"/>
                      <a:r>
                        <a:rPr lang="en-US" sz="2400" dirty="0" smtClean="0"/>
                        <a:t>954</a:t>
                      </a:r>
                      <a:endParaRPr lang="en-US" sz="2400" dirty="0"/>
                    </a:p>
                  </a:txBody>
                  <a:tcPr marL="111760" marR="111760" marT="41910" marB="41910" anchor="ctr"/>
                </a:tc>
                <a:tc>
                  <a:txBody>
                    <a:bodyPr/>
                    <a:lstStyle/>
                    <a:p>
                      <a:pPr algn="ctr"/>
                      <a:r>
                        <a:rPr lang="en-US" sz="2400" dirty="0" smtClean="0"/>
                        <a:t>875</a:t>
                      </a:r>
                      <a:endParaRPr lang="en-US" sz="2400" dirty="0"/>
                    </a:p>
                  </a:txBody>
                  <a:tcPr marL="111760" marR="111760" marT="41910" marB="41910" anchor="ctr"/>
                </a:tc>
                <a:tc>
                  <a:txBody>
                    <a:bodyPr/>
                    <a:lstStyle/>
                    <a:p>
                      <a:pPr algn="ctr"/>
                      <a:r>
                        <a:rPr lang="en-US" sz="2400" dirty="0" smtClean="0"/>
                        <a:t>976</a:t>
                      </a:r>
                      <a:endParaRPr lang="en-US" sz="2400" dirty="0"/>
                    </a:p>
                  </a:txBody>
                  <a:tcPr marL="111760" marR="111760" marT="41910" marB="41910" anchor="ctr"/>
                </a:tc>
              </a:tr>
              <a:tr h="636235">
                <a:tc>
                  <a:txBody>
                    <a:bodyPr/>
                    <a:lstStyle/>
                    <a:p>
                      <a:r>
                        <a:rPr lang="en-US" sz="2400" dirty="0" smtClean="0"/>
                        <a:t>Item</a:t>
                      </a:r>
                      <a:endParaRPr lang="en-US" sz="2400" dirty="0"/>
                    </a:p>
                  </a:txBody>
                  <a:tcPr marL="111760" marR="111760" marT="41910" marB="41910" anchor="ctr"/>
                </a:tc>
                <a:tc>
                  <a:txBody>
                    <a:bodyPr/>
                    <a:lstStyle/>
                    <a:p>
                      <a:pPr algn="ctr"/>
                      <a:r>
                        <a:rPr lang="en-US" sz="2400" dirty="0" smtClean="0"/>
                        <a:t>324</a:t>
                      </a:r>
                      <a:endParaRPr lang="en-US" sz="2400" dirty="0"/>
                    </a:p>
                  </a:txBody>
                  <a:tcPr marL="111760" marR="111760" marT="41910" marB="41910" anchor="ctr"/>
                </a:tc>
                <a:tc>
                  <a:txBody>
                    <a:bodyPr/>
                    <a:lstStyle/>
                    <a:p>
                      <a:pPr algn="ctr"/>
                      <a:r>
                        <a:rPr lang="en-US" sz="2400" dirty="0" smtClean="0"/>
                        <a:t>325</a:t>
                      </a:r>
                      <a:endParaRPr lang="en-US" sz="2400" dirty="0"/>
                    </a:p>
                  </a:txBody>
                  <a:tcPr marL="111760" marR="111760" marT="41910" marB="41910" anchor="ctr"/>
                </a:tc>
                <a:tc>
                  <a:txBody>
                    <a:bodyPr/>
                    <a:lstStyle/>
                    <a:p>
                      <a:pPr algn="ctr"/>
                      <a:r>
                        <a:rPr lang="en-US" sz="2400" dirty="0" smtClean="0"/>
                        <a:t>301</a:t>
                      </a:r>
                      <a:endParaRPr lang="en-US" sz="2400" dirty="0"/>
                    </a:p>
                  </a:txBody>
                  <a:tcPr marL="111760" marR="111760" marT="41910" marB="41910" anchor="ctr"/>
                </a:tc>
              </a:tr>
              <a:tr h="636235">
                <a:tc>
                  <a:txBody>
                    <a:bodyPr/>
                    <a:lstStyle/>
                    <a:p>
                      <a:r>
                        <a:rPr lang="en-US" sz="2400" dirty="0" smtClean="0"/>
                        <a:t>Item</a:t>
                      </a:r>
                      <a:endParaRPr lang="en-US" sz="2400" dirty="0"/>
                    </a:p>
                  </a:txBody>
                  <a:tcPr marL="111760" marR="111760" marT="41910" marB="41910" anchor="ctr"/>
                </a:tc>
                <a:tc>
                  <a:txBody>
                    <a:bodyPr/>
                    <a:lstStyle/>
                    <a:p>
                      <a:pPr algn="ctr"/>
                      <a:r>
                        <a:rPr lang="en-US" sz="2400" dirty="0" smtClean="0"/>
                        <a:t>199</a:t>
                      </a:r>
                      <a:endParaRPr lang="en-US" sz="2400" dirty="0"/>
                    </a:p>
                  </a:txBody>
                  <a:tcPr marL="111760" marR="111760" marT="41910" marB="41910" anchor="ctr"/>
                </a:tc>
                <a:tc>
                  <a:txBody>
                    <a:bodyPr/>
                    <a:lstStyle/>
                    <a:p>
                      <a:pPr algn="ctr"/>
                      <a:r>
                        <a:rPr lang="en-US" sz="2400" dirty="0" smtClean="0"/>
                        <a:t>137</a:t>
                      </a:r>
                      <a:endParaRPr lang="en-US" sz="2400" dirty="0"/>
                    </a:p>
                  </a:txBody>
                  <a:tcPr marL="111760" marR="111760" marT="41910" marB="41910" anchor="ctr"/>
                </a:tc>
                <a:tc>
                  <a:txBody>
                    <a:bodyPr/>
                    <a:lstStyle/>
                    <a:p>
                      <a:pPr algn="ctr"/>
                      <a:r>
                        <a:rPr lang="en-US" sz="2400" dirty="0" smtClean="0"/>
                        <a:t>186</a:t>
                      </a:r>
                      <a:endParaRPr lang="en-US" sz="2400" dirty="0"/>
                    </a:p>
                  </a:txBody>
                  <a:tcPr marL="111760" marR="111760" marT="41910" marB="41910" anchor="ctr"/>
                </a:tc>
              </a:tr>
            </a:tbl>
          </a:graphicData>
        </a:graphic>
      </p:graphicFrame>
      <p:graphicFrame>
        <p:nvGraphicFramePr>
          <p:cNvPr id="69" name="Chart 68"/>
          <p:cNvGraphicFramePr/>
          <p:nvPr>
            <p:extLst>
              <p:ext uri="{D42A27DB-BD31-4B8C-83A1-F6EECF244321}">
                <p14:modId xmlns:p14="http://schemas.microsoft.com/office/powerpoint/2010/main" val="1720219986"/>
              </p:ext>
            </p:extLst>
          </p:nvPr>
        </p:nvGraphicFramePr>
        <p:xfrm>
          <a:off x="20110449" y="15392400"/>
          <a:ext cx="10969625" cy="5452863"/>
        </p:xfrm>
        <a:graphic>
          <a:graphicData uri="http://schemas.openxmlformats.org/drawingml/2006/chart">
            <c:chart xmlns:c="http://schemas.openxmlformats.org/drawingml/2006/chart" xmlns:r="http://schemas.openxmlformats.org/officeDocument/2006/relationships" r:id="rId6"/>
          </a:graphicData>
        </a:graphic>
      </p:graphicFrame>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611" y="10972800"/>
            <a:ext cx="5427978" cy="5986529"/>
          </a:xfrm>
          <a:prstGeom prst="rect">
            <a:avLst/>
          </a:prstGeom>
          <a:ln>
            <a:solidFill>
              <a:schemeClr val="tx2">
                <a:lumMod val="50000"/>
              </a:schemeClr>
            </a:solidFill>
          </a:ln>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1698</TotalTime>
  <Words>1119</Words>
  <Application>Microsoft Office PowerPoint</Application>
  <PresentationFormat>Custom</PresentationFormat>
  <Paragraphs>85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Genigraphics 800.790.4001</dc:creator>
  <dc:description>To order poster prints visit us at www.genigraphics.com</dc:description>
  <cp:lastModifiedBy>Jay Larson</cp:lastModifiedBy>
  <cp:revision>45</cp:revision>
  <dcterms:created xsi:type="dcterms:W3CDTF">2008-05-03T03:01:56Z</dcterms:created>
  <dcterms:modified xsi:type="dcterms:W3CDTF">2015-09-10T22:11:40Z</dcterms:modified>
</cp:coreProperties>
</file>