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 think I will not be able to keep track of all three of them and find significance for each.</a:t>
            </a:r>
          </a:p>
          <a:p>
            <a:pPr>
              <a:spcBef>
                <a:spcPts val="0"/>
              </a:spcBef>
              <a:buNone/>
            </a:pPr>
            <a:r>
              <a:rPr lang="en"/>
              <a:t>Why not failure sb might ask? Well, simply I like the sound of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check regions because I think Alaska is full of Snow and California has the sun..</a:t>
            </a:r>
            <a:br>
              <a:rPr lang="en"/>
            </a:br>
            <a:r>
              <a:rPr lang="en"/>
              <a:t>So, some regions might be more prosperous n they might have the funds to buy better equipment, fix it quicker or has better governmental support</a:t>
            </a:r>
          </a:p>
          <a:p>
            <a:pPr rtl="0">
              <a:spcBef>
                <a:spcPts val="0"/>
              </a:spcBef>
              <a:buNone/>
            </a:pPr>
            <a:r>
              <a:rPr lang="en"/>
              <a:t>The Winning States are: Iringa, Arusha, Manyara</a:t>
            </a:r>
          </a:p>
          <a:p>
            <a:pPr rtl="0">
              <a:spcBef>
                <a:spcPts val="0"/>
              </a:spcBef>
              <a:buNone/>
            </a:pPr>
            <a:r>
              <a:rPr lang="en"/>
              <a:t>The Losing States are: Lindi, Mtwara, Rukwa</a:t>
            </a:r>
          </a:p>
          <a:p>
            <a:pPr rtl="0">
              <a:spcBef>
                <a:spcPts val="0"/>
              </a:spcBef>
              <a:buNone/>
            </a:pPr>
            <a:r>
              <a:t/>
            </a:r>
            <a:endParaRPr/>
          </a:p>
          <a:p>
            <a:pPr>
              <a:spcBef>
                <a:spcPts val="0"/>
              </a:spcBef>
              <a:buNone/>
            </a:pPr>
            <a:br>
              <a:rPr lang="en"/>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we want to see if the success operators concentrate in successful regions</a:t>
            </a:r>
          </a:p>
          <a:p>
            <a:pPr rtl="0">
              <a:spcBef>
                <a:spcPts val="0"/>
              </a:spcBef>
              <a:buNone/>
            </a:pPr>
            <a:r>
              <a:rPr lang="en"/>
              <a:t>Iringa - WUA,  VWC, Unknown</a:t>
            </a:r>
          </a:p>
          <a:p>
            <a:pPr rtl="0">
              <a:spcBef>
                <a:spcPts val="0"/>
              </a:spcBef>
              <a:buNone/>
            </a:pPr>
            <a:r>
              <a:rPr lang="en"/>
              <a:t>Arusha - Parastatal, WUA, Unknown</a:t>
            </a:r>
          </a:p>
          <a:p>
            <a:pPr rtl="0">
              <a:spcBef>
                <a:spcPts val="0"/>
              </a:spcBef>
              <a:buNone/>
            </a:pPr>
            <a:r>
              <a:rPr lang="en"/>
              <a:t>Manyara - Parastatal, Water Authority, Unknown</a:t>
            </a:r>
          </a:p>
          <a:p>
            <a:pPr rtl="0">
              <a:spcBef>
                <a:spcPts val="0"/>
              </a:spcBef>
              <a:buNone/>
            </a:pPr>
            <a:br>
              <a:rPr lang="en"/>
            </a:br>
            <a:r>
              <a:rPr lang="en"/>
              <a:t>Not too bad. WUA in two regions play a prominent role is one of the more successful one. Unknown is disturbing fudging the data. </a:t>
            </a:r>
          </a:p>
          <a:p>
            <a:pPr rtl="0">
              <a:spcBef>
                <a:spcPts val="0"/>
              </a:spcBef>
              <a:buNone/>
            </a:pPr>
            <a:r>
              <a:rPr lang="en"/>
              <a:t>We do have Water authority which is one of the less successful management taking a more significant share in a more successful state.</a:t>
            </a:r>
          </a:p>
          <a:p>
            <a:pPr rtl="0">
              <a:spcBef>
                <a:spcPts val="0"/>
              </a:spcBef>
              <a:buNone/>
            </a:pPr>
            <a:r>
              <a:t/>
            </a:r>
            <a:endParaRPr/>
          </a:p>
          <a:p>
            <a:pPr>
              <a:spcBef>
                <a:spcPts val="0"/>
              </a:spcBef>
              <a:buNone/>
            </a:pPr>
            <a:r>
              <a:rPr lang="en"/>
              <a:t>Parastatal.. which I have no idea also quite a role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As sort of expected.. Water Authority plays quite a prominent role in Rukwa</a:t>
            </a:r>
          </a:p>
          <a:p>
            <a:pPr rtl="0">
              <a:spcBef>
                <a:spcPts val="0"/>
              </a:spcBef>
              <a:buNone/>
            </a:pPr>
            <a:r>
              <a:rPr lang="en"/>
              <a:t>VWC is slightly more prominent in Mtwara</a:t>
            </a:r>
          </a:p>
          <a:p>
            <a:pPr rtl="0">
              <a:spcBef>
                <a:spcPts val="0"/>
              </a:spcBef>
              <a:buNone/>
            </a:pPr>
            <a:r>
              <a:rPr lang="en"/>
              <a:t>Surprisingly, Private Operator (the most successful pump management) plays quite a role in Mtwara</a:t>
            </a:r>
          </a:p>
          <a:p>
            <a:pPr rtl="0">
              <a:spcBef>
                <a:spcPts val="0"/>
              </a:spcBef>
              <a:buNone/>
            </a:pPr>
            <a:r>
              <a:rPr lang="en"/>
              <a:t>Unknown is prominent for Lindi.. still VWC commands a relatively strong presence though it looks to be mostly well-distributed</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Hmm what could make water pumps break down? Could be the type of the pump? Some are more prone to failure than others… or higher maintenance cost etc</a:t>
            </a:r>
          </a:p>
          <a:p>
            <a:pPr rtl="0">
              <a:spcBef>
                <a:spcPts val="0"/>
              </a:spcBef>
              <a:buNone/>
            </a:pPr>
            <a:r>
              <a:rPr lang="en"/>
              <a:t>Let’s check what equipment are the most operators using</a:t>
            </a:r>
          </a:p>
          <a:p>
            <a:pPr rtl="0">
              <a:spcBef>
                <a:spcPts val="0"/>
              </a:spcBef>
              <a:buNone/>
            </a:pPr>
            <a:r>
              <a:rPr lang="en"/>
              <a:t>It turns out Communal Standpipe, Communal standpipe multiple and hand pump are the most prominently used across the handful of successful Water Management/Operators</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Communal Stand pipes still play a role.. but equally is Cattle Trough prominent</a:t>
            </a:r>
          </a:p>
          <a:p>
            <a:pPr rtl="0">
              <a:spcBef>
                <a:spcPts val="0"/>
              </a:spcBef>
              <a:buNone/>
            </a:pPr>
            <a:r>
              <a:rPr lang="en"/>
              <a:t>The rest is NAN.. .. </a:t>
            </a: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There we go .. Communal Standpipe and Hand pumps seem to play quite a role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hmm.. Communal standpipe &amp; hand pump still plays quite a role with the green and brown and yellow but here comes</a:t>
            </a:r>
          </a:p>
          <a:p>
            <a:pPr>
              <a:spcBef>
                <a:spcPts val="0"/>
              </a:spcBef>
              <a:buNone/>
            </a:pPr>
            <a:r>
              <a:rPr lang="en"/>
              <a:t>the category “Other”.. so those standpipes and handpumps are less prominent in less successful regions?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You know there is something on.. the success rate is not that high for standpipe or handpump compared to dam or cattle trough or improved spring…</a:t>
            </a:r>
          </a:p>
          <a:p>
            <a:pPr rtl="0">
              <a:spcBef>
                <a:spcPts val="0"/>
              </a:spcBef>
              <a:buNone/>
            </a:pPr>
            <a:r>
              <a:rPr lang="en"/>
              <a:t>Pretty sure Standpipe is the most commonly found thing..</a:t>
            </a:r>
          </a:p>
          <a:p>
            <a:pPr>
              <a:spcBef>
                <a:spcPts val="0"/>
              </a:spcBef>
              <a:buNone/>
            </a:pPr>
            <a:r>
              <a:rPr lang="en"/>
              <a:t>But the other thing to notice is the OTHER! The Other category has very low success rate and we don’t what that is.. what’s their intentions are.. whatever!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It’s on Data Driven and the data is collected of Ministry of Water Tanzania and Taffaria Platform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Want to get into this NYU grad school...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Proximity Design..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Scheme Management vs Management</a:t>
            </a:r>
          </a:p>
          <a:p>
            <a:pPr>
              <a:spcBef>
                <a:spcPts val="0"/>
              </a:spcBef>
              <a:buNone/>
            </a:pPr>
            <a:r>
              <a:rPr lang="en"/>
              <a:t>Forget to label the graph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Coming from a developing country myself, I have a suspicion that management (public or private) could be relatively weak.</a:t>
            </a:r>
          </a:p>
          <a:p>
            <a:pPr>
              <a:spcBef>
                <a:spcPts val="0"/>
              </a:spcBef>
              <a:buNone/>
            </a:pPr>
            <a:r>
              <a:rPr lang="en"/>
              <a:t>Turns out most of the pumps are managed by VWC.</a:t>
            </a:r>
            <a:br>
              <a:rPr lang="en"/>
            </a:br>
            <a:r>
              <a:rPr lang="en"/>
              <a:t>Reading the literature a little bit. </a:t>
            </a:r>
            <a:br>
              <a:rPr lang="en"/>
            </a:br>
            <a:r>
              <a:rPr lang="en"/>
              <a:t>VWC stands for Village Water Committee and it’s part of village government and a remanent of the socialist era where water is supposed to be “Free” .. before they realize in 1996, it’s failing.. and encouraged private ownership or public partnership.. yidiyada.. but VWC still is a dominant player with the government trying to transform it to a regulatory body..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Winners:</a:t>
            </a:r>
            <a:br>
              <a:rPr lang="en"/>
            </a:br>
            <a:r>
              <a:rPr lang="en"/>
              <a:t>Private Operator, Water Board, WUA, WUG,</a:t>
            </a:r>
          </a:p>
          <a:p>
            <a:pPr rtl="0">
              <a:spcBef>
                <a:spcPts val="0"/>
              </a:spcBef>
              <a:buNone/>
            </a:pPr>
            <a:r>
              <a:rPr lang="en"/>
              <a:t>The Losers:</a:t>
            </a:r>
            <a:br>
              <a:rPr lang="en"/>
            </a:br>
            <a:r>
              <a:rPr lang="en"/>
              <a:t>Other- School, Unknown, Water Authority, VWC</a:t>
            </a:r>
          </a:p>
          <a:p>
            <a:pPr rtl="0">
              <a:spcBef>
                <a:spcPts val="0"/>
              </a:spcBef>
              <a:buNone/>
            </a:pPr>
            <a:br>
              <a:rPr lang="en"/>
            </a:br>
            <a:r>
              <a:rPr lang="en"/>
              <a:t>We are dividing so that we can see further differences between these two based on other variables</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Just seeing if any management is performing 2 times better than government or so some people would like to prove</a:t>
            </a:r>
          </a:p>
          <a:p>
            <a:pPr>
              <a:spcBef>
                <a:spcPts val="0"/>
              </a:spcBef>
              <a:buNone/>
            </a:pPr>
            <a:r>
              <a:rPr lang="en"/>
              <a:t>The scale is not log scale. U have to imagine multiples of 2 or Exponents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b" bIns="91425" lIns="91425" rIns="91425" tIns="91425">
            <a:noAutofit/>
          </a:bodyPr>
          <a:lstStyle/>
          <a:p>
            <a:pPr>
              <a:spcBef>
                <a:spcPts val="0"/>
              </a:spcBef>
              <a:buNone/>
            </a:pPr>
            <a:r>
              <a:rPr lang="en"/>
              <a:t>Water Pumps Predictions</a:t>
            </a:r>
          </a:p>
        </p:txBody>
      </p:sp>
      <p:sp>
        <p:nvSpPr>
          <p:cNvPr id="51" name="Shape 51"/>
          <p:cNvSpPr txBox="1"/>
          <p:nvPr>
            <p:ph idx="1" type="subTitle"/>
          </p:nvPr>
        </p:nvSpPr>
        <p:spPr>
          <a:xfrm>
            <a:off x="311700" y="2913550"/>
            <a:ext cx="8520599" cy="792600"/>
          </a:xfrm>
          <a:prstGeom prst="rect">
            <a:avLst/>
          </a:prstGeom>
        </p:spPr>
        <p:txBody>
          <a:bodyPr anchorCtr="0" anchor="t" bIns="91425" lIns="91425" rIns="91425" tIns="91425">
            <a:noAutofit/>
          </a:bodyPr>
          <a:lstStyle/>
          <a:p>
            <a:pPr>
              <a:spcBef>
                <a:spcPts val="0"/>
              </a:spcBef>
              <a:buNone/>
            </a:pPr>
            <a:r>
              <a:rPr lang="en"/>
              <a:t>Tanzania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Hmm.. Let’s just focus on success rate </a:t>
            </a:r>
          </a:p>
        </p:txBody>
      </p:sp>
      <p:sp>
        <p:nvSpPr>
          <p:cNvPr id="116" name="Shape 116"/>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17" name="Shape 117"/>
          <p:cNvPicPr preferRelativeResize="0"/>
          <p:nvPr/>
        </p:nvPicPr>
        <p:blipFill>
          <a:blip r:embed="rId3">
            <a:alphaModFix/>
          </a:blip>
          <a:stretch>
            <a:fillRect/>
          </a:stretch>
        </p:blipFill>
        <p:spPr>
          <a:xfrm>
            <a:off x="2295525" y="1202750"/>
            <a:ext cx="4552950" cy="34164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Is Alaska more prosperous than California?</a:t>
            </a:r>
          </a:p>
        </p:txBody>
      </p:sp>
      <p:sp>
        <p:nvSpPr>
          <p:cNvPr id="123" name="Shape 123"/>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24" name="Shape 124"/>
          <p:cNvPicPr preferRelativeResize="0"/>
          <p:nvPr/>
        </p:nvPicPr>
        <p:blipFill>
          <a:blip r:embed="rId3">
            <a:alphaModFix/>
          </a:blip>
          <a:stretch>
            <a:fillRect/>
          </a:stretch>
        </p:blipFill>
        <p:spPr>
          <a:xfrm>
            <a:off x="2295525" y="1255622"/>
            <a:ext cx="4552950" cy="34164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S.Regions and Management Concentration</a:t>
            </a:r>
          </a:p>
        </p:txBody>
      </p:sp>
      <p:sp>
        <p:nvSpPr>
          <p:cNvPr id="130" name="Shape 130"/>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31" name="Shape 131"/>
          <p:cNvPicPr preferRelativeResize="0"/>
          <p:nvPr/>
        </p:nvPicPr>
        <p:blipFill>
          <a:blip r:embed="rId3">
            <a:alphaModFix/>
          </a:blip>
          <a:stretch>
            <a:fillRect/>
          </a:stretch>
        </p:blipFill>
        <p:spPr>
          <a:xfrm>
            <a:off x="2295525" y="1214100"/>
            <a:ext cx="4552950" cy="34817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Un Region and Management Concentration</a:t>
            </a:r>
          </a:p>
        </p:txBody>
      </p:sp>
      <p:sp>
        <p:nvSpPr>
          <p:cNvPr id="137" name="Shape 137"/>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38" name="Shape 138"/>
          <p:cNvPicPr preferRelativeResize="0"/>
          <p:nvPr/>
        </p:nvPicPr>
        <p:blipFill>
          <a:blip r:embed="rId3">
            <a:alphaModFix/>
          </a:blip>
          <a:stretch>
            <a:fillRect/>
          </a:stretch>
        </p:blipFill>
        <p:spPr>
          <a:xfrm>
            <a:off x="2295525" y="1152475"/>
            <a:ext cx="4552950" cy="34164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Type of Equipment across Suc : Management</a:t>
            </a:r>
          </a:p>
        </p:txBody>
      </p:sp>
      <p:sp>
        <p:nvSpPr>
          <p:cNvPr id="144" name="Shape 14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45" name="Shape 145"/>
          <p:cNvPicPr preferRelativeResize="0"/>
          <p:nvPr/>
        </p:nvPicPr>
        <p:blipFill>
          <a:blip r:embed="rId3">
            <a:alphaModFix/>
          </a:blip>
          <a:stretch>
            <a:fillRect/>
          </a:stretch>
        </p:blipFill>
        <p:spPr>
          <a:xfrm>
            <a:off x="2295525" y="1179474"/>
            <a:ext cx="4552950" cy="34164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Type of Equipment Across UnSuccess Mgmt</a:t>
            </a:r>
          </a:p>
        </p:txBody>
      </p:sp>
      <p:sp>
        <p:nvSpPr>
          <p:cNvPr id="151" name="Shape 151"/>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52" name="Shape 152"/>
          <p:cNvPicPr preferRelativeResize="0"/>
          <p:nvPr/>
        </p:nvPicPr>
        <p:blipFill>
          <a:blip r:embed="rId3">
            <a:alphaModFix/>
          </a:blip>
          <a:stretch>
            <a:fillRect/>
          </a:stretch>
        </p:blipFill>
        <p:spPr>
          <a:xfrm>
            <a:off x="2295525" y="1269900"/>
            <a:ext cx="4552950" cy="31661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Can we double back and check across S.Regions?</a:t>
            </a:r>
          </a:p>
        </p:txBody>
      </p:sp>
      <p:sp>
        <p:nvSpPr>
          <p:cNvPr id="158" name="Shape 158"/>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59" name="Shape 159"/>
          <p:cNvPicPr preferRelativeResize="0"/>
          <p:nvPr/>
        </p:nvPicPr>
        <p:blipFill>
          <a:blip r:embed="rId3">
            <a:alphaModFix/>
          </a:blip>
          <a:stretch>
            <a:fillRect/>
          </a:stretch>
        </p:blipFill>
        <p:spPr>
          <a:xfrm>
            <a:off x="2295525" y="1152473"/>
            <a:ext cx="4552950" cy="33862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How about the underperforming regions?</a:t>
            </a:r>
          </a:p>
        </p:txBody>
      </p:sp>
      <p:sp>
        <p:nvSpPr>
          <p:cNvPr id="165" name="Shape 16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66" name="Shape 166"/>
          <p:cNvPicPr preferRelativeResize="0"/>
          <p:nvPr/>
        </p:nvPicPr>
        <p:blipFill>
          <a:blip r:embed="rId3">
            <a:alphaModFix/>
          </a:blip>
          <a:stretch>
            <a:fillRect/>
          </a:stretch>
        </p:blipFill>
        <p:spPr>
          <a:xfrm>
            <a:off x="2295525" y="1395622"/>
            <a:ext cx="4552950" cy="31144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You know there is something going on...</a:t>
            </a:r>
          </a:p>
        </p:txBody>
      </p:sp>
      <p:sp>
        <p:nvSpPr>
          <p:cNvPr id="172" name="Shape 172"/>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73" name="Shape 173"/>
          <p:cNvPicPr preferRelativeResize="0"/>
          <p:nvPr/>
        </p:nvPicPr>
        <p:blipFill>
          <a:blip r:embed="rId3">
            <a:alphaModFix/>
          </a:blip>
          <a:stretch>
            <a:fillRect/>
          </a:stretch>
        </p:blipFill>
        <p:spPr>
          <a:xfrm>
            <a:off x="311700" y="1249699"/>
            <a:ext cx="4591050" cy="3221950"/>
          </a:xfrm>
          <a:prstGeom prst="rect">
            <a:avLst/>
          </a:prstGeom>
          <a:noFill/>
          <a:ln>
            <a:noFill/>
          </a:ln>
        </p:spPr>
      </p:pic>
      <p:pic>
        <p:nvPicPr>
          <p:cNvPr id="174" name="Shape 174"/>
          <p:cNvPicPr preferRelativeResize="0"/>
          <p:nvPr/>
        </p:nvPicPr>
        <p:blipFill>
          <a:blip r:embed="rId4">
            <a:alphaModFix/>
          </a:blip>
          <a:stretch>
            <a:fillRect/>
          </a:stretch>
        </p:blipFill>
        <p:spPr>
          <a:xfrm>
            <a:off x="4902750" y="1249700"/>
            <a:ext cx="3980375" cy="33191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So what is the model to use?</a:t>
            </a:r>
          </a:p>
        </p:txBody>
      </p:sp>
      <p:sp>
        <p:nvSpPr>
          <p:cNvPr id="180" name="Shape 180"/>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a:spcBef>
                <a:spcPts val="0"/>
              </a:spcBef>
              <a:buNone/>
            </a:pPr>
            <a:r>
              <a:rPr b="1" lang="en" sz="4800"/>
              <a:t>GIVE ME A BREAK. No Idea yet!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What is the Problem?</a:t>
            </a:r>
          </a:p>
        </p:txBody>
      </p:sp>
      <p:sp>
        <p:nvSpPr>
          <p:cNvPr id="57" name="Shape 57"/>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p>
          <a:p>
            <a:pPr lvl="0" rtl="0">
              <a:spcBef>
                <a:spcPts val="0"/>
              </a:spcBef>
              <a:buNone/>
            </a:pPr>
            <a:r>
              <a:t/>
            </a:r>
            <a:endParaRPr/>
          </a:p>
          <a:p>
            <a:pPr lvl="0" rtl="0">
              <a:spcBef>
                <a:spcPts val="0"/>
              </a:spcBef>
              <a:buNone/>
            </a:pPr>
            <a:r>
              <a:rPr lang="en"/>
              <a:t>Predicting Pumps</a:t>
            </a:r>
          </a:p>
          <a:p>
            <a:pPr indent="-228600" lvl="1" marL="914400" rtl="0">
              <a:spcBef>
                <a:spcPts val="0"/>
              </a:spcBef>
            </a:pPr>
            <a:r>
              <a:rPr lang="en"/>
              <a:t>Functional</a:t>
            </a:r>
          </a:p>
          <a:p>
            <a:pPr indent="-228600" lvl="1" marL="914400" rtl="0">
              <a:spcBef>
                <a:spcPts val="0"/>
              </a:spcBef>
            </a:pPr>
            <a:r>
              <a:rPr lang="en"/>
              <a:t>Not Functional</a:t>
            </a:r>
          </a:p>
          <a:p>
            <a:pPr indent="-228600" lvl="1" marL="914400" rtl="0">
              <a:spcBef>
                <a:spcPts val="0"/>
              </a:spcBef>
            </a:pPr>
            <a:r>
              <a:rPr lang="en"/>
              <a:t>Functional but needs repair</a:t>
            </a:r>
          </a:p>
        </p:txBody>
      </p:sp>
      <p:pic>
        <p:nvPicPr>
          <p:cNvPr id="58" name="Shape 58"/>
          <p:cNvPicPr preferRelativeResize="0"/>
          <p:nvPr/>
        </p:nvPicPr>
        <p:blipFill>
          <a:blip r:embed="rId3">
            <a:alphaModFix/>
          </a:blip>
          <a:stretch>
            <a:fillRect/>
          </a:stretch>
        </p:blipFill>
        <p:spPr>
          <a:xfrm>
            <a:off x="3497475" y="1198525"/>
            <a:ext cx="5304799" cy="33242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Future Steps</a:t>
            </a:r>
          </a:p>
        </p:txBody>
      </p:sp>
      <p:sp>
        <p:nvSpPr>
          <p:cNvPr id="186" name="Shape 186"/>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More data exploration</a:t>
            </a:r>
          </a:p>
          <a:p>
            <a:pPr indent="-228600" lvl="1" marL="914400" rtl="0">
              <a:spcBef>
                <a:spcPts val="0"/>
              </a:spcBef>
            </a:pPr>
            <a:r>
              <a:rPr lang="en"/>
              <a:t>Want to check the unsuccessful rate</a:t>
            </a:r>
          </a:p>
          <a:p>
            <a:pPr indent="-228600" lvl="1" marL="914400" rtl="0">
              <a:spcBef>
                <a:spcPts val="0"/>
              </a:spcBef>
            </a:pPr>
            <a:r>
              <a:rPr lang="en"/>
              <a:t>Maybe Pair it with Installer or Length of the equipment</a:t>
            </a:r>
          </a:p>
          <a:p>
            <a:pPr indent="-228600" lvl="1" marL="914400" rtl="0">
              <a:spcBef>
                <a:spcPts val="0"/>
              </a:spcBef>
            </a:pPr>
            <a:r>
              <a:rPr lang="en"/>
              <a:t>Want to draw some regression lines with dummy variables</a:t>
            </a:r>
          </a:p>
          <a:p>
            <a:pPr indent="-228600" lvl="0" marL="457200" rtl="0">
              <a:spcBef>
                <a:spcPts val="0"/>
              </a:spcBef>
            </a:pPr>
            <a:r>
              <a:rPr lang="en"/>
              <a:t>If I were to find more data</a:t>
            </a:r>
          </a:p>
          <a:p>
            <a:pPr indent="-228600" lvl="1" marL="914400" rtl="0">
              <a:spcBef>
                <a:spcPts val="0"/>
              </a:spcBef>
            </a:pPr>
            <a:r>
              <a:rPr lang="en"/>
              <a:t>I want to calculate the distance of these water pumps from urban centers (roads paved) etc and see if it plays a role</a:t>
            </a:r>
          </a:p>
          <a:p>
            <a:pPr indent="-228600" lvl="2" marL="1371600" rtl="0">
              <a:spcBef>
                <a:spcPts val="0"/>
              </a:spcBef>
            </a:pPr>
            <a:r>
              <a:rPr lang="en"/>
              <a:t>I need to put some qualifier on Urban Centers and Roads paved but my hunch is more remote regions would have Sucky Water Pumps etc</a:t>
            </a:r>
          </a:p>
          <a:p>
            <a:pPr indent="-228600" lvl="2" marL="1371600" rtl="0">
              <a:spcBef>
                <a:spcPts val="0"/>
              </a:spcBef>
            </a:pPr>
            <a:r>
              <a:rPr lang="en"/>
              <a:t>GDP/capita of the Region? </a:t>
            </a:r>
          </a:p>
          <a:p>
            <a:pPr indent="-228600" lvl="0" marL="457200" rtl="0">
              <a:spcBef>
                <a:spcPts val="0"/>
              </a:spcBef>
            </a:pPr>
            <a:r>
              <a:rPr lang="en"/>
              <a:t>Thanks!</a:t>
            </a:r>
          </a:p>
          <a:p>
            <a:pPr indent="-228600" lvl="1" marL="914400">
              <a:spcBef>
                <a:spcPts val="0"/>
              </a:spcBef>
            </a:pPr>
            <a:r>
              <a:rPr lang="en"/>
              <a:t>Victor, Alex..  :) :) Much much appreciated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Why this Project?</a:t>
            </a:r>
          </a:p>
        </p:txBody>
      </p:sp>
      <p:sp>
        <p:nvSpPr>
          <p:cNvPr id="64" name="Shape 6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65" name="Shape 65"/>
          <p:cNvPicPr preferRelativeResize="0"/>
          <p:nvPr/>
        </p:nvPicPr>
        <p:blipFill>
          <a:blip r:embed="rId3">
            <a:alphaModFix/>
          </a:blip>
          <a:stretch>
            <a:fillRect/>
          </a:stretch>
        </p:blipFill>
        <p:spPr>
          <a:xfrm>
            <a:off x="311700" y="1045700"/>
            <a:ext cx="8520600" cy="35231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Similar Project going on ...</a:t>
            </a:r>
          </a:p>
        </p:txBody>
      </p:sp>
      <p:sp>
        <p:nvSpPr>
          <p:cNvPr id="71" name="Shape 71"/>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72" name="Shape 72"/>
          <p:cNvPicPr preferRelativeResize="0"/>
          <p:nvPr/>
        </p:nvPicPr>
        <p:blipFill>
          <a:blip r:embed="rId3">
            <a:alphaModFix/>
          </a:blip>
          <a:stretch>
            <a:fillRect/>
          </a:stretch>
        </p:blipFill>
        <p:spPr>
          <a:xfrm>
            <a:off x="1524000" y="1152475"/>
            <a:ext cx="6096000" cy="341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Cleaning Data</a:t>
            </a:r>
          </a:p>
        </p:txBody>
      </p:sp>
      <p:sp>
        <p:nvSpPr>
          <p:cNvPr id="78" name="Shape 7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Mostly clean</a:t>
            </a:r>
          </a:p>
          <a:p>
            <a:pPr indent="-228600" lvl="0" marL="457200" rtl="0">
              <a:spcBef>
                <a:spcPts val="0"/>
              </a:spcBef>
            </a:pPr>
            <a:r>
              <a:rPr lang="en"/>
              <a:t>Here is the shape</a:t>
            </a:r>
          </a:p>
          <a:p>
            <a:pPr indent="-228600" lvl="1" marL="914400" rtl="0">
              <a:spcBef>
                <a:spcPts val="0"/>
              </a:spcBef>
            </a:pPr>
            <a:r>
              <a:rPr lang="en"/>
              <a:t>(59400, 39), each row is water point.. </a:t>
            </a:r>
          </a:p>
          <a:p>
            <a:pPr indent="-228600" lvl="1" marL="914400" rtl="0">
              <a:spcBef>
                <a:spcPts val="0"/>
              </a:spcBef>
            </a:pPr>
            <a:r>
              <a:rPr lang="en"/>
              <a:t>funder, installer, region, scheme_mangement, management, water point_type.. etc</a:t>
            </a:r>
          </a:p>
          <a:p>
            <a:pPr indent="-228600" lvl="1" marL="914400" rtl="0">
              <a:spcBef>
                <a:spcPts val="0"/>
              </a:spcBef>
            </a:pPr>
            <a:r>
              <a:rPr lang="en"/>
              <a:t>Same goes for indep variables with 1 column of Functional, Not Functional..etc</a:t>
            </a:r>
          </a:p>
          <a:p>
            <a:pPr indent="-228600" lvl="0" marL="457200" rtl="0">
              <a:spcBef>
                <a:spcPts val="0"/>
              </a:spcBef>
            </a:pPr>
            <a:r>
              <a:rPr lang="en"/>
              <a:t>There were a couple of NAs…</a:t>
            </a:r>
          </a:p>
          <a:p>
            <a:pPr indent="-228600" lvl="1" marL="914400">
              <a:spcBef>
                <a:spcPts val="0"/>
              </a:spcBef>
            </a:pPr>
            <a:r>
              <a:t/>
            </a:r>
            <a:endParaRPr/>
          </a:p>
        </p:txBody>
      </p:sp>
      <p:pic>
        <p:nvPicPr>
          <p:cNvPr id="79" name="Shape 79"/>
          <p:cNvPicPr preferRelativeResize="0"/>
          <p:nvPr/>
        </p:nvPicPr>
        <p:blipFill>
          <a:blip r:embed="rId3">
            <a:alphaModFix/>
          </a:blip>
          <a:stretch>
            <a:fillRect/>
          </a:stretch>
        </p:blipFill>
        <p:spPr>
          <a:xfrm>
            <a:off x="4043425" y="2600122"/>
            <a:ext cx="2066925" cy="22837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Some Duplicates Categorical Variables</a:t>
            </a: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86" name="Shape 86"/>
          <p:cNvPicPr preferRelativeResize="0"/>
          <p:nvPr/>
        </p:nvPicPr>
        <p:blipFill>
          <a:blip r:embed="rId3">
            <a:alphaModFix/>
          </a:blip>
          <a:stretch>
            <a:fillRect/>
          </a:stretch>
        </p:blipFill>
        <p:spPr>
          <a:xfrm>
            <a:off x="311700" y="1183500"/>
            <a:ext cx="4000849" cy="3354350"/>
          </a:xfrm>
          <a:prstGeom prst="rect">
            <a:avLst/>
          </a:prstGeom>
          <a:noFill/>
          <a:ln>
            <a:noFill/>
          </a:ln>
        </p:spPr>
      </p:pic>
      <p:pic>
        <p:nvPicPr>
          <p:cNvPr id="87" name="Shape 87"/>
          <p:cNvPicPr preferRelativeResize="0"/>
          <p:nvPr/>
        </p:nvPicPr>
        <p:blipFill>
          <a:blip r:embed="rId4">
            <a:alphaModFix/>
          </a:blip>
          <a:stretch>
            <a:fillRect/>
          </a:stretch>
        </p:blipFill>
        <p:spPr>
          <a:xfrm>
            <a:off x="4942775" y="1152475"/>
            <a:ext cx="4000849" cy="3416400"/>
          </a:xfrm>
          <a:prstGeom prst="rect">
            <a:avLst/>
          </a:prstGeom>
          <a:noFill/>
          <a:ln>
            <a:noFill/>
          </a:ln>
        </p:spPr>
      </p:pic>
      <p:sp>
        <p:nvSpPr>
          <p:cNvPr id="88" name="Shape 88"/>
          <p:cNvSpPr txBox="1"/>
          <p:nvPr/>
        </p:nvSpPr>
        <p:spPr>
          <a:xfrm>
            <a:off x="1220125" y="4568875"/>
            <a:ext cx="2724300" cy="273600"/>
          </a:xfrm>
          <a:prstGeom prst="rect">
            <a:avLst/>
          </a:prstGeom>
          <a:noFill/>
          <a:ln>
            <a:noFill/>
          </a:ln>
        </p:spPr>
        <p:txBody>
          <a:bodyPr anchorCtr="0" anchor="t" bIns="91425" lIns="91425" rIns="91425" tIns="91425">
            <a:noAutofit/>
          </a:bodyPr>
          <a:lstStyle/>
          <a:p>
            <a:pPr>
              <a:spcBef>
                <a:spcPts val="0"/>
              </a:spcBef>
              <a:buNone/>
            </a:pPr>
            <a:r>
              <a:rPr lang="en"/>
              <a:t>Scheme Management</a:t>
            </a:r>
          </a:p>
        </p:txBody>
      </p:sp>
      <p:sp>
        <p:nvSpPr>
          <p:cNvPr id="89" name="Shape 89"/>
          <p:cNvSpPr txBox="1"/>
          <p:nvPr/>
        </p:nvSpPr>
        <p:spPr>
          <a:xfrm>
            <a:off x="5581050" y="4568875"/>
            <a:ext cx="2724300" cy="273600"/>
          </a:xfrm>
          <a:prstGeom prst="rect">
            <a:avLst/>
          </a:prstGeom>
          <a:noFill/>
          <a:ln>
            <a:noFill/>
          </a:ln>
        </p:spPr>
        <p:txBody>
          <a:bodyPr anchorCtr="0" anchor="t" bIns="91425" lIns="91425" rIns="91425" tIns="91425">
            <a:noAutofit/>
          </a:bodyPr>
          <a:lstStyle/>
          <a:p>
            <a:pPr lvl="0" rtl="0">
              <a:spcBef>
                <a:spcPts val="0"/>
              </a:spcBef>
              <a:buNone/>
            </a:pPr>
            <a:r>
              <a:rPr lang="en"/>
              <a:t>Management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What is VWC?</a:t>
            </a:r>
          </a:p>
        </p:txBody>
      </p:sp>
      <p:sp>
        <p:nvSpPr>
          <p:cNvPr id="95" name="Shape 9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96" name="Shape 96"/>
          <p:cNvPicPr preferRelativeResize="0"/>
          <p:nvPr/>
        </p:nvPicPr>
        <p:blipFill>
          <a:blip r:embed="rId3">
            <a:alphaModFix/>
          </a:blip>
          <a:stretch>
            <a:fillRect/>
          </a:stretch>
        </p:blipFill>
        <p:spPr>
          <a:xfrm>
            <a:off x="2214575" y="1017725"/>
            <a:ext cx="4714875" cy="3525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So the Private Management Wins?</a:t>
            </a:r>
          </a:p>
        </p:txBody>
      </p:sp>
      <p:sp>
        <p:nvSpPr>
          <p:cNvPr id="102" name="Shape 10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a:spcBef>
                <a:spcPts val="0"/>
              </a:spcBef>
              <a:buNone/>
            </a:pPr>
            <a:r>
              <a:t/>
            </a:r>
            <a:endParaRPr/>
          </a:p>
        </p:txBody>
      </p:sp>
      <p:pic>
        <p:nvPicPr>
          <p:cNvPr id="103" name="Shape 103"/>
          <p:cNvPicPr preferRelativeResize="0"/>
          <p:nvPr/>
        </p:nvPicPr>
        <p:blipFill>
          <a:blip r:embed="rId3">
            <a:alphaModFix/>
          </a:blip>
          <a:stretch>
            <a:fillRect/>
          </a:stretch>
        </p:blipFill>
        <p:spPr>
          <a:xfrm>
            <a:off x="2276475" y="1116850"/>
            <a:ext cx="4591050" cy="40614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Log base 2… just for kicks</a:t>
            </a:r>
          </a:p>
        </p:txBody>
      </p:sp>
      <p:sp>
        <p:nvSpPr>
          <p:cNvPr id="109" name="Shape 109"/>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10" name="Shape 110"/>
          <p:cNvPicPr preferRelativeResize="0"/>
          <p:nvPr/>
        </p:nvPicPr>
        <p:blipFill>
          <a:blip r:embed="rId3">
            <a:alphaModFix/>
          </a:blip>
          <a:stretch>
            <a:fillRect/>
          </a:stretch>
        </p:blipFill>
        <p:spPr>
          <a:xfrm>
            <a:off x="2324100" y="1202750"/>
            <a:ext cx="4495800" cy="34930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