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ED66179-CD5F-4FC8-B967-9EE4349F1BC3}">
  <a:tblStyle styleId="{AED66179-CD5F-4FC8-B967-9EE4349F1BC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816BC39-2BE8-46F6-9414-EE178AD56D3D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B45A689-DC35-435C-8A5D-D3020E1B9B7C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37C3C1B-0190-4D59-956C-FAC37966FE83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0E222C7-F105-4A05-9D8F-E10169F29DA6}" styleName="Table_4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maticSC-bold.fntdata"/><Relationship Id="rId10" Type="http://schemas.openxmlformats.org/officeDocument/2006/relationships/slide" Target="slides/slide5.xml"/><Relationship Id="rId21" Type="http://schemas.openxmlformats.org/officeDocument/2006/relationships/font" Target="fonts/AmaticSC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the project is on figuring out which water pumps are functional, needs repair or not.. to give more context, the world bank and international organizations have spent quite a lot of money trying to fix this problem.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Water PumpS!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 fix or Not to Fix..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Zarni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 of Water PUMP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850"/>
            <a:ext cx="11811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025" y="1266750"/>
            <a:ext cx="5036649" cy="3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TRy Another Way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03" y="1382153"/>
            <a:ext cx="5007849" cy="30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Try again and again and again and give up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2433825" cy="16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1281112"/>
            <a:ext cx="38290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197" y="3031522"/>
            <a:ext cx="3318799" cy="21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37" y="3021325"/>
            <a:ext cx="3226836" cy="21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ANother FEATURE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6000"/>
            <a:ext cx="38179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12" y="1402950"/>
            <a:ext cx="40100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Results :( :( :(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1" name="Shape 16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{50E222C7-F105-4A05-9D8F-E10169F29DA6}</a:tableStyleId>
              </a:tblPr>
              <a:tblGrid>
                <a:gridCol w="1544250"/>
                <a:gridCol w="1544250"/>
                <a:gridCol w="1544250"/>
                <a:gridCol w="1544250"/>
                <a:gridCol w="1544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Regularization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Tuned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Feature-Engineering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85.025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84.46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Work with Victor O more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More Feature Engineering such as population density, better handle on Constructed Years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Explore other models such as Random Forest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Regularization Coefficients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Decision Tree depth exploration….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228675"/>
            <a:ext cx="8520599" cy="352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Previously..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Some Screwy Model → Class Imbalance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less Screwy one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To Regularize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 I can understand → Decision Trees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Playing around with Features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Trying the Model Again and OOOOPS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TanZaNia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858975" y="1565700"/>
            <a:ext cx="6534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28675"/>
            <a:ext cx="70104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reminder of Some Features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amount of water at the water pump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managed by government, private operator, school board etc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different regions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different water pump types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different ways to get water out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public meetings to manage the water pump?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source of water (lake, stream, from the ground)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Previously...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7125"/>
            <a:ext cx="2898974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700" y="1228675"/>
            <a:ext cx="2898975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750" y="1227137"/>
            <a:ext cx="2649249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Here Comes SCREWY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9" name="Shape 89"/>
          <p:cNvGraphicFramePr/>
          <p:nvPr/>
        </p:nvGraphicFramePr>
        <p:xfrm>
          <a:off x="311700" y="3513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{AED66179-CD5F-4FC8-B967-9EE4349F1BC3}</a:tableStyleId>
              </a:tblPr>
              <a:tblGrid>
                <a:gridCol w="1447800"/>
                <a:gridCol w="1447800"/>
                <a:gridCol w="1447800"/>
              </a:tblGrid>
              <a:tr h="3641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Screwy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Screwy</a:t>
                      </a:r>
                    </a:p>
                  </a:txBody>
                  <a:tcPr marT="91425" marB="91425" marR="91425" marL="91425"/>
                </a:tc>
              </a:tr>
              <a:tr h="3759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92.8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2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2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 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8003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62" y="1778037"/>
            <a:ext cx="37052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0175" y="1281587"/>
            <a:ext cx="18669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Screwy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Screwy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92.8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ish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Somewhat Better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27241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50" y="1228662"/>
            <a:ext cx="3714750" cy="261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Shape 101"/>
          <p:cNvGraphicFramePr/>
          <p:nvPr/>
        </p:nvGraphicFramePr>
        <p:xfrm>
          <a:off x="311700" y="3254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{1816BC39-2BE8-46F6-9414-EE178AD56D3D}</a:tableStyleId>
              </a:tblPr>
              <a:tblGrid>
                <a:gridCol w="1696450"/>
                <a:gridCol w="1696450"/>
                <a:gridCol w="1696450"/>
              </a:tblGrid>
              <a:tr h="506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Screwy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Screwy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4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92.8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66.31</a:t>
                      </a:r>
                    </a:p>
                  </a:txBody>
                  <a:tcPr marT="91425" marB="91425" marR="91425" marL="91425"/>
                </a:tc>
              </a:tr>
              <a:tr h="3334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T="91425" marB="91425" marR="91425" marL="91425"/>
                </a:tc>
              </a:tr>
              <a:tr h="303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 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Regularization or dummying..tons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0" y="36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{1B45A689-DC35-435C-8A5D-D3020E1B9B7C}</a:tableStyleId>
              </a:tblPr>
              <a:tblGrid>
                <a:gridCol w="1445300"/>
                <a:gridCol w="1445300"/>
                <a:gridCol w="1445300"/>
                <a:gridCol w="14453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Screwy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Regularization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TunedReg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85.025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228662"/>
            <a:ext cx="27146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25" y="1603049"/>
            <a:ext cx="3876675" cy="24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362" y="1228675"/>
            <a:ext cx="50577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075" y="992839"/>
            <a:ext cx="9144000" cy="243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24550"/>
            <a:ext cx="3771900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Shape 120"/>
          <p:cNvGraphicFramePr/>
          <p:nvPr/>
        </p:nvGraphicFramePr>
        <p:xfrm>
          <a:off x="6305575" y="351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{E37C3C1B-0190-4D59-956C-FAC37966FE83}</a:tableStyleId>
              </a:tblPr>
              <a:tblGrid>
                <a:gridCol w="1385175"/>
                <a:gridCol w="1385175"/>
              </a:tblGrid>
              <a:tr h="396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Regularization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</a:t>
                      </a: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77.178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70.8</a:t>
                      </a:r>
                    </a:p>
                  </a:txBody>
                  <a:tcPr marT="91425" marB="91425" marR="91425" marL="91425"/>
                </a:tc>
              </a:tr>
              <a:tr h="400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66.55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895" y="3515025"/>
            <a:ext cx="2053324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