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notesSlides/notesSlide77.xml" ContentType="application/vnd.openxmlformats-officedocument.presentationml.notesSlide+xml"/>
  <Override PartName="/ppt/notesSlides/notesSlide20.xml" ContentType="application/vnd.openxmlformats-officedocument.presentationml.notesSlide+xml"/>
  <Override PartName="/ppt/notesSlides/notesSlide78.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98.xml" ContentType="application/vnd.openxmlformats-officedocument.presentationml.notesSlide+xml"/>
  <Override PartName="/ppt/notesSlides/notesSlide44.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_rels/notesSlide24.xml.rels" ContentType="application/vnd.openxmlformats-package.relationships+xml"/>
  <Override PartName="/ppt/notesSlides/_rels/notesSlide19.xml.rels" ContentType="application/vnd.openxmlformats-package.relationships+xml"/>
  <Override PartName="/ppt/notesSlides/_rels/notesSlide77.xml.rels" ContentType="application/vnd.openxmlformats-package.relationships+xml"/>
  <Override PartName="/ppt/notesSlides/_rels/notesSlide20.xml.rels" ContentType="application/vnd.openxmlformats-package.relationships+xml"/>
  <Override PartName="/ppt/notesSlides/_rels/notesSlide78.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98.xml.rels" ContentType="application/vnd.openxmlformats-package.relationships+xml"/>
  <Override PartName="/ppt/notesSlides/_rels/notesSlide41.xml.rels" ContentType="application/vnd.openxmlformats-package.relationships+xml"/>
  <Override PartName="/ppt/notesSlides/_rels/notesSlide44.xml.rels" ContentType="application/vnd.openxmlformats-package.relationships+xml"/>
  <Override PartName="/ppt/notesSlides/_rels/notesSlide47.xml.rels" ContentType="application/vnd.openxmlformats-package.relationships+xml"/>
  <Override PartName="/ppt/notesSlides/_rels/notesSlide48.xml.rels" ContentType="application/vnd.openxmlformats-package.relationships+xml"/>
  <Override PartName="/ppt/notesSlides/_rels/notesSlide49.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_rels/notesSlide58.xml.rels" ContentType="application/vnd.openxmlformats-package.relationships+xml"/>
  <Override PartName="/ppt/notesSlides/_rels/notesSlide59.xml.rels" ContentType="application/vnd.openxmlformats-package.relationships+xml"/>
  <Override PartName="/ppt/notesSlides/_rels/notesSlide73.xml.rels" ContentType="application/vnd.openxmlformats-package.relationships+xml"/>
  <Override PartName="/ppt/notesSlides/_rels/notesSlide74.xml.rels" ContentType="application/vnd.openxmlformats-package.relationships+xml"/>
  <Override PartName="/ppt/notesSlides/_rels/notesSlide75.xml.rels" ContentType="application/vnd.openxmlformats-package.relationships+xml"/>
  <Override PartName="/ppt/notesSlides/_rels/notesSlide7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94.xml.rels" ContentType="application/vnd.openxmlformats-package.relationships+xml"/>
  <Override PartName="/ppt/slides/_rels/slide95.xml.rels" ContentType="application/vnd.openxmlformats-package.relationships+xml"/>
  <Override PartName="/ppt/slides/_rels/slide96.xml.rels" ContentType="application/vnd.openxmlformats-package.relationships+xml"/>
  <Override PartName="/ppt/slides/_rels/slide97.xml.rels" ContentType="application/vnd.openxmlformats-package.relationships+xml"/>
  <Override PartName="/ppt/slides/_rels/slide98.xml.rels" ContentType="application/vnd.openxmlformats-package.relationships+xml"/>
  <Override PartName="/ppt/slides/_rels/slide9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31.gif" ContentType="image/gif"/>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s-ES" sz="4400" spc="-1" strike="noStrike">
                <a:latin typeface="Arial"/>
              </a:rPr>
              <a:t>Pulse para desplazar la diapositiva</a:t>
            </a:r>
            <a:endParaRPr b="0" lang="es-ES" sz="4400" spc="-1" strike="noStrike">
              <a:latin typeface="Arial"/>
            </a:endParaRPr>
          </a:p>
        </p:txBody>
      </p:sp>
      <p:sp>
        <p:nvSpPr>
          <p:cNvPr id="8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s-ES" sz="2000" spc="-1" strike="noStrike">
                <a:latin typeface="Arial"/>
              </a:rPr>
              <a:t>Pulse para editar el formato de las notas</a:t>
            </a:r>
            <a:endParaRPr b="0" lang="es-ES" sz="2000" spc="-1" strike="noStrike">
              <a:latin typeface="Arial"/>
            </a:endParaRPr>
          </a:p>
        </p:txBody>
      </p:sp>
      <p:sp>
        <p:nvSpPr>
          <p:cNvPr id="8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s-ES" sz="1400" spc="-1" strike="noStrike">
                <a:latin typeface="Times New Roman"/>
              </a:rPr>
              <a:t>&lt;cabecera&gt;</a:t>
            </a:r>
            <a:endParaRPr b="0" lang="es-ES" sz="1400" spc="-1" strike="noStrike">
              <a:latin typeface="Times New Roman"/>
            </a:endParaRPr>
          </a:p>
        </p:txBody>
      </p:sp>
      <p:sp>
        <p:nvSpPr>
          <p:cNvPr id="83"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es-ES" sz="1400" spc="-1" strike="noStrike">
                <a:latin typeface="Times New Roman"/>
              </a:rPr>
              <a:t>&lt;fecha/hora&gt;</a:t>
            </a:r>
            <a:endParaRPr b="0" lang="es-ES" sz="1400" spc="-1" strike="noStrike">
              <a:latin typeface="Times New Roman"/>
            </a:endParaRPr>
          </a:p>
        </p:txBody>
      </p:sp>
      <p:sp>
        <p:nvSpPr>
          <p:cNvPr id="84"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s-ES" sz="1400" spc="-1" strike="noStrike">
                <a:latin typeface="Times New Roman"/>
              </a:rPr>
              <a:t>&lt;pie de página&gt;</a:t>
            </a:r>
            <a:endParaRPr b="0" lang="es-ES" sz="1400" spc="-1" strike="noStrike">
              <a:latin typeface="Times New Roman"/>
            </a:endParaRPr>
          </a:p>
        </p:txBody>
      </p:sp>
      <p:sp>
        <p:nvSpPr>
          <p:cNvPr id="85"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FA36891D-407F-46F6-A0B5-48FF5882262B}" type="slidenum">
              <a:rPr b="0" lang="es-ES" sz="1400" spc="-1" strike="noStrike">
                <a:latin typeface="Times New Roman"/>
              </a:rPr>
              <a:t>&lt;número&gt;</a:t>
            </a:fld>
            <a:endParaRPr b="0" lang="es-E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1143000" y="685800"/>
            <a:ext cx="4570560" cy="3427560"/>
          </a:xfrm>
          <a:prstGeom prst="rect">
            <a:avLst/>
          </a:prstGeom>
          <a:ln w="0">
            <a:noFill/>
          </a:ln>
        </p:spPr>
      </p:sp>
      <p:sp>
        <p:nvSpPr>
          <p:cNvPr id="425"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2.1</a:t>
            </a:r>
            <a:endParaRPr b="0" lang="es-ES" sz="2000" spc="-1" strike="noStrike">
              <a:latin typeface="Arial"/>
            </a:endParaRPr>
          </a:p>
        </p:txBody>
      </p:sp>
      <p:sp>
        <p:nvSpPr>
          <p:cNvPr id="426"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E586C455-260F-419D-9B8A-C885AD69525E}"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1143000" y="685800"/>
            <a:ext cx="4570560" cy="3427560"/>
          </a:xfrm>
          <a:prstGeom prst="rect">
            <a:avLst/>
          </a:prstGeom>
          <a:ln w="0">
            <a:noFill/>
          </a:ln>
        </p:spPr>
      </p:sp>
      <p:sp>
        <p:nvSpPr>
          <p:cNvPr id="428"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endParaRPr b="0" lang="es-ES" sz="2000" spc="-1" strike="noStrike">
              <a:latin typeface="Arial"/>
            </a:endParaRPr>
          </a:p>
        </p:txBody>
      </p:sp>
      <p:sp>
        <p:nvSpPr>
          <p:cNvPr id="429"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8950775D-6DF8-4187-8836-F8265A7C99DE}"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2CC8D567-5539-4737-8199-4EFEBF5E62A6}" type="slidenum">
              <a:rPr b="0" lang="es-ES" sz="1200" spc="-1" strike="noStrike">
                <a:solidFill>
                  <a:srgbClr val="000000"/>
                </a:solidFill>
                <a:latin typeface="Arial"/>
              </a:rPr>
              <a:t>&lt;número&gt;</a:t>
            </a:fld>
            <a:endParaRPr b="0" lang="es-ES" sz="1200" spc="-1" strike="noStrike">
              <a:latin typeface="Times New Roman"/>
            </a:endParaRPr>
          </a:p>
        </p:txBody>
      </p:sp>
      <p:sp>
        <p:nvSpPr>
          <p:cNvPr id="431" name="PlaceHolder 2"/>
          <p:cNvSpPr>
            <a:spLocks noGrp="1"/>
          </p:cNvSpPr>
          <p:nvPr>
            <p:ph type="sldImg"/>
          </p:nvPr>
        </p:nvSpPr>
        <p:spPr>
          <a:xfrm>
            <a:off x="1143000" y="685800"/>
            <a:ext cx="4570560" cy="3427560"/>
          </a:xfrm>
          <a:prstGeom prst="rect">
            <a:avLst/>
          </a:prstGeom>
          <a:ln w="0">
            <a:noFill/>
          </a:ln>
        </p:spPr>
      </p:sp>
      <p:sp>
        <p:nvSpPr>
          <p:cNvPr id="432" name="PlaceHolder 3"/>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endParaRPr b="0" lang="es-E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9516AC04-7A33-4F6B-889A-5B79A6826018}" type="slidenum">
              <a:rPr b="0" lang="es-ES" sz="1200" spc="-1" strike="noStrike">
                <a:solidFill>
                  <a:srgbClr val="000000"/>
                </a:solidFill>
                <a:latin typeface="Arial"/>
              </a:rPr>
              <a:t>&lt;número&gt;</a:t>
            </a:fld>
            <a:endParaRPr b="0" lang="es-ES" sz="1200" spc="-1" strike="noStrike">
              <a:latin typeface="Times New Roman"/>
            </a:endParaRPr>
          </a:p>
        </p:txBody>
      </p:sp>
      <p:sp>
        <p:nvSpPr>
          <p:cNvPr id="434" name="PlaceHolder 2"/>
          <p:cNvSpPr>
            <a:spLocks noGrp="1"/>
          </p:cNvSpPr>
          <p:nvPr>
            <p:ph type="sldImg"/>
          </p:nvPr>
        </p:nvSpPr>
        <p:spPr>
          <a:xfrm>
            <a:off x="1143000" y="685800"/>
            <a:ext cx="4570560" cy="3427560"/>
          </a:xfrm>
          <a:prstGeom prst="rect">
            <a:avLst/>
          </a:prstGeom>
          <a:ln w="0">
            <a:noFill/>
          </a:ln>
        </p:spPr>
      </p:sp>
      <p:sp>
        <p:nvSpPr>
          <p:cNvPr id="435" name="PlaceHolder 3"/>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Hacer Actividad 2.2</a:t>
            </a:r>
            <a:endParaRPr b="0" lang="es-ES" sz="2000" spc="-1" strike="noStrike">
              <a:latin typeface="Arial"/>
            </a:endParaRPr>
          </a:p>
          <a:p>
            <a:pPr marL="216000" indent="-216000">
              <a:lnSpc>
                <a:spcPct val="100000"/>
              </a:lnSpc>
              <a:tabLst>
                <a:tab algn="l" pos="0"/>
              </a:tabLst>
            </a:pPr>
            <a:endParaRPr b="0" lang="es-E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D0A40335-C2C0-47F1-8E00-2E4476A02A31}" type="slidenum">
              <a:rPr b="0" lang="es-ES" sz="1200" spc="-1" strike="noStrike">
                <a:solidFill>
                  <a:srgbClr val="000000"/>
                </a:solidFill>
                <a:latin typeface="Arial"/>
              </a:rPr>
              <a:t>&lt;número&gt;</a:t>
            </a:fld>
            <a:endParaRPr b="0" lang="es-ES" sz="1200" spc="-1" strike="noStrike">
              <a:latin typeface="Times New Roman"/>
            </a:endParaRPr>
          </a:p>
        </p:txBody>
      </p:sp>
      <p:sp>
        <p:nvSpPr>
          <p:cNvPr id="437" name="PlaceHolder 2"/>
          <p:cNvSpPr>
            <a:spLocks noGrp="1"/>
          </p:cNvSpPr>
          <p:nvPr>
            <p:ph type="sldImg"/>
          </p:nvPr>
        </p:nvSpPr>
        <p:spPr>
          <a:xfrm>
            <a:off x="1143000" y="685800"/>
            <a:ext cx="4570560" cy="3427560"/>
          </a:xfrm>
          <a:prstGeom prst="rect">
            <a:avLst/>
          </a:prstGeom>
          <a:ln w="0">
            <a:noFill/>
          </a:ln>
        </p:spPr>
      </p:sp>
      <p:sp>
        <p:nvSpPr>
          <p:cNvPr id="438" name="PlaceHolder 3"/>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endParaRPr b="0" lang="es-E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7E3BD945-BF2F-4D72-B68C-3CE78F57D582}" type="slidenum">
              <a:rPr b="0" lang="es-ES" sz="1200" spc="-1" strike="noStrike">
                <a:solidFill>
                  <a:srgbClr val="000000"/>
                </a:solidFill>
                <a:latin typeface="Arial"/>
              </a:rPr>
              <a:t>&lt;número&gt;</a:t>
            </a:fld>
            <a:endParaRPr b="0" lang="es-ES" sz="1200" spc="-1" strike="noStrike">
              <a:latin typeface="Times New Roman"/>
            </a:endParaRPr>
          </a:p>
        </p:txBody>
      </p:sp>
      <p:sp>
        <p:nvSpPr>
          <p:cNvPr id="440" name="PlaceHolder 2"/>
          <p:cNvSpPr>
            <a:spLocks noGrp="1"/>
          </p:cNvSpPr>
          <p:nvPr>
            <p:ph type="sldImg"/>
          </p:nvPr>
        </p:nvSpPr>
        <p:spPr>
          <a:xfrm>
            <a:off x="1143000" y="685800"/>
            <a:ext cx="4570560" cy="3427560"/>
          </a:xfrm>
          <a:prstGeom prst="rect">
            <a:avLst/>
          </a:prstGeom>
          <a:ln w="0">
            <a:noFill/>
          </a:ln>
        </p:spPr>
      </p:sp>
      <p:sp>
        <p:nvSpPr>
          <p:cNvPr id="441" name="PlaceHolder 3"/>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2.2</a:t>
            </a:r>
            <a:endParaRPr b="0" lang="es-ES" sz="2000" spc="-1" strike="noStrike">
              <a:latin typeface="Arial"/>
            </a:endParaRPr>
          </a:p>
          <a:p>
            <a:pPr marL="216000" indent="-216000">
              <a:lnSpc>
                <a:spcPct val="100000"/>
              </a:lnSpc>
              <a:tabLst>
                <a:tab algn="l" pos="0"/>
              </a:tabLst>
            </a:pPr>
            <a:endParaRPr b="0" lang="es-E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1143000" y="685800"/>
            <a:ext cx="4570560" cy="3427560"/>
          </a:xfrm>
          <a:prstGeom prst="rect">
            <a:avLst/>
          </a:prstGeom>
          <a:ln w="0">
            <a:noFill/>
          </a:ln>
        </p:spPr>
      </p:sp>
      <p:sp>
        <p:nvSpPr>
          <p:cNvPr id="443"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endParaRPr b="0" lang="es-ES" sz="2000" spc="-1" strike="noStrike">
              <a:latin typeface="Arial"/>
            </a:endParaRPr>
          </a:p>
        </p:txBody>
      </p:sp>
      <p:sp>
        <p:nvSpPr>
          <p:cNvPr id="444"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7BA349D3-310B-4B7B-ABFA-77452C75C0E1}"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1143000" y="685800"/>
            <a:ext cx="4570560" cy="3427560"/>
          </a:xfrm>
          <a:prstGeom prst="rect">
            <a:avLst/>
          </a:prstGeom>
          <a:ln w="0">
            <a:noFill/>
          </a:ln>
        </p:spPr>
      </p:sp>
      <p:sp>
        <p:nvSpPr>
          <p:cNvPr id="446"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3</a:t>
            </a:r>
            <a:endParaRPr b="0" lang="es-ES" sz="2000" spc="-1" strike="noStrike">
              <a:latin typeface="Arial"/>
            </a:endParaRPr>
          </a:p>
        </p:txBody>
      </p:sp>
      <p:sp>
        <p:nvSpPr>
          <p:cNvPr id="447"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8D4CDA64-AB57-42F2-9D11-125B975CBCA8}"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1143000" y="685800"/>
            <a:ext cx="4570560" cy="3427560"/>
          </a:xfrm>
          <a:prstGeom prst="rect">
            <a:avLst/>
          </a:prstGeom>
          <a:ln w="0">
            <a:noFill/>
          </a:ln>
        </p:spPr>
      </p:sp>
      <p:sp>
        <p:nvSpPr>
          <p:cNvPr id="449"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2.4</a:t>
            </a:r>
            <a:endParaRPr b="0" lang="es-ES" sz="2000" spc="-1" strike="noStrike">
              <a:latin typeface="Arial"/>
            </a:endParaRPr>
          </a:p>
        </p:txBody>
      </p:sp>
      <p:sp>
        <p:nvSpPr>
          <p:cNvPr id="450"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3200D483-183F-42E1-9208-05F354A60E01}"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sldImg"/>
          </p:nvPr>
        </p:nvSpPr>
        <p:spPr>
          <a:xfrm>
            <a:off x="1143000" y="685800"/>
            <a:ext cx="4570560" cy="3427560"/>
          </a:xfrm>
          <a:prstGeom prst="rect">
            <a:avLst/>
          </a:prstGeom>
          <a:ln w="0">
            <a:noFill/>
          </a:ln>
        </p:spPr>
      </p:sp>
      <p:sp>
        <p:nvSpPr>
          <p:cNvPr id="452"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2.4</a:t>
            </a:r>
            <a:endParaRPr b="0" lang="es-ES" sz="2000" spc="-1" strike="noStrike">
              <a:latin typeface="Arial"/>
            </a:endParaRPr>
          </a:p>
        </p:txBody>
      </p:sp>
      <p:sp>
        <p:nvSpPr>
          <p:cNvPr id="453"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F7EF0415-E09E-4685-A1BE-2CE40DCA0607}"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sldImg"/>
          </p:nvPr>
        </p:nvSpPr>
        <p:spPr>
          <a:xfrm>
            <a:off x="1143000" y="685800"/>
            <a:ext cx="4570560" cy="3427560"/>
          </a:xfrm>
          <a:prstGeom prst="rect">
            <a:avLst/>
          </a:prstGeom>
          <a:ln w="0">
            <a:noFill/>
          </a:ln>
        </p:spPr>
      </p:sp>
      <p:sp>
        <p:nvSpPr>
          <p:cNvPr id="455"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2.4</a:t>
            </a:r>
            <a:endParaRPr b="0" lang="es-ES" sz="2000" spc="-1" strike="noStrike">
              <a:latin typeface="Arial"/>
            </a:endParaRPr>
          </a:p>
        </p:txBody>
      </p:sp>
      <p:sp>
        <p:nvSpPr>
          <p:cNvPr id="456"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76C6A1AA-C7FF-403C-BC08-31772445DE3E}"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sldImg"/>
          </p:nvPr>
        </p:nvSpPr>
        <p:spPr>
          <a:xfrm>
            <a:off x="1143000" y="685800"/>
            <a:ext cx="4570560" cy="3427560"/>
          </a:xfrm>
          <a:prstGeom prst="rect">
            <a:avLst/>
          </a:prstGeom>
          <a:ln w="0">
            <a:noFill/>
          </a:ln>
        </p:spPr>
      </p:sp>
      <p:sp>
        <p:nvSpPr>
          <p:cNvPr id="458"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2.4</a:t>
            </a:r>
            <a:endParaRPr b="0" lang="es-ES" sz="2000" spc="-1" strike="noStrike">
              <a:latin typeface="Arial"/>
            </a:endParaRPr>
          </a:p>
        </p:txBody>
      </p:sp>
      <p:sp>
        <p:nvSpPr>
          <p:cNvPr id="459"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927F72A3-C6E7-4F14-9B68-217EFD802E58}"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sldImg"/>
          </p:nvPr>
        </p:nvSpPr>
        <p:spPr>
          <a:xfrm>
            <a:off x="1143000" y="685800"/>
            <a:ext cx="4570560" cy="3427560"/>
          </a:xfrm>
          <a:prstGeom prst="rect">
            <a:avLst/>
          </a:prstGeom>
          <a:ln w="0">
            <a:noFill/>
          </a:ln>
        </p:spPr>
      </p:sp>
      <p:sp>
        <p:nvSpPr>
          <p:cNvPr id="461"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2.4</a:t>
            </a:r>
            <a:endParaRPr b="0" lang="es-ES" sz="2000" spc="-1" strike="noStrike">
              <a:latin typeface="Arial"/>
            </a:endParaRPr>
          </a:p>
        </p:txBody>
      </p:sp>
      <p:sp>
        <p:nvSpPr>
          <p:cNvPr id="462"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BB6E71DA-21B3-4312-8AE1-67EF6C58D42E}"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sldImg"/>
          </p:nvPr>
        </p:nvSpPr>
        <p:spPr>
          <a:xfrm>
            <a:off x="1143000" y="685800"/>
            <a:ext cx="4570560" cy="3427560"/>
          </a:xfrm>
          <a:prstGeom prst="rect">
            <a:avLst/>
          </a:prstGeom>
          <a:ln w="0">
            <a:noFill/>
          </a:ln>
        </p:spPr>
      </p:sp>
      <p:sp>
        <p:nvSpPr>
          <p:cNvPr id="464"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2.5 </a:t>
            </a:r>
            <a:endParaRPr b="0" lang="es-ES" sz="2000" spc="-1" strike="noStrike">
              <a:latin typeface="Arial"/>
            </a:endParaRPr>
          </a:p>
        </p:txBody>
      </p:sp>
      <p:sp>
        <p:nvSpPr>
          <p:cNvPr id="465"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F956F0AE-29DA-4C70-B0FF-0C4AA7204453}"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sldImg"/>
          </p:nvPr>
        </p:nvSpPr>
        <p:spPr>
          <a:xfrm>
            <a:off x="1143000" y="685800"/>
            <a:ext cx="4570560" cy="3427560"/>
          </a:xfrm>
          <a:prstGeom prst="rect">
            <a:avLst/>
          </a:prstGeom>
          <a:ln w="0">
            <a:noFill/>
          </a:ln>
        </p:spPr>
      </p:sp>
      <p:sp>
        <p:nvSpPr>
          <p:cNvPr id="467"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2.5 </a:t>
            </a:r>
            <a:endParaRPr b="0" lang="es-ES" sz="2000" spc="-1" strike="noStrike">
              <a:latin typeface="Arial"/>
            </a:endParaRPr>
          </a:p>
        </p:txBody>
      </p:sp>
      <p:sp>
        <p:nvSpPr>
          <p:cNvPr id="468"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BD538C3E-FA33-42CA-A928-2F77E213122B}"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sldImg"/>
          </p:nvPr>
        </p:nvSpPr>
        <p:spPr>
          <a:xfrm>
            <a:off x="1143000" y="685800"/>
            <a:ext cx="4570560" cy="3427560"/>
          </a:xfrm>
          <a:prstGeom prst="rect">
            <a:avLst/>
          </a:prstGeom>
          <a:ln w="0">
            <a:noFill/>
          </a:ln>
        </p:spPr>
      </p:sp>
      <p:sp>
        <p:nvSpPr>
          <p:cNvPr id="470"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2.5 </a:t>
            </a:r>
            <a:endParaRPr b="0" lang="es-ES" sz="2000" spc="-1" strike="noStrike">
              <a:latin typeface="Arial"/>
            </a:endParaRPr>
          </a:p>
        </p:txBody>
      </p:sp>
      <p:sp>
        <p:nvSpPr>
          <p:cNvPr id="471"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2F877A23-2761-42D7-BA6D-402E2E468737}"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sldImg"/>
          </p:nvPr>
        </p:nvSpPr>
        <p:spPr>
          <a:xfrm>
            <a:off x="1143000" y="685800"/>
            <a:ext cx="4570560" cy="3427560"/>
          </a:xfrm>
          <a:prstGeom prst="rect">
            <a:avLst/>
          </a:prstGeom>
          <a:ln w="0">
            <a:noFill/>
          </a:ln>
        </p:spPr>
      </p:sp>
      <p:sp>
        <p:nvSpPr>
          <p:cNvPr id="473"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endParaRPr b="0" lang="es-ES" sz="2000" spc="-1" strike="noStrike">
              <a:latin typeface="Arial"/>
            </a:endParaRPr>
          </a:p>
        </p:txBody>
      </p:sp>
      <p:sp>
        <p:nvSpPr>
          <p:cNvPr id="474"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F044A7A2-7C87-4137-89C7-214C364E259E}"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sldImg"/>
          </p:nvPr>
        </p:nvSpPr>
        <p:spPr>
          <a:xfrm>
            <a:off x="1143000" y="685800"/>
            <a:ext cx="4570560" cy="3427560"/>
          </a:xfrm>
          <a:prstGeom prst="rect">
            <a:avLst/>
          </a:prstGeom>
          <a:ln w="0">
            <a:noFill/>
          </a:ln>
        </p:spPr>
      </p:sp>
      <p:sp>
        <p:nvSpPr>
          <p:cNvPr id="476"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Ver 2-6-1 Atributos background</a:t>
            </a:r>
            <a:endParaRPr b="0" lang="es-ES" sz="2000" spc="-1" strike="noStrike">
              <a:latin typeface="Arial"/>
            </a:endParaRPr>
          </a:p>
        </p:txBody>
      </p:sp>
      <p:sp>
        <p:nvSpPr>
          <p:cNvPr id="477"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D8115E2A-6D02-4616-A745-1DB5038590C1}"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Img"/>
          </p:nvPr>
        </p:nvSpPr>
        <p:spPr>
          <a:xfrm>
            <a:off x="1143000" y="685800"/>
            <a:ext cx="4570560" cy="3427560"/>
          </a:xfrm>
          <a:prstGeom prst="rect">
            <a:avLst/>
          </a:prstGeom>
          <a:ln w="0">
            <a:noFill/>
          </a:ln>
        </p:spPr>
      </p:sp>
      <p:sp>
        <p:nvSpPr>
          <p:cNvPr id="479"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Ver 2-6-1 Atributos background</a:t>
            </a:r>
            <a:endParaRPr b="0" lang="es-ES" sz="2000" spc="-1" strike="noStrike">
              <a:latin typeface="Arial"/>
            </a:endParaRPr>
          </a:p>
        </p:txBody>
      </p:sp>
      <p:sp>
        <p:nvSpPr>
          <p:cNvPr id="480"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9E345571-CC03-4E2F-BA19-8878F44FDC64}"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sldImg"/>
          </p:nvPr>
        </p:nvSpPr>
        <p:spPr>
          <a:xfrm>
            <a:off x="1143000" y="685800"/>
            <a:ext cx="4570560" cy="3427560"/>
          </a:xfrm>
          <a:prstGeom prst="rect">
            <a:avLst/>
          </a:prstGeom>
          <a:ln w="0">
            <a:noFill/>
          </a:ln>
        </p:spPr>
      </p:sp>
      <p:sp>
        <p:nvSpPr>
          <p:cNvPr id="482"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Ver 2-6-1 Atributos background</a:t>
            </a:r>
            <a:endParaRPr b="0" lang="es-ES" sz="2000" spc="-1" strike="noStrike">
              <a:latin typeface="Arial"/>
            </a:endParaRPr>
          </a:p>
        </p:txBody>
      </p:sp>
      <p:sp>
        <p:nvSpPr>
          <p:cNvPr id="483"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54B50F04-C34A-4197-8AAE-8C4525976CD7}"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sldImg"/>
          </p:nvPr>
        </p:nvSpPr>
        <p:spPr>
          <a:xfrm>
            <a:off x="1143000" y="685800"/>
            <a:ext cx="4570560" cy="3427560"/>
          </a:xfrm>
          <a:prstGeom prst="rect">
            <a:avLst/>
          </a:prstGeom>
          <a:ln w="0">
            <a:noFill/>
          </a:ln>
        </p:spPr>
      </p:sp>
      <p:sp>
        <p:nvSpPr>
          <p:cNvPr id="485"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6</a:t>
            </a:r>
            <a:endParaRPr b="0" lang="es-ES" sz="2000" spc="-1" strike="noStrike">
              <a:latin typeface="Arial"/>
            </a:endParaRPr>
          </a:p>
        </p:txBody>
      </p:sp>
      <p:sp>
        <p:nvSpPr>
          <p:cNvPr id="486"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6DE51162-F287-427F-85A8-8EC2ACCF36DF}"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ldImg"/>
          </p:nvPr>
        </p:nvSpPr>
        <p:spPr>
          <a:xfrm>
            <a:off x="1143000" y="685800"/>
            <a:ext cx="4570560" cy="3427560"/>
          </a:xfrm>
          <a:prstGeom prst="rect">
            <a:avLst/>
          </a:prstGeom>
          <a:ln w="0">
            <a:noFill/>
          </a:ln>
        </p:spPr>
      </p:sp>
      <p:sp>
        <p:nvSpPr>
          <p:cNvPr id="488"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6</a:t>
            </a:r>
            <a:endParaRPr b="0" lang="es-ES" sz="2000" spc="-1" strike="noStrike">
              <a:latin typeface="Arial"/>
            </a:endParaRPr>
          </a:p>
        </p:txBody>
      </p:sp>
      <p:sp>
        <p:nvSpPr>
          <p:cNvPr id="489"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8DD31C5E-3FD3-48F7-A6F9-5271630E7B7F}"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sldImg"/>
          </p:nvPr>
        </p:nvSpPr>
        <p:spPr>
          <a:xfrm>
            <a:off x="1143000" y="685800"/>
            <a:ext cx="4570560" cy="3427560"/>
          </a:xfrm>
          <a:prstGeom prst="rect">
            <a:avLst/>
          </a:prstGeom>
          <a:ln w="0">
            <a:noFill/>
          </a:ln>
        </p:spPr>
      </p:sp>
      <p:sp>
        <p:nvSpPr>
          <p:cNvPr id="491"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6</a:t>
            </a:r>
            <a:endParaRPr b="0" lang="es-ES" sz="2000" spc="-1" strike="noStrike">
              <a:latin typeface="Arial"/>
            </a:endParaRPr>
          </a:p>
        </p:txBody>
      </p:sp>
      <p:sp>
        <p:nvSpPr>
          <p:cNvPr id="492"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A27CA6DA-B35B-42CD-9A69-1E6144FF99D5}"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sldImg"/>
          </p:nvPr>
        </p:nvSpPr>
        <p:spPr>
          <a:xfrm>
            <a:off x="1143000" y="685800"/>
            <a:ext cx="4570560" cy="3427560"/>
          </a:xfrm>
          <a:prstGeom prst="rect">
            <a:avLst/>
          </a:prstGeom>
          <a:ln w="0">
            <a:noFill/>
          </a:ln>
        </p:spPr>
      </p:sp>
      <p:sp>
        <p:nvSpPr>
          <p:cNvPr id="494"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6</a:t>
            </a:r>
            <a:endParaRPr b="0" lang="es-ES" sz="2000" spc="-1" strike="noStrike">
              <a:latin typeface="Arial"/>
            </a:endParaRPr>
          </a:p>
        </p:txBody>
      </p:sp>
      <p:sp>
        <p:nvSpPr>
          <p:cNvPr id="495"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703D383E-227E-4885-BFB9-AC3802DD2DF6}"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sldImg"/>
          </p:nvPr>
        </p:nvSpPr>
        <p:spPr>
          <a:xfrm>
            <a:off x="1143000" y="685800"/>
            <a:ext cx="4570560" cy="3427560"/>
          </a:xfrm>
          <a:prstGeom prst="rect">
            <a:avLst/>
          </a:prstGeom>
          <a:ln w="0">
            <a:noFill/>
          </a:ln>
        </p:spPr>
      </p:sp>
      <p:sp>
        <p:nvSpPr>
          <p:cNvPr id="497"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6</a:t>
            </a:r>
            <a:endParaRPr b="0" lang="es-ES" sz="2000" spc="-1" strike="noStrike">
              <a:latin typeface="Arial"/>
            </a:endParaRPr>
          </a:p>
        </p:txBody>
      </p:sp>
      <p:sp>
        <p:nvSpPr>
          <p:cNvPr id="498"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1F52B3E3-88CA-4CD5-B093-FB7A4A70BD97}"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sldImg"/>
          </p:nvPr>
        </p:nvSpPr>
        <p:spPr>
          <a:xfrm>
            <a:off x="1143000" y="685800"/>
            <a:ext cx="4570560" cy="3427560"/>
          </a:xfrm>
          <a:prstGeom prst="rect">
            <a:avLst/>
          </a:prstGeom>
          <a:ln w="0">
            <a:noFill/>
          </a:ln>
        </p:spPr>
      </p:sp>
      <p:sp>
        <p:nvSpPr>
          <p:cNvPr id="500"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Ejercicio 6</a:t>
            </a:r>
            <a:endParaRPr b="0" lang="es-ES" sz="2000" spc="-1" strike="noStrike">
              <a:latin typeface="Arial"/>
            </a:endParaRPr>
          </a:p>
        </p:txBody>
      </p:sp>
      <p:sp>
        <p:nvSpPr>
          <p:cNvPr id="501" name="PlaceHolder 3"/>
          <p:cNvSpPr>
            <a:spLocks noGrp="1"/>
          </p:cNvSpPr>
          <p:nvPr>
            <p:ph type="sldNum"/>
          </p:nvPr>
        </p:nvSpPr>
        <p:spPr>
          <a:xfrm>
            <a:off x="3884760" y="8685360"/>
            <a:ext cx="2970360" cy="455760"/>
          </a:xfrm>
          <a:prstGeom prst="rect">
            <a:avLst/>
          </a:prstGeom>
          <a:noFill/>
          <a:ln w="9360">
            <a:noFill/>
          </a:ln>
        </p:spPr>
        <p:txBody>
          <a:bodyPr numCol="1" spcCol="0" lIns="0" rIns="0" tIns="0" bIns="0" anchor="b">
            <a:noAutofit/>
          </a:bodyPr>
          <a:p>
            <a:pPr algn="r">
              <a:lnSpc>
                <a:spcPct val="100000"/>
              </a:lnSpc>
            </a:pPr>
            <a:fld id="{06A48761-6148-466D-B3A4-E788EA433146}" type="slidenum">
              <a:rPr b="0" lang="es-ES" sz="1200" spc="-1" strike="noStrike">
                <a:solidFill>
                  <a:srgbClr val="000000"/>
                </a:solidFill>
                <a:latin typeface="Arial"/>
              </a:rPr>
              <a:t>&lt;número&gt;</a:t>
            </a:fld>
            <a:endParaRPr b="0" lang="es-ES" sz="1200" spc="-1" strike="noStrike">
              <a:latin typeface="Times New Roman"/>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sldImg"/>
          </p:nvPr>
        </p:nvSpPr>
        <p:spPr>
          <a:xfrm>
            <a:off x="1143000" y="685800"/>
            <a:ext cx="4570560" cy="3427560"/>
          </a:xfrm>
          <a:prstGeom prst="rect">
            <a:avLst/>
          </a:prstGeom>
          <a:ln w="0">
            <a:noFill/>
          </a:ln>
        </p:spPr>
      </p:sp>
      <p:sp>
        <p:nvSpPr>
          <p:cNvPr id="503" name="PlaceHolder 2"/>
          <p:cNvSpPr>
            <a:spLocks noGrp="1"/>
          </p:cNvSpPr>
          <p:nvPr>
            <p:ph type="body"/>
          </p:nvPr>
        </p:nvSpPr>
        <p:spPr>
          <a:xfrm>
            <a:off x="685800" y="4343400"/>
            <a:ext cx="5484960" cy="4113360"/>
          </a:xfrm>
          <a:prstGeom prst="rect">
            <a:avLst/>
          </a:prstGeom>
          <a:noFill/>
          <a:ln w="9360">
            <a:noFill/>
          </a:ln>
        </p:spPr>
        <p:txBody>
          <a:bodyPr numCol="1" spcCol="0" lIns="0" rIns="0" tIns="0" bIns="0" anchor="t">
            <a:noAutofit/>
          </a:bodyPr>
          <a:p>
            <a:pPr marL="216000" indent="-216000">
              <a:lnSpc>
                <a:spcPct val="100000"/>
              </a:lnSpc>
              <a:tabLst>
                <a:tab algn="l" pos="0"/>
              </a:tabLst>
            </a:pPr>
            <a:r>
              <a:rPr b="0" lang="es-ES" sz="2000" spc="-1" strike="noStrike">
                <a:latin typeface="Arial"/>
              </a:rPr>
              <a:t>Investigar cada una de estas herramientas y descargar firebug.</a:t>
            </a:r>
            <a:endParaRPr b="0" lang="es-E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3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4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4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4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ES" sz="3200" spc="-1" strike="noStrike">
              <a:latin typeface="Arial"/>
            </a:endParaRPr>
          </a:p>
        </p:txBody>
      </p:sp>
      <p:sp>
        <p:nvSpPr>
          <p:cNvPr id="5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5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5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ES" sz="3200" spc="-1" strike="noStrike">
              <a:latin typeface="Arial"/>
            </a:endParaRPr>
          </a:p>
        </p:txBody>
      </p:sp>
      <p:sp>
        <p:nvSpPr>
          <p:cNvPr id="5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5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ES"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6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6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6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7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s-ES" sz="4400" spc="-1" strike="noStrike">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eeform 7"/>
          <p:cNvSpPr/>
          <p:nvPr/>
        </p:nvSpPr>
        <p:spPr>
          <a:xfrm>
            <a:off x="380880" y="228600"/>
            <a:ext cx="8228160" cy="608040"/>
          </a:xfrm>
          <a:custGeom>
            <a:avLst/>
            <a:gdLst/>
            <a:ahLst/>
            <a:rect l="l" t="t" r="r" b="b"/>
            <a:pathLst>
              <a:path w="1000" h="1000">
                <a:moveTo>
                  <a:pt x="0" y="1000"/>
                </a:moveTo>
                <a:lnTo>
                  <a:pt x="0" y="0"/>
                </a:lnTo>
                <a:lnTo>
                  <a:pt x="1000" y="0"/>
                </a:lnTo>
              </a:path>
            </a:pathLst>
          </a:custGeom>
          <a:noFill/>
          <a:ln w="19050">
            <a:solidFill>
              <a:srgbClr val="cc9900"/>
            </a:solidFill>
            <a:miter/>
          </a:ln>
        </p:spPr>
        <p:style>
          <a:lnRef idx="0"/>
          <a:fillRef idx="0"/>
          <a:effectRef idx="0"/>
          <a:fontRef idx="minor"/>
        </p:style>
      </p:sp>
      <p:sp>
        <p:nvSpPr>
          <p:cNvPr id="1" name="Line 8"/>
          <p:cNvSpPr/>
          <p:nvPr/>
        </p:nvSpPr>
        <p:spPr>
          <a:xfrm>
            <a:off x="457200" y="6172200"/>
            <a:ext cx="8229600" cy="360"/>
          </a:xfrm>
          <a:prstGeom prst="line">
            <a:avLst/>
          </a:prstGeom>
          <a:ln w="19050">
            <a:solidFill>
              <a:srgbClr val="cc9900"/>
            </a:solidFill>
            <a:round/>
          </a:ln>
        </p:spPr>
        <p:style>
          <a:lnRef idx="0"/>
          <a:fillRef idx="0"/>
          <a:effectRef idx="0"/>
          <a:fontRef idx="minor"/>
        </p:style>
      </p:sp>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3"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Freeform 7"/>
          <p:cNvSpPr/>
          <p:nvPr/>
        </p:nvSpPr>
        <p:spPr>
          <a:xfrm>
            <a:off x="380880" y="228600"/>
            <a:ext cx="8228160" cy="608040"/>
          </a:xfrm>
          <a:custGeom>
            <a:avLst/>
            <a:gdLst/>
            <a:ahLst/>
            <a:rect l="l" t="t" r="r" b="b"/>
            <a:pathLst>
              <a:path w="1000" h="1000">
                <a:moveTo>
                  <a:pt x="0" y="1000"/>
                </a:moveTo>
                <a:lnTo>
                  <a:pt x="0" y="0"/>
                </a:lnTo>
                <a:lnTo>
                  <a:pt x="1000" y="0"/>
                </a:lnTo>
              </a:path>
            </a:pathLst>
          </a:custGeom>
          <a:noFill/>
          <a:ln w="19050">
            <a:solidFill>
              <a:srgbClr val="cc9900"/>
            </a:solidFill>
            <a:miter/>
          </a:ln>
        </p:spPr>
        <p:style>
          <a:lnRef idx="0"/>
          <a:fillRef idx="0"/>
          <a:effectRef idx="0"/>
          <a:fontRef idx="minor"/>
        </p:style>
      </p:sp>
      <p:sp>
        <p:nvSpPr>
          <p:cNvPr id="41" name="Line 8"/>
          <p:cNvSpPr/>
          <p:nvPr/>
        </p:nvSpPr>
        <p:spPr>
          <a:xfrm>
            <a:off x="457200" y="6172200"/>
            <a:ext cx="8229600" cy="360"/>
          </a:xfrm>
          <a:prstGeom prst="line">
            <a:avLst/>
          </a:prstGeom>
          <a:ln w="19050">
            <a:solidFill>
              <a:srgbClr val="cc9900"/>
            </a:solidFill>
            <a:round/>
          </a:ln>
        </p:spPr>
        <p:style>
          <a:lnRef idx="0"/>
          <a:fillRef idx="0"/>
          <a:effectRef idx="0"/>
          <a:fontRef idx="minor"/>
        </p:style>
      </p:sp>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hyperlink" Target="https://www.w3schools.com/css/tryit.asp?filename=trycss_pseudo-class_hover_tooltip" TargetMode="External"/><Relationship Id="rId2" Type="http://schemas.openxmlformats.org/officeDocument/2006/relationships/hyperlink" Target="https://www.w3schools.com/css/tryit.asp?filename=trycss_first-child2" TargetMode="External"/><Relationship Id="rId3" Type="http://schemas.openxmlformats.org/officeDocument/2006/relationships/slideLayout" Target="../slideLayouts/slideLayout1.xml"/><Relationship Id="rId4"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hyperlink" Target="https://www.w3schools.com/css/tryit.asp?filename=trycss_firstline_letter" TargetMode="External"/><Relationship Id="rId2" Type="http://schemas.openxmlformats.org/officeDocument/2006/relationships/hyperlink" Target="https://www.w3schools.com/css/tryit.asp?filename=trycss_before" TargetMode="External"/><Relationship Id="rId3" Type="http://schemas.openxmlformats.org/officeDocument/2006/relationships/hyperlink" Target="https://www.w3schools.com/css/tryit.asp?filename=trycss_after" TargetMode="External"/><Relationship Id="rId4" Type="http://schemas.openxmlformats.org/officeDocument/2006/relationships/hyperlink" Target="https://www.w3schools.com/css/tryit.asp?filename=trycss3_selection" TargetMode="External"/><Relationship Id="rId5" Type="http://schemas.openxmlformats.org/officeDocument/2006/relationships/slideLayout" Target="../slideLayouts/slideLayout1.xml"/><Relationship Id="rId6"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hyperlink" Target="https://www.w3schools.com/cssref/tryit.asp?filename=trycss_sel_attribute" TargetMode="External"/><Relationship Id="rId2" Type="http://schemas.openxmlformats.org/officeDocument/2006/relationships/hyperlink" Target="https://www.w3schools.com/cssref/css_selectors.asp" TargetMode="External"/><Relationship Id="rId3" Type="http://schemas.openxmlformats.org/officeDocument/2006/relationships/slideLayout" Target="../slideLayouts/slideLayout1.xml"/><Relationship Id="rId4"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hyperlink" Target="https://www.w3schools.com/cssref/css_colors.asp" TargetMode="External"/><Relationship Id="rId2" Type="http://schemas.openxmlformats.org/officeDocument/2006/relationships/hyperlink" Target="https://www.w3schools.com/cssref/css_colors.asp" TargetMode="External"/><Relationship Id="rId3"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hyperlink" Target="http://www.w3schools.com/cssref/playit.asp?filename=playcss_text-shadow" TargetMode="External"/><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hyperlink" Target="http://www.w3schools.com/cssref/tryit.asp?filename=trycss_text-indent" TargetMode="External"/><Relationship Id="rId2" Type="http://schemas.openxmlformats.org/officeDocument/2006/relationships/hyperlink" Target="https://www.w3schools.com/cssref/tryit.asp?filename=trycss_line-height" TargetMode="External"/><Relationship Id="rId3" Type="http://schemas.openxmlformats.org/officeDocument/2006/relationships/slideLayout" Target="../slideLayouts/slideLayout1.xml"/><Relationship Id="rId4"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hyperlink" Target="https://www.w3schools.com/cssref/tryit.asp?filename=trycss_dim_min-width" TargetMode="External"/><Relationship Id="rId2" Type="http://schemas.openxmlformats.org/officeDocument/2006/relationships/hyperlink" Target="https://www.w3schools.com/cssref/tryit.asp?filename=trycss_dim_max-height" TargetMode="External"/><Relationship Id="rId3" Type="http://schemas.openxmlformats.org/officeDocument/2006/relationships/slideLayout" Target="../slideLayouts/slideLayout1.xml"/><Relationship Id="rId4"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Relationship Id="rId3"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xml"/><Relationship Id="rId4"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hyperlink" Target="https://www.w3schools.com/cssref/tryit.asp?filename=trycss3_box-sizing" TargetMode="External"/><Relationship Id="rId2" Type="http://schemas.openxmlformats.org/officeDocument/2006/relationships/image" Target="../media/image31.gif"/><Relationship Id="rId3" Type="http://schemas.openxmlformats.org/officeDocument/2006/relationships/slideLayout" Target="../slideLayouts/slideLayout1.xml"/><Relationship Id="rId4"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Relationship Id="rId3"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Relationship Id="rId3"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xml"/>
</Relationships>
</file>

<file path=ppt/slides/_rels/slide8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1.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8.xml.rels><?xml version="1.0" encoding="UTF-8"?>
<Relationships xmlns="http://schemas.openxmlformats.org/package/2006/relationships"><Relationship Id="rId1" Type="http://schemas.openxmlformats.org/officeDocument/2006/relationships/hyperlink" Target="https://www.w3schools.com/cssref/css3_browsersupport.asp" TargetMode="External"/><Relationship Id="rId2" Type="http://schemas.openxmlformats.org/officeDocument/2006/relationships/hyperlink" Target="https://caniuse.com/" TargetMode="External"/><Relationship Id="rId3" Type="http://schemas.openxmlformats.org/officeDocument/2006/relationships/slideLayout" Target="../slideLayouts/slideLayout1.xml"/><Relationship Id="rId4"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hyperlink" Target="http://www.w3.org/" TargetMode="External"/><Relationship Id="rId2" Type="http://schemas.openxmlformats.org/officeDocument/2006/relationships/hyperlink" Target="http://www.w3schools.com/" TargetMode="External"/><Relationship Id="rId3" Type="http://schemas.openxmlformats.org/officeDocument/2006/relationships/hyperlink" Target="http://jigsaw.w3.org/css-validator/" TargetMode="External"/><Relationship Id="rId4" Type="http://schemas.openxmlformats.org/officeDocument/2006/relationships/hyperlink" Target="http://xhtml-css.com/" TargetMode="External"/><Relationship Id="rId5" Type="http://schemas.openxmlformats.org/officeDocument/2006/relationships/hyperlink" Target="https://desarrolloweb.com/css/" TargetMode="External"/><Relationship Id="rId6" Type="http://schemas.openxmlformats.org/officeDocument/2006/relationships/hyperlink" Target="https://uniwebsidad.com/libros/css" TargetMode="External"/><Relationship Id="rId7"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14D7B2CB-6490-4BF8-ADB1-5C7905215F23}" type="slidenum">
              <a:rPr b="0" lang="es-ES" sz="1200" spc="-1" strike="noStrike">
                <a:solidFill>
                  <a:srgbClr val="000000"/>
                </a:solidFill>
                <a:latin typeface="Garamond"/>
              </a:rPr>
              <a:t>&lt;número&gt;</a:t>
            </a:fld>
            <a:endParaRPr b="0" lang="es-ES" sz="1200" spc="-1" strike="noStrike">
              <a:latin typeface="Times New Roman"/>
            </a:endParaRPr>
          </a:p>
        </p:txBody>
      </p:sp>
      <p:sp>
        <p:nvSpPr>
          <p:cNvPr id="87" name="PlaceHolder 2"/>
          <p:cNvSpPr>
            <a:spLocks noGrp="1"/>
          </p:cNvSpPr>
          <p:nvPr>
            <p:ph type="title"/>
          </p:nvPr>
        </p:nvSpPr>
        <p:spPr>
          <a:xfrm>
            <a:off x="468360" y="260280"/>
            <a:ext cx="8228160" cy="1138320"/>
          </a:xfrm>
          <a:prstGeom prst="rect">
            <a:avLst/>
          </a:prstGeom>
          <a:noFill/>
          <a:ln w="0">
            <a:noFill/>
          </a:ln>
        </p:spPr>
        <p:txBody>
          <a:bodyPr numCol="1" spcCol="0" lIns="0" rIns="0" tIns="0" bIns="0" anchor="t">
            <a:noAutofit/>
          </a:bodyPr>
          <a:p>
            <a:pPr>
              <a:lnSpc>
                <a:spcPct val="100000"/>
              </a:lnSpc>
            </a:pPr>
            <a:r>
              <a:rPr b="1" lang="es-ES" sz="4200" spc="-1" strike="noStrike">
                <a:solidFill>
                  <a:srgbClr val="006633"/>
                </a:solidFill>
                <a:latin typeface="Garamond"/>
              </a:rPr>
              <a:t>UD2 USO DE ESTILOS</a:t>
            </a:r>
            <a:endParaRPr b="0" lang="es-ES" sz="4200" spc="-1" strike="noStrike">
              <a:latin typeface="Arial"/>
            </a:endParaRPr>
          </a:p>
        </p:txBody>
      </p:sp>
      <p:sp>
        <p:nvSpPr>
          <p:cNvPr id="88" name="PlaceHolder 3"/>
          <p:cNvSpPr>
            <a:spLocks noGrp="1"/>
          </p:cNvSpPr>
          <p:nvPr>
            <p:ph/>
          </p:nvPr>
        </p:nvSpPr>
        <p:spPr>
          <a:xfrm>
            <a:off x="468360" y="1628640"/>
            <a:ext cx="8228160" cy="4529160"/>
          </a:xfrm>
          <a:prstGeom prst="rect">
            <a:avLst/>
          </a:prstGeom>
          <a:noFill/>
          <a:ln w="0">
            <a:noFill/>
          </a:ln>
        </p:spPr>
        <p:txBody>
          <a:bodyPr numCol="1" spcCol="0" lIns="0" rIns="0" tIns="0" bIns="0" anchor="t">
            <a:noAutofit/>
          </a:bodyPr>
          <a:p>
            <a:pPr marL="571680" indent="-571680">
              <a:lnSpc>
                <a:spcPct val="100000"/>
              </a:lnSpc>
              <a:spcBef>
                <a:spcPts val="601"/>
              </a:spcBef>
              <a:tabLst>
                <a:tab algn="l" pos="0"/>
              </a:tabLst>
            </a:pPr>
            <a:endParaRPr b="0" lang="es-ES" sz="3200" spc="-1" strike="noStrike">
              <a:latin typeface="Arial"/>
            </a:endParaRPr>
          </a:p>
          <a:p>
            <a:pPr marL="571680" indent="-571680">
              <a:lnSpc>
                <a:spcPct val="100000"/>
              </a:lnSpc>
              <a:spcBef>
                <a:spcPts val="601"/>
              </a:spcBef>
              <a:tabLst>
                <a:tab algn="l" pos="0"/>
              </a:tabLst>
            </a:pPr>
            <a:endParaRPr b="0" lang="es-ES" sz="3200" spc="-1" strike="noStrike">
              <a:latin typeface="Arial"/>
            </a:endParaRPr>
          </a:p>
          <a:p>
            <a:pPr marL="571680" indent="-571680">
              <a:lnSpc>
                <a:spcPct val="100000"/>
              </a:lnSpc>
              <a:spcBef>
                <a:spcPts val="479"/>
              </a:spcBef>
              <a:tabLst>
                <a:tab algn="l" pos="0"/>
              </a:tabLst>
            </a:pPr>
            <a:r>
              <a:rPr b="1" lang="es-ES" sz="2400" spc="-1" strike="noStrike">
                <a:solidFill>
                  <a:srgbClr val="cc9900"/>
                </a:solidFill>
                <a:latin typeface="Arial"/>
              </a:rPr>
              <a:t>Módulo de Diseño de Interfaces Web </a:t>
            </a:r>
            <a:endParaRPr b="0" lang="es-ES" sz="2400" spc="-1" strike="noStrike">
              <a:latin typeface="Arial"/>
            </a:endParaRPr>
          </a:p>
          <a:p>
            <a:pPr marL="571680" indent="-571680">
              <a:lnSpc>
                <a:spcPct val="100000"/>
              </a:lnSpc>
              <a:spcBef>
                <a:spcPts val="479"/>
              </a:spcBef>
              <a:tabLst>
                <a:tab algn="l" pos="0"/>
              </a:tabLst>
            </a:pPr>
            <a:endParaRPr b="0" lang="es-ES" sz="2400" spc="-1" strike="noStrike">
              <a:latin typeface="Arial"/>
            </a:endParaRPr>
          </a:p>
          <a:p>
            <a:pPr marL="571680" indent="-571680">
              <a:lnSpc>
                <a:spcPct val="100000"/>
              </a:lnSpc>
              <a:spcBef>
                <a:spcPts val="601"/>
              </a:spcBef>
              <a:tabLst>
                <a:tab algn="l" pos="0"/>
              </a:tabLst>
            </a:pPr>
            <a:r>
              <a:rPr b="0" lang="es-ES" sz="3000" spc="-1" strike="noStrike">
                <a:solidFill>
                  <a:srgbClr val="000000"/>
                </a:solidFill>
                <a:latin typeface="Arial"/>
              </a:rPr>
              <a:t> </a:t>
            </a:r>
            <a:endParaRPr b="0" lang="es-ES" sz="3000" spc="-1" strike="noStrike">
              <a:latin typeface="Arial"/>
            </a:endParaRPr>
          </a:p>
          <a:p>
            <a:pPr marL="571680" indent="-571680">
              <a:lnSpc>
                <a:spcPct val="100000"/>
              </a:lnSpc>
              <a:spcBef>
                <a:spcPts val="601"/>
              </a:spcBef>
              <a:tabLst>
                <a:tab algn="l" pos="0"/>
              </a:tabLst>
            </a:pPr>
            <a:endParaRPr b="0" lang="es-ES" sz="3000" spc="-1" strike="noStrike">
              <a:latin typeface="Arial"/>
            </a:endParaRPr>
          </a:p>
          <a:p>
            <a:pPr marL="571680" indent="-571680">
              <a:lnSpc>
                <a:spcPct val="100000"/>
              </a:lnSpc>
              <a:spcBef>
                <a:spcPts val="601"/>
              </a:spcBef>
              <a:tabLst>
                <a:tab algn="l" pos="0"/>
              </a:tabLst>
            </a:pPr>
            <a:endParaRPr b="0" lang="es-ES" sz="3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D9CD0FDC-AFC2-45AC-8248-174DDF244F08}"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14"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1 INTRODUCCIÓN A HOJAS DE ESTILO EN CASCADA (CSS, CASCADING STYLE SHEET).</a:t>
            </a:r>
            <a:endParaRPr b="0" lang="es-ES" sz="2800" spc="-1" strike="noStrike">
              <a:latin typeface="Arial"/>
            </a:endParaRPr>
          </a:p>
        </p:txBody>
      </p:sp>
      <p:pic>
        <p:nvPicPr>
          <p:cNvPr id="115" name="" descr=""/>
          <p:cNvPicPr/>
          <p:nvPr/>
        </p:nvPicPr>
        <p:blipFill>
          <a:blip r:embed="rId1"/>
          <a:stretch/>
        </p:blipFill>
        <p:spPr>
          <a:xfrm>
            <a:off x="1039320" y="1682640"/>
            <a:ext cx="7162920" cy="3533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7DE4A3F1-FE64-48D4-AB8E-733BD08FEAB7}"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17"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1 INTRODUCCIÓN A HOJAS DE ESTILO EN CASCADA (CSS, CASCADING STYLE SHEET).</a:t>
            </a:r>
            <a:endParaRPr b="0" lang="es-ES" sz="2800" spc="-1" strike="noStrike">
              <a:latin typeface="Arial"/>
            </a:endParaRPr>
          </a:p>
        </p:txBody>
      </p:sp>
      <p:pic>
        <p:nvPicPr>
          <p:cNvPr id="118" name="" descr=""/>
          <p:cNvPicPr/>
          <p:nvPr/>
        </p:nvPicPr>
        <p:blipFill>
          <a:blip r:embed="rId1"/>
          <a:stretch/>
        </p:blipFill>
        <p:spPr>
          <a:xfrm>
            <a:off x="2182320" y="1977840"/>
            <a:ext cx="4876560" cy="2942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5092A20C-9D36-4B64-A4ED-F877C385D3C3}"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20"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2 CREAR Y VINCULAR HOJAS DE ESTILOS </a:t>
            </a:r>
            <a:endParaRPr b="0" lang="es-ES" sz="2800" spc="-1" strike="noStrike">
              <a:latin typeface="Arial"/>
            </a:endParaRPr>
          </a:p>
        </p:txBody>
      </p:sp>
      <p:sp>
        <p:nvSpPr>
          <p:cNvPr id="121" name="PlaceHolder 3"/>
          <p:cNvSpPr>
            <a:spLocks noGrp="1"/>
          </p:cNvSpPr>
          <p:nvPr>
            <p:ph/>
          </p:nvPr>
        </p:nvSpPr>
        <p:spPr>
          <a:xfrm>
            <a:off x="457200" y="1196640"/>
            <a:ext cx="8228160" cy="4529160"/>
          </a:xfrm>
          <a:prstGeom prst="rect">
            <a:avLst/>
          </a:prstGeom>
          <a:noFill/>
          <a:ln w="0">
            <a:noFill/>
          </a:ln>
        </p:spPr>
        <p:txBody>
          <a:bodyPr numCol="1" spcCol="0" lIns="0" rIns="0" tIns="0" bIns="0" anchor="t">
            <a:noAutofit/>
          </a:bodyPr>
          <a:p>
            <a:pPr marL="343080" indent="-343080">
              <a:lnSpc>
                <a:spcPct val="80000"/>
              </a:lnSpc>
              <a:spcBef>
                <a:spcPts val="380"/>
              </a:spcBef>
              <a:buClr>
                <a:srgbClr val="cc9900"/>
              </a:buClr>
              <a:buSzPct val="65000"/>
              <a:buFont typeface="Wingdings" charset="2"/>
              <a:buChar char=""/>
            </a:pPr>
            <a:r>
              <a:rPr b="0" lang="es-ES" sz="1900" spc="-1" strike="noStrike">
                <a:solidFill>
                  <a:srgbClr val="000000"/>
                </a:solidFill>
                <a:latin typeface="Arial"/>
              </a:rPr>
              <a:t>La primera alternativa es usando el atributo </a:t>
            </a:r>
            <a:r>
              <a:rPr b="0" i="1" lang="es-ES" sz="1900" spc="-1" strike="noStrike">
                <a:solidFill>
                  <a:srgbClr val="000000"/>
                </a:solidFill>
                <a:latin typeface="Arial"/>
              </a:rPr>
              <a:t>style </a:t>
            </a:r>
            <a:r>
              <a:rPr b="0" lang="es-ES" sz="1900" spc="-1" strike="noStrike">
                <a:solidFill>
                  <a:srgbClr val="000000"/>
                </a:solidFill>
                <a:latin typeface="Arial"/>
              </a:rPr>
              <a:t>dentro de las etiquetas HTML (reglas de estilos integradas). Por ejemplo: </a:t>
            </a:r>
            <a:endParaRPr b="0" lang="es-ES" sz="1900" spc="-1" strike="noStrike">
              <a:latin typeface="Arial"/>
            </a:endParaRPr>
          </a:p>
          <a:p>
            <a:pPr marL="343080" indent="-343080">
              <a:lnSpc>
                <a:spcPct val="80000"/>
              </a:lnSpc>
              <a:spcBef>
                <a:spcPts val="320"/>
              </a:spcBef>
              <a:tabLst>
                <a:tab algn="l" pos="0"/>
              </a:tabLst>
            </a:pPr>
            <a:r>
              <a:rPr b="1" lang="es-ES" sz="1600" spc="-1" strike="noStrike">
                <a:solidFill>
                  <a:srgbClr val="000000"/>
                </a:solidFill>
                <a:latin typeface="Courier New"/>
              </a:rPr>
              <a:t>&lt;p style="background: black;"&gt;El fondo de este párrafo será negro &lt;/p&gt; </a:t>
            </a:r>
            <a:endParaRPr b="0" lang="es-ES" sz="1600" spc="-1" strike="noStrike">
              <a:latin typeface="Arial"/>
            </a:endParaRPr>
          </a:p>
          <a:p>
            <a:pPr marL="343080" indent="-343080">
              <a:lnSpc>
                <a:spcPct val="80000"/>
              </a:lnSpc>
              <a:spcBef>
                <a:spcPts val="340"/>
              </a:spcBef>
              <a:tabLst>
                <a:tab algn="l" pos="0"/>
              </a:tabLst>
            </a:pPr>
            <a:endParaRPr b="0" lang="es-ES" sz="1600" spc="-1" strike="noStrike">
              <a:latin typeface="Arial"/>
            </a:endParaRPr>
          </a:p>
          <a:p>
            <a:pPr marL="343080" indent="-343080">
              <a:lnSpc>
                <a:spcPct val="80000"/>
              </a:lnSpc>
              <a:spcBef>
                <a:spcPts val="380"/>
              </a:spcBef>
              <a:buClr>
                <a:srgbClr val="cc9900"/>
              </a:buClr>
              <a:buSzPct val="65000"/>
              <a:buFont typeface="Wingdings" charset="2"/>
              <a:buChar char=""/>
              <a:tabLst>
                <a:tab algn="l" pos="0"/>
              </a:tabLst>
            </a:pPr>
            <a:r>
              <a:rPr b="0" lang="es-ES" sz="1900" spc="-1" strike="noStrike">
                <a:solidFill>
                  <a:srgbClr val="000000"/>
                </a:solidFill>
                <a:latin typeface="Arial"/>
              </a:rPr>
              <a:t>Otra alternativa es usando la etiqueta </a:t>
            </a:r>
            <a:r>
              <a:rPr b="0" i="1" lang="es-ES" sz="1900" spc="-1" strike="noStrike">
                <a:solidFill>
                  <a:srgbClr val="000000"/>
                </a:solidFill>
                <a:latin typeface="Arial"/>
              </a:rPr>
              <a:t>&lt;style&gt; </a:t>
            </a:r>
            <a:r>
              <a:rPr b="0" lang="es-ES" sz="1900" spc="-1" strike="noStrike">
                <a:solidFill>
                  <a:srgbClr val="000000"/>
                </a:solidFill>
                <a:latin typeface="Arial"/>
              </a:rPr>
              <a:t>dentro del mismo fichero (reglas de estilo incrustadas), preferiblemente en el &lt;head&gt; de la página. </a:t>
            </a:r>
            <a:endParaRPr b="0" lang="es-ES" sz="1900" spc="-1" strike="noStrike">
              <a:latin typeface="Arial"/>
            </a:endParaRPr>
          </a:p>
          <a:p>
            <a:pPr marL="343080" indent="-343080">
              <a:lnSpc>
                <a:spcPct val="80000"/>
              </a:lnSpc>
              <a:spcBef>
                <a:spcPts val="320"/>
              </a:spcBef>
              <a:tabLst>
                <a:tab algn="l" pos="0"/>
              </a:tabLst>
            </a:pPr>
            <a:endParaRPr b="0" lang="es-ES" sz="1900" spc="-1" strike="noStrike">
              <a:latin typeface="Arial"/>
            </a:endParaRPr>
          </a:p>
          <a:p>
            <a:pPr marL="343080" indent="-343080">
              <a:lnSpc>
                <a:spcPct val="80000"/>
              </a:lnSpc>
              <a:spcBef>
                <a:spcPts val="320"/>
              </a:spcBef>
              <a:tabLst>
                <a:tab algn="l" pos="0"/>
              </a:tabLst>
            </a:pPr>
            <a:r>
              <a:rPr b="1" lang="es-ES" sz="1600" spc="-1" strike="noStrike">
                <a:solidFill>
                  <a:srgbClr val="000000"/>
                </a:solidFill>
                <a:latin typeface="Courier New"/>
              </a:rPr>
              <a:t>&lt;style type="text/css" media="screen,tv"&gt;</a:t>
            </a:r>
            <a:endParaRPr b="0" lang="es-ES" sz="16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	</a:t>
            </a:r>
            <a:r>
              <a:rPr b="0" lang="es-ES" sz="1600" spc="-1" strike="noStrike">
                <a:solidFill>
                  <a:srgbClr val="000000"/>
                </a:solidFill>
                <a:latin typeface="Courier New"/>
              </a:rPr>
              <a:t>… </a:t>
            </a:r>
            <a:r>
              <a:rPr b="0" lang="es-ES" sz="1600" spc="-1" strike="noStrike">
                <a:solidFill>
                  <a:srgbClr val="000000"/>
                </a:solidFill>
                <a:latin typeface="Courier New"/>
              </a:rPr>
              <a:t>código CSS</a:t>
            </a:r>
            <a:endParaRPr b="0" lang="es-ES" sz="1600" spc="-1" strike="noStrike">
              <a:latin typeface="Arial"/>
            </a:endParaRPr>
          </a:p>
          <a:p>
            <a:pPr marL="343080" indent="-343080">
              <a:lnSpc>
                <a:spcPct val="80000"/>
              </a:lnSpc>
              <a:spcBef>
                <a:spcPts val="320"/>
              </a:spcBef>
              <a:tabLst>
                <a:tab algn="l" pos="0"/>
              </a:tabLst>
            </a:pPr>
            <a:r>
              <a:rPr b="1" lang="es-ES" sz="1600" spc="-1" strike="noStrike">
                <a:solidFill>
                  <a:srgbClr val="000000"/>
                </a:solidFill>
                <a:latin typeface="Courier New"/>
              </a:rPr>
              <a:t>&lt;/style&gt;</a:t>
            </a:r>
            <a:endParaRPr b="0" lang="es-ES" sz="1600" spc="-1" strike="noStrike">
              <a:latin typeface="Arial"/>
            </a:endParaRPr>
          </a:p>
          <a:p>
            <a:pPr marL="343080" indent="-343080">
              <a:lnSpc>
                <a:spcPct val="80000"/>
              </a:lnSpc>
              <a:spcBef>
                <a:spcPts val="320"/>
              </a:spcBef>
              <a:tabLst>
                <a:tab algn="l" pos="0"/>
              </a:tabLst>
            </a:pPr>
            <a:endParaRPr b="0" lang="es-ES" sz="1600" spc="-1" strike="noStrike">
              <a:latin typeface="Arial"/>
            </a:endParaRPr>
          </a:p>
          <a:p>
            <a:pPr lvl="1" marL="669960" indent="-325440">
              <a:lnSpc>
                <a:spcPct val="80000"/>
              </a:lnSpc>
              <a:spcBef>
                <a:spcPts val="380"/>
              </a:spcBef>
              <a:buClr>
                <a:srgbClr val="3b812f"/>
              </a:buClr>
              <a:buSzPct val="60000"/>
              <a:buFont typeface="Wingdings" charset="2"/>
              <a:buChar char=""/>
              <a:tabLst>
                <a:tab algn="l" pos="0"/>
              </a:tabLst>
            </a:pPr>
            <a:r>
              <a:rPr b="0" lang="es-ES" sz="1900" spc="-1" strike="noStrike" u="sng">
                <a:solidFill>
                  <a:srgbClr val="000000"/>
                </a:solidFill>
                <a:uFillTx/>
                <a:latin typeface="Arial"/>
              </a:rPr>
              <a:t>Type:</a:t>
            </a:r>
            <a:r>
              <a:rPr b="0" lang="es-ES" sz="1900" spc="-1" strike="noStrike">
                <a:solidFill>
                  <a:srgbClr val="000000"/>
                </a:solidFill>
                <a:latin typeface="Arial"/>
              </a:rPr>
              <a:t> se usa para indicar que se aplica un estilo formato css.</a:t>
            </a:r>
            <a:endParaRPr b="0" lang="es-ES" sz="1900" spc="-1" strike="noStrike">
              <a:latin typeface="Arial"/>
            </a:endParaRPr>
          </a:p>
          <a:p>
            <a:pPr lvl="1" marL="669960" indent="-325440" algn="just">
              <a:lnSpc>
                <a:spcPct val="100000"/>
              </a:lnSpc>
              <a:spcBef>
                <a:spcPts val="380"/>
              </a:spcBef>
              <a:buClr>
                <a:srgbClr val="3b812f"/>
              </a:buClr>
              <a:buSzPct val="60000"/>
              <a:buFont typeface="Wingdings" charset="2"/>
              <a:buChar char=""/>
              <a:tabLst>
                <a:tab algn="l" pos="0"/>
              </a:tabLst>
            </a:pPr>
            <a:r>
              <a:rPr b="0" lang="es-ES" sz="1900" spc="-1" strike="noStrike" u="sng">
                <a:solidFill>
                  <a:srgbClr val="000000"/>
                </a:solidFill>
                <a:uFillTx/>
                <a:latin typeface="Arial"/>
              </a:rPr>
              <a:t>Media:</a:t>
            </a:r>
            <a:r>
              <a:rPr b="0" lang="es-ES" sz="1900" spc="-1" strike="noStrike">
                <a:solidFill>
                  <a:srgbClr val="000000"/>
                </a:solidFill>
                <a:latin typeface="Arial"/>
              </a:rPr>
              <a:t> atributo que indica sobre que dispositivo se aplicarán los estilos. El valor </a:t>
            </a:r>
            <a:r>
              <a:rPr b="1" lang="es-ES" sz="1900" spc="-1" strike="noStrike">
                <a:solidFill>
                  <a:srgbClr val="000000"/>
                </a:solidFill>
                <a:latin typeface="Arial"/>
              </a:rPr>
              <a:t>handheld</a:t>
            </a:r>
            <a:r>
              <a:rPr b="0" lang="es-ES" sz="1900" spc="-1" strike="noStrike">
                <a:solidFill>
                  <a:srgbClr val="000000"/>
                </a:solidFill>
                <a:latin typeface="Arial"/>
              </a:rPr>
              <a:t> (para móviles), </a:t>
            </a:r>
            <a:r>
              <a:rPr b="1" lang="es-ES" sz="1900" spc="-1" strike="noStrike">
                <a:solidFill>
                  <a:srgbClr val="000000"/>
                </a:solidFill>
                <a:latin typeface="Arial"/>
              </a:rPr>
              <a:t>print</a:t>
            </a:r>
            <a:r>
              <a:rPr b="0" lang="es-ES" sz="1900" spc="-1" strike="noStrike">
                <a:solidFill>
                  <a:srgbClr val="000000"/>
                </a:solidFill>
                <a:latin typeface="Arial"/>
              </a:rPr>
              <a:t> (para salida de impresora), </a:t>
            </a:r>
            <a:r>
              <a:rPr b="1" lang="es-ES" sz="1900" spc="-1" strike="noStrike">
                <a:solidFill>
                  <a:srgbClr val="000000"/>
                </a:solidFill>
                <a:latin typeface="Arial"/>
              </a:rPr>
              <a:t>projection</a:t>
            </a:r>
            <a:r>
              <a:rPr b="0" lang="es-ES" sz="1900" spc="-1" strike="noStrike">
                <a:solidFill>
                  <a:srgbClr val="000000"/>
                </a:solidFill>
                <a:latin typeface="Arial"/>
              </a:rPr>
              <a:t> (proyectores), </a:t>
            </a:r>
            <a:r>
              <a:rPr b="1" lang="es-ES" sz="1900" spc="-1" strike="noStrike">
                <a:solidFill>
                  <a:srgbClr val="000000"/>
                </a:solidFill>
                <a:latin typeface="Arial"/>
              </a:rPr>
              <a:t>screen</a:t>
            </a:r>
            <a:r>
              <a:rPr b="0" lang="es-ES" sz="1900" spc="-1" strike="noStrike">
                <a:solidFill>
                  <a:srgbClr val="000000"/>
                </a:solidFill>
                <a:latin typeface="Arial"/>
              </a:rPr>
              <a:t> (pantallas), </a:t>
            </a:r>
            <a:r>
              <a:rPr b="1" lang="es-ES" sz="1900" spc="-1" strike="noStrike">
                <a:solidFill>
                  <a:srgbClr val="000000"/>
                </a:solidFill>
                <a:latin typeface="Arial"/>
              </a:rPr>
              <a:t>tv</a:t>
            </a:r>
            <a:r>
              <a:rPr b="0" lang="es-ES" sz="1900" spc="-1" strike="noStrike">
                <a:solidFill>
                  <a:srgbClr val="000000"/>
                </a:solidFill>
                <a:latin typeface="Arial"/>
              </a:rPr>
              <a:t> (televisores), </a:t>
            </a:r>
            <a:r>
              <a:rPr b="1" lang="es-ES" sz="1900" spc="-1" strike="noStrike">
                <a:solidFill>
                  <a:srgbClr val="000000"/>
                </a:solidFill>
                <a:latin typeface="Arial"/>
              </a:rPr>
              <a:t>braille</a:t>
            </a:r>
            <a:r>
              <a:rPr b="0" lang="es-ES" sz="1900" spc="-1" strike="noStrike">
                <a:solidFill>
                  <a:srgbClr val="000000"/>
                </a:solidFill>
                <a:latin typeface="Arial"/>
              </a:rPr>
              <a:t> (para dispositivos braille) o </a:t>
            </a:r>
            <a:r>
              <a:rPr b="1" lang="es-ES" sz="1900" spc="-1" strike="noStrike">
                <a:solidFill>
                  <a:srgbClr val="000000"/>
                </a:solidFill>
                <a:latin typeface="Arial"/>
              </a:rPr>
              <a:t>all </a:t>
            </a:r>
            <a:r>
              <a:rPr b="0" lang="es-ES" sz="1900" spc="-1" strike="noStrike">
                <a:solidFill>
                  <a:srgbClr val="000000"/>
                </a:solidFill>
                <a:latin typeface="Arial"/>
              </a:rPr>
              <a:t>(todos los dispositivos, se puede omitir). Si hay varios separar por comas (,) </a:t>
            </a:r>
            <a:endParaRPr b="0" lang="es-ES" sz="1900" spc="-1" strike="noStrike">
              <a:latin typeface="Arial"/>
            </a:endParaRPr>
          </a:p>
          <a:p>
            <a:pPr>
              <a:lnSpc>
                <a:spcPct val="90000"/>
              </a:lnSpc>
              <a:spcBef>
                <a:spcPts val="420"/>
              </a:spcBef>
              <a:tabLst>
                <a:tab algn="l" pos="0"/>
              </a:tabLst>
            </a:pPr>
            <a:endParaRPr b="0" lang="es-ES" sz="19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F93BF2C1-4616-4507-93ED-3378F02B2DC5}"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23"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2 CREAR Y VINCULAR HOJAS DE ESTILOS </a:t>
            </a:r>
            <a:endParaRPr b="0" lang="es-ES" sz="2800" spc="-1" strike="noStrike">
              <a:latin typeface="Arial"/>
            </a:endParaRPr>
          </a:p>
        </p:txBody>
      </p:sp>
      <p:sp>
        <p:nvSpPr>
          <p:cNvPr id="124" name="PlaceHolder 3"/>
          <p:cNvSpPr>
            <a:spLocks noGrp="1"/>
          </p:cNvSpPr>
          <p:nvPr>
            <p:ph/>
          </p:nvPr>
        </p:nvSpPr>
        <p:spPr>
          <a:xfrm>
            <a:off x="457200" y="1196640"/>
            <a:ext cx="8228160" cy="4529160"/>
          </a:xfrm>
          <a:prstGeom prst="rect">
            <a:avLst/>
          </a:prstGeom>
          <a:noFill/>
          <a:ln w="0">
            <a:noFill/>
          </a:ln>
        </p:spPr>
        <p:txBody>
          <a:bodyPr numCol="1" spcCol="0" lIns="0" rIns="0" tIns="0" bIns="0" anchor="t">
            <a:noAutofit/>
          </a:bodyPr>
          <a:p>
            <a:pPr marL="343080" indent="-343080">
              <a:lnSpc>
                <a:spcPct val="80000"/>
              </a:lnSpc>
              <a:spcBef>
                <a:spcPts val="380"/>
              </a:spcBef>
              <a:buClr>
                <a:srgbClr val="cc9900"/>
              </a:buClr>
              <a:buSzPct val="65000"/>
              <a:buFont typeface="Wingdings" charset="2"/>
              <a:buChar char=""/>
            </a:pPr>
            <a:r>
              <a:rPr b="0" lang="es-ES" sz="1900" spc="-1" strike="noStrike">
                <a:solidFill>
                  <a:srgbClr val="000000"/>
                </a:solidFill>
                <a:latin typeface="Arial"/>
              </a:rPr>
              <a:t>Aunque la opción más eficiente es emplear una hoja de estilos externa que se puede reutilizar en varios documentos HTML, permitiendo que todo un sitio web siga el mismo CSS.</a:t>
            </a:r>
            <a:endParaRPr b="0" lang="es-ES" sz="1900" spc="-1" strike="noStrike">
              <a:latin typeface="Arial"/>
            </a:endParaRPr>
          </a:p>
          <a:p>
            <a:pPr>
              <a:lnSpc>
                <a:spcPct val="80000"/>
              </a:lnSpc>
              <a:spcBef>
                <a:spcPts val="380"/>
              </a:spcBef>
            </a:pPr>
            <a:endParaRPr b="0" lang="es-ES" sz="1900" spc="-1" strike="noStrike">
              <a:latin typeface="Arial"/>
            </a:endParaRPr>
          </a:p>
          <a:p>
            <a:pPr marL="343080" indent="-343080">
              <a:lnSpc>
                <a:spcPct val="80000"/>
              </a:lnSpc>
              <a:spcBef>
                <a:spcPts val="380"/>
              </a:spcBef>
              <a:buClr>
                <a:srgbClr val="cc9900"/>
              </a:buClr>
              <a:buSzPct val="65000"/>
              <a:buFont typeface="Wingdings" charset="2"/>
              <a:buChar char=""/>
            </a:pPr>
            <a:r>
              <a:rPr b="0" lang="es-ES" sz="1900" spc="-1" strike="noStrike">
                <a:solidFill>
                  <a:srgbClr val="000000"/>
                </a:solidFill>
                <a:latin typeface="Arial"/>
              </a:rPr>
              <a:t>Una hoja de estilos externa puede ser enlazada a un documento HTML mediante la etiqueta &lt;link&gt;</a:t>
            </a:r>
            <a:r>
              <a:rPr b="0" i="1" lang="es-ES" sz="1900" spc="-1" strike="noStrike">
                <a:solidFill>
                  <a:srgbClr val="000000"/>
                </a:solidFill>
                <a:latin typeface="Arial"/>
              </a:rPr>
              <a:t> </a:t>
            </a:r>
            <a:r>
              <a:rPr b="0" lang="es-ES" sz="1900" spc="-1" strike="noStrike">
                <a:solidFill>
                  <a:srgbClr val="000000"/>
                </a:solidFill>
                <a:latin typeface="Arial"/>
              </a:rPr>
              <a:t>que se recomienda colocar en el &lt;head&gt; de la página.</a:t>
            </a:r>
            <a:endParaRPr b="0" lang="es-ES" sz="1900" spc="-1" strike="noStrike">
              <a:latin typeface="Arial"/>
            </a:endParaRPr>
          </a:p>
          <a:p>
            <a:pPr marL="343080" indent="-343080">
              <a:lnSpc>
                <a:spcPct val="80000"/>
              </a:lnSpc>
              <a:spcBef>
                <a:spcPts val="380"/>
              </a:spcBef>
              <a:tabLst>
                <a:tab algn="l" pos="0"/>
              </a:tabLst>
            </a:pPr>
            <a:r>
              <a:rPr b="1" lang="es-ES" sz="1900" spc="-1" strike="noStrike">
                <a:solidFill>
                  <a:srgbClr val="000000"/>
                </a:solidFill>
                <a:latin typeface="Courier New"/>
              </a:rPr>
              <a:t>&lt;link rel=stylesheet href="estilo.css" type="text/css" media="screen, print"</a:t>
            </a:r>
            <a:endParaRPr b="0" lang="es-ES" sz="1900" spc="-1" strike="noStrike">
              <a:latin typeface="Arial"/>
            </a:endParaRPr>
          </a:p>
          <a:p>
            <a:pPr marL="343080" indent="-343080">
              <a:lnSpc>
                <a:spcPct val="80000"/>
              </a:lnSpc>
              <a:spcBef>
                <a:spcPts val="380"/>
              </a:spcBef>
              <a:tabLst>
                <a:tab algn="l" pos="0"/>
              </a:tabLst>
            </a:pPr>
            <a:endParaRPr b="0" lang="es-ES" sz="1900" spc="-1" strike="noStrike">
              <a:latin typeface="Arial"/>
            </a:endParaRPr>
          </a:p>
          <a:p>
            <a:pPr marL="343080" indent="-343080" algn="just">
              <a:lnSpc>
                <a:spcPct val="80000"/>
              </a:lnSpc>
              <a:spcBef>
                <a:spcPts val="380"/>
              </a:spcBef>
              <a:buClr>
                <a:srgbClr val="cc9900"/>
              </a:buClr>
              <a:buSzPct val="65000"/>
              <a:buFont typeface="Wingdings" charset="2"/>
              <a:buChar char=""/>
              <a:tabLst>
                <a:tab algn="l" pos="0"/>
              </a:tabLst>
            </a:pPr>
            <a:r>
              <a:rPr b="0" lang="es-ES" sz="1900" spc="-1" strike="noStrike">
                <a:solidFill>
                  <a:srgbClr val="000000"/>
                </a:solidFill>
                <a:latin typeface="Arial"/>
              </a:rPr>
              <a:t>Cuando se define un CSS externo, la página no debe contener ninguna etiqueta HTML con style. Solo debería consistir en reglas de estilo o sentencias. Un archivo de ejemplo que solo consista en una línea podría ser:</a:t>
            </a:r>
            <a:endParaRPr b="0" lang="es-ES" sz="1900" spc="-1" strike="noStrike">
              <a:latin typeface="Arial"/>
            </a:endParaRPr>
          </a:p>
          <a:p>
            <a:pPr marL="343080" indent="-343080" algn="ctr">
              <a:lnSpc>
                <a:spcPct val="80000"/>
              </a:lnSpc>
              <a:spcBef>
                <a:spcPts val="380"/>
              </a:spcBef>
              <a:tabLst>
                <a:tab algn="l" pos="0"/>
              </a:tabLst>
            </a:pPr>
            <a:r>
              <a:rPr b="1" lang="es-ES" sz="1900" spc="-1" strike="noStrike">
                <a:solidFill>
                  <a:srgbClr val="000000"/>
                </a:solidFill>
                <a:latin typeface="Courier New"/>
              </a:rPr>
              <a:t>p { margin:2em; </a:t>
            </a:r>
            <a:endParaRPr b="0" lang="es-ES" sz="1900" spc="-1" strike="noStrike">
              <a:latin typeface="Arial"/>
            </a:endParaRPr>
          </a:p>
          <a:p>
            <a:pPr marL="343080" indent="-343080" algn="ctr">
              <a:lnSpc>
                <a:spcPct val="80000"/>
              </a:lnSpc>
              <a:spcBef>
                <a:spcPts val="380"/>
              </a:spcBef>
              <a:tabLst>
                <a:tab algn="l" pos="0"/>
              </a:tabLst>
            </a:pPr>
            <a:r>
              <a:rPr b="1" lang="es-ES" sz="1900" spc="-1" strike="noStrike">
                <a:solidFill>
                  <a:srgbClr val="000000"/>
                </a:solidFill>
                <a:latin typeface="Courier New"/>
              </a:rPr>
              <a:t>color:Red</a:t>
            </a:r>
            <a:endParaRPr b="0" lang="es-ES" sz="1900" spc="-1" strike="noStrike">
              <a:latin typeface="Arial"/>
            </a:endParaRPr>
          </a:p>
          <a:p>
            <a:pPr marL="343080" indent="-343080" algn="ctr">
              <a:lnSpc>
                <a:spcPct val="80000"/>
              </a:lnSpc>
              <a:spcBef>
                <a:spcPts val="380"/>
              </a:spcBef>
              <a:tabLst>
                <a:tab algn="l" pos="0"/>
              </a:tabLst>
            </a:pPr>
            <a:r>
              <a:rPr b="1" lang="es-ES" sz="1900" spc="-1" strike="noStrike">
                <a:solidFill>
                  <a:srgbClr val="000000"/>
                </a:solidFill>
                <a:latin typeface="Courier New"/>
              </a:rPr>
              <a:t>}</a:t>
            </a:r>
            <a:endParaRPr b="0" lang="es-ES" sz="1900" spc="-1" strike="noStrike">
              <a:latin typeface="Arial"/>
            </a:endParaRPr>
          </a:p>
          <a:p>
            <a:pPr marL="343080" indent="-343080">
              <a:lnSpc>
                <a:spcPct val="90000"/>
              </a:lnSpc>
              <a:spcBef>
                <a:spcPts val="420"/>
              </a:spcBef>
              <a:tabLst>
                <a:tab algn="l" pos="0"/>
              </a:tabLst>
            </a:pPr>
            <a:endParaRPr b="0" lang="es-ES" sz="19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B21E0DFA-5260-42E5-A93B-E496A0BDB0BC}"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26"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2 CREAR Y VINCULAR HOJAS DE ESTILOS </a:t>
            </a:r>
            <a:endParaRPr b="0" lang="es-ES" sz="2800" spc="-1" strike="noStrike">
              <a:latin typeface="Arial"/>
            </a:endParaRPr>
          </a:p>
        </p:txBody>
      </p:sp>
      <p:sp>
        <p:nvSpPr>
          <p:cNvPr id="127" name="PlaceHolder 3"/>
          <p:cNvSpPr>
            <a:spLocks noGrp="1"/>
          </p:cNvSpPr>
          <p:nvPr>
            <p:ph/>
          </p:nvPr>
        </p:nvSpPr>
        <p:spPr>
          <a:xfrm>
            <a:off x="457200" y="1196640"/>
            <a:ext cx="8577720" cy="4529160"/>
          </a:xfrm>
          <a:prstGeom prst="rect">
            <a:avLst/>
          </a:prstGeom>
          <a:noFill/>
          <a:ln w="0">
            <a:noFill/>
          </a:ln>
        </p:spPr>
        <p:txBody>
          <a:bodyPr numCol="1" spcCol="0" lIns="0" rIns="0" tIns="0" bIns="0" anchor="t">
            <a:noAutofit/>
          </a:bodyPr>
          <a:p>
            <a:pPr marL="343080" indent="-343080">
              <a:lnSpc>
                <a:spcPct val="80000"/>
              </a:lnSpc>
              <a:spcBef>
                <a:spcPts val="380"/>
              </a:spcBef>
              <a:buClr>
                <a:srgbClr val="cc9900"/>
              </a:buClr>
              <a:buSzPct val="65000"/>
              <a:buFont typeface="Wingdings" charset="2"/>
              <a:buChar char=""/>
            </a:pPr>
            <a:r>
              <a:rPr b="0" lang="es-ES" sz="1900" spc="-1" strike="noStrike">
                <a:solidFill>
                  <a:srgbClr val="000000"/>
                </a:solidFill>
                <a:latin typeface="Arial"/>
              </a:rPr>
              <a:t>De la declaración anterior</a:t>
            </a:r>
            <a:endParaRPr b="0" lang="es-ES" sz="1900" spc="-1" strike="noStrike">
              <a:latin typeface="Arial"/>
            </a:endParaRPr>
          </a:p>
          <a:p>
            <a:pPr marL="343080" indent="-343080">
              <a:lnSpc>
                <a:spcPct val="80000"/>
              </a:lnSpc>
              <a:spcBef>
                <a:spcPts val="380"/>
              </a:spcBef>
              <a:tabLst>
                <a:tab algn="l" pos="0"/>
              </a:tabLst>
            </a:pPr>
            <a:endParaRPr b="0" lang="es-ES" sz="1900" spc="-1" strike="noStrike">
              <a:latin typeface="Arial"/>
            </a:endParaRPr>
          </a:p>
          <a:p>
            <a:pPr marL="343080" indent="-343080">
              <a:lnSpc>
                <a:spcPct val="80000"/>
              </a:lnSpc>
              <a:spcBef>
                <a:spcPts val="380"/>
              </a:spcBef>
              <a:tabLst>
                <a:tab algn="l" pos="0"/>
              </a:tabLst>
            </a:pPr>
            <a:r>
              <a:rPr b="1" lang="es-ES" sz="1900" spc="-1" strike="noStrike">
                <a:solidFill>
                  <a:srgbClr val="000000"/>
                </a:solidFill>
                <a:latin typeface="Courier New"/>
              </a:rPr>
              <a:t>&lt;link rel="stylesheet" href="estilo.css" type="text/css" media="screen, print"</a:t>
            </a:r>
            <a:endParaRPr b="0" lang="es-ES" sz="1900" spc="-1" strike="noStrike">
              <a:latin typeface="Arial"/>
            </a:endParaRPr>
          </a:p>
          <a:p>
            <a:pPr marL="343080" indent="-343080">
              <a:lnSpc>
                <a:spcPct val="80000"/>
              </a:lnSpc>
              <a:spcBef>
                <a:spcPts val="380"/>
              </a:spcBef>
              <a:tabLst>
                <a:tab algn="l" pos="0"/>
              </a:tabLst>
            </a:pPr>
            <a:endParaRPr b="0" lang="es-ES" sz="1900" spc="-1" strike="noStrike">
              <a:latin typeface="Arial"/>
            </a:endParaRPr>
          </a:p>
          <a:p>
            <a:pPr marL="343080" indent="-343080">
              <a:lnSpc>
                <a:spcPct val="80000"/>
              </a:lnSpc>
              <a:spcBef>
                <a:spcPts val="380"/>
              </a:spcBef>
              <a:buClr>
                <a:srgbClr val="cc9900"/>
              </a:buClr>
              <a:buSzPct val="65000"/>
              <a:buFont typeface="Wingdings" charset="2"/>
              <a:buChar char=""/>
              <a:tabLst>
                <a:tab algn="l" pos="0"/>
              </a:tabLst>
            </a:pPr>
            <a:r>
              <a:rPr b="1" lang="es-ES" sz="1900" spc="-1" strike="noStrike">
                <a:solidFill>
                  <a:srgbClr val="000000"/>
                </a:solidFill>
                <a:latin typeface="Arial"/>
              </a:rPr>
              <a:t>href </a:t>
            </a:r>
            <a:r>
              <a:rPr b="0" lang="es-ES" sz="1900" spc="-1" strike="noStrike">
                <a:solidFill>
                  <a:srgbClr val="000000"/>
                </a:solidFill>
                <a:latin typeface="Arial"/>
              </a:rPr>
              <a:t>se refiere a la ruta relativa de la hoja de estilos, </a:t>
            </a:r>
            <a:r>
              <a:rPr b="1" lang="es-ES" sz="1900" spc="-1" strike="noStrike">
                <a:solidFill>
                  <a:srgbClr val="000000"/>
                </a:solidFill>
                <a:latin typeface="Arial"/>
              </a:rPr>
              <a:t>type</a:t>
            </a:r>
            <a:r>
              <a:rPr b="0" lang="es-ES" sz="1900" spc="-1" strike="noStrike">
                <a:solidFill>
                  <a:srgbClr val="000000"/>
                </a:solidFill>
                <a:latin typeface="Arial"/>
              </a:rPr>
              <a:t> para indicar que se aplican estilos de CSS y </a:t>
            </a:r>
            <a:r>
              <a:rPr b="1" lang="es-ES" sz="1900" spc="-1" strike="noStrike">
                <a:solidFill>
                  <a:srgbClr val="000000"/>
                </a:solidFill>
                <a:latin typeface="Arial"/>
              </a:rPr>
              <a:t>media</a:t>
            </a:r>
            <a:r>
              <a:rPr b="0" lang="es-ES" sz="1900" spc="-1" strike="noStrike">
                <a:solidFill>
                  <a:srgbClr val="000000"/>
                </a:solidFill>
                <a:latin typeface="Arial"/>
              </a:rPr>
              <a:t> tiene el mismo significado y valores que en la etiqueta &lt;style&gt;</a:t>
            </a:r>
            <a:endParaRPr b="0" lang="es-ES" sz="1900" spc="-1" strike="noStrike">
              <a:latin typeface="Arial"/>
            </a:endParaRPr>
          </a:p>
          <a:p>
            <a:pPr>
              <a:lnSpc>
                <a:spcPct val="80000"/>
              </a:lnSpc>
              <a:spcBef>
                <a:spcPts val="380"/>
              </a:spcBef>
              <a:tabLst>
                <a:tab algn="l" pos="0"/>
              </a:tabLst>
            </a:pPr>
            <a:endParaRPr b="0" lang="es-ES" sz="1900" spc="-1" strike="noStrike">
              <a:latin typeface="Arial"/>
            </a:endParaRPr>
          </a:p>
          <a:p>
            <a:pPr marL="343080" indent="-343080">
              <a:lnSpc>
                <a:spcPct val="100000"/>
              </a:lnSpc>
              <a:spcBef>
                <a:spcPts val="380"/>
              </a:spcBef>
              <a:buClr>
                <a:srgbClr val="cc9900"/>
              </a:buClr>
              <a:buSzPct val="65000"/>
              <a:buFont typeface="Wingdings" charset="2"/>
              <a:buChar char=""/>
              <a:tabLst>
                <a:tab algn="l" pos="0"/>
              </a:tabLst>
            </a:pPr>
            <a:r>
              <a:rPr b="0" lang="es-ES" sz="1900" spc="-1" strike="noStrike">
                <a:solidFill>
                  <a:srgbClr val="000000"/>
                </a:solidFill>
                <a:latin typeface="Arial"/>
              </a:rPr>
              <a:t>Es posible incluir más de una hoja de estilo en un sitio web y ofrecer al usuario (si el navegador lo permite) la posibilidad de seleccionar una u otra mediante el uso de </a:t>
            </a:r>
            <a:r>
              <a:rPr b="1" lang="es-ES" sz="1900" spc="-1" strike="noStrike">
                <a:solidFill>
                  <a:srgbClr val="000000"/>
                </a:solidFill>
                <a:latin typeface="Arial"/>
              </a:rPr>
              <a:t>hojas de estilo alternativas</a:t>
            </a:r>
            <a:r>
              <a:rPr b="0" lang="es-ES" sz="1900" spc="-1" strike="noStrike">
                <a:solidFill>
                  <a:srgbClr val="000000"/>
                </a:solidFill>
                <a:latin typeface="Arial"/>
              </a:rPr>
              <a:t>. Esto sería con el valor alternate stylesheet.</a:t>
            </a:r>
            <a:endParaRPr b="0" lang="es-ES" sz="1900" spc="-1" strike="noStrike">
              <a:latin typeface="Arial"/>
            </a:endParaRPr>
          </a:p>
          <a:p>
            <a:pPr>
              <a:lnSpc>
                <a:spcPct val="80000"/>
              </a:lnSpc>
              <a:spcBef>
                <a:spcPts val="380"/>
              </a:spcBef>
              <a:tabLst>
                <a:tab algn="l" pos="0"/>
              </a:tabLst>
            </a:pPr>
            <a:endParaRPr b="0" lang="es-ES" sz="1900" spc="-1" strike="noStrike">
              <a:latin typeface="Arial"/>
            </a:endParaRPr>
          </a:p>
          <a:p>
            <a:pPr>
              <a:lnSpc>
                <a:spcPct val="80000"/>
              </a:lnSpc>
              <a:spcBef>
                <a:spcPts val="380"/>
              </a:spcBef>
              <a:tabLst>
                <a:tab algn="l" pos="0"/>
              </a:tabLst>
            </a:pPr>
            <a:r>
              <a:rPr b="0" lang="es-ES" sz="1900" spc="-1" strike="noStrike">
                <a:solidFill>
                  <a:srgbClr val="000000"/>
                </a:solidFill>
                <a:latin typeface="Courier New"/>
              </a:rPr>
              <a:t>&lt;link rel=</a:t>
            </a:r>
            <a:r>
              <a:rPr b="1" lang="es-ES" sz="1900" spc="-1" strike="noStrike">
                <a:solidFill>
                  <a:srgbClr val="000000"/>
                </a:solidFill>
                <a:latin typeface="Courier New"/>
              </a:rPr>
              <a:t>"alternate stylesheet" </a:t>
            </a:r>
            <a:r>
              <a:rPr b="0" lang="es-ES" sz="1900" spc="-1" strike="noStrike">
                <a:solidFill>
                  <a:srgbClr val="000000"/>
                </a:solidFill>
                <a:latin typeface="Courier New"/>
              </a:rPr>
              <a:t>href="estilo.css" type="text/css" media="screen, print"</a:t>
            </a:r>
            <a:endParaRPr b="0" lang="es-ES" sz="1900" spc="-1" strike="noStrike">
              <a:latin typeface="Arial"/>
            </a:endParaRPr>
          </a:p>
          <a:p>
            <a:pPr>
              <a:lnSpc>
                <a:spcPct val="80000"/>
              </a:lnSpc>
              <a:spcBef>
                <a:spcPts val="380"/>
              </a:spcBef>
              <a:tabLst>
                <a:tab algn="l" pos="0"/>
              </a:tabLst>
            </a:pPr>
            <a:endParaRPr b="0" lang="es-ES" sz="1900" spc="-1" strike="noStrike">
              <a:latin typeface="Arial"/>
            </a:endParaRPr>
          </a:p>
          <a:p>
            <a:pPr>
              <a:lnSpc>
                <a:spcPct val="90000"/>
              </a:lnSpc>
              <a:spcBef>
                <a:spcPts val="420"/>
              </a:spcBef>
              <a:tabLst>
                <a:tab algn="l" pos="0"/>
              </a:tabLst>
            </a:pPr>
            <a:endParaRPr b="0" lang="es-ES" sz="19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4A117411-E072-44AB-91FF-28CBD082CBDC}"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29"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3 SELECTORES</a:t>
            </a:r>
            <a:br/>
            <a:endParaRPr b="0" lang="es-ES" sz="2800" spc="-1" strike="noStrike">
              <a:latin typeface="Arial"/>
            </a:endParaRPr>
          </a:p>
        </p:txBody>
      </p:sp>
      <p:sp>
        <p:nvSpPr>
          <p:cNvPr id="130" name="PlaceHolder 3"/>
          <p:cNvSpPr>
            <a:spLocks noGrp="1"/>
          </p:cNvSpPr>
          <p:nvPr>
            <p:ph/>
          </p:nvPr>
        </p:nvSpPr>
        <p:spPr>
          <a:xfrm>
            <a:off x="324000" y="1268640"/>
            <a:ext cx="8228160" cy="4529160"/>
          </a:xfrm>
          <a:prstGeom prst="rect">
            <a:avLst/>
          </a:prstGeom>
          <a:noFill/>
          <a:ln w="0">
            <a:noFill/>
          </a:ln>
        </p:spPr>
        <p:txBody>
          <a:bodyPr numCol="1" spcCol="0" lIns="0" rIns="0" tIns="0" bIns="0" anchor="t">
            <a:noAutofit/>
          </a:bodyPr>
          <a:p>
            <a:pPr marL="343080" indent="-343080" algn="just">
              <a:lnSpc>
                <a:spcPct val="100000"/>
              </a:lnSpc>
              <a:spcBef>
                <a:spcPts val="479"/>
              </a:spcBef>
              <a:buClr>
                <a:srgbClr val="cc9900"/>
              </a:buClr>
              <a:buSzPct val="65000"/>
              <a:buFont typeface="Wingdings" charset="2"/>
              <a:buChar char=""/>
            </a:pPr>
            <a:r>
              <a:rPr b="0" lang="es-ES" sz="2400" spc="-1" strike="noStrike">
                <a:solidFill>
                  <a:srgbClr val="000000"/>
                </a:solidFill>
                <a:latin typeface="Arial"/>
              </a:rPr>
              <a:t>Una hoja de estilos CSS está formada por </a:t>
            </a:r>
            <a:r>
              <a:rPr b="0" i="1" lang="es-ES" sz="2400" spc="-1" strike="noStrike">
                <a:solidFill>
                  <a:srgbClr val="000000"/>
                </a:solidFill>
                <a:latin typeface="Arial"/>
              </a:rPr>
              <a:t>reglas </a:t>
            </a:r>
            <a:r>
              <a:rPr b="0" lang="es-ES" sz="2400" spc="-1" strike="noStrike">
                <a:solidFill>
                  <a:srgbClr val="000000"/>
                </a:solidFill>
                <a:latin typeface="Arial"/>
              </a:rPr>
              <a:t>que indican la manera en la que se visualizará la página (reglas de estilo). Cada regla está compuesta de </a:t>
            </a:r>
            <a:r>
              <a:rPr b="1" i="1" lang="es-ES" sz="2400" spc="-1" strike="noStrike">
                <a:solidFill>
                  <a:srgbClr val="000000"/>
                </a:solidFill>
                <a:latin typeface="Arial"/>
              </a:rPr>
              <a:t>selectores</a:t>
            </a:r>
            <a:r>
              <a:rPr b="0" i="1" lang="es-ES" sz="2400" spc="-1" strike="noStrike">
                <a:solidFill>
                  <a:srgbClr val="000000"/>
                </a:solidFill>
                <a:latin typeface="Arial"/>
              </a:rPr>
              <a:t>, </a:t>
            </a:r>
            <a:r>
              <a:rPr b="0" lang="es-ES" sz="2400" spc="-1" strike="noStrike">
                <a:solidFill>
                  <a:srgbClr val="000000"/>
                </a:solidFill>
                <a:latin typeface="Arial"/>
              </a:rPr>
              <a:t>los cuales indican a qué elemento o parte de una página se aplica un determinado estilo. </a:t>
            </a:r>
            <a:endParaRPr b="0" lang="es-ES" sz="2400" spc="-1" strike="noStrike">
              <a:latin typeface="Arial"/>
            </a:endParaRPr>
          </a:p>
          <a:p>
            <a:pPr marL="343080" indent="-343080" algn="just">
              <a:lnSpc>
                <a:spcPct val="100000"/>
              </a:lnSpc>
              <a:spcBef>
                <a:spcPts val="479"/>
              </a:spcBef>
              <a:buClr>
                <a:srgbClr val="cc9900"/>
              </a:buClr>
              <a:buSzPct val="65000"/>
              <a:buFont typeface="Wingdings" charset="2"/>
              <a:buChar char=""/>
            </a:pPr>
            <a:r>
              <a:rPr b="0" lang="es-ES" sz="2400" spc="-1" strike="noStrike">
                <a:solidFill>
                  <a:srgbClr val="000000"/>
                </a:solidFill>
                <a:latin typeface="Arial"/>
              </a:rPr>
              <a:t>La estructura es la siguiente: </a:t>
            </a:r>
            <a:endParaRPr b="0" lang="es-ES" sz="2400" spc="-1" strike="noStrike">
              <a:latin typeface="Arial"/>
            </a:endParaRPr>
          </a:p>
          <a:p>
            <a:pPr algn="just">
              <a:lnSpc>
                <a:spcPct val="100000"/>
              </a:lnSpc>
              <a:spcBef>
                <a:spcPts val="479"/>
              </a:spcBef>
            </a:pPr>
            <a:endParaRPr b="0" lang="es-ES" sz="2400" spc="-1" strike="noStrike">
              <a:latin typeface="Arial"/>
            </a:endParaRPr>
          </a:p>
        </p:txBody>
      </p:sp>
      <p:pic>
        <p:nvPicPr>
          <p:cNvPr id="131" name="Imagen 4" descr=""/>
          <p:cNvPicPr/>
          <p:nvPr/>
        </p:nvPicPr>
        <p:blipFill>
          <a:blip r:embed="rId1"/>
          <a:stretch/>
        </p:blipFill>
        <p:spPr>
          <a:xfrm>
            <a:off x="3024000" y="3861000"/>
            <a:ext cx="3094920" cy="17269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6C3F6DD8-B8A5-4330-AB39-AD3570E5DA88}"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33"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3 SELECTORES</a:t>
            </a:r>
            <a:br/>
            <a:endParaRPr b="0" lang="es-ES" sz="2800" spc="-1" strike="noStrike">
              <a:latin typeface="Arial"/>
            </a:endParaRPr>
          </a:p>
        </p:txBody>
      </p:sp>
      <p:sp>
        <p:nvSpPr>
          <p:cNvPr id="134" name="PlaceHolder 3"/>
          <p:cNvSpPr>
            <a:spLocks noGrp="1"/>
          </p:cNvSpPr>
          <p:nvPr>
            <p:ph/>
          </p:nvPr>
        </p:nvSpPr>
        <p:spPr>
          <a:xfrm>
            <a:off x="457200" y="1163520"/>
            <a:ext cx="8228160" cy="4529160"/>
          </a:xfrm>
          <a:prstGeom prst="rect">
            <a:avLst/>
          </a:prstGeom>
          <a:noFill/>
          <a:ln w="0">
            <a:noFill/>
          </a:ln>
        </p:spPr>
        <p:txBody>
          <a:bodyPr numCol="1" spcCol="0" lIns="0" rIns="0" tIns="0" bIns="0" anchor="t">
            <a:noAutofit/>
          </a:bodyPr>
          <a:p>
            <a:pPr marL="343080" indent="-343080" algn="just">
              <a:lnSpc>
                <a:spcPct val="100000"/>
              </a:lnSpc>
              <a:spcBef>
                <a:spcPts val="479"/>
              </a:spcBef>
              <a:buClr>
                <a:srgbClr val="cc9900"/>
              </a:buClr>
              <a:buSzPct val="65000"/>
              <a:buFont typeface="Wingdings" charset="2"/>
              <a:buChar char=""/>
            </a:pPr>
            <a:r>
              <a:rPr b="0" lang="es-ES" sz="2400" spc="-1" strike="noStrike">
                <a:solidFill>
                  <a:srgbClr val="000000"/>
                </a:solidFill>
                <a:latin typeface="Arial"/>
              </a:rPr>
              <a:t>Los diferentes términos se definen a continuación:</a:t>
            </a:r>
            <a:endParaRPr b="0" lang="es-ES" sz="2400" spc="-1" strike="noStrike">
              <a:latin typeface="Arial"/>
            </a:endParaRPr>
          </a:p>
          <a:p>
            <a:pPr algn="ctr">
              <a:lnSpc>
                <a:spcPct val="100000"/>
              </a:lnSpc>
              <a:spcBef>
                <a:spcPts val="479"/>
              </a:spcBef>
              <a:tabLst>
                <a:tab algn="l" pos="0"/>
              </a:tabLst>
            </a:pPr>
            <a:r>
              <a:rPr b="1" i="1" lang="es-ES" sz="2400" spc="-1" strike="noStrike">
                <a:solidFill>
                  <a:srgbClr val="000000"/>
                </a:solidFill>
                <a:latin typeface="Courier New"/>
              </a:rPr>
              <a:t>selector { propiedad: valor } </a:t>
            </a:r>
            <a:endParaRPr b="0" lang="es-ES" sz="2400" spc="-1" strike="noStrike">
              <a:latin typeface="Arial"/>
            </a:endParaRPr>
          </a:p>
          <a:p>
            <a:pPr>
              <a:lnSpc>
                <a:spcPct val="100000"/>
              </a:lnSpc>
              <a:spcBef>
                <a:spcPts val="479"/>
              </a:spcBef>
              <a:tabLst>
                <a:tab algn="l" pos="0"/>
              </a:tabLst>
            </a:pPr>
            <a:endParaRPr b="0" lang="es-ES" sz="2400" spc="-1" strike="noStrike">
              <a:latin typeface="Arial"/>
            </a:endParaRPr>
          </a:p>
          <a:p>
            <a:pPr marL="343080" indent="-343080" algn="just">
              <a:lnSpc>
                <a:spcPct val="100000"/>
              </a:lnSpc>
              <a:spcBef>
                <a:spcPts val="360"/>
              </a:spcBef>
              <a:buClr>
                <a:srgbClr val="cc9900"/>
              </a:buClr>
              <a:buSzPct val="65000"/>
              <a:buFont typeface="Wingdings" charset="2"/>
              <a:buChar char=""/>
              <a:tabLst>
                <a:tab algn="l" pos="0"/>
              </a:tabLst>
            </a:pPr>
            <a:r>
              <a:rPr b="1" lang="es-ES" sz="1800" spc="-1" strike="noStrike">
                <a:solidFill>
                  <a:srgbClr val="000000"/>
                </a:solidFill>
                <a:latin typeface="Arial"/>
              </a:rPr>
              <a:t>Selector: </a:t>
            </a:r>
            <a:r>
              <a:rPr b="0" lang="es-ES" sz="1800" spc="-1" strike="noStrike">
                <a:solidFill>
                  <a:srgbClr val="000000"/>
                </a:solidFill>
                <a:latin typeface="Arial"/>
              </a:rPr>
              <a:t>Indica el elemento o elementos HTML a los que se aplica la regla CSS. </a:t>
            </a:r>
            <a:endParaRPr b="0" lang="es-ES" sz="1800" spc="-1" strike="noStrike">
              <a:latin typeface="Arial"/>
            </a:endParaRPr>
          </a:p>
          <a:p>
            <a:pPr marL="343080" indent="-343080" algn="just">
              <a:lnSpc>
                <a:spcPct val="100000"/>
              </a:lnSpc>
              <a:spcBef>
                <a:spcPts val="360"/>
              </a:spcBef>
              <a:buClr>
                <a:srgbClr val="cc9900"/>
              </a:buClr>
              <a:buSzPct val="65000"/>
              <a:buFont typeface="Wingdings" charset="2"/>
              <a:buChar char=""/>
              <a:tabLst>
                <a:tab algn="l" pos="0"/>
              </a:tabLst>
            </a:pPr>
            <a:r>
              <a:rPr b="1" lang="es-ES" sz="1800" spc="-1" strike="noStrike">
                <a:solidFill>
                  <a:srgbClr val="000000"/>
                </a:solidFill>
                <a:latin typeface="Arial"/>
              </a:rPr>
              <a:t>Propiedad: </a:t>
            </a:r>
            <a:r>
              <a:rPr b="0" lang="es-ES" sz="1800" spc="-1" strike="noStrike">
                <a:solidFill>
                  <a:srgbClr val="000000"/>
                </a:solidFill>
                <a:latin typeface="Arial"/>
              </a:rPr>
              <a:t>Característica que se modifica en el elemento seleccionado, como por ejemplo su tamaño de letra, su color de fondo, etc. </a:t>
            </a:r>
            <a:endParaRPr b="0" lang="es-ES" sz="1800" spc="-1" strike="noStrike">
              <a:latin typeface="Arial"/>
            </a:endParaRPr>
          </a:p>
          <a:p>
            <a:pPr marL="343080" indent="-343080" algn="just">
              <a:lnSpc>
                <a:spcPct val="100000"/>
              </a:lnSpc>
              <a:spcBef>
                <a:spcPts val="360"/>
              </a:spcBef>
              <a:buClr>
                <a:srgbClr val="cc9900"/>
              </a:buClr>
              <a:buSzPct val="65000"/>
              <a:buFont typeface="Wingdings" charset="2"/>
              <a:buChar char=""/>
              <a:tabLst>
                <a:tab algn="l" pos="0"/>
              </a:tabLst>
            </a:pPr>
            <a:r>
              <a:rPr b="1" lang="es-ES" sz="1800" spc="-1" strike="noStrike">
                <a:solidFill>
                  <a:srgbClr val="000000"/>
                </a:solidFill>
                <a:latin typeface="Arial"/>
              </a:rPr>
              <a:t>Valor: </a:t>
            </a:r>
            <a:r>
              <a:rPr b="0" lang="es-ES" sz="1800" spc="-1" strike="noStrike">
                <a:solidFill>
                  <a:srgbClr val="000000"/>
                </a:solidFill>
                <a:latin typeface="Arial"/>
              </a:rPr>
              <a:t>Establece el nuevo valor de la característica modificada en el elemento. Un archivo CSS puede contener infinitas reglas CSS, cada regla puede contener infinitos selectores y cada declaración puede estar formada por un número infinito de pares propiedad/valor, como se explicará en la definición de cada una de las propiedades.</a:t>
            </a:r>
            <a:endParaRPr b="0" lang="es-ES" sz="1800" spc="-1" strike="noStrike">
              <a:latin typeface="Arial"/>
            </a:endParaRPr>
          </a:p>
          <a:p>
            <a:pPr>
              <a:lnSpc>
                <a:spcPct val="100000"/>
              </a:lnSpc>
              <a:spcBef>
                <a:spcPts val="479"/>
              </a:spcBef>
              <a:tabLst>
                <a:tab algn="l" pos="0"/>
              </a:tabLst>
            </a:pPr>
            <a:endParaRPr b="0" lang="es-ES" sz="1800" spc="-1" strike="noStrike">
              <a:latin typeface="Arial"/>
            </a:endParaRPr>
          </a:p>
          <a:p>
            <a:pPr algn="just">
              <a:lnSpc>
                <a:spcPct val="100000"/>
              </a:lnSpc>
              <a:spcBef>
                <a:spcPts val="479"/>
              </a:spcBef>
              <a:tabLst>
                <a:tab algn="l" pos="0"/>
              </a:tabLst>
            </a:pPr>
            <a:endParaRPr b="0" lang="es-ES" sz="1800" spc="-1" strike="noStrike">
              <a:latin typeface="Arial"/>
            </a:endParaRPr>
          </a:p>
          <a:p>
            <a:pPr algn="just">
              <a:lnSpc>
                <a:spcPct val="100000"/>
              </a:lnSpc>
              <a:spcBef>
                <a:spcPts val="479"/>
              </a:spcBef>
              <a:tabLst>
                <a:tab algn="l" pos="0"/>
              </a:tabLst>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F10DFB1D-7A3B-4243-BC06-A4EFB3C57B68}"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36"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3 SELECTORES</a:t>
            </a:r>
            <a:br/>
            <a:endParaRPr b="0" lang="es-ES" sz="2800" spc="-1" strike="noStrike">
              <a:latin typeface="Arial"/>
            </a:endParaRPr>
          </a:p>
        </p:txBody>
      </p:sp>
      <p:sp>
        <p:nvSpPr>
          <p:cNvPr id="137" name="PlaceHolder 3"/>
          <p:cNvSpPr>
            <a:spLocks noGrp="1"/>
          </p:cNvSpPr>
          <p:nvPr>
            <p:ph/>
          </p:nvPr>
        </p:nvSpPr>
        <p:spPr>
          <a:xfrm>
            <a:off x="324000" y="1058400"/>
            <a:ext cx="8228160" cy="4529160"/>
          </a:xfrm>
          <a:prstGeom prst="rect">
            <a:avLst/>
          </a:prstGeom>
          <a:noFill/>
          <a:ln w="0">
            <a:noFill/>
          </a:ln>
        </p:spPr>
        <p:txBody>
          <a:bodyPr numCol="1" spcCol="0" lIns="0" rIns="0" tIns="0" bIns="0" anchor="t">
            <a:noAutofit/>
          </a:bodyPr>
          <a:p>
            <a:pPr marL="343080" indent="-343080">
              <a:lnSpc>
                <a:spcPct val="90000"/>
              </a:lnSpc>
              <a:spcBef>
                <a:spcPts val="479"/>
              </a:spcBef>
              <a:buClr>
                <a:srgbClr val="cc9900"/>
              </a:buClr>
              <a:buSzPct val="65000"/>
              <a:buFont typeface="Wingdings" charset="2"/>
              <a:buChar char=""/>
            </a:pPr>
            <a:r>
              <a:rPr b="0" lang="es-ES" sz="2400" spc="-1" strike="noStrike">
                <a:solidFill>
                  <a:srgbClr val="000000"/>
                </a:solidFill>
                <a:latin typeface="Arial"/>
              </a:rPr>
              <a:t>CSS contempla sintaxis para definir atributos para varios selectores y selectores con varios atributos. </a:t>
            </a:r>
            <a:endParaRPr b="0" lang="es-ES" sz="2400" spc="-1" strike="noStrike">
              <a:latin typeface="Arial"/>
            </a:endParaRPr>
          </a:p>
          <a:p>
            <a:pPr>
              <a:lnSpc>
                <a:spcPct val="90000"/>
              </a:lnSpc>
              <a:spcBef>
                <a:spcPts val="479"/>
              </a:spcBef>
            </a:pPr>
            <a:endParaRPr b="0" lang="es-ES" sz="2400" spc="-1" strike="noStrike">
              <a:latin typeface="Arial"/>
            </a:endParaRPr>
          </a:p>
          <a:p>
            <a:pPr marL="343080" indent="-343080" algn="ctr">
              <a:lnSpc>
                <a:spcPct val="90000"/>
              </a:lnSpc>
              <a:spcBef>
                <a:spcPts val="479"/>
              </a:spcBef>
              <a:tabLst>
                <a:tab algn="l" pos="0"/>
              </a:tabLst>
            </a:pPr>
            <a:r>
              <a:rPr b="1" i="1" lang="es-ES" sz="2400" spc="-1" strike="noStrike">
                <a:solidFill>
                  <a:srgbClr val="000000"/>
                </a:solidFill>
                <a:latin typeface="Courier New"/>
              </a:rPr>
              <a:t>Selector1, Selector2, {propiedad1:valor1; propiedad2:valor2} </a:t>
            </a:r>
            <a:endParaRPr b="0" lang="es-ES" sz="2400" spc="-1" strike="noStrike">
              <a:latin typeface="Arial"/>
            </a:endParaRPr>
          </a:p>
          <a:p>
            <a:pPr marL="343080" indent="-343080">
              <a:lnSpc>
                <a:spcPct val="100000"/>
              </a:lnSpc>
              <a:spcBef>
                <a:spcPts val="479"/>
              </a:spcBef>
              <a:tabLst>
                <a:tab algn="l" pos="0"/>
              </a:tabLst>
            </a:pPr>
            <a:endParaRPr b="0" lang="es-ES" sz="2400" spc="-1" strike="noStrike">
              <a:latin typeface="Arial"/>
            </a:endParaRPr>
          </a:p>
          <a:p>
            <a:pPr marL="343080" indent="-343080" algn="just">
              <a:lnSpc>
                <a:spcPct val="100000"/>
              </a:lnSpc>
              <a:spcBef>
                <a:spcPts val="400"/>
              </a:spcBef>
              <a:buClr>
                <a:srgbClr val="cc9900"/>
              </a:buClr>
              <a:buSzPct val="65000"/>
              <a:buFont typeface="Wingdings" charset="2"/>
              <a:buChar char=""/>
              <a:tabLst>
                <a:tab algn="l" pos="0"/>
              </a:tabLst>
            </a:pPr>
            <a:r>
              <a:rPr b="0" lang="es-ES" sz="2000" spc="-1" strike="noStrike">
                <a:solidFill>
                  <a:srgbClr val="000000"/>
                </a:solidFill>
                <a:latin typeface="Arial"/>
              </a:rPr>
              <a:t>A cualquier etiqueta se le puede asignar un estilo pero la descripción de las reglas debe ajustarse a la sintaxis definida. </a:t>
            </a:r>
            <a:r>
              <a:rPr b="1" lang="es-ES" sz="2000" spc="-1" strike="noStrike">
                <a:solidFill>
                  <a:srgbClr val="000000"/>
                </a:solidFill>
                <a:latin typeface="Arial"/>
              </a:rPr>
              <a:t>Si un navegador encuentra un selector cuya sintaxis no comprende, este ignorará la declaración entera y continúa con la siguiente,</a:t>
            </a:r>
            <a:r>
              <a:rPr b="0" lang="es-ES" sz="2000" spc="-1" strike="noStrike">
                <a:solidFill>
                  <a:srgbClr val="000000"/>
                </a:solidFill>
                <a:latin typeface="Arial"/>
              </a:rPr>
              <a:t> con independencia de si el error afecta a la propiedad, al valor o a toda la descripción.</a:t>
            </a:r>
            <a:endParaRPr b="0" lang="es-ES" sz="2000" spc="-1" strike="noStrike">
              <a:latin typeface="Arial"/>
            </a:endParaRPr>
          </a:p>
          <a:p>
            <a:pPr algn="just">
              <a:lnSpc>
                <a:spcPct val="100000"/>
              </a:lnSpc>
              <a:spcBef>
                <a:spcPts val="400"/>
              </a:spcBef>
              <a:tabLst>
                <a:tab algn="l" pos="0"/>
              </a:tabLst>
            </a:pPr>
            <a:endParaRPr b="0" lang="es-ES" sz="2000" spc="-1" strike="noStrike">
              <a:latin typeface="Arial"/>
            </a:endParaRPr>
          </a:p>
          <a:p>
            <a:pPr>
              <a:lnSpc>
                <a:spcPct val="100000"/>
              </a:lnSpc>
              <a:spcBef>
                <a:spcPts val="479"/>
              </a:spcBef>
              <a:tabLst>
                <a:tab algn="l" pos="0"/>
              </a:tabLst>
            </a:pPr>
            <a:endParaRPr b="0" lang="es-ES" sz="2000" spc="-1" strike="noStrike">
              <a:latin typeface="Arial"/>
            </a:endParaRPr>
          </a:p>
          <a:p>
            <a:pPr algn="just">
              <a:lnSpc>
                <a:spcPct val="100000"/>
              </a:lnSpc>
              <a:spcBef>
                <a:spcPts val="479"/>
              </a:spcBef>
              <a:tabLst>
                <a:tab algn="l" pos="0"/>
              </a:tabLst>
            </a:pPr>
            <a:endParaRPr b="0" lang="es-ES" sz="2000" spc="-1" strike="noStrike">
              <a:latin typeface="Arial"/>
            </a:endParaRPr>
          </a:p>
          <a:p>
            <a:pPr algn="just">
              <a:lnSpc>
                <a:spcPct val="100000"/>
              </a:lnSpc>
              <a:spcBef>
                <a:spcPts val="479"/>
              </a:spcBef>
              <a:tabLst>
                <a:tab algn="l" pos="0"/>
              </a:tabLst>
            </a:pP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14824813-8424-4A7D-9C4A-125263FC20BD}"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39" name="PlaceHolder 2"/>
          <p:cNvSpPr>
            <a:spLocks noGrp="1"/>
          </p:cNvSpPr>
          <p:nvPr>
            <p:ph type="title"/>
          </p:nvPr>
        </p:nvSpPr>
        <p:spPr>
          <a:xfrm>
            <a:off x="457200" y="277920"/>
            <a:ext cx="8228160" cy="1138320"/>
          </a:xfrm>
          <a:prstGeom prst="rect">
            <a:avLst/>
          </a:prstGeom>
          <a:solidFill>
            <a:srgbClr val="ffffff"/>
          </a:solidFill>
          <a:ln w="0">
            <a:noFill/>
          </a:ln>
        </p:spPr>
        <p:txBody>
          <a:bodyPr numCol="1" spcCol="0" lIns="0" rIns="0" tIns="0" bIns="0" anchor="t">
            <a:noAutofit/>
          </a:bodyPr>
          <a:p>
            <a:pPr>
              <a:lnSpc>
                <a:spcPct val="100000"/>
              </a:lnSpc>
            </a:pPr>
            <a:r>
              <a:rPr b="1" lang="es-ES" sz="3800" spc="-1" strike="noStrike">
                <a:solidFill>
                  <a:srgbClr val="006633"/>
                </a:solidFill>
                <a:latin typeface="Garamond"/>
              </a:rPr>
              <a:t>3.1. SELECTORES BASADOS EN ETIQUETAS</a:t>
            </a:r>
            <a:endParaRPr b="0" lang="es-ES" sz="3800" spc="-1" strike="noStrike">
              <a:latin typeface="Arial"/>
            </a:endParaRPr>
          </a:p>
        </p:txBody>
      </p:sp>
      <p:sp>
        <p:nvSpPr>
          <p:cNvPr id="140" name="PlaceHolder 3"/>
          <p:cNvSpPr>
            <a:spLocks noGrp="1"/>
          </p:cNvSpPr>
          <p:nvPr>
            <p:ph/>
          </p:nvPr>
        </p:nvSpPr>
        <p:spPr>
          <a:xfrm>
            <a:off x="457200" y="1557360"/>
            <a:ext cx="8228160" cy="4529160"/>
          </a:xfrm>
          <a:prstGeom prst="rect">
            <a:avLst/>
          </a:prstGeom>
          <a:noFill/>
          <a:ln w="0">
            <a:noFill/>
          </a:ln>
        </p:spPr>
        <p:txBody>
          <a:bodyPr numCol="1" spcCol="0" lIns="0" rIns="0" tIns="0" bIns="0" anchor="t">
            <a:noAutofit/>
          </a:bodyPr>
          <a:p>
            <a:pPr marL="343080" indent="-343080" algn="just">
              <a:lnSpc>
                <a:spcPct val="100000"/>
              </a:lnSpc>
              <a:spcBef>
                <a:spcPts val="420"/>
              </a:spcBef>
              <a:buClr>
                <a:srgbClr val="cc9900"/>
              </a:buClr>
              <a:buSzPct val="65000"/>
              <a:buFont typeface="Wingdings" charset="2"/>
              <a:buChar char=""/>
            </a:pPr>
            <a:r>
              <a:rPr b="0" lang="es-ES" sz="2100" spc="-1" strike="noStrike">
                <a:solidFill>
                  <a:srgbClr val="000000"/>
                </a:solidFill>
                <a:latin typeface="Arial"/>
              </a:rPr>
              <a:t>La manera mas sencilla es usar las propias etiquetas HTML como selectores. Consiste en asociar a cada etiqueta una declaración del estilo que se le aplica al selector (etiqueta HTML)</a:t>
            </a:r>
            <a:endParaRPr b="0" lang="es-ES" sz="2100" spc="-1" strike="noStrike">
              <a:latin typeface="Arial"/>
            </a:endParaRPr>
          </a:p>
          <a:p>
            <a:pPr>
              <a:lnSpc>
                <a:spcPct val="100000"/>
              </a:lnSpc>
              <a:spcBef>
                <a:spcPts val="420"/>
              </a:spcBef>
            </a:pPr>
            <a:endParaRPr b="0" lang="es-ES" sz="2100" spc="-1" strike="noStrike">
              <a:latin typeface="Arial"/>
            </a:endParaRPr>
          </a:p>
          <a:p>
            <a:pPr marL="343080" indent="-343080">
              <a:lnSpc>
                <a:spcPct val="100000"/>
              </a:lnSpc>
              <a:spcBef>
                <a:spcPts val="420"/>
              </a:spcBef>
              <a:buClr>
                <a:srgbClr val="cc9900"/>
              </a:buClr>
              <a:buSzPct val="65000"/>
              <a:buFont typeface="Wingdings" charset="2"/>
              <a:buChar char=""/>
            </a:pPr>
            <a:r>
              <a:rPr b="0" lang="es-ES" sz="2100" spc="-1" strike="noStrike">
                <a:solidFill>
                  <a:srgbClr val="000000"/>
                </a:solidFill>
                <a:latin typeface="Arial"/>
              </a:rPr>
              <a:t>Ejemplo: </a:t>
            </a:r>
            <a:r>
              <a:rPr b="1" lang="es-ES" sz="2100" spc="-1" strike="noStrike">
                <a:solidFill>
                  <a:srgbClr val="000000"/>
                </a:solidFill>
                <a:latin typeface="Courier New"/>
              </a:rPr>
              <a:t>h1 {color:blue} </a:t>
            </a:r>
            <a:endParaRPr b="0" lang="es-ES" sz="2100" spc="-1" strike="noStrike">
              <a:latin typeface="Arial"/>
            </a:endParaRPr>
          </a:p>
          <a:p>
            <a:pPr>
              <a:lnSpc>
                <a:spcPct val="100000"/>
              </a:lnSpc>
              <a:spcBef>
                <a:spcPts val="420"/>
              </a:spcBef>
            </a:pPr>
            <a:endParaRPr b="0" lang="es-ES" sz="2100" spc="-1" strike="noStrike">
              <a:latin typeface="Arial"/>
            </a:endParaRPr>
          </a:p>
          <a:p>
            <a:pPr marL="343080" indent="-343080">
              <a:lnSpc>
                <a:spcPct val="90000"/>
              </a:lnSpc>
              <a:spcBef>
                <a:spcPts val="420"/>
              </a:spcBef>
              <a:buClr>
                <a:srgbClr val="cc9900"/>
              </a:buClr>
              <a:buSzPct val="65000"/>
              <a:buFont typeface="Wingdings" charset="2"/>
              <a:buChar char=""/>
            </a:pPr>
            <a:r>
              <a:rPr b="0" lang="es-ES" sz="2100" spc="-1" strike="noStrike">
                <a:solidFill>
                  <a:srgbClr val="000000"/>
                </a:solidFill>
                <a:latin typeface="Arial"/>
              </a:rPr>
              <a:t>Si el mismo estilo se le quiere aplicar a dos selectores distintos, la sintaxis sería: </a:t>
            </a:r>
            <a:endParaRPr b="0" lang="es-ES" sz="2100" spc="-1" strike="noStrike">
              <a:latin typeface="Arial"/>
            </a:endParaRPr>
          </a:p>
          <a:p>
            <a:pPr marL="1681200" indent="-339840">
              <a:lnSpc>
                <a:spcPct val="90000"/>
              </a:lnSpc>
              <a:spcBef>
                <a:spcPts val="420"/>
              </a:spcBef>
              <a:tabLst>
                <a:tab algn="l" pos="0"/>
              </a:tabLst>
            </a:pPr>
            <a:r>
              <a:rPr b="1" lang="es-ES" sz="2100" spc="-1" strike="noStrike">
                <a:solidFill>
                  <a:srgbClr val="000000"/>
                </a:solidFill>
                <a:latin typeface="Courier New"/>
              </a:rPr>
              <a:t>h1, h2 {color:blue} </a:t>
            </a:r>
            <a:endParaRPr b="0" lang="es-ES" sz="2100" spc="-1" strike="noStrike">
              <a:latin typeface="Arial"/>
            </a:endParaRPr>
          </a:p>
          <a:p>
            <a:pPr marL="1681200" indent="-339840">
              <a:lnSpc>
                <a:spcPct val="90000"/>
              </a:lnSpc>
              <a:spcBef>
                <a:spcPts val="420"/>
              </a:spcBef>
              <a:tabLst>
                <a:tab algn="l" pos="0"/>
              </a:tabLst>
            </a:pPr>
            <a:endParaRPr b="0" lang="es-ES" sz="2100" spc="-1" strike="noStrike">
              <a:latin typeface="Arial"/>
            </a:endParaRPr>
          </a:p>
          <a:p>
            <a:pPr marL="343080" indent="-343080">
              <a:lnSpc>
                <a:spcPct val="90000"/>
              </a:lnSpc>
              <a:spcBef>
                <a:spcPts val="420"/>
              </a:spcBef>
              <a:buClr>
                <a:srgbClr val="cc9900"/>
              </a:buClr>
              <a:buSzPct val="65000"/>
              <a:buFont typeface="Wingdings" charset="2"/>
              <a:buChar char=""/>
              <a:tabLst>
                <a:tab algn="l" pos="0"/>
              </a:tabLst>
            </a:pPr>
            <a:r>
              <a:rPr b="0" lang="es-ES" sz="2100" spc="-1" strike="noStrike">
                <a:solidFill>
                  <a:srgbClr val="000000"/>
                </a:solidFill>
                <a:latin typeface="Arial"/>
              </a:rPr>
              <a:t>Y si al mismo selector se le quiere aplicar atributos diferentes: </a:t>
            </a:r>
            <a:endParaRPr b="0" lang="es-ES" sz="2100" spc="-1" strike="noStrike">
              <a:latin typeface="Arial"/>
            </a:endParaRPr>
          </a:p>
          <a:p>
            <a:pPr marL="343080" indent="-343080">
              <a:lnSpc>
                <a:spcPct val="90000"/>
              </a:lnSpc>
              <a:spcBef>
                <a:spcPts val="420"/>
              </a:spcBef>
              <a:tabLst>
                <a:tab algn="l" pos="0"/>
              </a:tabLst>
            </a:pPr>
            <a:r>
              <a:rPr b="0" i="1" lang="es-ES" sz="2100" spc="-1" strike="noStrike">
                <a:solidFill>
                  <a:srgbClr val="000000"/>
                </a:solidFill>
                <a:latin typeface="Arial"/>
              </a:rPr>
              <a:t>	</a:t>
            </a:r>
            <a:r>
              <a:rPr b="0" lang="es-ES" sz="2100" spc="-1" strike="noStrike">
                <a:solidFill>
                  <a:srgbClr val="000000"/>
                </a:solidFill>
                <a:latin typeface="Courier New"/>
              </a:rPr>
              <a:t>	</a:t>
            </a:r>
            <a:r>
              <a:rPr b="1" lang="es-ES" sz="2100" spc="-1" strike="noStrike">
                <a:solidFill>
                  <a:srgbClr val="000000"/>
                </a:solidFill>
                <a:latin typeface="Courier New"/>
              </a:rPr>
              <a:t>h1 {color: blue; background-color:red } </a:t>
            </a:r>
            <a:endParaRPr b="0" lang="es-ES" sz="2100" spc="-1" strike="noStrike">
              <a:latin typeface="Arial"/>
            </a:endParaRPr>
          </a:p>
          <a:p>
            <a:pPr marL="343080" indent="-343080">
              <a:lnSpc>
                <a:spcPct val="100000"/>
              </a:lnSpc>
              <a:spcBef>
                <a:spcPts val="400"/>
              </a:spcBef>
              <a:tabLst>
                <a:tab algn="l" pos="0"/>
              </a:tabLst>
            </a:pPr>
            <a:endParaRPr b="0" lang="es-ES" sz="2100" spc="-1" strike="noStrike">
              <a:latin typeface="Arial"/>
            </a:endParaRPr>
          </a:p>
          <a:p>
            <a:pPr marL="343080" indent="-343080">
              <a:lnSpc>
                <a:spcPct val="100000"/>
              </a:lnSpc>
              <a:spcBef>
                <a:spcPts val="400"/>
              </a:spcBef>
              <a:tabLst>
                <a:tab algn="l" pos="0"/>
              </a:tabLst>
            </a:pPr>
            <a:endParaRPr b="0" lang="es-ES" sz="2100" spc="-1" strike="noStrike">
              <a:latin typeface="Arial"/>
            </a:endParaRPr>
          </a:p>
          <a:p>
            <a:pPr marL="343080" indent="-343080">
              <a:lnSpc>
                <a:spcPct val="100000"/>
              </a:lnSpc>
              <a:spcBef>
                <a:spcPts val="400"/>
              </a:spcBef>
              <a:tabLst>
                <a:tab algn="l" pos="0"/>
              </a:tabLst>
            </a:pPr>
            <a:endParaRPr b="0" lang="es-ES" sz="2100" spc="-1" strike="noStrike">
              <a:latin typeface="Arial"/>
            </a:endParaRPr>
          </a:p>
          <a:p>
            <a:pPr marL="343080" indent="-343080">
              <a:lnSpc>
                <a:spcPct val="100000"/>
              </a:lnSpc>
              <a:spcBef>
                <a:spcPts val="400"/>
              </a:spcBef>
              <a:tabLst>
                <a:tab algn="l" pos="0"/>
              </a:tabLst>
            </a:pPr>
            <a:endParaRPr b="0" lang="es-ES" sz="21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921C768F-0FD7-42A6-BE65-B10B7151DAFB}"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42"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3.1. SELECTORES BASADOS EN ETIQUETAS</a:t>
            </a:r>
            <a:endParaRPr b="0" lang="es-ES" sz="3800" spc="-1" strike="noStrike">
              <a:latin typeface="Arial"/>
            </a:endParaRPr>
          </a:p>
        </p:txBody>
      </p:sp>
      <p:sp>
        <p:nvSpPr>
          <p:cNvPr id="143" name="PlaceHolder 3"/>
          <p:cNvSpPr>
            <a:spLocks noGrp="1"/>
          </p:cNvSpPr>
          <p:nvPr>
            <p:ph/>
          </p:nvPr>
        </p:nvSpPr>
        <p:spPr>
          <a:xfrm>
            <a:off x="395280" y="1628640"/>
            <a:ext cx="8228160" cy="4529160"/>
          </a:xfrm>
          <a:prstGeom prst="rect">
            <a:avLst/>
          </a:prstGeom>
          <a:noFill/>
          <a:ln w="0">
            <a:noFill/>
          </a:ln>
        </p:spPr>
        <p:txBody>
          <a:bodyPr numCol="1" spcCol="0" lIns="0" rIns="0" tIns="0" bIns="0" anchor="t">
            <a:noAutofit/>
          </a:bodyPr>
          <a:p>
            <a:pPr marL="343080" indent="-343080" algn="just">
              <a:lnSpc>
                <a:spcPct val="100000"/>
              </a:lnSpc>
              <a:spcBef>
                <a:spcPts val="400"/>
              </a:spcBef>
              <a:buClr>
                <a:srgbClr val="cc9900"/>
              </a:buClr>
              <a:buSzPct val="65000"/>
              <a:buFont typeface="Wingdings" charset="2"/>
              <a:buChar char=""/>
            </a:pPr>
            <a:r>
              <a:rPr b="0" lang="es-ES" sz="2000" spc="-1" strike="noStrike">
                <a:solidFill>
                  <a:srgbClr val="000000"/>
                </a:solidFill>
                <a:latin typeface="Arial"/>
              </a:rPr>
              <a:t>Una vez conocida la sintaxis de las reglas, la siguiente pregunta sería. ¿Dónde se deben poner esas declaraciones para que el navegador las interprete? En cualquiera de las opciones del apartado 2, por ejemplo para visualizarlo de forma rápida debajo se incluye en &lt;style&gt;, pero hay que recordar que no es lo más eficiente.</a:t>
            </a:r>
            <a:endParaRPr b="0" lang="es-ES" sz="2000" spc="-1" strike="noStrike">
              <a:latin typeface="Arial"/>
            </a:endParaRPr>
          </a:p>
          <a:p>
            <a:pPr marL="1681200" indent="-339840">
              <a:lnSpc>
                <a:spcPct val="80000"/>
              </a:lnSpc>
              <a:spcBef>
                <a:spcPts val="360"/>
              </a:spcBef>
              <a:tabLst>
                <a:tab algn="l" pos="0"/>
              </a:tabLst>
            </a:pPr>
            <a:r>
              <a:rPr b="0" lang="es-ES" sz="1800" spc="-1" strike="noStrike">
                <a:solidFill>
                  <a:srgbClr val="000000"/>
                </a:solidFill>
                <a:latin typeface="Courier New"/>
              </a:rPr>
              <a:t>&lt;head&gt; </a:t>
            </a:r>
            <a:endParaRPr b="0" lang="es-ES" sz="1800" spc="-1" strike="noStrike">
              <a:latin typeface="Arial"/>
            </a:endParaRPr>
          </a:p>
          <a:p>
            <a:pPr marL="1681200" indent="-339840">
              <a:lnSpc>
                <a:spcPct val="80000"/>
              </a:lnSpc>
              <a:spcBef>
                <a:spcPts val="360"/>
              </a:spcBef>
              <a:tabLst>
                <a:tab algn="l" pos="0"/>
              </a:tabLst>
            </a:pPr>
            <a:r>
              <a:rPr b="0" lang="es-ES" sz="1800" spc="-1" strike="noStrike">
                <a:solidFill>
                  <a:srgbClr val="000000"/>
                </a:solidFill>
                <a:latin typeface="Courier New"/>
              </a:rPr>
              <a:t>&lt;title&gt;&lt;/title&gt; </a:t>
            </a:r>
            <a:endParaRPr b="0" lang="es-ES" sz="1800" spc="-1" strike="noStrike">
              <a:latin typeface="Arial"/>
            </a:endParaRPr>
          </a:p>
          <a:p>
            <a:pPr marL="1681200" indent="-339840">
              <a:lnSpc>
                <a:spcPct val="80000"/>
              </a:lnSpc>
              <a:spcBef>
                <a:spcPts val="360"/>
              </a:spcBef>
              <a:tabLst>
                <a:tab algn="l" pos="0"/>
              </a:tabLst>
            </a:pPr>
            <a:r>
              <a:rPr b="0" lang="es-ES" sz="1800" spc="-1" strike="noStrike">
                <a:solidFill>
                  <a:srgbClr val="000000"/>
                </a:solidFill>
                <a:latin typeface="Courier New"/>
              </a:rPr>
              <a:t>&lt;style&gt; </a:t>
            </a:r>
            <a:endParaRPr b="0" lang="es-ES" sz="1800" spc="-1" strike="noStrike">
              <a:latin typeface="Arial"/>
            </a:endParaRPr>
          </a:p>
          <a:p>
            <a:pPr marL="1681200" indent="-339840">
              <a:lnSpc>
                <a:spcPct val="80000"/>
              </a:lnSpc>
              <a:spcBef>
                <a:spcPts val="360"/>
              </a:spcBef>
              <a:tabLst>
                <a:tab algn="l" pos="0"/>
              </a:tabLst>
            </a:pPr>
            <a:r>
              <a:rPr b="0" lang="es-ES" sz="1800" spc="-1" strike="noStrike">
                <a:solidFill>
                  <a:srgbClr val="000000"/>
                </a:solidFill>
                <a:latin typeface="Courier New"/>
              </a:rPr>
              <a:t>	</a:t>
            </a:r>
            <a:r>
              <a:rPr b="0" lang="es-ES" sz="1800" spc="-1" strike="noStrike">
                <a:solidFill>
                  <a:srgbClr val="000000"/>
                </a:solidFill>
                <a:latin typeface="Courier New"/>
              </a:rPr>
              <a:t>h1 {color: blue; background-color:red } </a:t>
            </a:r>
            <a:endParaRPr b="0" lang="es-ES" sz="1800" spc="-1" strike="noStrike">
              <a:latin typeface="Arial"/>
            </a:endParaRPr>
          </a:p>
          <a:p>
            <a:pPr marL="1681200" indent="-339840">
              <a:lnSpc>
                <a:spcPct val="80000"/>
              </a:lnSpc>
              <a:spcBef>
                <a:spcPts val="360"/>
              </a:spcBef>
              <a:tabLst>
                <a:tab algn="l" pos="0"/>
              </a:tabLst>
            </a:pPr>
            <a:r>
              <a:rPr b="0" lang="es-ES" sz="1800" spc="-1" strike="noStrike">
                <a:solidFill>
                  <a:srgbClr val="000000"/>
                </a:solidFill>
                <a:latin typeface="Courier New"/>
              </a:rPr>
              <a:t>&lt;/style&gt; </a:t>
            </a:r>
            <a:endParaRPr b="0" lang="es-ES" sz="1800" spc="-1" strike="noStrike">
              <a:latin typeface="Arial"/>
            </a:endParaRPr>
          </a:p>
          <a:p>
            <a:pPr marL="1339920" indent="-316080">
              <a:lnSpc>
                <a:spcPct val="80000"/>
              </a:lnSpc>
              <a:spcBef>
                <a:spcPts val="360"/>
              </a:spcBef>
              <a:tabLst>
                <a:tab algn="l" pos="0"/>
              </a:tabLst>
            </a:pPr>
            <a:r>
              <a:rPr b="0" lang="es-ES" sz="1800" spc="-1" strike="noStrike">
                <a:solidFill>
                  <a:srgbClr val="000000"/>
                </a:solidFill>
                <a:latin typeface="Courier New"/>
              </a:rPr>
              <a:t>	</a:t>
            </a:r>
            <a:r>
              <a:rPr b="0" lang="es-ES" sz="1800" spc="-1" strike="noStrike">
                <a:solidFill>
                  <a:srgbClr val="000000"/>
                </a:solidFill>
                <a:latin typeface="Courier New"/>
              </a:rPr>
              <a:t>&lt;/head&gt; </a:t>
            </a:r>
            <a:endParaRPr b="0" lang="es-ES" sz="1800" spc="-1" strike="noStrike">
              <a:latin typeface="Arial"/>
            </a:endParaRPr>
          </a:p>
          <a:p>
            <a:pPr marL="343080" indent="-343080">
              <a:lnSpc>
                <a:spcPct val="100000"/>
              </a:lnSpc>
              <a:spcBef>
                <a:spcPts val="400"/>
              </a:spcBef>
              <a:buClr>
                <a:srgbClr val="cc9900"/>
              </a:buClr>
              <a:buSzPct val="65000"/>
              <a:buFont typeface="Wingdings" charset="2"/>
              <a:buChar char=""/>
              <a:tabLst>
                <a:tab algn="l" pos="0"/>
              </a:tabLst>
            </a:pPr>
            <a:r>
              <a:rPr b="0" i="1" lang="es-ES" sz="2000" spc="-1" strike="noStrike">
                <a:solidFill>
                  <a:srgbClr val="000000"/>
                </a:solidFill>
                <a:latin typeface="Arial"/>
              </a:rPr>
              <a:t>Cuando el navegador lee la cabecera del HTML interpreta que todas las etiquetas &lt;h1&gt; incluidas en el &lt;body&gt; tendrán color azul y el color de fondo rojo.</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6995E54C-6377-4F10-8CAB-C7EB58A5D66D}" type="slidenum">
              <a:rPr b="0" lang="es-ES" sz="1200" spc="-1" strike="noStrike">
                <a:solidFill>
                  <a:srgbClr val="000000"/>
                </a:solidFill>
                <a:latin typeface="Garamond"/>
              </a:rPr>
              <a:t>&lt;número&gt;</a:t>
            </a:fld>
            <a:endParaRPr b="0" lang="es-ES" sz="1200" spc="-1" strike="noStrike">
              <a:latin typeface="Times New Roman"/>
            </a:endParaRPr>
          </a:p>
        </p:txBody>
      </p:sp>
      <p:sp>
        <p:nvSpPr>
          <p:cNvPr id="90" name="PlaceHolder 2"/>
          <p:cNvSpPr>
            <a:spLocks noGrp="1"/>
          </p:cNvSpPr>
          <p:nvPr>
            <p:ph type="title"/>
          </p:nvPr>
        </p:nvSpPr>
        <p:spPr>
          <a:xfrm>
            <a:off x="468360" y="260280"/>
            <a:ext cx="8228160" cy="1138320"/>
          </a:xfrm>
          <a:prstGeom prst="rect">
            <a:avLst/>
          </a:prstGeom>
          <a:noFill/>
          <a:ln w="0">
            <a:noFill/>
          </a:ln>
        </p:spPr>
        <p:txBody>
          <a:bodyPr numCol="1" spcCol="0" lIns="0" rIns="0" tIns="0" bIns="0" anchor="t">
            <a:noAutofit/>
          </a:bodyPr>
          <a:p>
            <a:pPr>
              <a:lnSpc>
                <a:spcPct val="100000"/>
              </a:lnSpc>
            </a:pPr>
            <a:r>
              <a:rPr b="1" lang="es-ES" sz="4200" spc="-1" strike="noStrike">
                <a:solidFill>
                  <a:srgbClr val="006633"/>
                </a:solidFill>
                <a:latin typeface="Garamond"/>
              </a:rPr>
              <a:t>USO DE ESTILOS</a:t>
            </a:r>
            <a:endParaRPr b="0" lang="es-ES" sz="4200" spc="-1" strike="noStrike">
              <a:latin typeface="Arial"/>
            </a:endParaRPr>
          </a:p>
        </p:txBody>
      </p:sp>
      <p:sp>
        <p:nvSpPr>
          <p:cNvPr id="91" name="2 Marcador de contenido"/>
          <p:cNvSpPr/>
          <p:nvPr/>
        </p:nvSpPr>
        <p:spPr>
          <a:xfrm>
            <a:off x="611640" y="1196640"/>
            <a:ext cx="8228160" cy="4529160"/>
          </a:xfrm>
          <a:prstGeom prst="rect">
            <a:avLst/>
          </a:prstGeom>
          <a:noFill/>
          <a:ln w="0">
            <a:noFill/>
          </a:ln>
        </p:spPr>
        <p:style>
          <a:lnRef idx="0"/>
          <a:fillRef idx="0"/>
          <a:effectRef idx="0"/>
          <a:fontRef idx="minor"/>
        </p:style>
        <p:txBody>
          <a:bodyPr numCol="1" spcCol="0" lIns="90000" rIns="90000" tIns="45000" bIns="45000" anchor="t">
            <a:noAutofit/>
          </a:bodyPr>
          <a:p>
            <a:pPr marL="343080" indent="-343080">
              <a:lnSpc>
                <a:spcPct val="100000"/>
              </a:lnSpc>
              <a:spcBef>
                <a:spcPts val="360"/>
              </a:spcBef>
              <a:buClr>
                <a:srgbClr val="cc9900"/>
              </a:buClr>
              <a:buSzPct val="65000"/>
              <a:buFont typeface="Wingdings" charset="2"/>
              <a:buChar char=""/>
            </a:pPr>
            <a:r>
              <a:rPr b="0" lang="es-ES" sz="1800" spc="-1" strike="noStrike">
                <a:solidFill>
                  <a:srgbClr val="000000"/>
                </a:solidFill>
                <a:latin typeface="Arial"/>
                <a:ea typeface="DejaVu Sans"/>
              </a:rPr>
              <a:t>1 INTRODUCCIÓN A HOJAS DE ESTILO EN CASCADA (CSS, CASCADING STYLE SHEET)</a:t>
            </a:r>
            <a:endParaRPr b="0" lang="es-ES" sz="1800" spc="-1" strike="noStrike">
              <a:latin typeface="Arial"/>
            </a:endParaRPr>
          </a:p>
          <a:p>
            <a:pPr marL="343080" indent="-343080">
              <a:lnSpc>
                <a:spcPct val="100000"/>
              </a:lnSpc>
              <a:spcBef>
                <a:spcPts val="360"/>
              </a:spcBef>
              <a:buClr>
                <a:srgbClr val="cc9900"/>
              </a:buClr>
              <a:buSzPct val="65000"/>
              <a:buFont typeface="Wingdings" charset="2"/>
              <a:buChar char=""/>
            </a:pPr>
            <a:r>
              <a:rPr b="0" lang="es-ES" sz="1800" spc="-1" strike="noStrike">
                <a:solidFill>
                  <a:srgbClr val="000000"/>
                </a:solidFill>
                <a:latin typeface="Arial"/>
                <a:ea typeface="DejaVu Sans"/>
              </a:rPr>
              <a:t>2 CREAR Y VINCULAR HOJAS DE ESTILOS </a:t>
            </a:r>
            <a:endParaRPr b="0" lang="es-ES" sz="1800" spc="-1" strike="noStrike">
              <a:latin typeface="Arial"/>
            </a:endParaRPr>
          </a:p>
          <a:p>
            <a:pPr lvl="1" marL="343080" indent="-343080">
              <a:lnSpc>
                <a:spcPct val="100000"/>
              </a:lnSpc>
              <a:spcBef>
                <a:spcPts val="360"/>
              </a:spcBef>
              <a:buClr>
                <a:srgbClr val="cc9900"/>
              </a:buClr>
              <a:buSzPct val="65000"/>
              <a:buFont typeface="Wingdings" charset="2"/>
              <a:buChar char=""/>
            </a:pPr>
            <a:r>
              <a:rPr b="0" lang="es-ES" sz="1800" spc="-1" strike="noStrike">
                <a:solidFill>
                  <a:srgbClr val="000000"/>
                </a:solidFill>
                <a:latin typeface="Arial"/>
                <a:ea typeface="DejaVu Sans"/>
              </a:rPr>
              <a:t>3 SELECTORES</a:t>
            </a:r>
            <a:endParaRPr b="0" lang="es-ES" sz="18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3.1. SELECTORES BASADOS EN ETIQUETAS</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3.2. SELECTORES BASADOS EN CLASES </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3.3. SELECTORES BASADOS EN IDENTIFICADORES</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3.4. AGRUPAMIENTO Y ANIDAMIENTO DE SELECTORES</a:t>
            </a:r>
            <a:endParaRPr b="0" lang="es-ES" sz="1600" spc="-1" strike="noStrike">
              <a:latin typeface="Arial"/>
            </a:endParaRPr>
          </a:p>
          <a:p>
            <a:pPr lvl="2" marL="1022400" indent="-351000">
              <a:lnSpc>
                <a:spcPct val="100000"/>
              </a:lnSpc>
              <a:spcBef>
                <a:spcPts val="281"/>
              </a:spcBef>
              <a:buClr>
                <a:srgbClr val="cc9900"/>
              </a:buClr>
              <a:buSzPct val="65000"/>
              <a:buFont typeface="Wingdings" charset="2"/>
              <a:buChar char=""/>
            </a:pPr>
            <a:r>
              <a:rPr b="0" lang="es-ES" sz="1400" spc="-1" strike="noStrike">
                <a:solidFill>
                  <a:srgbClr val="000000"/>
                </a:solidFill>
                <a:latin typeface="Arial"/>
                <a:ea typeface="DejaVu Sans"/>
              </a:rPr>
              <a:t>3.4.1. AGRUPAMIENTOS </a:t>
            </a:r>
            <a:endParaRPr b="0" lang="es-ES" sz="1400" spc="-1" strike="noStrike">
              <a:latin typeface="Arial"/>
            </a:endParaRPr>
          </a:p>
          <a:p>
            <a:pPr lvl="2" marL="1022400" indent="-351000">
              <a:lnSpc>
                <a:spcPct val="100000"/>
              </a:lnSpc>
              <a:spcBef>
                <a:spcPts val="281"/>
              </a:spcBef>
              <a:buClr>
                <a:srgbClr val="cc9900"/>
              </a:buClr>
              <a:buSzPct val="65000"/>
              <a:buFont typeface="Wingdings" charset="2"/>
              <a:buChar char=""/>
            </a:pPr>
            <a:r>
              <a:rPr b="0" lang="es-ES" sz="1400" spc="-1" strike="noStrike">
                <a:solidFill>
                  <a:srgbClr val="000000"/>
                </a:solidFill>
                <a:latin typeface="Arial"/>
                <a:ea typeface="DejaVu Sans"/>
              </a:rPr>
              <a:t>3.4.2. ANIDAMIENTOS</a:t>
            </a:r>
            <a:endParaRPr b="0" lang="es-ES" sz="1400" spc="-1" strike="noStrike">
              <a:latin typeface="Arial"/>
            </a:endParaRPr>
          </a:p>
          <a:p>
            <a:pPr lvl="2" marL="1022400" indent="-351000">
              <a:lnSpc>
                <a:spcPct val="100000"/>
              </a:lnSpc>
              <a:spcBef>
                <a:spcPts val="281"/>
              </a:spcBef>
              <a:buClr>
                <a:srgbClr val="cc9900"/>
              </a:buClr>
              <a:buSzPct val="65000"/>
              <a:buFont typeface="Wingdings" charset="2"/>
              <a:buChar char=""/>
            </a:pPr>
            <a:r>
              <a:rPr b="0" lang="es-ES" sz="1400" spc="-1" strike="noStrike">
                <a:solidFill>
                  <a:srgbClr val="000000"/>
                </a:solidFill>
                <a:latin typeface="Arial"/>
                <a:ea typeface="DejaVu Sans"/>
              </a:rPr>
              <a:t>3.4.3. SELECTORES ADYACENTES</a:t>
            </a:r>
            <a:endParaRPr b="0" lang="es-ES" sz="14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3.5. SELECTORES CON PSEUDO-CLASES Y PSEUDO-ELEMENTOS</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3.6. SELECTORES DE ENLACES</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3.7. VARIABLES</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3.8. OTROS SELECTORES</a:t>
            </a:r>
            <a:endParaRPr b="0" lang="es-ES" sz="1600" spc="-1" strike="noStrike">
              <a:latin typeface="Arial"/>
            </a:endParaRPr>
          </a:p>
          <a:p>
            <a:pPr marL="343080" indent="-343080">
              <a:lnSpc>
                <a:spcPct val="100000"/>
              </a:lnSpc>
              <a:spcBef>
                <a:spcPts val="360"/>
              </a:spcBef>
              <a:buClr>
                <a:srgbClr val="cc9900"/>
              </a:buClr>
              <a:buSzPct val="65000"/>
              <a:buFont typeface="Wingdings" charset="2"/>
              <a:buChar char=""/>
            </a:pPr>
            <a:r>
              <a:rPr b="0" lang="es-ES" sz="1800" spc="-1" strike="noStrike">
                <a:solidFill>
                  <a:srgbClr val="000000"/>
                </a:solidFill>
                <a:latin typeface="Arial"/>
                <a:ea typeface="DejaVu Sans"/>
              </a:rPr>
              <a:t>4. BUENAS PRÁCTICAS AL ESCRIBIR CSS</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078E64C5-5960-464B-9BB1-F84E5D283BC9}"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45"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3.2. SELECTORES BASADOS EN CLASES </a:t>
            </a:r>
            <a:br/>
            <a:endParaRPr b="0" lang="es-ES" sz="3800" spc="-1" strike="noStrike">
              <a:latin typeface="Arial"/>
            </a:endParaRPr>
          </a:p>
        </p:txBody>
      </p:sp>
      <p:sp>
        <p:nvSpPr>
          <p:cNvPr id="146" name="PlaceHolder 3"/>
          <p:cNvSpPr>
            <a:spLocks noGrp="1"/>
          </p:cNvSpPr>
          <p:nvPr>
            <p:ph/>
          </p:nvPr>
        </p:nvSpPr>
        <p:spPr>
          <a:xfrm>
            <a:off x="457200" y="1600200"/>
            <a:ext cx="8228160" cy="4529160"/>
          </a:xfrm>
          <a:prstGeom prst="rect">
            <a:avLst/>
          </a:prstGeom>
          <a:noFill/>
          <a:ln w="0">
            <a:noFill/>
          </a:ln>
        </p:spPr>
        <p:txBody>
          <a:bodyPr numCol="1" spcCol="0" lIns="0" rIns="0" tIns="0" bIns="0" anchor="t">
            <a:noAutofit/>
          </a:bodyPr>
          <a:p>
            <a:pPr marL="343080" indent="-343080">
              <a:lnSpc>
                <a:spcPct val="100000"/>
              </a:lnSpc>
              <a:spcBef>
                <a:spcPts val="519"/>
              </a:spcBef>
              <a:buClr>
                <a:srgbClr val="cc9900"/>
              </a:buClr>
              <a:buSzPct val="65000"/>
              <a:buFont typeface="Wingdings" charset="2"/>
              <a:buChar char=""/>
            </a:pPr>
            <a:r>
              <a:rPr b="0" lang="es-ES" sz="2600" spc="-1" strike="noStrike">
                <a:solidFill>
                  <a:srgbClr val="000000"/>
                </a:solidFill>
                <a:latin typeface="Arial"/>
              </a:rPr>
              <a:t>Las </a:t>
            </a:r>
            <a:r>
              <a:rPr b="1" lang="es-ES" sz="2600" spc="-1" strike="noStrike">
                <a:solidFill>
                  <a:srgbClr val="000000"/>
                </a:solidFill>
                <a:latin typeface="Arial"/>
              </a:rPr>
              <a:t>clases asociadas a etiquetas </a:t>
            </a:r>
            <a:r>
              <a:rPr b="0" lang="es-ES" sz="2600" spc="-1" strike="noStrike">
                <a:solidFill>
                  <a:srgbClr val="000000"/>
                </a:solidFill>
                <a:latin typeface="Arial"/>
              </a:rPr>
              <a:t>HTML se definen:</a:t>
            </a:r>
            <a:endParaRPr b="0" lang="es-ES" sz="2600" spc="-1" strike="noStrike">
              <a:latin typeface="Arial"/>
            </a:endParaRPr>
          </a:p>
          <a:p>
            <a:pPr marL="343080" indent="-343080">
              <a:lnSpc>
                <a:spcPct val="100000"/>
              </a:lnSpc>
              <a:spcBef>
                <a:spcPts val="439"/>
              </a:spcBef>
              <a:tabLst>
                <a:tab algn="l" pos="0"/>
              </a:tabLst>
            </a:pPr>
            <a:r>
              <a:rPr b="1" lang="es-ES" sz="2200" spc="-1" strike="noStrike">
                <a:solidFill>
                  <a:srgbClr val="000000"/>
                </a:solidFill>
                <a:latin typeface="Courier New"/>
              </a:rPr>
              <a:t>Nombreetiqueta.nombreclase {propiedad:valor; propiedad:valor; … } </a:t>
            </a:r>
            <a:endParaRPr b="0" lang="es-ES" sz="2200" spc="-1" strike="noStrike">
              <a:latin typeface="Arial"/>
            </a:endParaRPr>
          </a:p>
          <a:p>
            <a:pPr marL="343080" indent="-343080" algn="just">
              <a:lnSpc>
                <a:spcPct val="100000"/>
              </a:lnSpc>
              <a:spcBef>
                <a:spcPts val="519"/>
              </a:spcBef>
              <a:buClr>
                <a:srgbClr val="cc9900"/>
              </a:buClr>
              <a:buSzPct val="65000"/>
              <a:buFont typeface="Wingdings" charset="2"/>
              <a:buChar char=""/>
              <a:tabLst>
                <a:tab algn="l" pos="0"/>
              </a:tabLst>
            </a:pPr>
            <a:r>
              <a:rPr b="0" lang="es-ES" sz="2600" spc="-1" strike="noStrike">
                <a:solidFill>
                  <a:srgbClr val="000000"/>
                </a:solidFill>
                <a:latin typeface="Arial"/>
              </a:rPr>
              <a:t>Esta alternativa es más potente que la vista con selectores basados en etiquetas, ya que permite aplicar a las mismas etiquetas diferentes estilos. </a:t>
            </a:r>
            <a:endParaRPr b="0" lang="es-ES" sz="2600" spc="-1" strike="noStrike">
              <a:latin typeface="Arial"/>
            </a:endParaRPr>
          </a:p>
          <a:p>
            <a:pPr marL="343080" indent="-343080" algn="just">
              <a:lnSpc>
                <a:spcPct val="100000"/>
              </a:lnSpc>
              <a:spcBef>
                <a:spcPts val="519"/>
              </a:spcBef>
              <a:buClr>
                <a:srgbClr val="cc9900"/>
              </a:buClr>
              <a:buSzPct val="65000"/>
              <a:buFont typeface="Wingdings" charset="2"/>
              <a:buChar char=""/>
              <a:tabLst>
                <a:tab algn="l" pos="0"/>
              </a:tabLst>
            </a:pPr>
            <a:r>
              <a:rPr b="0" lang="es-ES" sz="2600" spc="-1" strike="noStrike">
                <a:solidFill>
                  <a:srgbClr val="000000"/>
                </a:solidFill>
                <a:latin typeface="Arial"/>
              </a:rPr>
              <a:t>Para indicar en cada etiqueta qué estilo se le quiere aplicar se usa el atributo class de la siguiente manera:</a:t>
            </a:r>
            <a:endParaRPr b="0" lang="es-ES" sz="2600" spc="-1" strike="noStrike">
              <a:latin typeface="Arial"/>
            </a:endParaRPr>
          </a:p>
          <a:p>
            <a:pPr marL="343080" indent="-343080">
              <a:lnSpc>
                <a:spcPct val="100000"/>
              </a:lnSpc>
              <a:spcBef>
                <a:spcPts val="479"/>
              </a:spcBef>
              <a:tabLst>
                <a:tab algn="l" pos="0"/>
              </a:tabLst>
            </a:pPr>
            <a:r>
              <a:rPr b="0" lang="es-ES" sz="2400" spc="-1" strike="noStrike">
                <a:solidFill>
                  <a:srgbClr val="000000"/>
                </a:solidFill>
                <a:latin typeface="Courier New"/>
              </a:rPr>
              <a:t>&lt;h1 class="nombre clase"&gt; Un encabezado&lt;h1&gt;</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BFB71725-2111-4EBC-A7C0-F8247B896F1D}"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48"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3.2. SELECTORES BASADOS EN CLASES </a:t>
            </a:r>
            <a:br/>
            <a:endParaRPr b="0" lang="es-ES" sz="3800" spc="-1" strike="noStrike">
              <a:latin typeface="Arial"/>
            </a:endParaRPr>
          </a:p>
        </p:txBody>
      </p:sp>
      <p:sp>
        <p:nvSpPr>
          <p:cNvPr id="149" name="PlaceHolder 3"/>
          <p:cNvSpPr>
            <a:spLocks noGrp="1"/>
          </p:cNvSpPr>
          <p:nvPr>
            <p:ph/>
          </p:nvPr>
        </p:nvSpPr>
        <p:spPr>
          <a:xfrm>
            <a:off x="457200" y="1600200"/>
            <a:ext cx="8228160" cy="4529160"/>
          </a:xfrm>
          <a:prstGeom prst="rect">
            <a:avLst/>
          </a:prstGeom>
          <a:noFill/>
          <a:ln w="0">
            <a:noFill/>
          </a:ln>
        </p:spPr>
        <p:txBody>
          <a:bodyPr numCol="1" spcCol="0" lIns="0" rIns="0" tIns="0" bIns="0" anchor="t">
            <a:noAutofit/>
          </a:bodyPr>
          <a:p>
            <a:pPr marL="343080" indent="-343080">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Ejemplo: </a:t>
            </a:r>
            <a:endParaRPr b="0" lang="es-ES" sz="2100" spc="-1" strike="noStrike">
              <a:latin typeface="Arial"/>
            </a:endParaRPr>
          </a:p>
          <a:p>
            <a:pPr marL="343080" indent="-343080">
              <a:lnSpc>
                <a:spcPct val="80000"/>
              </a:lnSpc>
              <a:spcBef>
                <a:spcPts val="420"/>
              </a:spcBef>
              <a:tabLst>
                <a:tab algn="l" pos="0"/>
              </a:tabLst>
            </a:pPr>
            <a:r>
              <a:rPr b="0" lang="es-ES" sz="2100" spc="-1" strike="noStrike">
                <a:solidFill>
                  <a:srgbClr val="000000"/>
                </a:solidFill>
                <a:latin typeface="Courier New"/>
              </a:rPr>
              <a:t>&lt;head&gt; </a:t>
            </a:r>
            <a:endParaRPr b="0" lang="es-ES" sz="2100" spc="-1" strike="noStrike">
              <a:latin typeface="Arial"/>
            </a:endParaRPr>
          </a:p>
          <a:p>
            <a:pPr marL="343080" indent="-343080">
              <a:lnSpc>
                <a:spcPct val="80000"/>
              </a:lnSpc>
              <a:spcBef>
                <a:spcPts val="420"/>
              </a:spcBef>
              <a:tabLst>
                <a:tab algn="l" pos="0"/>
              </a:tabLst>
            </a:pPr>
            <a:r>
              <a:rPr b="0" lang="es-ES" sz="2100" spc="-1" strike="noStrike">
                <a:solidFill>
                  <a:srgbClr val="000000"/>
                </a:solidFill>
                <a:latin typeface="Courier New"/>
              </a:rPr>
              <a:t>&lt;style&gt; </a:t>
            </a:r>
            <a:endParaRPr b="0" lang="es-ES" sz="21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h1.roja {color: red} </a:t>
            </a:r>
            <a:endParaRPr b="0" lang="es-ES" sz="17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h1.verde {color: green} </a:t>
            </a:r>
            <a:endParaRPr b="0" lang="es-ES" sz="17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h1.azul {color: blue} </a:t>
            </a:r>
            <a:endParaRPr b="0" lang="es-ES" sz="1700" spc="-1" strike="noStrike">
              <a:latin typeface="Arial"/>
            </a:endParaRPr>
          </a:p>
          <a:p>
            <a:pPr marL="343080" indent="-343080">
              <a:lnSpc>
                <a:spcPct val="80000"/>
              </a:lnSpc>
              <a:spcBef>
                <a:spcPts val="420"/>
              </a:spcBef>
              <a:tabLst>
                <a:tab algn="l" pos="0"/>
              </a:tabLst>
            </a:pPr>
            <a:r>
              <a:rPr b="0" lang="es-ES" sz="2100" spc="-1" strike="noStrike">
                <a:solidFill>
                  <a:srgbClr val="000000"/>
                </a:solidFill>
                <a:latin typeface="Courier New"/>
              </a:rPr>
              <a:t>&lt;/style&gt; </a:t>
            </a:r>
            <a:endParaRPr b="0" lang="es-ES" sz="2100" spc="-1" strike="noStrike">
              <a:latin typeface="Arial"/>
            </a:endParaRPr>
          </a:p>
          <a:p>
            <a:pPr marL="343080" indent="-343080">
              <a:lnSpc>
                <a:spcPct val="80000"/>
              </a:lnSpc>
              <a:spcBef>
                <a:spcPts val="420"/>
              </a:spcBef>
              <a:tabLst>
                <a:tab algn="l" pos="0"/>
              </a:tabLst>
            </a:pPr>
            <a:r>
              <a:rPr b="0" lang="es-ES" sz="2100" spc="-1" strike="noStrike">
                <a:solidFill>
                  <a:srgbClr val="000000"/>
                </a:solidFill>
                <a:latin typeface="Courier New"/>
              </a:rPr>
              <a:t>&lt;/head&gt; </a:t>
            </a:r>
            <a:endParaRPr b="0" lang="es-ES" sz="2100" spc="-1" strike="noStrike">
              <a:latin typeface="Arial"/>
            </a:endParaRPr>
          </a:p>
          <a:p>
            <a:pPr marL="343080" indent="-343080">
              <a:lnSpc>
                <a:spcPct val="80000"/>
              </a:lnSpc>
              <a:spcBef>
                <a:spcPts val="420"/>
              </a:spcBef>
              <a:tabLst>
                <a:tab algn="l" pos="0"/>
              </a:tabLst>
            </a:pPr>
            <a:r>
              <a:rPr b="0" lang="es-ES" sz="2100" spc="-1" strike="noStrike">
                <a:solidFill>
                  <a:srgbClr val="000000"/>
                </a:solidFill>
                <a:latin typeface="Courier New"/>
              </a:rPr>
              <a:t>… </a:t>
            </a:r>
            <a:endParaRPr b="0" lang="es-ES" sz="2100" spc="-1" strike="noStrike">
              <a:latin typeface="Arial"/>
            </a:endParaRPr>
          </a:p>
          <a:p>
            <a:pPr marL="343080" indent="-343080">
              <a:lnSpc>
                <a:spcPct val="80000"/>
              </a:lnSpc>
              <a:spcBef>
                <a:spcPts val="420"/>
              </a:spcBef>
              <a:tabLst>
                <a:tab algn="l" pos="0"/>
              </a:tabLst>
            </a:pPr>
            <a:r>
              <a:rPr b="0" lang="es-ES" sz="2100" spc="-1" strike="noStrike">
                <a:solidFill>
                  <a:srgbClr val="000000"/>
                </a:solidFill>
                <a:latin typeface="Courier New"/>
              </a:rPr>
              <a:t>&lt;body&gt; </a:t>
            </a:r>
            <a:endParaRPr b="0" lang="es-ES" sz="21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&lt;h1 class="roja"&gt; Un encabezamiento rojo &lt;/h1&gt; </a:t>
            </a:r>
            <a:endParaRPr b="0" lang="es-ES" sz="17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&lt;h1 class="azul"&gt; ahora azul &lt;/h1&gt; </a:t>
            </a:r>
            <a:endParaRPr b="0" lang="es-ES" sz="17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&lt;h1 class="verde"&gt; Y ahora verde &lt;/h1&gt; </a:t>
            </a:r>
            <a:endParaRPr b="0" lang="es-ES" sz="1700" spc="-1" strike="noStrike">
              <a:latin typeface="Arial"/>
            </a:endParaRPr>
          </a:p>
          <a:p>
            <a:pPr marL="343080" indent="-343080">
              <a:lnSpc>
                <a:spcPct val="80000"/>
              </a:lnSpc>
              <a:spcBef>
                <a:spcPts val="420"/>
              </a:spcBef>
              <a:tabLst>
                <a:tab algn="l" pos="0"/>
              </a:tabLst>
            </a:pPr>
            <a:r>
              <a:rPr b="0" lang="es-ES" sz="2100" spc="-1" strike="noStrike">
                <a:solidFill>
                  <a:srgbClr val="000000"/>
                </a:solidFill>
                <a:latin typeface="Courier New"/>
              </a:rPr>
              <a:t>&lt;/body&gt;</a:t>
            </a:r>
            <a:endParaRPr b="0" lang="es-ES" sz="2100" spc="-1" strike="noStrike">
              <a:latin typeface="Arial"/>
            </a:endParaRPr>
          </a:p>
        </p:txBody>
      </p:sp>
      <p:pic>
        <p:nvPicPr>
          <p:cNvPr id="150" name="Picture 5" descr=""/>
          <p:cNvPicPr/>
          <p:nvPr/>
        </p:nvPicPr>
        <p:blipFill>
          <a:blip r:embed="rId1"/>
          <a:stretch/>
        </p:blipFill>
        <p:spPr>
          <a:xfrm>
            <a:off x="5364000" y="1845000"/>
            <a:ext cx="2846520" cy="17686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AD841B8F-E751-4F59-9364-FB3511C27948}"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52"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3.2. SELECTORES BASADOS EN CLASES </a:t>
            </a:r>
            <a:br/>
            <a:endParaRPr b="0" lang="es-ES" sz="3800" spc="-1" strike="noStrike">
              <a:latin typeface="Arial"/>
            </a:endParaRPr>
          </a:p>
        </p:txBody>
      </p:sp>
      <p:sp>
        <p:nvSpPr>
          <p:cNvPr id="153" name="PlaceHolder 3"/>
          <p:cNvSpPr>
            <a:spLocks noGrp="1"/>
          </p:cNvSpPr>
          <p:nvPr>
            <p:ph/>
          </p:nvPr>
        </p:nvSpPr>
        <p:spPr>
          <a:xfrm>
            <a:off x="468360" y="1557360"/>
            <a:ext cx="8228160" cy="4529160"/>
          </a:xfrm>
          <a:prstGeom prst="rect">
            <a:avLst/>
          </a:prstGeom>
          <a:noFill/>
          <a:ln w="0">
            <a:noFill/>
          </a:ln>
        </p:spPr>
        <p:txBody>
          <a:bodyPr numCol="1" spcCol="0" lIns="0" rIns="0" tIns="0" bIns="0" anchor="t">
            <a:noAutofit/>
          </a:bodyPr>
          <a:p>
            <a:pPr marL="343080" indent="-343080" algn="just">
              <a:lnSpc>
                <a:spcPct val="100000"/>
              </a:lnSpc>
              <a:spcBef>
                <a:spcPts val="400"/>
              </a:spcBef>
              <a:buClr>
                <a:srgbClr val="cc9900"/>
              </a:buClr>
              <a:buSzPct val="65000"/>
              <a:buFont typeface="Wingdings" charset="2"/>
              <a:buChar char=""/>
            </a:pPr>
            <a:r>
              <a:rPr b="0" lang="es-ES" sz="2000" spc="-1" strike="noStrike">
                <a:solidFill>
                  <a:srgbClr val="000000"/>
                </a:solidFill>
                <a:latin typeface="Arial"/>
              </a:rPr>
              <a:t>Es posible emplear </a:t>
            </a:r>
            <a:r>
              <a:rPr b="1" lang="es-ES" sz="2000" spc="-1" strike="noStrike">
                <a:solidFill>
                  <a:srgbClr val="000000"/>
                </a:solidFill>
                <a:latin typeface="Arial"/>
              </a:rPr>
              <a:t>clases genéricas </a:t>
            </a:r>
            <a:r>
              <a:rPr b="0" lang="es-ES" sz="2000" spc="-1" strike="noStrike">
                <a:solidFill>
                  <a:srgbClr val="000000"/>
                </a:solidFill>
                <a:latin typeface="Arial"/>
              </a:rPr>
              <a:t>que no se aplican a ninguna etiqueta HTML, por lo que en su descripción se omite en el selector el nombre de ninguna etiqueta. </a:t>
            </a:r>
            <a:endParaRPr b="0" lang="es-ES" sz="2000" spc="-1" strike="noStrike">
              <a:latin typeface="Arial"/>
            </a:endParaRPr>
          </a:p>
          <a:p>
            <a:pPr marL="343080" indent="-343080">
              <a:lnSpc>
                <a:spcPct val="100000"/>
              </a:lnSpc>
              <a:spcBef>
                <a:spcPts val="400"/>
              </a:spcBef>
              <a:tabLst>
                <a:tab algn="l" pos="0"/>
              </a:tabLst>
            </a:pPr>
            <a:r>
              <a:rPr b="0" lang="es-ES" sz="2000" spc="-1" strike="noStrike">
                <a:solidFill>
                  <a:srgbClr val="000000"/>
                </a:solidFill>
                <a:latin typeface="Arial"/>
              </a:rPr>
              <a:t>.</a:t>
            </a:r>
            <a:r>
              <a:rPr b="1" i="1" lang="es-ES" sz="2000" spc="-1" strike="noStrike">
                <a:solidFill>
                  <a:srgbClr val="000000"/>
                </a:solidFill>
                <a:latin typeface="Arial"/>
              </a:rPr>
              <a:t>nombreclase {atributo:valor; atributo:valor; … }</a:t>
            </a:r>
            <a:r>
              <a:rPr b="1" lang="es-ES" sz="2000" spc="-1" strike="noStrike">
                <a:solidFill>
                  <a:srgbClr val="000000"/>
                </a:solidFill>
                <a:latin typeface="Arial"/>
              </a:rPr>
              <a:t> </a:t>
            </a:r>
            <a:endParaRPr b="0" lang="es-ES" sz="2000" spc="-1" strike="noStrike">
              <a:latin typeface="Arial"/>
            </a:endParaRPr>
          </a:p>
          <a:p>
            <a:pPr marL="343080" indent="-343080">
              <a:lnSpc>
                <a:spcPct val="80000"/>
              </a:lnSpc>
              <a:spcBef>
                <a:spcPts val="400"/>
              </a:spcBef>
              <a:tabLst>
                <a:tab algn="l" pos="0"/>
              </a:tabLst>
            </a:pPr>
            <a:endParaRPr b="0" lang="es-ES" sz="20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&lt;head&gt; </a:t>
            </a:r>
            <a:endParaRPr b="0" lang="es-ES" sz="18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	</a:t>
            </a:r>
            <a:r>
              <a:rPr b="0" lang="es-ES" sz="1800" spc="-1" strike="noStrike">
                <a:solidFill>
                  <a:srgbClr val="000000"/>
                </a:solidFill>
                <a:latin typeface="Courier New"/>
              </a:rPr>
              <a:t>&lt;style&gt; </a:t>
            </a:r>
            <a:endParaRPr b="0" lang="es-ES" sz="18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	</a:t>
            </a:r>
            <a:r>
              <a:rPr b="0" lang="es-ES" sz="1400" spc="-1" strike="noStrike">
                <a:solidFill>
                  <a:srgbClr val="000000"/>
                </a:solidFill>
                <a:latin typeface="Courier New"/>
              </a:rPr>
              <a:t>.verde { color:green} </a:t>
            </a:r>
            <a:endParaRPr b="0" lang="es-ES" sz="14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	</a:t>
            </a:r>
            <a:r>
              <a:rPr b="0" lang="es-ES" sz="1800" spc="-1" strike="noStrike">
                <a:solidFill>
                  <a:srgbClr val="000000"/>
                </a:solidFill>
                <a:latin typeface="Courier New"/>
              </a:rPr>
              <a:t>&lt;/style&gt; </a:t>
            </a:r>
            <a:endParaRPr b="0" lang="es-ES" sz="18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&lt;/head&gt; </a:t>
            </a:r>
            <a:endParaRPr b="0" lang="es-ES" sz="1800" spc="-1" strike="noStrike">
              <a:latin typeface="Arial"/>
            </a:endParaRPr>
          </a:p>
          <a:p>
            <a:pPr marL="343080" indent="-343080">
              <a:lnSpc>
                <a:spcPct val="80000"/>
              </a:lnSpc>
              <a:spcBef>
                <a:spcPts val="360"/>
              </a:spcBef>
              <a:tabLst>
                <a:tab algn="l" pos="0"/>
              </a:tabLst>
            </a:pPr>
            <a:endParaRPr b="0" lang="es-ES" sz="1800" spc="-1" strike="noStrike">
              <a:latin typeface="Arial"/>
            </a:endParaRPr>
          </a:p>
          <a:p>
            <a:pPr marL="343080" indent="-343080">
              <a:lnSpc>
                <a:spcPct val="80000"/>
              </a:lnSpc>
              <a:spcBef>
                <a:spcPts val="360"/>
              </a:spcBef>
              <a:tabLst>
                <a:tab algn="l" pos="0"/>
              </a:tabLst>
            </a:pPr>
            <a:r>
              <a:rPr b="0" i="1" lang="es-ES" sz="1800" spc="-1" strike="noStrike">
                <a:solidFill>
                  <a:srgbClr val="000000"/>
                </a:solidFill>
                <a:latin typeface="Arial"/>
              </a:rPr>
              <a:t>Se podría aplicar el estilo .verde a cualquier contenido en el &lt;body&gt; ya sea un, párrafo &lt;p&gt;, encabezado&lt;h1&gt; o bloque&lt;div&gt;: </a:t>
            </a:r>
            <a:endParaRPr b="0" lang="es-ES" sz="1800" spc="-1" strike="noStrike">
              <a:latin typeface="Arial"/>
            </a:endParaRPr>
          </a:p>
          <a:p>
            <a:pPr marL="1681200" indent="-339840">
              <a:lnSpc>
                <a:spcPct val="80000"/>
              </a:lnSpc>
              <a:spcBef>
                <a:spcPts val="320"/>
              </a:spcBef>
              <a:tabLst>
                <a:tab algn="l" pos="0"/>
              </a:tabLst>
            </a:pPr>
            <a:r>
              <a:rPr b="0" lang="es-ES" sz="1600" spc="-1" strike="noStrike">
                <a:solidFill>
                  <a:srgbClr val="000000"/>
                </a:solidFill>
                <a:latin typeface="Courier New"/>
              </a:rPr>
              <a:t>&lt;p class="verde"&gt;Párrafo verde&lt;/p&gt; </a:t>
            </a:r>
            <a:endParaRPr b="0" lang="es-ES" sz="1600" spc="-1" strike="noStrike">
              <a:latin typeface="Arial"/>
            </a:endParaRPr>
          </a:p>
          <a:p>
            <a:pPr marL="1681200" indent="-339840">
              <a:lnSpc>
                <a:spcPct val="80000"/>
              </a:lnSpc>
              <a:spcBef>
                <a:spcPts val="320"/>
              </a:spcBef>
              <a:tabLst>
                <a:tab algn="l" pos="0"/>
              </a:tabLst>
            </a:pPr>
            <a:r>
              <a:rPr b="0" lang="es-ES" sz="1600" spc="-1" strike="noStrike">
                <a:solidFill>
                  <a:srgbClr val="000000"/>
                </a:solidFill>
                <a:latin typeface="Courier New"/>
              </a:rPr>
              <a:t>&lt;h1 class="verde"&gt;h1 verde.&lt;/h1&gt; </a:t>
            </a:r>
            <a:endParaRPr b="0" lang="es-ES" sz="1600" spc="-1" strike="noStrike">
              <a:latin typeface="Arial"/>
            </a:endParaRPr>
          </a:p>
          <a:p>
            <a:pPr marL="1681200" indent="-339840">
              <a:lnSpc>
                <a:spcPct val="80000"/>
              </a:lnSpc>
              <a:spcBef>
                <a:spcPts val="320"/>
              </a:spcBef>
              <a:tabLst>
                <a:tab algn="l" pos="0"/>
              </a:tabLst>
            </a:pPr>
            <a:r>
              <a:rPr b="0" lang="es-ES" sz="1600" spc="-1" strike="noStrike">
                <a:solidFill>
                  <a:srgbClr val="000000"/>
                </a:solidFill>
                <a:latin typeface="Courier New"/>
              </a:rPr>
              <a:t>&lt;div class="verde"&gt; div verde &lt;/div&gt;</a:t>
            </a:r>
            <a:endParaRPr b="0" lang="es-ES" sz="1600" spc="-1" strike="noStrike">
              <a:latin typeface="Arial"/>
            </a:endParaRPr>
          </a:p>
          <a:p>
            <a:pPr marL="1681200" indent="-339840">
              <a:lnSpc>
                <a:spcPct val="80000"/>
              </a:lnSpc>
              <a:spcBef>
                <a:spcPts val="360"/>
              </a:spcBef>
              <a:tabLst>
                <a:tab algn="l" pos="0"/>
              </a:tabLst>
            </a:pP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10D0F28D-5DD7-44A2-A4CE-50ED96F6B126}"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55"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3.2. SELECTORES BASADOS EN CLASES </a:t>
            </a:r>
            <a:br/>
            <a:endParaRPr b="0" lang="es-ES" sz="3800" spc="-1" strike="noStrike">
              <a:latin typeface="Arial"/>
            </a:endParaRPr>
          </a:p>
        </p:txBody>
      </p:sp>
      <p:sp>
        <p:nvSpPr>
          <p:cNvPr id="156" name="PlaceHolder 3"/>
          <p:cNvSpPr>
            <a:spLocks noGrp="1"/>
          </p:cNvSpPr>
          <p:nvPr>
            <p:ph/>
          </p:nvPr>
        </p:nvSpPr>
        <p:spPr>
          <a:xfrm>
            <a:off x="468360" y="1557360"/>
            <a:ext cx="8228160" cy="4529160"/>
          </a:xfrm>
          <a:prstGeom prst="rect">
            <a:avLst/>
          </a:prstGeom>
          <a:noFill/>
          <a:ln w="0">
            <a:noFill/>
          </a:ln>
        </p:spPr>
        <p:txBody>
          <a:bodyPr numCol="1" spcCol="0" lIns="0" rIns="0" tIns="0" bIns="0" anchor="t">
            <a:noAutofit/>
          </a:bodyPr>
          <a:p>
            <a:pPr marL="343080" indent="-343080">
              <a:lnSpc>
                <a:spcPct val="80000"/>
              </a:lnSpc>
              <a:spcBef>
                <a:spcPts val="420"/>
              </a:spcBef>
              <a:buClr>
                <a:srgbClr val="cc9900"/>
              </a:buClr>
              <a:buSzPct val="65000"/>
              <a:buFont typeface="Wingdings" charset="2"/>
              <a:buChar char=""/>
            </a:pPr>
            <a:r>
              <a:rPr b="0" i="1" lang="es-ES" sz="2100" spc="-1" strike="noStrike">
                <a:solidFill>
                  <a:srgbClr val="000000"/>
                </a:solidFill>
                <a:latin typeface="Arial"/>
              </a:rPr>
              <a:t>Con la siguiente declaración:</a:t>
            </a:r>
            <a:endParaRPr b="0" lang="es-ES" sz="2100" spc="-1" strike="noStrike">
              <a:latin typeface="Arial"/>
            </a:endParaRPr>
          </a:p>
          <a:p>
            <a:pPr marL="343080" indent="-343080">
              <a:lnSpc>
                <a:spcPct val="80000"/>
              </a:lnSpc>
              <a:spcBef>
                <a:spcPts val="420"/>
              </a:spcBef>
              <a:tabLst>
                <a:tab algn="l" pos="0"/>
              </a:tabLst>
            </a:pPr>
            <a:r>
              <a:rPr b="0" lang="es-ES" sz="2100" spc="-1" strike="noStrike">
                <a:solidFill>
                  <a:srgbClr val="000000"/>
                </a:solidFill>
                <a:latin typeface="Courier New"/>
              </a:rPr>
              <a:t>&lt;head&gt; </a:t>
            </a:r>
            <a:endParaRPr b="0" lang="es-ES" sz="2100" spc="-1" strike="noStrike">
              <a:latin typeface="Arial"/>
            </a:endParaRPr>
          </a:p>
          <a:p>
            <a:pPr marL="343080" indent="-343080">
              <a:lnSpc>
                <a:spcPct val="80000"/>
              </a:lnSpc>
              <a:spcBef>
                <a:spcPts val="420"/>
              </a:spcBef>
              <a:tabLst>
                <a:tab algn="l" pos="0"/>
              </a:tabLst>
            </a:pPr>
            <a:r>
              <a:rPr b="0" lang="es-ES" sz="2100" spc="-1" strike="noStrike">
                <a:solidFill>
                  <a:srgbClr val="000000"/>
                </a:solidFill>
                <a:latin typeface="Courier New"/>
              </a:rPr>
              <a:t>	</a:t>
            </a:r>
            <a:r>
              <a:rPr b="0" lang="es-ES" sz="2100" spc="-1" strike="noStrike">
                <a:solidFill>
                  <a:srgbClr val="000000"/>
                </a:solidFill>
                <a:latin typeface="Courier New"/>
              </a:rPr>
              <a:t>&lt;style&gt; </a:t>
            </a:r>
            <a:endParaRPr b="0" lang="es-ES" sz="21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	</a:t>
            </a:r>
            <a:r>
              <a:rPr b="0" lang="es-ES" sz="1700" spc="-1" strike="noStrike">
                <a:solidFill>
                  <a:srgbClr val="000000"/>
                </a:solidFill>
                <a:latin typeface="Courier New"/>
              </a:rPr>
              <a:t>.rojo { color: red } </a:t>
            </a:r>
            <a:endParaRPr b="0" lang="es-ES" sz="17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	</a:t>
            </a:r>
            <a:r>
              <a:rPr b="0" lang="es-ES" sz="1700" spc="-1" strike="noStrike">
                <a:solidFill>
                  <a:srgbClr val="000000"/>
                </a:solidFill>
                <a:latin typeface="Courier New"/>
              </a:rPr>
              <a:t>.verde {color: green} </a:t>
            </a:r>
            <a:endParaRPr b="0" lang="es-ES" sz="17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	</a:t>
            </a:r>
            <a:r>
              <a:rPr b="0" lang="es-ES" sz="1700" spc="-1" strike="noStrike">
                <a:solidFill>
                  <a:srgbClr val="000000"/>
                </a:solidFill>
                <a:latin typeface="Courier New"/>
              </a:rPr>
              <a:t>.azul {color: blue}</a:t>
            </a:r>
            <a:endParaRPr b="0" lang="es-ES" sz="1700" spc="-1" strike="noStrike">
              <a:latin typeface="Arial"/>
            </a:endParaRPr>
          </a:p>
          <a:p>
            <a:pPr marL="343080" indent="-343080">
              <a:lnSpc>
                <a:spcPct val="80000"/>
              </a:lnSpc>
              <a:spcBef>
                <a:spcPts val="420"/>
              </a:spcBef>
              <a:tabLst>
                <a:tab algn="l" pos="0"/>
              </a:tabLst>
            </a:pPr>
            <a:r>
              <a:rPr b="0" lang="es-ES" sz="2100" spc="-1" strike="noStrike">
                <a:solidFill>
                  <a:srgbClr val="000000"/>
                </a:solidFill>
                <a:latin typeface="Courier New"/>
              </a:rPr>
              <a:t>	</a:t>
            </a:r>
            <a:r>
              <a:rPr b="0" lang="es-ES" sz="2100" spc="-1" strike="noStrike">
                <a:solidFill>
                  <a:srgbClr val="000000"/>
                </a:solidFill>
                <a:latin typeface="Courier New"/>
              </a:rPr>
              <a:t>&lt;/style&gt; </a:t>
            </a:r>
            <a:endParaRPr b="0" lang="es-ES" sz="2100" spc="-1" strike="noStrike">
              <a:latin typeface="Arial"/>
            </a:endParaRPr>
          </a:p>
          <a:p>
            <a:pPr marL="343080" indent="-343080">
              <a:lnSpc>
                <a:spcPct val="80000"/>
              </a:lnSpc>
              <a:spcBef>
                <a:spcPts val="420"/>
              </a:spcBef>
              <a:tabLst>
                <a:tab algn="l" pos="0"/>
              </a:tabLst>
            </a:pPr>
            <a:r>
              <a:rPr b="0" lang="es-ES" sz="2100" spc="-1" strike="noStrike">
                <a:solidFill>
                  <a:srgbClr val="000000"/>
                </a:solidFill>
                <a:latin typeface="Courier New"/>
              </a:rPr>
              <a:t>&lt;/head&gt; </a:t>
            </a:r>
            <a:endParaRPr b="0" lang="es-ES" sz="2100" spc="-1" strike="noStrike">
              <a:latin typeface="Arial"/>
            </a:endParaRPr>
          </a:p>
          <a:p>
            <a:pPr marL="343080" indent="-343080">
              <a:lnSpc>
                <a:spcPct val="80000"/>
              </a:lnSpc>
              <a:spcBef>
                <a:spcPts val="420"/>
              </a:spcBef>
              <a:buClr>
                <a:srgbClr val="cc9900"/>
              </a:buClr>
              <a:buSzPct val="65000"/>
              <a:buFont typeface="Wingdings" charset="2"/>
              <a:buChar char=""/>
              <a:tabLst>
                <a:tab algn="l" pos="0"/>
              </a:tabLst>
            </a:pPr>
            <a:r>
              <a:rPr b="0" i="1" lang="es-ES" sz="2100" spc="-1" strike="noStrike">
                <a:solidFill>
                  <a:srgbClr val="000000"/>
                </a:solidFill>
                <a:latin typeface="Arial"/>
              </a:rPr>
              <a:t>Y aplicando las clases a las diferentes etiquetas &lt;h1&gt;en el &lt;body&gt;: </a:t>
            </a:r>
            <a:endParaRPr b="0" lang="es-ES" sz="21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&lt;h1 class="rojo"&gt;Un Encabezado rojo&lt;/h1&gt; </a:t>
            </a:r>
            <a:endParaRPr b="0" lang="es-ES" sz="17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&lt;h1 class="azul"&gt;ahora azul&lt;/h1&gt; </a:t>
            </a:r>
            <a:endParaRPr b="0" lang="es-ES" sz="17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&lt;h1 class="verde"&gt;Y ahora verde&lt;/h1&gt; </a:t>
            </a:r>
            <a:endParaRPr b="0" lang="es-ES" sz="1700" spc="-1" strike="noStrike">
              <a:latin typeface="Arial"/>
            </a:endParaRPr>
          </a:p>
          <a:p>
            <a:pPr marL="343080" indent="-343080">
              <a:lnSpc>
                <a:spcPct val="80000"/>
              </a:lnSpc>
              <a:spcBef>
                <a:spcPts val="420"/>
              </a:spcBef>
              <a:buClr>
                <a:srgbClr val="cc9900"/>
              </a:buClr>
              <a:buSzPct val="65000"/>
              <a:buFont typeface="Wingdings" charset="2"/>
              <a:buChar char=""/>
              <a:tabLst>
                <a:tab algn="l" pos="0"/>
              </a:tabLst>
            </a:pPr>
            <a:r>
              <a:rPr b="0" i="1" lang="es-ES" sz="2100" spc="-1" strike="noStrike">
                <a:solidFill>
                  <a:srgbClr val="000000"/>
                </a:solidFill>
                <a:latin typeface="Arial"/>
              </a:rPr>
              <a:t>Se pueden aplicar a cualquier otra etiqueta, por ejemplo al párrafo &lt;p&gt;</a:t>
            </a:r>
            <a:endParaRPr b="0" lang="es-ES" sz="2100" spc="-1" strike="noStrike">
              <a:latin typeface="Arial"/>
            </a:endParaRPr>
          </a:p>
          <a:p>
            <a:pPr marL="669960" indent="-325440">
              <a:lnSpc>
                <a:spcPct val="80000"/>
              </a:lnSpc>
              <a:spcBef>
                <a:spcPts val="340"/>
              </a:spcBef>
              <a:tabLst>
                <a:tab algn="l" pos="0"/>
              </a:tabLst>
            </a:pPr>
            <a:r>
              <a:rPr b="0" lang="es-ES" sz="1700" spc="-1" strike="noStrike">
                <a:solidFill>
                  <a:srgbClr val="000000"/>
                </a:solidFill>
                <a:latin typeface="Courier New"/>
              </a:rPr>
              <a:t>&lt;p class="rojo"&gt;aquí está el párrafo en rojo.&lt;/p&gt; </a:t>
            </a:r>
            <a:endParaRPr b="0" lang="es-ES" sz="1700" spc="-1" strike="noStrike">
              <a:latin typeface="Arial"/>
            </a:endParaRPr>
          </a:p>
          <a:p>
            <a:pPr marL="669960" indent="-325440">
              <a:lnSpc>
                <a:spcPct val="80000"/>
              </a:lnSpc>
              <a:spcBef>
                <a:spcPts val="340"/>
              </a:spcBef>
              <a:tabLst>
                <a:tab algn="l" pos="0"/>
              </a:tabLst>
            </a:pPr>
            <a:endParaRPr b="0" lang="es-ES" sz="1700" spc="-1" strike="noStrike">
              <a:latin typeface="Arial"/>
            </a:endParaRPr>
          </a:p>
        </p:txBody>
      </p:sp>
      <p:pic>
        <p:nvPicPr>
          <p:cNvPr id="157" name="Picture 2" descr=""/>
          <p:cNvPicPr/>
          <p:nvPr/>
        </p:nvPicPr>
        <p:blipFill>
          <a:blip r:embed="rId1"/>
          <a:stretch/>
        </p:blipFill>
        <p:spPr>
          <a:xfrm>
            <a:off x="5508000" y="1556640"/>
            <a:ext cx="2808360" cy="20084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82F6260A-EEF6-4D47-BA46-612731C518AC}"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59"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3.2. SELECTORES BASADOS EN CLASES </a:t>
            </a:r>
            <a:br/>
            <a:endParaRPr b="0" lang="es-ES" sz="3800" spc="-1" strike="noStrike">
              <a:latin typeface="Arial"/>
            </a:endParaRPr>
          </a:p>
        </p:txBody>
      </p:sp>
      <p:sp>
        <p:nvSpPr>
          <p:cNvPr id="160" name="PlaceHolder 3"/>
          <p:cNvSpPr>
            <a:spLocks noGrp="1"/>
          </p:cNvSpPr>
          <p:nvPr>
            <p:ph/>
          </p:nvPr>
        </p:nvSpPr>
        <p:spPr>
          <a:xfrm>
            <a:off x="468360" y="1557360"/>
            <a:ext cx="8228160" cy="4822920"/>
          </a:xfrm>
          <a:prstGeom prst="rect">
            <a:avLst/>
          </a:prstGeom>
          <a:noFill/>
          <a:ln w="0">
            <a:noFill/>
          </a:ln>
        </p:spPr>
        <p:txBody>
          <a:bodyPr numCol="1" spcCol="0" lIns="0" rIns="0" tIns="0" bIns="0" anchor="t">
            <a:noAutofit/>
          </a:bodyPr>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Una característica de las clases es que se puede asignar más de una clase a una misma etiqueta, siempre y cuando no hay conflicto entre ellas. </a:t>
            </a:r>
            <a:endParaRPr b="0" lang="es-ES" sz="21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&lt;head&gt; </a:t>
            </a:r>
            <a:endParaRPr b="0" lang="es-ES" sz="18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	</a:t>
            </a:r>
            <a:r>
              <a:rPr b="0" lang="es-ES" sz="1800" spc="-1" strike="noStrike">
                <a:solidFill>
                  <a:srgbClr val="000000"/>
                </a:solidFill>
                <a:latin typeface="Courier New"/>
              </a:rPr>
              <a:t>&lt;style&gt; </a:t>
            </a:r>
            <a:endParaRPr b="0" lang="es-ES" sz="18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	</a:t>
            </a:r>
            <a:r>
              <a:rPr b="0" lang="es-ES" sz="1200" spc="-1" strike="noStrike">
                <a:solidFill>
                  <a:srgbClr val="000000"/>
                </a:solidFill>
                <a:latin typeface="Courier New"/>
              </a:rPr>
              <a:t>.textorojo { color: red } </a:t>
            </a:r>
            <a:endParaRPr b="0" lang="es-ES" sz="1200" spc="-1" strike="noStrike">
              <a:latin typeface="Arial"/>
            </a:endParaRPr>
          </a:p>
          <a:p>
            <a:pPr marL="669960" indent="-32544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.fondoazul { background-color: blue } </a:t>
            </a:r>
            <a:endParaRPr b="0" lang="es-ES" sz="12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	</a:t>
            </a:r>
            <a:r>
              <a:rPr b="0" lang="es-ES" sz="1800" spc="-1" strike="noStrike">
                <a:solidFill>
                  <a:srgbClr val="000000"/>
                </a:solidFill>
                <a:latin typeface="Courier New"/>
              </a:rPr>
              <a:t>&lt;/style&gt; </a:t>
            </a:r>
            <a:endParaRPr b="0" lang="es-ES" sz="18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&lt;/head&gt; </a:t>
            </a:r>
            <a:endParaRPr b="0" lang="es-ES" sz="1800" spc="-1" strike="noStrike">
              <a:latin typeface="Arial"/>
            </a:endParaRPr>
          </a:p>
          <a:p>
            <a:pPr marL="343080" indent="-343080">
              <a:lnSpc>
                <a:spcPct val="80000"/>
              </a:lnSpc>
              <a:spcBef>
                <a:spcPts val="420"/>
              </a:spcBef>
              <a:tabLst>
                <a:tab algn="l" pos="0"/>
              </a:tabLst>
            </a:pPr>
            <a:endParaRPr b="0" lang="es-ES" sz="1800" spc="-1" strike="noStrike">
              <a:latin typeface="Arial"/>
            </a:endParaRPr>
          </a:p>
          <a:p>
            <a:pPr marL="343080" indent="-343080" algn="just">
              <a:lnSpc>
                <a:spcPct val="80000"/>
              </a:lnSpc>
              <a:spcBef>
                <a:spcPts val="420"/>
              </a:spcBef>
              <a:tabLst>
                <a:tab algn="l" pos="0"/>
              </a:tabLst>
            </a:pPr>
            <a:r>
              <a:rPr b="0" lang="es-ES" sz="2100" spc="-1" strike="noStrike">
                <a:solidFill>
                  <a:srgbClr val="000000"/>
                </a:solidFill>
                <a:latin typeface="Arial"/>
              </a:rPr>
              <a:t>Se podría hacer el siguiente contenido en el &lt;body&gt; separándolos con un espacio en blanco: </a:t>
            </a:r>
            <a:endParaRPr b="0" lang="es-ES" sz="2100" spc="-1" strike="noStrike">
              <a:latin typeface="Arial"/>
            </a:endParaRPr>
          </a:p>
          <a:p>
            <a:pPr marL="343080" indent="-343080" algn="just">
              <a:lnSpc>
                <a:spcPct val="80000"/>
              </a:lnSpc>
              <a:spcBef>
                <a:spcPts val="281"/>
              </a:spcBef>
              <a:tabLst>
                <a:tab algn="l" pos="0"/>
              </a:tabLst>
            </a:pPr>
            <a:endParaRPr b="0" lang="es-ES" sz="2100" spc="-1" strike="noStrike">
              <a:latin typeface="Arial"/>
            </a:endParaRPr>
          </a:p>
          <a:p>
            <a:pPr marL="343080" indent="-343080" algn="just">
              <a:lnSpc>
                <a:spcPct val="80000"/>
              </a:lnSpc>
              <a:spcBef>
                <a:spcPts val="281"/>
              </a:spcBef>
              <a:tabLst>
                <a:tab algn="l" pos="0"/>
              </a:tabLst>
            </a:pPr>
            <a:r>
              <a:rPr b="0" lang="es-ES" sz="1400" spc="-1" strike="noStrike">
                <a:solidFill>
                  <a:srgbClr val="000000"/>
                </a:solidFill>
                <a:latin typeface="Courier New"/>
              </a:rPr>
              <a:t>&lt;h3 class="textorojo fondoazul"&gt;título en rojo, fondo azul&lt;/h3&gt; </a:t>
            </a:r>
            <a:endParaRPr b="0" lang="es-ES" sz="1400" spc="-1" strike="noStrike">
              <a:latin typeface="Arial"/>
            </a:endParaRPr>
          </a:p>
          <a:p>
            <a:pPr marL="343080" indent="-343080" algn="just">
              <a:lnSpc>
                <a:spcPct val="80000"/>
              </a:lnSpc>
              <a:spcBef>
                <a:spcPts val="281"/>
              </a:spcBef>
              <a:tabLst>
                <a:tab algn="l" pos="0"/>
              </a:tabLst>
            </a:pPr>
            <a:r>
              <a:rPr b="0" lang="es-ES" sz="1400" spc="-1" strike="noStrike">
                <a:solidFill>
                  <a:srgbClr val="000000"/>
                </a:solidFill>
                <a:latin typeface="Courier New"/>
              </a:rPr>
              <a:t>&lt;p class="textorojo"&gt;color en rojo; fondo: el que herede de la página.&lt;/p&gt; </a:t>
            </a:r>
            <a:endParaRPr b="0" lang="es-ES" sz="1400" spc="-1" strike="noStrike">
              <a:latin typeface="Arial"/>
            </a:endParaRPr>
          </a:p>
          <a:p>
            <a:pPr marL="669960" indent="-325440">
              <a:lnSpc>
                <a:spcPct val="80000"/>
              </a:lnSpc>
              <a:spcBef>
                <a:spcPts val="340"/>
              </a:spcBef>
              <a:tabLst>
                <a:tab algn="l" pos="0"/>
              </a:tabLst>
            </a:pPr>
            <a:endParaRPr b="0" lang="es-ES" sz="1400" spc="-1" strike="noStrike">
              <a:latin typeface="Arial"/>
            </a:endParaRPr>
          </a:p>
        </p:txBody>
      </p:sp>
      <p:pic>
        <p:nvPicPr>
          <p:cNvPr id="161" name="Picture 5" descr=""/>
          <p:cNvPicPr/>
          <p:nvPr/>
        </p:nvPicPr>
        <p:blipFill>
          <a:blip r:embed="rId1"/>
          <a:stretch/>
        </p:blipFill>
        <p:spPr>
          <a:xfrm>
            <a:off x="4644000" y="2349000"/>
            <a:ext cx="4262760" cy="13543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B8D2732A-79B3-4AC4-BAE1-FE9488DF1FC0}"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63"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3.3. SELECTORES BASADOS EN IDENTIFICADORES</a:t>
            </a:r>
            <a:endParaRPr b="0" lang="es-ES" sz="3800" spc="-1" strike="noStrike">
              <a:latin typeface="Arial"/>
            </a:endParaRPr>
          </a:p>
        </p:txBody>
      </p:sp>
      <p:sp>
        <p:nvSpPr>
          <p:cNvPr id="164" name="PlaceHolder 3"/>
          <p:cNvSpPr>
            <a:spLocks noGrp="1"/>
          </p:cNvSpPr>
          <p:nvPr>
            <p:ph/>
          </p:nvPr>
        </p:nvSpPr>
        <p:spPr>
          <a:xfrm>
            <a:off x="457200" y="1600200"/>
            <a:ext cx="8228160" cy="4529160"/>
          </a:xfrm>
          <a:prstGeom prst="rect">
            <a:avLst/>
          </a:prstGeom>
          <a:noFill/>
          <a:ln w="0">
            <a:noFill/>
          </a:ln>
        </p:spPr>
        <p:txBody>
          <a:bodyPr numCol="1" spcCol="0" lIns="0" rIns="0" tIns="0" bIns="0" anchor="t">
            <a:noAutofit/>
          </a:bodyPr>
          <a:p>
            <a:pPr marL="343080" indent="-343080">
              <a:lnSpc>
                <a:spcPct val="80000"/>
              </a:lnSpc>
              <a:spcBef>
                <a:spcPts val="519"/>
              </a:spcBef>
              <a:buClr>
                <a:srgbClr val="cc9900"/>
              </a:buClr>
              <a:buSzPct val="65000"/>
              <a:buFont typeface="Wingdings" charset="2"/>
              <a:buChar char=""/>
            </a:pPr>
            <a:r>
              <a:rPr b="0" lang="es-ES" sz="2600" spc="-1" strike="noStrike">
                <a:solidFill>
                  <a:srgbClr val="000000"/>
                </a:solidFill>
                <a:latin typeface="Arial"/>
              </a:rPr>
              <a:t>A diferencia de las clases, </a:t>
            </a:r>
            <a:r>
              <a:rPr b="1" lang="es-ES" sz="2600" spc="-1" strike="noStrike">
                <a:solidFill>
                  <a:srgbClr val="000000"/>
                </a:solidFill>
                <a:latin typeface="Arial"/>
              </a:rPr>
              <a:t>los identificadores solo se pueden usar en un único elemento</a:t>
            </a:r>
            <a:r>
              <a:rPr b="0" lang="es-ES" sz="2600" spc="-1" strike="noStrike">
                <a:solidFill>
                  <a:srgbClr val="000000"/>
                </a:solidFill>
                <a:latin typeface="Arial"/>
              </a:rPr>
              <a:t>. </a:t>
            </a:r>
            <a:endParaRPr b="0" lang="es-ES" sz="2600" spc="-1" strike="noStrike">
              <a:latin typeface="Arial"/>
            </a:endParaRPr>
          </a:p>
          <a:p>
            <a:pPr>
              <a:lnSpc>
                <a:spcPct val="80000"/>
              </a:lnSpc>
              <a:spcBef>
                <a:spcPts val="519"/>
              </a:spcBef>
            </a:pPr>
            <a:endParaRPr b="0" lang="es-ES" sz="2600" spc="-1" strike="noStrike">
              <a:latin typeface="Arial"/>
            </a:endParaRPr>
          </a:p>
          <a:p>
            <a:pPr marL="343080" indent="-343080">
              <a:lnSpc>
                <a:spcPct val="80000"/>
              </a:lnSpc>
              <a:spcBef>
                <a:spcPts val="459"/>
              </a:spcBef>
              <a:tabLst>
                <a:tab algn="l" pos="0"/>
              </a:tabLst>
            </a:pPr>
            <a:r>
              <a:rPr b="1" lang="es-ES" sz="2300" spc="-1" strike="noStrike">
                <a:solidFill>
                  <a:srgbClr val="000000"/>
                </a:solidFill>
                <a:latin typeface="Courier New"/>
              </a:rPr>
              <a:t>Nombreetiqueta#nombreid {atributo:valor; atributo:valor; … } </a:t>
            </a:r>
            <a:endParaRPr b="0" lang="es-ES" sz="2300" spc="-1" strike="noStrike">
              <a:latin typeface="Arial"/>
            </a:endParaRPr>
          </a:p>
          <a:p>
            <a:pPr marL="343080" indent="-343080">
              <a:lnSpc>
                <a:spcPct val="80000"/>
              </a:lnSpc>
              <a:spcBef>
                <a:spcPts val="459"/>
              </a:spcBef>
              <a:tabLst>
                <a:tab algn="l" pos="0"/>
              </a:tabLst>
            </a:pPr>
            <a:r>
              <a:rPr b="1" lang="es-ES" sz="2300" spc="-1" strike="noStrike">
                <a:solidFill>
                  <a:srgbClr val="000000"/>
                </a:solidFill>
                <a:latin typeface="Courier New"/>
              </a:rPr>
              <a:t>#nombreid {atributo:valor; atributo:valor; … } </a:t>
            </a:r>
            <a:endParaRPr b="0" lang="es-ES" sz="2300" spc="-1" strike="noStrike">
              <a:latin typeface="Arial"/>
            </a:endParaRPr>
          </a:p>
          <a:p>
            <a:pPr marL="343080" indent="-343080">
              <a:lnSpc>
                <a:spcPct val="80000"/>
              </a:lnSpc>
              <a:spcBef>
                <a:spcPts val="519"/>
              </a:spcBef>
              <a:tabLst>
                <a:tab algn="l" pos="0"/>
              </a:tabLst>
            </a:pPr>
            <a:endParaRPr b="0" lang="es-ES" sz="2300" spc="-1" strike="noStrike">
              <a:latin typeface="Arial"/>
            </a:endParaRPr>
          </a:p>
          <a:p>
            <a:pPr marL="343080" indent="-343080" algn="just">
              <a:lnSpc>
                <a:spcPct val="80000"/>
              </a:lnSpc>
              <a:spcBef>
                <a:spcPts val="519"/>
              </a:spcBef>
              <a:buClr>
                <a:srgbClr val="cc9900"/>
              </a:buClr>
              <a:buSzPct val="65000"/>
              <a:buFont typeface="Wingdings" charset="2"/>
              <a:buChar char=""/>
              <a:tabLst>
                <a:tab algn="l" pos="0"/>
              </a:tabLst>
            </a:pPr>
            <a:r>
              <a:rPr b="0" lang="es-ES" sz="2600" spc="-1" strike="noStrike">
                <a:solidFill>
                  <a:srgbClr val="000000"/>
                </a:solidFill>
                <a:latin typeface="Arial"/>
              </a:rPr>
              <a:t>Como puede apreciarse, esta declaración es idéntica a la usada para definir selectores de clase. La única diferencia es que en vez de usar un punto </a:t>
            </a:r>
            <a:r>
              <a:rPr b="1" lang="es-ES" sz="2600" spc="-1" strike="noStrike">
                <a:solidFill>
                  <a:srgbClr val="000000"/>
                </a:solidFill>
                <a:latin typeface="Arial"/>
              </a:rPr>
              <a:t>"."</a:t>
            </a:r>
            <a:r>
              <a:rPr b="0" lang="es-ES" sz="2600" spc="-1" strike="noStrike">
                <a:solidFill>
                  <a:srgbClr val="000000"/>
                </a:solidFill>
                <a:latin typeface="Arial"/>
              </a:rPr>
              <a:t> se usa una almohadilla </a:t>
            </a:r>
            <a:r>
              <a:rPr b="1" lang="es-ES" sz="2600" spc="-1" strike="noStrike">
                <a:solidFill>
                  <a:srgbClr val="000000"/>
                </a:solidFill>
                <a:latin typeface="Arial"/>
              </a:rPr>
              <a:t>"#"</a:t>
            </a:r>
            <a:r>
              <a:rPr b="0" lang="es-ES" sz="2600" spc="-1" strike="noStrike">
                <a:solidFill>
                  <a:srgbClr val="000000"/>
                </a:solidFill>
                <a:latin typeface="Arial"/>
              </a:rPr>
              <a:t>. Sin embargo, la semántica de ambas expresiones es muy parecida. </a:t>
            </a:r>
            <a:endParaRPr b="0" lang="es-ES" sz="2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B0BFE3D2-4758-4F47-AAB2-FB7DFBE598D3}"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66"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3.3. SELECTORES BASADOS EN IDENTIFICADORES</a:t>
            </a:r>
            <a:endParaRPr b="0" lang="es-ES" sz="3800" spc="-1" strike="noStrike">
              <a:latin typeface="Arial"/>
            </a:endParaRPr>
          </a:p>
        </p:txBody>
      </p:sp>
      <p:sp>
        <p:nvSpPr>
          <p:cNvPr id="167" name="PlaceHolder 3"/>
          <p:cNvSpPr>
            <a:spLocks noGrp="1"/>
          </p:cNvSpPr>
          <p:nvPr>
            <p:ph/>
          </p:nvPr>
        </p:nvSpPr>
        <p:spPr>
          <a:xfrm>
            <a:off x="457200" y="1484280"/>
            <a:ext cx="8228160" cy="4645080"/>
          </a:xfrm>
          <a:prstGeom prst="rect">
            <a:avLst/>
          </a:prstGeom>
          <a:noFill/>
          <a:ln w="0">
            <a:noFill/>
          </a:ln>
        </p:spPr>
        <p:txBody>
          <a:bodyPr numCol="1" spcCol="0" lIns="0" rIns="0" tIns="0" bIns="0" anchor="t">
            <a:noAutofit/>
          </a:bodyPr>
          <a:p>
            <a:pPr marL="343080" indent="-343080">
              <a:lnSpc>
                <a:spcPct val="80000"/>
              </a:lnSpc>
              <a:spcBef>
                <a:spcPts val="400"/>
              </a:spcBef>
              <a:tabLst>
                <a:tab algn="l" pos="0"/>
              </a:tabLst>
            </a:pPr>
            <a:r>
              <a:rPr b="0" lang="es-ES" sz="2000" spc="-1" strike="noStrike">
                <a:solidFill>
                  <a:srgbClr val="000000"/>
                </a:solidFill>
                <a:latin typeface="Courier New"/>
              </a:rPr>
              <a:t>&lt;style&gt; </a:t>
            </a:r>
            <a:endParaRPr b="0" lang="es-ES" sz="2000" spc="-1" strike="noStrike">
              <a:latin typeface="Arial"/>
            </a:endParaRPr>
          </a:p>
          <a:p>
            <a:pPr marL="669960" indent="-325440">
              <a:lnSpc>
                <a:spcPct val="80000"/>
              </a:lnSpc>
              <a:spcBef>
                <a:spcPts val="360"/>
              </a:spcBef>
              <a:tabLst>
                <a:tab algn="l" pos="0"/>
              </a:tabLst>
            </a:pPr>
            <a:r>
              <a:rPr b="0" lang="es-ES" sz="1800" spc="-1" strike="noStrike">
                <a:solidFill>
                  <a:srgbClr val="000000"/>
                </a:solidFill>
                <a:latin typeface="Courier New"/>
              </a:rPr>
              <a:t>#rojo { color:red;} </a:t>
            </a:r>
            <a:endParaRPr b="0" lang="es-ES" sz="1800" spc="-1" strike="noStrike">
              <a:latin typeface="Arial"/>
            </a:endParaRPr>
          </a:p>
          <a:p>
            <a:pPr marL="343080" indent="-343080">
              <a:lnSpc>
                <a:spcPct val="80000"/>
              </a:lnSpc>
              <a:spcBef>
                <a:spcPts val="400"/>
              </a:spcBef>
              <a:tabLst>
                <a:tab algn="l" pos="0"/>
              </a:tabLst>
            </a:pPr>
            <a:r>
              <a:rPr b="0" lang="es-ES" sz="2000" spc="-1" strike="noStrike">
                <a:solidFill>
                  <a:srgbClr val="000000"/>
                </a:solidFill>
                <a:latin typeface="Courier New"/>
              </a:rPr>
              <a:t>&lt;/style&gt; </a:t>
            </a:r>
            <a:endParaRPr b="0" lang="es-ES" sz="2000" spc="-1" strike="noStrike">
              <a:latin typeface="Arial"/>
            </a:endParaRPr>
          </a:p>
          <a:p>
            <a:pPr marL="343080" indent="-343080">
              <a:lnSpc>
                <a:spcPct val="80000"/>
              </a:lnSpc>
              <a:spcBef>
                <a:spcPts val="400"/>
              </a:spcBef>
              <a:tabLst>
                <a:tab algn="l" pos="0"/>
              </a:tabLst>
            </a:pPr>
            <a:r>
              <a:rPr b="0" lang="es-ES" sz="2000" spc="-1" strike="noStrike">
                <a:solidFill>
                  <a:srgbClr val="000000"/>
                </a:solidFill>
                <a:latin typeface="Courier New"/>
              </a:rPr>
              <a:t>&lt;/head&gt; </a:t>
            </a:r>
            <a:endParaRPr b="0" lang="es-ES" sz="2000" spc="-1" strike="noStrike">
              <a:latin typeface="Arial"/>
            </a:endParaRPr>
          </a:p>
          <a:p>
            <a:pPr marL="343080" indent="-343080">
              <a:lnSpc>
                <a:spcPct val="80000"/>
              </a:lnSpc>
              <a:spcBef>
                <a:spcPts val="400"/>
              </a:spcBef>
              <a:tabLst>
                <a:tab algn="l" pos="0"/>
              </a:tabLst>
            </a:pPr>
            <a:r>
              <a:rPr b="0" lang="es-ES" sz="2000" spc="-1" strike="noStrike">
                <a:solidFill>
                  <a:srgbClr val="000000"/>
                </a:solidFill>
                <a:latin typeface="Courier New"/>
              </a:rPr>
              <a:t>… </a:t>
            </a:r>
            <a:endParaRPr b="0" lang="es-ES" sz="2000" spc="-1" strike="noStrike">
              <a:latin typeface="Arial"/>
            </a:endParaRPr>
          </a:p>
          <a:p>
            <a:pPr marL="343080" indent="-343080">
              <a:lnSpc>
                <a:spcPct val="80000"/>
              </a:lnSpc>
              <a:spcBef>
                <a:spcPts val="400"/>
              </a:spcBef>
              <a:tabLst>
                <a:tab algn="l" pos="0"/>
              </a:tabLst>
            </a:pPr>
            <a:r>
              <a:rPr b="0" lang="es-ES" sz="2000" spc="-1" strike="noStrike">
                <a:solidFill>
                  <a:srgbClr val="000000"/>
                </a:solidFill>
                <a:latin typeface="Courier New"/>
              </a:rPr>
              <a:t>&lt;body&gt; </a:t>
            </a:r>
            <a:endParaRPr b="0" lang="es-ES" sz="2000" spc="-1" strike="noStrike">
              <a:latin typeface="Arial"/>
            </a:endParaRPr>
          </a:p>
          <a:p>
            <a:pPr marL="669960" indent="-325440">
              <a:lnSpc>
                <a:spcPct val="80000"/>
              </a:lnSpc>
              <a:spcBef>
                <a:spcPts val="360"/>
              </a:spcBef>
              <a:tabLst>
                <a:tab algn="l" pos="0"/>
              </a:tabLst>
            </a:pPr>
            <a:r>
              <a:rPr b="0" lang="es-ES" sz="1800" spc="-1" strike="noStrike">
                <a:solidFill>
                  <a:srgbClr val="000000"/>
                </a:solidFill>
                <a:latin typeface="Courier New"/>
              </a:rPr>
              <a:t>&lt;p id="rojo"&gt; el párrafo va en rojo&lt;/p&gt; </a:t>
            </a:r>
            <a:endParaRPr b="0" lang="es-ES" sz="1800" spc="-1" strike="noStrike">
              <a:latin typeface="Arial"/>
            </a:endParaRPr>
          </a:p>
          <a:p>
            <a:pPr marL="343080" indent="-343080">
              <a:lnSpc>
                <a:spcPct val="80000"/>
              </a:lnSpc>
              <a:spcBef>
                <a:spcPts val="400"/>
              </a:spcBef>
              <a:tabLst>
                <a:tab algn="l" pos="0"/>
              </a:tabLst>
            </a:pPr>
            <a:r>
              <a:rPr b="0" lang="es-ES" sz="2000" spc="-1" strike="noStrike">
                <a:solidFill>
                  <a:srgbClr val="000000"/>
                </a:solidFill>
                <a:latin typeface="Courier New"/>
              </a:rPr>
              <a:t>&lt;/body&gt;</a:t>
            </a:r>
            <a:endParaRPr b="0" lang="es-ES" sz="2000" spc="-1" strike="noStrike">
              <a:latin typeface="Arial"/>
            </a:endParaRPr>
          </a:p>
          <a:p>
            <a:pPr marL="343080" indent="-343080" algn="just">
              <a:lnSpc>
                <a:spcPct val="100000"/>
              </a:lnSpc>
              <a:spcBef>
                <a:spcPts val="320"/>
              </a:spcBef>
              <a:buClr>
                <a:srgbClr val="cc9900"/>
              </a:buClr>
              <a:buSzPct val="65000"/>
              <a:buFont typeface="Wingdings" charset="2"/>
              <a:buChar char=""/>
              <a:tabLst>
                <a:tab algn="l" pos="0"/>
              </a:tabLst>
            </a:pPr>
            <a:r>
              <a:rPr b="0" lang="es-ES" sz="1600" spc="-1" strike="noStrike">
                <a:solidFill>
                  <a:srgbClr val="000000"/>
                </a:solidFill>
                <a:latin typeface="Arial"/>
              </a:rPr>
              <a:t>En este código el navegador lo interpreta mostrando en color rojo el párrafo.</a:t>
            </a:r>
            <a:endParaRPr b="0" lang="es-ES" sz="1600" spc="-1" strike="noStrike">
              <a:latin typeface="Arial"/>
            </a:endParaRPr>
          </a:p>
          <a:p>
            <a:pPr marL="343080" indent="-343080" algn="just">
              <a:lnSpc>
                <a:spcPct val="100000"/>
              </a:lnSpc>
              <a:spcBef>
                <a:spcPts val="320"/>
              </a:spcBef>
              <a:buClr>
                <a:srgbClr val="cc9900"/>
              </a:buClr>
              <a:buSzPct val="65000"/>
              <a:buFont typeface="Wingdings" charset="2"/>
              <a:buChar char=""/>
              <a:tabLst>
                <a:tab algn="l" pos="0"/>
              </a:tabLst>
            </a:pPr>
            <a:r>
              <a:rPr b="0" lang="es-ES" sz="1600" spc="-1" strike="noStrike">
                <a:solidFill>
                  <a:srgbClr val="000000"/>
                </a:solidFill>
                <a:latin typeface="Arial"/>
              </a:rPr>
              <a:t>Si cambiamos </a:t>
            </a:r>
            <a:r>
              <a:rPr b="1" lang="es-ES" sz="1600" spc="-1" strike="noStrike">
                <a:solidFill>
                  <a:srgbClr val="000000"/>
                </a:solidFill>
                <a:latin typeface="Arial"/>
              </a:rPr>
              <a:t>id</a:t>
            </a:r>
            <a:r>
              <a:rPr b="0" lang="es-ES" sz="1600" spc="-1" strike="noStrike">
                <a:solidFill>
                  <a:srgbClr val="000000"/>
                </a:solidFill>
                <a:latin typeface="Arial"/>
              </a:rPr>
              <a:t> por</a:t>
            </a:r>
            <a:r>
              <a:rPr b="1" lang="es-ES" sz="1600" spc="-1" strike="noStrike">
                <a:solidFill>
                  <a:srgbClr val="000000"/>
                </a:solidFill>
                <a:latin typeface="Arial"/>
              </a:rPr>
              <a:t> class </a:t>
            </a:r>
            <a:r>
              <a:rPr b="0" lang="es-ES" sz="1600" spc="-1" strike="noStrike">
                <a:solidFill>
                  <a:srgbClr val="000000"/>
                </a:solidFill>
                <a:latin typeface="Arial"/>
              </a:rPr>
              <a:t>y </a:t>
            </a:r>
            <a:r>
              <a:rPr b="1" lang="es-ES" sz="1600" spc="-1" strike="noStrike">
                <a:solidFill>
                  <a:srgbClr val="000000"/>
                </a:solidFill>
                <a:latin typeface="Arial"/>
              </a:rPr>
              <a:t>#</a:t>
            </a:r>
            <a:r>
              <a:rPr b="0" lang="es-ES" sz="1600" spc="-1" strike="noStrike">
                <a:solidFill>
                  <a:srgbClr val="000000"/>
                </a:solidFill>
                <a:latin typeface="Arial"/>
              </a:rPr>
              <a:t> por </a:t>
            </a:r>
            <a:r>
              <a:rPr b="1" lang="es-ES" sz="1600" spc="-1" strike="noStrike">
                <a:solidFill>
                  <a:srgbClr val="000000"/>
                </a:solidFill>
                <a:latin typeface="Arial"/>
              </a:rPr>
              <a:t>.</a:t>
            </a:r>
            <a:r>
              <a:rPr b="0" lang="es-ES" sz="1600" spc="-1" strike="noStrike">
                <a:solidFill>
                  <a:srgbClr val="000000"/>
                </a:solidFill>
                <a:latin typeface="Arial"/>
              </a:rPr>
              <a:t> se aplicarían selectores de clase. Aparentemente no hay diferencia  entre identificadores y clases pero esto no es así. En CSS las clases se pueden usar en uno o varios elementos (&lt;h1&gt;&lt;h2&gt;&lt;p&gt;…) sin embargo y esta es la diferencia </a:t>
            </a:r>
            <a:r>
              <a:rPr b="1" lang="es-ES" sz="1600" spc="-1" strike="noStrike">
                <a:solidFill>
                  <a:srgbClr val="000000"/>
                </a:solidFill>
                <a:latin typeface="Arial"/>
              </a:rPr>
              <a:t>los identificadores sólo se deben usar en un único elemento</a:t>
            </a:r>
            <a:r>
              <a:rPr b="0" lang="es-ES" sz="1600" spc="-1" strike="noStrike">
                <a:solidFill>
                  <a:srgbClr val="000000"/>
                </a:solidFill>
                <a:latin typeface="Arial"/>
              </a:rPr>
              <a:t>. Esto es porque un identificador es como si hiciese referencia a un objeto de estilo y los objetos son únicos, por tanto solo un elemento puede coger ese objeto de estilo.</a:t>
            </a:r>
            <a:endParaRPr b="0" lang="es-ES" sz="1600" spc="-1" strike="noStrike">
              <a:latin typeface="Arial"/>
            </a:endParaRPr>
          </a:p>
          <a:p>
            <a:pPr marL="343080" indent="-343080">
              <a:lnSpc>
                <a:spcPct val="80000"/>
              </a:lnSpc>
              <a:spcBef>
                <a:spcPts val="360"/>
              </a:spcBef>
              <a:tabLst>
                <a:tab algn="l" pos="0"/>
              </a:tabLst>
            </a:pP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FA698829-8ACE-48C7-836F-E33CA024DA20}"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69"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3.3. SELECTORES BASADOS EN IDENTIFICADORES</a:t>
            </a:r>
            <a:endParaRPr b="0" lang="es-ES" sz="3800" spc="-1" strike="noStrike">
              <a:latin typeface="Arial"/>
            </a:endParaRPr>
          </a:p>
        </p:txBody>
      </p:sp>
      <p:sp>
        <p:nvSpPr>
          <p:cNvPr id="170" name="PlaceHolder 3"/>
          <p:cNvSpPr>
            <a:spLocks noGrp="1"/>
          </p:cNvSpPr>
          <p:nvPr>
            <p:ph/>
          </p:nvPr>
        </p:nvSpPr>
        <p:spPr>
          <a:xfrm>
            <a:off x="457200" y="1600200"/>
            <a:ext cx="8228160" cy="4529160"/>
          </a:xfrm>
          <a:prstGeom prst="rect">
            <a:avLst/>
          </a:prstGeom>
          <a:noFill/>
          <a:ln w="0">
            <a:noFill/>
          </a:ln>
        </p:spPr>
        <p:txBody>
          <a:bodyPr numCol="1" spcCol="0" lIns="0" rIns="0" tIns="0" bIns="0" anchor="t">
            <a:noAutofit/>
          </a:bodyPr>
          <a:p>
            <a:pPr marL="343080" indent="-343080" algn="just">
              <a:lnSpc>
                <a:spcPct val="100000"/>
              </a:lnSpc>
              <a:spcBef>
                <a:spcPts val="360"/>
              </a:spcBef>
              <a:buClr>
                <a:srgbClr val="cc9900"/>
              </a:buClr>
              <a:buSzPct val="65000"/>
              <a:buFont typeface="Wingdings" charset="2"/>
              <a:buChar char=""/>
            </a:pPr>
            <a:r>
              <a:rPr b="0" lang="es-ES" sz="1800" spc="-1" strike="noStrike">
                <a:solidFill>
                  <a:srgbClr val="000000"/>
                </a:solidFill>
                <a:latin typeface="Arial"/>
              </a:rPr>
              <a:t>Los identificadores se suelen usar en casos como el siguiente en donde los identificadores cabecera, contenidos y pie de página se definen el estilo de esas tres partes de la pagina web. </a:t>
            </a:r>
            <a:endParaRPr b="0" lang="es-ES" sz="1800" spc="-1" strike="noStrike">
              <a:latin typeface="Arial"/>
            </a:endParaRPr>
          </a:p>
          <a:p>
            <a:pPr marL="343080" indent="-343080" algn="just">
              <a:lnSpc>
                <a:spcPct val="100000"/>
              </a:lnSpc>
              <a:spcBef>
                <a:spcPts val="360"/>
              </a:spcBef>
              <a:buClr>
                <a:srgbClr val="cc9900"/>
              </a:buClr>
              <a:buSzPct val="65000"/>
              <a:buFont typeface="Wingdings" charset="2"/>
              <a:buChar char=""/>
            </a:pPr>
            <a:r>
              <a:rPr b="0" lang="es-ES" sz="1800" spc="-1" strike="noStrike">
                <a:solidFill>
                  <a:srgbClr val="000000"/>
                </a:solidFill>
                <a:latin typeface="Arial"/>
              </a:rPr>
              <a:t>Los tres objetos </a:t>
            </a:r>
            <a:r>
              <a:rPr b="1" lang="es-ES" sz="1800" spc="-1" strike="noStrike">
                <a:solidFill>
                  <a:srgbClr val="000000"/>
                </a:solidFill>
                <a:latin typeface="Arial"/>
              </a:rPr>
              <a:t>&lt;div&gt; </a:t>
            </a:r>
            <a:r>
              <a:rPr b="0" lang="es-ES" sz="1800" spc="-1" strike="noStrike">
                <a:solidFill>
                  <a:srgbClr val="000000"/>
                </a:solidFill>
                <a:latin typeface="Arial"/>
              </a:rPr>
              <a:t>son asociados a tres identificadores diferentes ya que no tiene sentido que esos identificadores se repitan en varios elementos. </a:t>
            </a:r>
            <a:endParaRPr b="0" lang="es-ES" sz="1800" spc="-1" strike="noStrike">
              <a:latin typeface="Arial"/>
            </a:endParaRPr>
          </a:p>
          <a:p>
            <a:pPr>
              <a:lnSpc>
                <a:spcPct val="100000"/>
              </a:lnSpc>
              <a:spcBef>
                <a:spcPts val="360"/>
              </a:spcBef>
              <a:tabLst>
                <a:tab algn="l" pos="0"/>
              </a:tabLst>
            </a:pPr>
            <a:r>
              <a:rPr b="1" lang="es-ES" sz="1800" spc="-1" strike="noStrike">
                <a:solidFill>
                  <a:srgbClr val="000000"/>
                </a:solidFill>
                <a:latin typeface="Courier New"/>
              </a:rPr>
              <a:t>          </a:t>
            </a:r>
            <a:endParaRPr b="0" lang="es-ES" sz="1800" spc="-1" strike="noStrike">
              <a:latin typeface="Arial"/>
            </a:endParaRPr>
          </a:p>
          <a:p>
            <a:pPr>
              <a:lnSpc>
                <a:spcPct val="100000"/>
              </a:lnSpc>
              <a:spcBef>
                <a:spcPts val="360"/>
              </a:spcBef>
              <a:tabLst>
                <a:tab algn="l" pos="0"/>
              </a:tabLst>
            </a:pPr>
            <a:r>
              <a:rPr b="1" lang="es-ES" sz="1800" spc="-1" strike="noStrike">
                <a:solidFill>
                  <a:srgbClr val="000000"/>
                </a:solidFill>
                <a:latin typeface="Courier New"/>
              </a:rPr>
              <a:t>     </a:t>
            </a:r>
            <a:r>
              <a:rPr b="1" lang="es-ES" sz="1800" spc="-1" strike="noStrike">
                <a:solidFill>
                  <a:srgbClr val="000000"/>
                </a:solidFill>
                <a:latin typeface="Courier New"/>
              </a:rPr>
              <a:t>&lt;div&gt; id="cabecera"&gt;&lt;/div&gt;</a:t>
            </a:r>
            <a:endParaRPr b="0" lang="es-ES" sz="1800" spc="-1" strike="noStrike">
              <a:latin typeface="Arial"/>
            </a:endParaRPr>
          </a:p>
          <a:p>
            <a:pPr marL="1022400" indent="-351000">
              <a:lnSpc>
                <a:spcPct val="100000"/>
              </a:lnSpc>
              <a:spcBef>
                <a:spcPts val="360"/>
              </a:spcBef>
              <a:tabLst>
                <a:tab algn="l" pos="0"/>
              </a:tabLst>
            </a:pPr>
            <a:r>
              <a:rPr b="1" lang="es-ES" sz="1800" spc="-1" strike="noStrike">
                <a:solidFill>
                  <a:srgbClr val="000000"/>
                </a:solidFill>
                <a:latin typeface="Courier New"/>
              </a:rPr>
              <a:t>&lt;div&gt; id="contenido"&gt;&lt;/div&gt;</a:t>
            </a:r>
            <a:endParaRPr b="0" lang="es-ES" sz="1800" spc="-1" strike="noStrike">
              <a:latin typeface="Arial"/>
            </a:endParaRPr>
          </a:p>
          <a:p>
            <a:pPr marL="1022400" indent="-351000">
              <a:lnSpc>
                <a:spcPct val="100000"/>
              </a:lnSpc>
              <a:spcBef>
                <a:spcPts val="360"/>
              </a:spcBef>
              <a:tabLst>
                <a:tab algn="l" pos="0"/>
              </a:tabLst>
            </a:pPr>
            <a:r>
              <a:rPr b="1" lang="es-ES" sz="1800" spc="-1" strike="noStrike">
                <a:solidFill>
                  <a:srgbClr val="000000"/>
                </a:solidFill>
                <a:latin typeface="Courier New"/>
              </a:rPr>
              <a:t>&lt;div&gt; id="piepagina"&gt;&lt;/div&gt;</a:t>
            </a:r>
            <a:endParaRPr b="0" lang="es-ES" sz="1800" spc="-1" strike="noStrike">
              <a:latin typeface="Arial"/>
            </a:endParaRPr>
          </a:p>
          <a:p>
            <a:pPr marL="1022400" indent="-351000">
              <a:lnSpc>
                <a:spcPct val="100000"/>
              </a:lnSpc>
              <a:spcBef>
                <a:spcPts val="360"/>
              </a:spcBef>
              <a:tabLst>
                <a:tab algn="l" pos="0"/>
              </a:tabLst>
            </a:pPr>
            <a:endParaRPr b="0" lang="es-ES" sz="1800" spc="-1" strike="noStrike">
              <a:latin typeface="Arial"/>
            </a:endParaRPr>
          </a:p>
          <a:p>
            <a:pPr marL="343080" indent="-343080">
              <a:lnSpc>
                <a:spcPct val="100000"/>
              </a:lnSpc>
              <a:spcBef>
                <a:spcPts val="360"/>
              </a:spcBef>
              <a:buClr>
                <a:srgbClr val="cc9900"/>
              </a:buClr>
              <a:buSzPct val="65000"/>
              <a:buFont typeface="Wingdings" charset="2"/>
              <a:buChar char=""/>
              <a:tabLst>
                <a:tab algn="l" pos="0"/>
              </a:tabLst>
            </a:pPr>
            <a:r>
              <a:rPr b="0" lang="es-ES" sz="1800" spc="-1" strike="noStrike">
                <a:solidFill>
                  <a:srgbClr val="000000"/>
                </a:solidFill>
                <a:latin typeface="Arial"/>
              </a:rPr>
              <a:t>En definitiva las clases se usan cuando el estilo se quiere aplicar a mas de un elemento, mientras que los identificadores se definen cuando lo que se busca es </a:t>
            </a:r>
            <a:r>
              <a:rPr b="1" lang="es-ES" sz="1800" spc="-1" strike="noStrike">
                <a:solidFill>
                  <a:srgbClr val="000000"/>
                </a:solidFill>
                <a:latin typeface="Arial"/>
              </a:rPr>
              <a:t>exclusividad</a:t>
            </a:r>
            <a:r>
              <a:rPr b="0" lang="es-ES" sz="1800" spc="-1" strike="noStrike">
                <a:solidFill>
                  <a:srgbClr val="000000"/>
                </a:solidFill>
                <a:latin typeface="Arial"/>
              </a:rPr>
              <a:t> ya que solo será aplicada a un elemento. </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8A39396B-EFD6-41AC-A039-67859EDB666D}"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72"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3.3. SELECTORES BASADOS EN IDENTIFICADORES</a:t>
            </a:r>
            <a:endParaRPr b="0" lang="es-ES" sz="3800" spc="-1" strike="noStrike">
              <a:latin typeface="Arial"/>
            </a:endParaRPr>
          </a:p>
        </p:txBody>
      </p:sp>
      <p:sp>
        <p:nvSpPr>
          <p:cNvPr id="173" name="PlaceHolder 3"/>
          <p:cNvSpPr>
            <a:spLocks noGrp="1"/>
          </p:cNvSpPr>
          <p:nvPr>
            <p:ph/>
          </p:nvPr>
        </p:nvSpPr>
        <p:spPr>
          <a:xfrm>
            <a:off x="457200" y="1600200"/>
            <a:ext cx="8228160" cy="4529160"/>
          </a:xfrm>
          <a:prstGeom prst="rect">
            <a:avLst/>
          </a:prstGeom>
          <a:noFill/>
          <a:ln w="0">
            <a:noFill/>
          </a:ln>
        </p:spPr>
        <p:txBody>
          <a:bodyPr numCol="1" spcCol="0" lIns="0" rIns="0" tIns="0" bIns="0" anchor="t">
            <a:noAutofit/>
          </a:bodyPr>
          <a:p>
            <a:pPr marL="343080" indent="-343080" algn="just">
              <a:lnSpc>
                <a:spcPct val="100000"/>
              </a:lnSpc>
              <a:spcBef>
                <a:spcPts val="360"/>
              </a:spcBef>
              <a:buClr>
                <a:srgbClr val="cc9900"/>
              </a:buClr>
              <a:buSzPct val="65000"/>
              <a:buFont typeface="Wingdings" charset="2"/>
              <a:buChar char=""/>
            </a:pPr>
            <a:r>
              <a:rPr b="0" lang="es-ES" sz="1800" spc="-1" strike="noStrike">
                <a:solidFill>
                  <a:srgbClr val="000000"/>
                </a:solidFill>
                <a:latin typeface="Arial"/>
              </a:rPr>
              <a:t>En muchos de los navegadores actuales si se usa un identificador en varios elementos estos se interpretan y devuelven un resultado idéntico al que se devuelve si se hiciese con clases. Sin embargo, son "</a:t>
            </a:r>
            <a:r>
              <a:rPr b="1" lang="es-ES" sz="1800" spc="-1" strike="noStrike">
                <a:solidFill>
                  <a:srgbClr val="000000"/>
                </a:solidFill>
                <a:latin typeface="Arial"/>
              </a:rPr>
              <a:t>buenas prácticas</a:t>
            </a:r>
            <a:r>
              <a:rPr b="0" lang="es-ES" sz="1800" spc="-1" strike="noStrike">
                <a:solidFill>
                  <a:srgbClr val="000000"/>
                </a:solidFill>
                <a:latin typeface="Arial"/>
              </a:rPr>
              <a:t>" de diseñador considerar el identificador para un único elemento y las clases para elementos con estilos en común</a:t>
            </a:r>
            <a:endParaRPr b="0" lang="es-ES" sz="1800" spc="-1" strike="noStrike">
              <a:latin typeface="Arial"/>
            </a:endParaRPr>
          </a:p>
          <a:p>
            <a:pPr algn="just">
              <a:lnSpc>
                <a:spcPct val="80000"/>
              </a:lnSpc>
              <a:spcBef>
                <a:spcPts val="320"/>
              </a:spcBef>
              <a:tabLst>
                <a:tab algn="l" pos="0"/>
              </a:tabLst>
            </a:pPr>
            <a:r>
              <a:rPr b="0" i="1" lang="es-ES" sz="1600" spc="-1" strike="noStrike">
                <a:solidFill>
                  <a:srgbClr val="000000"/>
                </a:solidFill>
                <a:latin typeface="Arial"/>
              </a:rPr>
              <a:t>	</a:t>
            </a:r>
            <a:r>
              <a:rPr b="0" lang="es-ES" sz="1400" spc="-1" strike="noStrike">
                <a:solidFill>
                  <a:srgbClr val="000000"/>
                </a:solidFill>
                <a:latin typeface="Courier New"/>
              </a:rPr>
              <a:t>&lt;head&gt;</a:t>
            </a:r>
            <a:endParaRPr b="0" lang="es-ES" sz="1400" spc="-1" strike="noStrike">
              <a:latin typeface="Arial"/>
            </a:endParaRPr>
          </a:p>
          <a:p>
            <a:pPr algn="just">
              <a:lnSpc>
                <a:spcPct val="80000"/>
              </a:lnSpc>
              <a:spcBef>
                <a:spcPts val="281"/>
              </a:spcBef>
              <a:tabLst>
                <a:tab algn="l" pos="0"/>
              </a:tabLst>
            </a:pPr>
            <a:r>
              <a:rPr b="0" lang="es-ES" sz="1400" spc="-1" strike="noStrike">
                <a:solidFill>
                  <a:srgbClr val="000000"/>
                </a:solidFill>
                <a:latin typeface="Courier New"/>
              </a:rPr>
              <a:t>	</a:t>
            </a:r>
            <a:r>
              <a:rPr b="0" lang="es-ES" sz="1400" spc="-1" strike="noStrike">
                <a:solidFill>
                  <a:srgbClr val="000000"/>
                </a:solidFill>
                <a:latin typeface="Courier New"/>
              </a:rPr>
              <a:t>&lt;style&gt; </a:t>
            </a:r>
            <a:endParaRPr b="0" lang="es-ES" sz="1400" spc="-1" strike="noStrike">
              <a:latin typeface="Arial"/>
            </a:endParaRPr>
          </a:p>
          <a:p>
            <a:pPr marL="1681200" indent="-339840">
              <a:lnSpc>
                <a:spcPct val="80000"/>
              </a:lnSpc>
              <a:spcBef>
                <a:spcPts val="281"/>
              </a:spcBef>
              <a:tabLst>
                <a:tab algn="l" pos="0"/>
              </a:tabLst>
            </a:pPr>
            <a:r>
              <a:rPr b="0" lang="es-ES" sz="1400" spc="-1" strike="noStrike">
                <a:solidFill>
                  <a:srgbClr val="000000"/>
                </a:solidFill>
                <a:latin typeface="Courier New"/>
              </a:rPr>
              <a:t>#cabecera {</a:t>
            </a:r>
            <a:r>
              <a:rPr b="0" lang="es-ES" sz="1400" spc="-1" strike="noStrike">
                <a:solidFill>
                  <a:srgbClr val="000000"/>
                </a:solidFill>
                <a:latin typeface="Courier New"/>
              </a:rPr>
              <a:t>	</a:t>
            </a:r>
            <a:r>
              <a:rPr b="0" lang="es-ES" sz="1400" spc="-1" strike="noStrike">
                <a:solidFill>
                  <a:srgbClr val="000000"/>
                </a:solidFill>
                <a:latin typeface="Courier New"/>
              </a:rPr>
              <a:t> </a:t>
            </a:r>
            <a:endParaRPr b="0" lang="es-ES" sz="1400" spc="-1" strike="noStrike">
              <a:latin typeface="Arial"/>
            </a:endParaRPr>
          </a:p>
          <a:p>
            <a:pPr marL="1681200" indent="-339840">
              <a:lnSpc>
                <a:spcPct val="80000"/>
              </a:lnSpc>
              <a:spcBef>
                <a:spcPts val="281"/>
              </a:spcBef>
              <a:tabLst>
                <a:tab algn="l" pos="0"/>
              </a:tabLst>
            </a:pPr>
            <a:r>
              <a:rPr b="0" lang="es-ES" sz="1400" spc="-1" strike="noStrike">
                <a:solidFill>
                  <a:srgbClr val="000000"/>
                </a:solidFill>
                <a:latin typeface="Courier New"/>
              </a:rPr>
              <a:t>   </a:t>
            </a:r>
            <a:r>
              <a:rPr b="0" lang="es-ES" sz="1400" spc="-1" strike="noStrike">
                <a:solidFill>
                  <a:srgbClr val="000000"/>
                </a:solidFill>
                <a:latin typeface="Courier New"/>
              </a:rPr>
              <a:t>background:#CCC; </a:t>
            </a:r>
            <a:endParaRPr b="0" lang="es-ES" sz="1400" spc="-1" strike="noStrike">
              <a:latin typeface="Arial"/>
            </a:endParaRPr>
          </a:p>
          <a:p>
            <a:pPr marL="1681200" indent="-339840">
              <a:lnSpc>
                <a:spcPct val="80000"/>
              </a:lnSpc>
              <a:spcBef>
                <a:spcPts val="281"/>
              </a:spcBef>
              <a:tabLst>
                <a:tab algn="l" pos="0"/>
              </a:tabLst>
            </a:pPr>
            <a:r>
              <a:rPr b="0" lang="es-ES" sz="1400" spc="-1" strike="noStrike">
                <a:solidFill>
                  <a:srgbClr val="000000"/>
                </a:solidFill>
                <a:latin typeface="Courier New"/>
              </a:rPr>
              <a:t>	</a:t>
            </a:r>
            <a:r>
              <a:rPr b="0" lang="es-ES" sz="1400" spc="-1" strike="noStrike">
                <a:solidFill>
                  <a:srgbClr val="000000"/>
                </a:solidFill>
                <a:latin typeface="Courier New"/>
              </a:rPr>
              <a:t>border:1px solid #093; </a:t>
            </a:r>
            <a:endParaRPr b="0" lang="es-ES" sz="1400" spc="-1" strike="noStrike">
              <a:latin typeface="Arial"/>
            </a:endParaRPr>
          </a:p>
          <a:p>
            <a:pPr marL="1681200" indent="-339840">
              <a:lnSpc>
                <a:spcPct val="80000"/>
              </a:lnSpc>
              <a:spcBef>
                <a:spcPts val="281"/>
              </a:spcBef>
              <a:tabLst>
                <a:tab algn="l" pos="0"/>
              </a:tabLst>
            </a:pPr>
            <a:r>
              <a:rPr b="0" lang="es-ES" sz="1400" spc="-1" strike="noStrike">
                <a:solidFill>
                  <a:srgbClr val="000000"/>
                </a:solidFill>
                <a:latin typeface="Courier New"/>
              </a:rPr>
              <a:t>	</a:t>
            </a:r>
            <a:r>
              <a:rPr b="0" lang="es-ES" sz="1400" spc="-1" strike="noStrike">
                <a:solidFill>
                  <a:srgbClr val="000000"/>
                </a:solidFill>
                <a:latin typeface="Courier New"/>
              </a:rPr>
              <a:t>margin:10px 12px 20px 15px; </a:t>
            </a:r>
            <a:endParaRPr b="0" lang="es-ES" sz="1400" spc="-1" strike="noStrike">
              <a:latin typeface="Arial"/>
            </a:endParaRPr>
          </a:p>
          <a:p>
            <a:pPr marL="1681200" indent="-339840">
              <a:lnSpc>
                <a:spcPct val="80000"/>
              </a:lnSpc>
              <a:spcBef>
                <a:spcPts val="281"/>
              </a:spcBef>
              <a:tabLst>
                <a:tab algn="l" pos="0"/>
              </a:tabLst>
            </a:pPr>
            <a:r>
              <a:rPr b="0" lang="es-ES" sz="1400" spc="-1" strike="noStrike">
                <a:solidFill>
                  <a:srgbClr val="000000"/>
                </a:solidFill>
                <a:latin typeface="Courier New"/>
              </a:rPr>
              <a:t>} </a:t>
            </a:r>
            <a:endParaRPr b="0" lang="es-ES" sz="1400" spc="-1" strike="noStrike">
              <a:latin typeface="Arial"/>
            </a:endParaRPr>
          </a:p>
          <a:p>
            <a:pPr marL="1339920" indent="-316080">
              <a:lnSpc>
                <a:spcPct val="80000"/>
              </a:lnSpc>
              <a:spcBef>
                <a:spcPts val="281"/>
              </a:spcBef>
              <a:tabLst>
                <a:tab algn="l" pos="0"/>
              </a:tabLst>
            </a:pPr>
            <a:r>
              <a:rPr b="0" lang="es-ES" sz="1400" spc="-1" strike="noStrike">
                <a:solidFill>
                  <a:srgbClr val="000000"/>
                </a:solidFill>
                <a:latin typeface="Courier New"/>
              </a:rPr>
              <a:t>&lt;/style&gt; </a:t>
            </a:r>
            <a:endParaRPr b="0" lang="es-ES" sz="1400" spc="-1" strike="noStrike">
              <a:latin typeface="Arial"/>
            </a:endParaRPr>
          </a:p>
          <a:p>
            <a:pPr marL="1339920" indent="-316080">
              <a:lnSpc>
                <a:spcPct val="80000"/>
              </a:lnSpc>
              <a:spcBef>
                <a:spcPts val="281"/>
              </a:spcBef>
              <a:tabLst>
                <a:tab algn="l" pos="0"/>
              </a:tabLst>
            </a:pPr>
            <a:r>
              <a:rPr b="0" lang="es-ES" sz="1400" spc="-1" strike="noStrike">
                <a:solidFill>
                  <a:srgbClr val="000000"/>
                </a:solidFill>
                <a:latin typeface="Courier New"/>
              </a:rPr>
              <a:t>&lt;/head&gt; </a:t>
            </a:r>
            <a:endParaRPr b="0" lang="es-ES" sz="1400" spc="-1" strike="noStrike">
              <a:latin typeface="Arial"/>
            </a:endParaRPr>
          </a:p>
          <a:p>
            <a:pPr marL="1339920" indent="-316080">
              <a:lnSpc>
                <a:spcPct val="80000"/>
              </a:lnSpc>
              <a:spcBef>
                <a:spcPts val="281"/>
              </a:spcBef>
              <a:tabLst>
                <a:tab algn="l" pos="0"/>
              </a:tabLst>
            </a:pPr>
            <a:r>
              <a:rPr b="0" lang="es-ES" sz="1400" spc="-1" strike="noStrike">
                <a:solidFill>
                  <a:srgbClr val="000000"/>
                </a:solidFill>
                <a:latin typeface="Courier New"/>
              </a:rPr>
              <a:t>&lt;body&gt; </a:t>
            </a:r>
            <a:endParaRPr b="0" lang="es-ES" sz="1400" spc="-1" strike="noStrike">
              <a:latin typeface="Arial"/>
            </a:endParaRPr>
          </a:p>
          <a:p>
            <a:pPr marL="1681200" indent="-339840">
              <a:lnSpc>
                <a:spcPct val="80000"/>
              </a:lnSpc>
              <a:spcBef>
                <a:spcPts val="281"/>
              </a:spcBef>
              <a:tabLst>
                <a:tab algn="l" pos="0"/>
              </a:tabLst>
            </a:pPr>
            <a:r>
              <a:rPr b="0" lang="es-ES" sz="1400" spc="-1" strike="noStrike">
                <a:solidFill>
                  <a:srgbClr val="000000"/>
                </a:solidFill>
                <a:latin typeface="Courier New"/>
              </a:rPr>
              <a:t>&lt;div id="cabecera"&gt; Aquí está la cabecera &lt;/div&gt; </a:t>
            </a:r>
            <a:endParaRPr b="0" lang="es-ES" sz="1400" spc="-1" strike="noStrike">
              <a:latin typeface="Arial"/>
            </a:endParaRPr>
          </a:p>
          <a:p>
            <a:pPr marL="1681200" indent="-339840">
              <a:lnSpc>
                <a:spcPct val="80000"/>
              </a:lnSpc>
              <a:spcBef>
                <a:spcPts val="281"/>
              </a:spcBef>
              <a:tabLst>
                <a:tab algn="l" pos="0"/>
              </a:tabLst>
            </a:pPr>
            <a:r>
              <a:rPr b="0" lang="es-ES" sz="1400" spc="-1" strike="noStrike">
                <a:solidFill>
                  <a:srgbClr val="000000"/>
                </a:solidFill>
                <a:latin typeface="Courier New"/>
              </a:rPr>
              <a:t> </a:t>
            </a:r>
            <a:r>
              <a:rPr b="1" lang="es-ES" sz="1400" spc="-1" strike="noStrike">
                <a:solidFill>
                  <a:srgbClr val="000000"/>
                </a:solidFill>
                <a:latin typeface="Courier New"/>
              </a:rPr>
              <a:t>&lt;a href="#cabecera"&gt; Ir a la cabecera &lt;/a&gt; </a:t>
            </a:r>
            <a:endParaRPr b="0" lang="es-ES" sz="1400" spc="-1" strike="noStrike">
              <a:latin typeface="Arial"/>
            </a:endParaRPr>
          </a:p>
          <a:p>
            <a:pPr marL="1339920" indent="-316080">
              <a:lnSpc>
                <a:spcPct val="80000"/>
              </a:lnSpc>
              <a:spcBef>
                <a:spcPts val="281"/>
              </a:spcBef>
              <a:tabLst>
                <a:tab algn="l" pos="0"/>
              </a:tabLst>
            </a:pPr>
            <a:r>
              <a:rPr b="0" lang="es-ES" sz="1400" spc="-1" strike="noStrike">
                <a:solidFill>
                  <a:srgbClr val="000000"/>
                </a:solidFill>
                <a:latin typeface="Courier New"/>
              </a:rPr>
              <a:t>&lt;/body&gt; </a:t>
            </a:r>
            <a:endParaRPr b="0" lang="es-ES" sz="1400" spc="-1" strike="noStrike">
              <a:latin typeface="Arial"/>
            </a:endParaRPr>
          </a:p>
        </p:txBody>
      </p:sp>
      <p:pic>
        <p:nvPicPr>
          <p:cNvPr id="174" name="Picture 6" descr=""/>
          <p:cNvPicPr/>
          <p:nvPr/>
        </p:nvPicPr>
        <p:blipFill>
          <a:blip r:embed="rId1"/>
          <a:stretch/>
        </p:blipFill>
        <p:spPr>
          <a:xfrm>
            <a:off x="6084000" y="3213000"/>
            <a:ext cx="1760760" cy="10940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92771B6A-DACC-46F6-AAD4-4710DC4EA06A}"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76"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3.4. AGRUPAMIENTO Y ANIDAMIENTO DE SELECTORES</a:t>
            </a:r>
            <a:endParaRPr b="0" lang="es-ES" sz="3800" spc="-1" strike="noStrike">
              <a:latin typeface="Arial"/>
            </a:endParaRPr>
          </a:p>
        </p:txBody>
      </p:sp>
      <p:sp>
        <p:nvSpPr>
          <p:cNvPr id="177" name="PlaceHolder 3"/>
          <p:cNvSpPr>
            <a:spLocks noGrp="1"/>
          </p:cNvSpPr>
          <p:nvPr>
            <p:ph/>
          </p:nvPr>
        </p:nvSpPr>
        <p:spPr>
          <a:xfrm>
            <a:off x="457200" y="1600200"/>
            <a:ext cx="8228160" cy="4529160"/>
          </a:xfrm>
          <a:prstGeom prst="rect">
            <a:avLst/>
          </a:prstGeom>
          <a:noFill/>
          <a:ln w="0">
            <a:noFill/>
          </a:ln>
        </p:spPr>
        <p:txBody>
          <a:bodyPr numCol="1" spcCol="0" lIns="0" rIns="0" tIns="0" bIns="0" anchor="t">
            <a:noAutofit/>
          </a:bodyPr>
          <a:p>
            <a:pPr marL="343080" indent="-343080" algn="just">
              <a:lnSpc>
                <a:spcPct val="100000"/>
              </a:lnSpc>
              <a:spcBef>
                <a:spcPts val="561"/>
              </a:spcBef>
              <a:buClr>
                <a:srgbClr val="cc9900"/>
              </a:buClr>
              <a:buSzPct val="65000"/>
              <a:buFont typeface="Wingdings" charset="2"/>
              <a:buChar char=""/>
            </a:pPr>
            <a:r>
              <a:rPr b="0" lang="es-ES" sz="2800" spc="-1" strike="noStrike">
                <a:solidFill>
                  <a:srgbClr val="000000"/>
                </a:solidFill>
                <a:latin typeface="Arial"/>
              </a:rPr>
              <a:t>Los selectores se pueden agrupar y anidar para conseguir estilos CSS, por un lado más concretos y definidos, y por otro lado para tener un fichero CSS más optimizado y fácil de entender por el equipo de desarrollo. </a:t>
            </a:r>
            <a:endParaRPr b="0" lang="es-ES" sz="2800" spc="-1" strike="noStrike">
              <a:latin typeface="Arial"/>
            </a:endParaRPr>
          </a:p>
          <a:p>
            <a:pPr algn="just">
              <a:lnSpc>
                <a:spcPct val="80000"/>
              </a:lnSpc>
              <a:spcBef>
                <a:spcPts val="561"/>
              </a:spcBef>
            </a:pPr>
            <a:endParaRPr b="0" lang="es-ES" sz="2800" spc="-1" strike="noStrike">
              <a:latin typeface="Arial"/>
            </a:endParaRPr>
          </a:p>
          <a:p>
            <a:pPr marL="343080" indent="-343080" algn="just">
              <a:lnSpc>
                <a:spcPct val="80000"/>
              </a:lnSpc>
              <a:spcBef>
                <a:spcPts val="561"/>
              </a:spcBef>
              <a:buClr>
                <a:srgbClr val="cc9900"/>
              </a:buClr>
              <a:buSzPct val="65000"/>
              <a:buFont typeface="Wingdings" charset="2"/>
              <a:buChar char=""/>
            </a:pPr>
            <a:r>
              <a:rPr b="0" lang="es-ES" sz="2800" spc="-1" strike="noStrike">
                <a:solidFill>
                  <a:srgbClr val="000000"/>
                </a:solidFill>
                <a:latin typeface="Arial"/>
              </a:rPr>
              <a:t>Cualquier selector se puede agrupar siguiendo esta sintaxis: </a:t>
            </a:r>
            <a:endParaRPr b="0" lang="es-ES" sz="2800" spc="-1" strike="noStrike">
              <a:latin typeface="Arial"/>
            </a:endParaRPr>
          </a:p>
          <a:p>
            <a:pPr marL="343080" indent="-343080" algn="just">
              <a:lnSpc>
                <a:spcPct val="80000"/>
              </a:lnSpc>
              <a:spcBef>
                <a:spcPts val="479"/>
              </a:spcBef>
              <a:tabLst>
                <a:tab algn="l" pos="0"/>
              </a:tabLst>
            </a:pPr>
            <a:r>
              <a:rPr b="0" lang="es-ES" sz="2400" spc="-1" strike="noStrike">
                <a:solidFill>
                  <a:srgbClr val="000000"/>
                </a:solidFill>
                <a:latin typeface="Courier New"/>
              </a:rPr>
              <a:t>	</a:t>
            </a:r>
            <a:r>
              <a:rPr b="1" lang="es-ES" sz="2400" spc="-1" strike="noStrike">
                <a:solidFill>
                  <a:srgbClr val="000000"/>
                </a:solidFill>
                <a:latin typeface="Courier New"/>
              </a:rPr>
              <a:t>Selector1, Selector2 {atributo1:valor1;     atributo2:valor2;…} </a:t>
            </a:r>
            <a:endParaRPr b="0" lang="es-ES" sz="2400" spc="-1" strike="noStrike">
              <a:latin typeface="Arial"/>
            </a:endParaRPr>
          </a:p>
          <a:p>
            <a:pPr marL="343080" indent="-343080">
              <a:lnSpc>
                <a:spcPct val="100000"/>
              </a:lnSpc>
              <a:spcBef>
                <a:spcPts val="601"/>
              </a:spcBef>
              <a:tabLst>
                <a:tab algn="l" pos="0"/>
              </a:tabLst>
            </a:pP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ADBD3601-0DC0-4643-A44C-4355D7F10363}" type="slidenum">
              <a:rPr b="0" lang="es-ES" sz="1200" spc="-1" strike="noStrike">
                <a:solidFill>
                  <a:srgbClr val="000000"/>
                </a:solidFill>
                <a:latin typeface="Garamond"/>
              </a:rPr>
              <a:t>&lt;número&gt;</a:t>
            </a:fld>
            <a:endParaRPr b="0" lang="es-ES" sz="1200" spc="-1" strike="noStrike">
              <a:latin typeface="Times New Roman"/>
            </a:endParaRPr>
          </a:p>
        </p:txBody>
      </p:sp>
      <p:sp>
        <p:nvSpPr>
          <p:cNvPr id="93" name="PlaceHolder 2"/>
          <p:cNvSpPr>
            <a:spLocks noGrp="1"/>
          </p:cNvSpPr>
          <p:nvPr>
            <p:ph type="title"/>
          </p:nvPr>
        </p:nvSpPr>
        <p:spPr>
          <a:xfrm>
            <a:off x="468360" y="260280"/>
            <a:ext cx="8228160" cy="1138320"/>
          </a:xfrm>
          <a:prstGeom prst="rect">
            <a:avLst/>
          </a:prstGeom>
          <a:noFill/>
          <a:ln w="0">
            <a:noFill/>
          </a:ln>
        </p:spPr>
        <p:txBody>
          <a:bodyPr numCol="1" spcCol="0" lIns="0" rIns="0" tIns="0" bIns="0" anchor="t">
            <a:noAutofit/>
          </a:bodyPr>
          <a:p>
            <a:pPr>
              <a:lnSpc>
                <a:spcPct val="100000"/>
              </a:lnSpc>
            </a:pPr>
            <a:r>
              <a:rPr b="1" lang="es-ES" sz="4200" spc="-1" strike="noStrike">
                <a:solidFill>
                  <a:srgbClr val="006633"/>
                </a:solidFill>
                <a:latin typeface="Garamond"/>
              </a:rPr>
              <a:t>USO DE ESTILOS</a:t>
            </a:r>
            <a:endParaRPr b="0" lang="es-ES" sz="4200" spc="-1" strike="noStrike">
              <a:latin typeface="Arial"/>
            </a:endParaRPr>
          </a:p>
        </p:txBody>
      </p:sp>
      <p:sp>
        <p:nvSpPr>
          <p:cNvPr id="94" name="2 Marcador de contenido"/>
          <p:cNvSpPr/>
          <p:nvPr/>
        </p:nvSpPr>
        <p:spPr>
          <a:xfrm>
            <a:off x="611640" y="1196640"/>
            <a:ext cx="8228160" cy="4529160"/>
          </a:xfrm>
          <a:prstGeom prst="rect">
            <a:avLst/>
          </a:prstGeom>
          <a:noFill/>
          <a:ln w="0">
            <a:noFill/>
          </a:ln>
        </p:spPr>
        <p:style>
          <a:lnRef idx="0"/>
          <a:fillRef idx="0"/>
          <a:effectRef idx="0"/>
          <a:fontRef idx="minor"/>
        </p:style>
        <p:txBody>
          <a:bodyPr numCol="1" spcCol="0" lIns="90000" rIns="90000" tIns="45000" bIns="45000" anchor="t">
            <a:noAutofit/>
          </a:bodyPr>
          <a:p>
            <a:pPr marL="343080" indent="-343080">
              <a:lnSpc>
                <a:spcPct val="100000"/>
              </a:lnSpc>
              <a:spcBef>
                <a:spcPts val="360"/>
              </a:spcBef>
              <a:buClr>
                <a:srgbClr val="cc9900"/>
              </a:buClr>
              <a:buSzPct val="65000"/>
              <a:buFont typeface="Wingdings" charset="2"/>
              <a:buChar char=""/>
            </a:pPr>
            <a:r>
              <a:rPr b="0" lang="es-ES" sz="1800" spc="-1" strike="noStrike">
                <a:solidFill>
                  <a:srgbClr val="000000"/>
                </a:solidFill>
                <a:latin typeface="Arial"/>
                <a:ea typeface="DejaVu Sans"/>
              </a:rPr>
              <a:t>5. UNIDADES DE MEDIDA</a:t>
            </a:r>
            <a:endParaRPr b="0" lang="es-ES" sz="1800" spc="-1" strike="noStrike">
              <a:latin typeface="Arial"/>
            </a:endParaRPr>
          </a:p>
          <a:p>
            <a:pPr marL="343080" indent="-343080">
              <a:lnSpc>
                <a:spcPct val="100000"/>
              </a:lnSpc>
              <a:spcBef>
                <a:spcPts val="360"/>
              </a:spcBef>
              <a:buClr>
                <a:srgbClr val="cc9900"/>
              </a:buClr>
              <a:buSzPct val="65000"/>
              <a:buFont typeface="Wingdings" charset="2"/>
              <a:buChar char=""/>
            </a:pPr>
            <a:r>
              <a:rPr b="0" lang="es-ES" sz="1800" spc="-1" strike="noStrike">
                <a:solidFill>
                  <a:srgbClr val="000000"/>
                </a:solidFill>
                <a:latin typeface="Arial"/>
                <a:ea typeface="DejaVu Sans"/>
              </a:rPr>
              <a:t>6. ELEMENTOS: COLORES, TEXTOS, ENLACES, LISTAS, TABLAS, VISIBILIDAD, IMÁGENES</a:t>
            </a:r>
            <a:endParaRPr b="0" lang="es-ES" sz="18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6.1 ATRIBUTOS DE FUENTES</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6.2 ATRIBUTOS DE PÁRRAFOS</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6.3 ATRIBUTOS DE FONDO</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6.4 ATRIBUTOS DE TABLAS</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6.5 ATRIBUTOS DE VISIBILIDAD</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6.6 ATRIBUTOS DE LISTAS</a:t>
            </a:r>
            <a:endParaRPr b="0" lang="es-ES" sz="1600" spc="-1" strike="noStrike">
              <a:latin typeface="Arial"/>
            </a:endParaRPr>
          </a:p>
          <a:p>
            <a:pPr marL="343080" indent="-343080">
              <a:lnSpc>
                <a:spcPct val="100000"/>
              </a:lnSpc>
              <a:spcBef>
                <a:spcPts val="360"/>
              </a:spcBef>
              <a:buClr>
                <a:srgbClr val="cc9900"/>
              </a:buClr>
              <a:buSzPct val="65000"/>
              <a:buFont typeface="Wingdings" charset="2"/>
              <a:buChar char=""/>
            </a:pPr>
            <a:r>
              <a:rPr b="0" lang="es-ES" sz="1800" spc="-1" strike="noStrike">
                <a:solidFill>
                  <a:srgbClr val="000000"/>
                </a:solidFill>
                <a:latin typeface="Arial"/>
                <a:ea typeface="DejaVu Sans"/>
              </a:rPr>
              <a:t>7. ATRIBUTOS. MODELO DE CAJAS </a:t>
            </a:r>
            <a:endParaRPr b="0" lang="es-ES" sz="18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7.1. ATRIBUTOS MARGIN </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7.2. ATRIBUTOS PADDING</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7.3. ATRIBUTOS BORDER </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7.4. OTROS ATRIBUTOS DE CSS3</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7.5. ATRIBUTOS DEL CONTENIDO Y DIMENSIONES</a:t>
            </a: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00152B1C-9ACC-4F6A-9295-6720E01B4395}"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79"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3.4.1. AGRUPAMIENTOS </a:t>
            </a:r>
            <a:br/>
            <a:endParaRPr b="0" lang="es-ES" sz="3800" spc="-1" strike="noStrike">
              <a:latin typeface="Arial"/>
            </a:endParaRPr>
          </a:p>
        </p:txBody>
      </p:sp>
      <p:sp>
        <p:nvSpPr>
          <p:cNvPr id="180" name="PlaceHolder 3"/>
          <p:cNvSpPr>
            <a:spLocks noGrp="1"/>
          </p:cNvSpPr>
          <p:nvPr>
            <p:ph/>
          </p:nvPr>
        </p:nvSpPr>
        <p:spPr>
          <a:xfrm>
            <a:off x="395280" y="1412640"/>
            <a:ext cx="8228160" cy="4745160"/>
          </a:xfrm>
          <a:prstGeom prst="rect">
            <a:avLst/>
          </a:prstGeom>
          <a:noFill/>
          <a:ln w="0">
            <a:noFill/>
          </a:ln>
        </p:spPr>
        <p:txBody>
          <a:bodyPr numCol="1" spcCol="0" lIns="0" rIns="0" tIns="0" bIns="0" anchor="t">
            <a:noAutofit/>
          </a:bodyPr>
          <a:p>
            <a:pPr marL="343080" indent="-343080" algn="just">
              <a:lnSpc>
                <a:spcPct val="100000"/>
              </a:lnSpc>
              <a:spcBef>
                <a:spcPts val="380"/>
              </a:spcBef>
              <a:buClr>
                <a:srgbClr val="cc9900"/>
              </a:buClr>
              <a:buSzPct val="65000"/>
              <a:buFont typeface="Wingdings" charset="2"/>
              <a:buChar char=""/>
            </a:pPr>
            <a:r>
              <a:rPr b="0" lang="es-ES" sz="1900" spc="-1" strike="noStrike">
                <a:solidFill>
                  <a:srgbClr val="000000"/>
                </a:solidFill>
                <a:latin typeface="Arial"/>
              </a:rPr>
              <a:t>De esta manera se puede aplicar el mismo estilo a un conjunto de selectores al mismo tiempo. Por ejemplo, si se quiere aplicar un tipo de fuente Arial a etiquetas &lt;h1&gt;, &lt;p&gt; y &lt;h3&gt;, la regla sería: </a:t>
            </a:r>
            <a:endParaRPr b="0" lang="es-ES" sz="1900" spc="-1" strike="noStrike">
              <a:latin typeface="Arial"/>
            </a:endParaRPr>
          </a:p>
          <a:p>
            <a:pPr marL="343080" indent="-343080" algn="just">
              <a:lnSpc>
                <a:spcPct val="80000"/>
              </a:lnSpc>
              <a:spcBef>
                <a:spcPts val="380"/>
              </a:spcBef>
              <a:tabLst>
                <a:tab algn="l" pos="0"/>
              </a:tabLst>
            </a:pPr>
            <a:r>
              <a:rPr b="0" lang="es-ES" sz="1900" spc="-1" strike="noStrike">
                <a:solidFill>
                  <a:srgbClr val="000000"/>
                </a:solidFill>
                <a:latin typeface="Arial"/>
              </a:rPr>
              <a:t>	</a:t>
            </a:r>
            <a:r>
              <a:rPr b="0" lang="es-ES" sz="1900" spc="-1" strike="noStrike">
                <a:solidFill>
                  <a:srgbClr val="000000"/>
                </a:solidFill>
                <a:latin typeface="Arial"/>
              </a:rPr>
              <a:t>	</a:t>
            </a:r>
            <a:r>
              <a:rPr b="0" lang="es-ES" sz="1900" spc="-1" strike="noStrike">
                <a:solidFill>
                  <a:srgbClr val="000000"/>
                </a:solidFill>
                <a:latin typeface="Arial"/>
              </a:rPr>
              <a:t>	</a:t>
            </a:r>
            <a:r>
              <a:rPr b="1" lang="es-ES" sz="1900" spc="-1" strike="noStrike">
                <a:solidFill>
                  <a:srgbClr val="000000"/>
                </a:solidFill>
                <a:latin typeface="Courier New"/>
              </a:rPr>
              <a:t>h1, p, h3 {font-family:arial} </a:t>
            </a:r>
            <a:endParaRPr b="0" lang="es-ES" sz="1900" spc="-1" strike="noStrike">
              <a:latin typeface="Arial"/>
            </a:endParaRPr>
          </a:p>
          <a:p>
            <a:pPr marL="343080" indent="-343080" algn="just">
              <a:lnSpc>
                <a:spcPct val="80000"/>
              </a:lnSpc>
              <a:spcBef>
                <a:spcPts val="380"/>
              </a:spcBef>
              <a:tabLst>
                <a:tab algn="l" pos="0"/>
              </a:tabLst>
            </a:pPr>
            <a:endParaRPr b="0" lang="es-ES" sz="1900" spc="-1" strike="noStrike">
              <a:latin typeface="Arial"/>
            </a:endParaRPr>
          </a:p>
          <a:p>
            <a:pPr marL="343080" indent="-343080" algn="just">
              <a:lnSpc>
                <a:spcPct val="80000"/>
              </a:lnSpc>
              <a:spcBef>
                <a:spcPts val="380"/>
              </a:spcBef>
              <a:buClr>
                <a:srgbClr val="cc9900"/>
              </a:buClr>
              <a:buSzPct val="65000"/>
              <a:buFont typeface="Wingdings" charset="2"/>
              <a:buChar char=""/>
              <a:tabLst>
                <a:tab algn="l" pos="0"/>
              </a:tabLst>
            </a:pPr>
            <a:r>
              <a:rPr b="0" lang="es-ES" sz="1900" spc="-1" strike="noStrike">
                <a:solidFill>
                  <a:srgbClr val="000000"/>
                </a:solidFill>
                <a:latin typeface="Arial"/>
              </a:rPr>
              <a:t>La versión menos optimizada de esa misma regla sería: </a:t>
            </a:r>
            <a:endParaRPr b="0" lang="es-ES" sz="1900" spc="-1" strike="noStrike">
              <a:latin typeface="Arial"/>
            </a:endParaRPr>
          </a:p>
          <a:p>
            <a:pPr marL="1681200" indent="-339840" algn="just">
              <a:lnSpc>
                <a:spcPct val="80000"/>
              </a:lnSpc>
              <a:spcBef>
                <a:spcPts val="400"/>
              </a:spcBef>
              <a:tabLst>
                <a:tab algn="l" pos="0"/>
              </a:tabLst>
            </a:pPr>
            <a:r>
              <a:rPr b="1" lang="es-ES" sz="2000" spc="-1" strike="noStrike">
                <a:solidFill>
                  <a:srgbClr val="000000"/>
                </a:solidFill>
                <a:latin typeface="Courier New"/>
              </a:rPr>
              <a:t>h1 {font-family: arial;} </a:t>
            </a:r>
            <a:endParaRPr b="0" lang="es-ES" sz="2000" spc="-1" strike="noStrike">
              <a:latin typeface="Arial"/>
            </a:endParaRPr>
          </a:p>
          <a:p>
            <a:pPr marL="1681200" indent="-339840" algn="just">
              <a:lnSpc>
                <a:spcPct val="80000"/>
              </a:lnSpc>
              <a:spcBef>
                <a:spcPts val="400"/>
              </a:spcBef>
              <a:tabLst>
                <a:tab algn="l" pos="0"/>
              </a:tabLst>
            </a:pPr>
            <a:r>
              <a:rPr b="1" lang="es-ES" sz="2000" spc="-1" strike="noStrike">
                <a:solidFill>
                  <a:srgbClr val="000000"/>
                </a:solidFill>
                <a:latin typeface="Courier New"/>
              </a:rPr>
              <a:t>p {font-family: arial;} </a:t>
            </a:r>
            <a:endParaRPr b="0" lang="es-ES" sz="2000" spc="-1" strike="noStrike">
              <a:latin typeface="Arial"/>
            </a:endParaRPr>
          </a:p>
          <a:p>
            <a:pPr marL="1681200" indent="-339840" algn="just">
              <a:lnSpc>
                <a:spcPct val="80000"/>
              </a:lnSpc>
              <a:spcBef>
                <a:spcPts val="400"/>
              </a:spcBef>
              <a:tabLst>
                <a:tab algn="l" pos="0"/>
              </a:tabLst>
            </a:pPr>
            <a:r>
              <a:rPr b="1" lang="es-ES" sz="2000" spc="-1" strike="noStrike">
                <a:solidFill>
                  <a:srgbClr val="000000"/>
                </a:solidFill>
                <a:latin typeface="Courier New"/>
              </a:rPr>
              <a:t>h3 {font-family: arial;} </a:t>
            </a:r>
            <a:endParaRPr b="0" lang="es-ES" sz="2000" spc="-1" strike="noStrike">
              <a:latin typeface="Arial"/>
            </a:endParaRPr>
          </a:p>
          <a:p>
            <a:pPr marL="1681200" indent="-339840" algn="just">
              <a:lnSpc>
                <a:spcPct val="80000"/>
              </a:lnSpc>
              <a:spcBef>
                <a:spcPts val="380"/>
              </a:spcBef>
              <a:tabLst>
                <a:tab algn="l" pos="0"/>
              </a:tabLst>
            </a:pPr>
            <a:endParaRPr b="0" lang="es-ES" sz="2000" spc="-1" strike="noStrike">
              <a:latin typeface="Arial"/>
            </a:endParaRPr>
          </a:p>
          <a:p>
            <a:pPr marL="343080" indent="-343080" algn="just">
              <a:lnSpc>
                <a:spcPct val="80000"/>
              </a:lnSpc>
              <a:spcBef>
                <a:spcPts val="380"/>
              </a:spcBef>
              <a:buClr>
                <a:srgbClr val="cc9900"/>
              </a:buClr>
              <a:buSzPct val="65000"/>
              <a:buFont typeface="Wingdings" charset="2"/>
              <a:buChar char=""/>
              <a:tabLst>
                <a:tab algn="l" pos="0"/>
              </a:tabLst>
            </a:pPr>
            <a:r>
              <a:rPr b="0" lang="es-ES" sz="1900" spc="-1" strike="noStrike">
                <a:solidFill>
                  <a:srgbClr val="000000"/>
                </a:solidFill>
                <a:latin typeface="Arial"/>
              </a:rPr>
              <a:t>Para identificadores y clases sería: </a:t>
            </a:r>
            <a:endParaRPr b="0" lang="es-ES" sz="1900" spc="-1" strike="noStrike">
              <a:latin typeface="Arial"/>
            </a:endParaRPr>
          </a:p>
          <a:p>
            <a:pPr marL="1681200" indent="-339840" algn="just">
              <a:lnSpc>
                <a:spcPct val="80000"/>
              </a:lnSpc>
              <a:spcBef>
                <a:spcPts val="400"/>
              </a:spcBef>
              <a:tabLst>
                <a:tab algn="l" pos="0"/>
              </a:tabLst>
            </a:pPr>
            <a:r>
              <a:rPr b="1" lang="es-ES" sz="2000" spc="-1" strike="noStrike">
                <a:solidFill>
                  <a:srgbClr val="000000"/>
                </a:solidFill>
                <a:latin typeface="Courier New"/>
              </a:rPr>
              <a:t>#cabecera, #piepagina {color:#00FF00} </a:t>
            </a:r>
            <a:endParaRPr b="0" lang="es-ES" sz="2000" spc="-1" strike="noStrike">
              <a:latin typeface="Arial"/>
            </a:endParaRPr>
          </a:p>
          <a:p>
            <a:pPr marL="1681200" indent="-339840" algn="just">
              <a:lnSpc>
                <a:spcPct val="80000"/>
              </a:lnSpc>
              <a:spcBef>
                <a:spcPts val="400"/>
              </a:spcBef>
              <a:tabLst>
                <a:tab algn="l" pos="0"/>
              </a:tabLst>
            </a:pPr>
            <a:r>
              <a:rPr b="1" lang="es-ES" sz="2000" spc="-1" strike="noStrike">
                <a:solidFill>
                  <a:srgbClr val="000000"/>
                </a:solidFill>
                <a:latin typeface="Courier New"/>
              </a:rPr>
              <a:t>.cabecera, h2, #micolor {color:#FF0000} </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0461B54B-F8EC-4FAB-BF34-BDF8C4800821}"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82"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4200" spc="-1" strike="noStrike">
                <a:solidFill>
                  <a:srgbClr val="006633"/>
                </a:solidFill>
                <a:latin typeface="Garamond"/>
              </a:rPr>
              <a:t>3.4.2. ANIDAMIENTOS</a:t>
            </a:r>
            <a:br/>
            <a:endParaRPr b="0" lang="es-ES" sz="4200" spc="-1" strike="noStrike">
              <a:latin typeface="Arial"/>
            </a:endParaRPr>
          </a:p>
        </p:txBody>
      </p:sp>
      <p:sp>
        <p:nvSpPr>
          <p:cNvPr id="183" name="PlaceHolder 3"/>
          <p:cNvSpPr>
            <a:spLocks noGrp="1"/>
          </p:cNvSpPr>
          <p:nvPr>
            <p:ph/>
          </p:nvPr>
        </p:nvSpPr>
        <p:spPr>
          <a:xfrm>
            <a:off x="395640" y="1196640"/>
            <a:ext cx="8228160" cy="4529160"/>
          </a:xfrm>
          <a:prstGeom prst="rect">
            <a:avLst/>
          </a:prstGeom>
          <a:noFill/>
          <a:ln w="0">
            <a:noFill/>
          </a:ln>
        </p:spPr>
        <p:txBody>
          <a:bodyPr numCol="1" spcCol="0" lIns="0" rIns="0" tIns="0" bIns="0" anchor="t">
            <a:noAutofit/>
          </a:bodyPr>
          <a:p>
            <a:pPr marL="343080" indent="-343080" algn="just">
              <a:lnSpc>
                <a:spcPct val="80000"/>
              </a:lnSpc>
              <a:spcBef>
                <a:spcPts val="420"/>
              </a:spcBef>
              <a:buClr>
                <a:srgbClr val="cc9900"/>
              </a:buClr>
              <a:buSzPct val="65000"/>
              <a:buFont typeface="Wingdings" charset="2"/>
              <a:buChar char=""/>
            </a:pPr>
            <a:r>
              <a:rPr b="1" lang="es-ES" sz="2100" spc="-1" strike="noStrike">
                <a:solidFill>
                  <a:srgbClr val="000000"/>
                </a:solidFill>
                <a:latin typeface="Arial"/>
              </a:rPr>
              <a:t>Selector anidado común</a:t>
            </a:r>
            <a:r>
              <a:rPr b="0" lang="es-ES" sz="2100" spc="-1" strike="noStrike">
                <a:solidFill>
                  <a:srgbClr val="000000"/>
                </a:solidFill>
                <a:latin typeface="Arial"/>
              </a:rPr>
              <a:t>: se usa para crear reglas sobre elementos que están rodeados de otros elementos. La sintaxis general de este tipo de anidamiento para dos selectores es la siguiente: </a:t>
            </a:r>
            <a:endParaRPr b="0" lang="es-ES" sz="2100" spc="-1" strike="noStrike">
              <a:latin typeface="Arial"/>
            </a:endParaRPr>
          </a:p>
          <a:p>
            <a:pPr marL="1681200" indent="-339840">
              <a:lnSpc>
                <a:spcPct val="80000"/>
              </a:lnSpc>
              <a:spcBef>
                <a:spcPts val="400"/>
              </a:spcBef>
              <a:tabLst>
                <a:tab algn="l" pos="0"/>
              </a:tabLst>
            </a:pPr>
            <a:r>
              <a:rPr b="1" lang="es-ES" sz="2000" spc="-1" strike="noStrike">
                <a:solidFill>
                  <a:srgbClr val="000000"/>
                </a:solidFill>
                <a:latin typeface="Courier New"/>
              </a:rPr>
              <a:t>SelectorX  SelectorY {atributo1:valor1; atributo2:valor2;…}</a:t>
            </a:r>
            <a:endParaRPr b="0" lang="es-ES" sz="2000" spc="-1" strike="noStrike">
              <a:latin typeface="Arial"/>
            </a:endParaRPr>
          </a:p>
          <a:p>
            <a:pPr marL="343080" indent="-343080">
              <a:lnSpc>
                <a:spcPct val="80000"/>
              </a:lnSpc>
              <a:spcBef>
                <a:spcPts val="420"/>
              </a:spcBef>
              <a:tabLst>
                <a:tab algn="l" pos="0"/>
              </a:tabLst>
            </a:pPr>
            <a:endParaRPr b="0" lang="es-ES" sz="2000" spc="-1" strike="noStrike">
              <a:latin typeface="Arial"/>
            </a:endParaRPr>
          </a:p>
          <a:p>
            <a:pPr marL="343080" indent="-343080" algn="just">
              <a:lnSpc>
                <a:spcPct val="80000"/>
              </a:lnSpc>
              <a:spcBef>
                <a:spcPts val="420"/>
              </a:spcBef>
              <a:buClr>
                <a:srgbClr val="cc9900"/>
              </a:buClr>
              <a:buSzPct val="65000"/>
              <a:buFont typeface="Wingdings" charset="2"/>
              <a:buChar char=""/>
              <a:tabLst>
                <a:tab algn="l" pos="0"/>
              </a:tabLst>
            </a:pPr>
            <a:r>
              <a:rPr b="0" lang="es-ES" sz="2100" spc="-1" strike="noStrike">
                <a:solidFill>
                  <a:srgbClr val="000000"/>
                </a:solidFill>
                <a:latin typeface="Arial"/>
              </a:rPr>
              <a:t>El siguiente estilo aplicado al código HTML de debajo visualizará ambos textos en rojo con independencia de las etiquetas &lt;h1&gt; y &lt;span&gt; </a:t>
            </a:r>
            <a:endParaRPr b="0" lang="es-ES" sz="2100" spc="-1" strike="noStrike">
              <a:latin typeface="Arial"/>
            </a:endParaRPr>
          </a:p>
          <a:p>
            <a:pPr marL="343080" indent="-343080">
              <a:lnSpc>
                <a:spcPct val="80000"/>
              </a:lnSpc>
              <a:spcBef>
                <a:spcPts val="420"/>
              </a:spcBef>
              <a:tabLst>
                <a:tab algn="l" pos="0"/>
              </a:tabLst>
            </a:pPr>
            <a:endParaRPr b="0" lang="es-ES" sz="21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a {color:red; font-weight: bold}</a:t>
            </a:r>
            <a:endParaRPr b="0" lang="es-ES" sz="1600" spc="-1" strike="noStrike">
              <a:latin typeface="Arial"/>
            </a:endParaRPr>
          </a:p>
          <a:p>
            <a:pPr marL="343080" indent="-343080">
              <a:lnSpc>
                <a:spcPct val="80000"/>
              </a:lnSpc>
              <a:spcBef>
                <a:spcPts val="360"/>
              </a:spcBef>
              <a:tabLst>
                <a:tab algn="l" pos="0"/>
              </a:tabLst>
            </a:pPr>
            <a:endParaRPr b="0" lang="es-ES" sz="1600" spc="-1" strike="noStrike">
              <a:latin typeface="Arial"/>
            </a:endParaRPr>
          </a:p>
          <a:p>
            <a:pPr marL="343080" indent="-343080" algn="just">
              <a:lnSpc>
                <a:spcPct val="80000"/>
              </a:lnSpc>
              <a:spcBef>
                <a:spcPts val="360"/>
              </a:spcBef>
              <a:tabLst>
                <a:tab algn="l" pos="0"/>
              </a:tabLst>
            </a:pPr>
            <a:r>
              <a:rPr b="0" lang="es-ES" sz="1800" spc="-1" strike="noStrike">
                <a:solidFill>
                  <a:srgbClr val="000000"/>
                </a:solidFill>
                <a:latin typeface="Courier New"/>
              </a:rPr>
              <a:t>&lt;body&gt; </a:t>
            </a:r>
            <a:endParaRPr b="0" lang="es-ES" sz="1800" spc="-1" strike="noStrike">
              <a:latin typeface="Arial"/>
            </a:endParaRPr>
          </a:p>
          <a:p>
            <a:pPr marL="669960" indent="-325440" algn="just">
              <a:lnSpc>
                <a:spcPct val="80000"/>
              </a:lnSpc>
              <a:spcBef>
                <a:spcPts val="281"/>
              </a:spcBef>
              <a:tabLst>
                <a:tab algn="l" pos="0"/>
              </a:tabLst>
            </a:pPr>
            <a:r>
              <a:rPr b="0" lang="es-ES" sz="1400" spc="-1" strike="noStrike">
                <a:solidFill>
                  <a:srgbClr val="000000"/>
                </a:solidFill>
                <a:latin typeface="Courier New"/>
              </a:rPr>
              <a:t>&lt;h1&gt;&lt;span&gt;&lt;a&gt; Un texto h1 en negrita y rojo &lt;/a&gt;&lt;/span&gt; &lt;/h1&gt; </a:t>
            </a:r>
            <a:endParaRPr b="0" lang="es-ES" sz="1400" spc="-1" strike="noStrike">
              <a:latin typeface="Arial"/>
            </a:endParaRPr>
          </a:p>
          <a:p>
            <a:pPr marL="669960" indent="-325440" algn="just">
              <a:lnSpc>
                <a:spcPct val="80000"/>
              </a:lnSpc>
              <a:spcBef>
                <a:spcPts val="281"/>
              </a:spcBef>
              <a:tabLst>
                <a:tab algn="l" pos="0"/>
              </a:tabLst>
            </a:pPr>
            <a:r>
              <a:rPr b="0" lang="es-ES" sz="1400" spc="-1" strike="noStrike">
                <a:solidFill>
                  <a:srgbClr val="000000"/>
                </a:solidFill>
                <a:latin typeface="Courier New"/>
              </a:rPr>
              <a:t>&lt;h1&gt;&lt;a&gt; Un texto en negrita&lt;/a&gt;&lt;/h1&gt;</a:t>
            </a:r>
            <a:endParaRPr b="0" lang="es-ES" sz="1400" spc="-1" strike="noStrike">
              <a:latin typeface="Arial"/>
            </a:endParaRPr>
          </a:p>
          <a:p>
            <a:pPr marL="343080" indent="-343080" algn="just">
              <a:lnSpc>
                <a:spcPct val="80000"/>
              </a:lnSpc>
              <a:spcBef>
                <a:spcPts val="360"/>
              </a:spcBef>
              <a:tabLst>
                <a:tab algn="l" pos="0"/>
              </a:tabLst>
            </a:pPr>
            <a:r>
              <a:rPr b="0" lang="es-ES" sz="1800" spc="-1" strike="noStrike">
                <a:solidFill>
                  <a:srgbClr val="000000"/>
                </a:solidFill>
                <a:latin typeface="Courier New"/>
              </a:rPr>
              <a:t>&lt;/body&gt; </a:t>
            </a:r>
            <a:endParaRPr b="0" lang="es-ES" sz="1800" spc="-1" strike="noStrike">
              <a:latin typeface="Arial"/>
            </a:endParaRPr>
          </a:p>
        </p:txBody>
      </p:sp>
      <p:pic>
        <p:nvPicPr>
          <p:cNvPr id="184" name="Imagen 5" descr=""/>
          <p:cNvPicPr/>
          <p:nvPr/>
        </p:nvPicPr>
        <p:blipFill>
          <a:blip r:embed="rId1"/>
          <a:stretch/>
        </p:blipFill>
        <p:spPr>
          <a:xfrm>
            <a:off x="4766040" y="3933000"/>
            <a:ext cx="3989520" cy="10558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9F43EC9B-3DFF-44C7-B053-7AEED1E521B9}"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86"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4200" spc="-1" strike="noStrike">
                <a:solidFill>
                  <a:srgbClr val="006633"/>
                </a:solidFill>
                <a:latin typeface="Garamond"/>
              </a:rPr>
              <a:t>3.4.2. ANIDAMIENTOS</a:t>
            </a:r>
            <a:br/>
            <a:r>
              <a:rPr b="1" lang="es-ES" sz="2500" spc="-1" strike="noStrike">
                <a:solidFill>
                  <a:srgbClr val="006633"/>
                </a:solidFill>
                <a:latin typeface="Garamond"/>
              </a:rPr>
              <a:t> Selector anidado común</a:t>
            </a:r>
            <a:endParaRPr b="0" lang="es-ES" sz="2500" spc="-1" strike="noStrike">
              <a:latin typeface="Arial"/>
            </a:endParaRPr>
          </a:p>
        </p:txBody>
      </p:sp>
      <p:sp>
        <p:nvSpPr>
          <p:cNvPr id="187" name="PlaceHolder 3"/>
          <p:cNvSpPr>
            <a:spLocks noGrp="1"/>
          </p:cNvSpPr>
          <p:nvPr>
            <p:ph/>
          </p:nvPr>
        </p:nvSpPr>
        <p:spPr>
          <a:xfrm>
            <a:off x="457200" y="1600200"/>
            <a:ext cx="8228160" cy="4529160"/>
          </a:xfrm>
          <a:prstGeom prst="rect">
            <a:avLst/>
          </a:prstGeom>
          <a:noFill/>
          <a:ln w="0">
            <a:noFill/>
          </a:ln>
        </p:spPr>
        <p:txBody>
          <a:bodyPr numCol="1" spcCol="0" lIns="0" rIns="0" tIns="0" bIns="0" anchor="t">
            <a:noAutofit/>
          </a:bodyPr>
          <a:p>
            <a:pPr marL="343080" indent="-343080" algn="just">
              <a:lnSpc>
                <a:spcPct val="80000"/>
              </a:lnSpc>
              <a:spcBef>
                <a:spcPts val="400"/>
              </a:spcBef>
              <a:buClr>
                <a:srgbClr val="cc9900"/>
              </a:buClr>
              <a:buSzPct val="65000"/>
              <a:buFont typeface="Wingdings" charset="2"/>
              <a:buChar char=""/>
            </a:pPr>
            <a:r>
              <a:rPr b="0" lang="es-ES" sz="2000" spc="-1" strike="noStrike">
                <a:solidFill>
                  <a:srgbClr val="000000"/>
                </a:solidFill>
                <a:latin typeface="Arial"/>
              </a:rPr>
              <a:t>Sin embargo, usando un anidamiento en la definición de la regla se consigue el efecto deseado, ya que solo aparece en rojo aquel texto en negrita rodeado por una etiqueta a, span y otra h1(Jerarquía del HTML)</a:t>
            </a:r>
            <a:endParaRPr b="0" lang="es-ES" sz="2000" spc="-1" strike="noStrike">
              <a:latin typeface="Arial"/>
            </a:endParaRPr>
          </a:p>
          <a:p>
            <a:pPr>
              <a:lnSpc>
                <a:spcPct val="80000"/>
              </a:lnSpc>
              <a:spcBef>
                <a:spcPts val="400"/>
              </a:spcBef>
            </a:pPr>
            <a:endParaRPr b="0" lang="es-ES" sz="20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&lt;head&gt; </a:t>
            </a:r>
            <a:endParaRPr b="0" lang="es-ES" sz="18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	</a:t>
            </a:r>
            <a:r>
              <a:rPr b="0" lang="es-ES" sz="1800" spc="-1" strike="noStrike">
                <a:solidFill>
                  <a:srgbClr val="000000"/>
                </a:solidFill>
                <a:latin typeface="Courier New"/>
              </a:rPr>
              <a:t>&lt;style&gt; </a:t>
            </a:r>
            <a:endParaRPr b="0" lang="es-ES" sz="18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	</a:t>
            </a:r>
            <a:r>
              <a:rPr b="0" lang="en-US" sz="1400" spc="-1" strike="noStrike">
                <a:solidFill>
                  <a:srgbClr val="000000"/>
                </a:solidFill>
                <a:latin typeface="Courier New"/>
              </a:rPr>
              <a:t>h1 span a {color:red; font-weight: bold}</a:t>
            </a:r>
            <a:endParaRPr b="0" lang="es-ES" sz="1400" spc="-1" strike="noStrike">
              <a:latin typeface="Arial"/>
            </a:endParaRPr>
          </a:p>
          <a:p>
            <a:pPr marL="669960" indent="-325440">
              <a:lnSpc>
                <a:spcPct val="80000"/>
              </a:lnSpc>
              <a:spcBef>
                <a:spcPts val="360"/>
              </a:spcBef>
              <a:tabLst>
                <a:tab algn="l" pos="0"/>
              </a:tabLst>
            </a:pPr>
            <a:r>
              <a:rPr b="0" lang="es-ES" sz="1800" spc="-1" strike="noStrike">
                <a:solidFill>
                  <a:srgbClr val="000000"/>
                </a:solidFill>
                <a:latin typeface="Courier New"/>
              </a:rPr>
              <a:t>&lt;/style&gt; </a:t>
            </a:r>
            <a:endParaRPr b="0" lang="es-ES" sz="18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&lt;/head&gt; </a:t>
            </a:r>
            <a:endParaRPr b="0" lang="es-ES" sz="18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&lt;body&gt; </a:t>
            </a:r>
            <a:endParaRPr b="0" lang="es-ES" sz="18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&lt;h1&gt;&lt;span&gt;&lt;a&gt; Un texto h1 en negrita y rojo &lt;/a&gt;&lt;/span&gt;&lt;/h1&gt; </a:t>
            </a:r>
            <a:endParaRPr b="0" lang="es-ES" sz="14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&lt;h1&gt;&lt;a&gt; Un texto en negrita &lt;/a&gt;&lt;/h1&gt;</a:t>
            </a:r>
            <a:endParaRPr b="0" lang="es-ES" sz="1400" spc="-1" strike="noStrike">
              <a:latin typeface="Arial"/>
            </a:endParaRPr>
          </a:p>
          <a:p>
            <a:pPr marL="343080" indent="-343080">
              <a:lnSpc>
                <a:spcPct val="80000"/>
              </a:lnSpc>
              <a:spcBef>
                <a:spcPts val="360"/>
              </a:spcBef>
              <a:tabLst>
                <a:tab algn="l" pos="0"/>
              </a:tabLst>
            </a:pPr>
            <a:r>
              <a:rPr b="0" lang="es-ES" sz="1800" spc="-1" strike="noStrike">
                <a:solidFill>
                  <a:srgbClr val="000000"/>
                </a:solidFill>
                <a:latin typeface="Courier New"/>
              </a:rPr>
              <a:t>&lt;/body&gt; </a:t>
            </a:r>
            <a:endParaRPr b="0" lang="es-ES" sz="1800" spc="-1" strike="noStrike">
              <a:latin typeface="Arial"/>
            </a:endParaRPr>
          </a:p>
          <a:p>
            <a:pPr marL="343080" indent="-343080">
              <a:lnSpc>
                <a:spcPct val="80000"/>
              </a:lnSpc>
              <a:spcBef>
                <a:spcPts val="400"/>
              </a:spcBef>
              <a:tabLst>
                <a:tab algn="l" pos="0"/>
              </a:tabLst>
            </a:pPr>
            <a:endParaRPr b="0" lang="es-ES" sz="1800" spc="-1" strike="noStrike">
              <a:latin typeface="Arial"/>
            </a:endParaRPr>
          </a:p>
        </p:txBody>
      </p:sp>
      <p:pic>
        <p:nvPicPr>
          <p:cNvPr id="188" name="Imagen 5" descr=""/>
          <p:cNvPicPr/>
          <p:nvPr/>
        </p:nvPicPr>
        <p:blipFill>
          <a:blip r:embed="rId1"/>
          <a:stretch/>
        </p:blipFill>
        <p:spPr>
          <a:xfrm>
            <a:off x="4140000" y="4941000"/>
            <a:ext cx="3989520" cy="105588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A77616DF-2B70-4FA4-A459-AA44D01DD24E}"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90"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4200" spc="-1" strike="noStrike">
                <a:solidFill>
                  <a:srgbClr val="006633"/>
                </a:solidFill>
                <a:latin typeface="Garamond"/>
              </a:rPr>
              <a:t>3.4.2. ANIDAMIENTOS</a:t>
            </a:r>
            <a:br/>
            <a:r>
              <a:rPr b="1" lang="es-ES" sz="2500" spc="-1" strike="noStrike">
                <a:solidFill>
                  <a:srgbClr val="006633"/>
                </a:solidFill>
                <a:latin typeface="Garamond"/>
              </a:rPr>
              <a:t> Selector anidado común</a:t>
            </a:r>
            <a:endParaRPr b="0" lang="es-ES" sz="2500" spc="-1" strike="noStrike">
              <a:latin typeface="Arial"/>
            </a:endParaRPr>
          </a:p>
        </p:txBody>
      </p:sp>
      <p:sp>
        <p:nvSpPr>
          <p:cNvPr id="191" name="PlaceHolder 3"/>
          <p:cNvSpPr>
            <a:spLocks noGrp="1"/>
          </p:cNvSpPr>
          <p:nvPr>
            <p:ph/>
          </p:nvPr>
        </p:nvSpPr>
        <p:spPr>
          <a:xfrm>
            <a:off x="457200" y="1600200"/>
            <a:ext cx="8228160" cy="4529160"/>
          </a:xfrm>
          <a:prstGeom prst="rect">
            <a:avLst/>
          </a:prstGeom>
          <a:noFill/>
          <a:ln w="0">
            <a:noFill/>
          </a:ln>
        </p:spPr>
        <p:txBody>
          <a:bodyPr numCol="1" spcCol="0" lIns="0" rIns="0" tIns="0" bIns="0" anchor="t">
            <a:noAutofit/>
          </a:bodyPr>
          <a:p>
            <a:pPr marL="343080" indent="-343080">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En principio no hay límite en el numero de anidamiento que se puede hacer, pero no es recomendable de mas de 4 o 5 por motivos de complejidad a la hora de interpretar el CSS, tanto por el navegador como por los diseñadores.</a:t>
            </a:r>
            <a:endParaRPr b="0" lang="es-ES" sz="2100" spc="-1" strike="noStrike">
              <a:latin typeface="Arial"/>
            </a:endParaRPr>
          </a:p>
          <a:p>
            <a:pPr marL="343080" indent="-343080">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Se pueden hacer agrupamientos con clases, id o combinaciones, no sólo con selectores basados en etiquetas.</a:t>
            </a:r>
            <a:endParaRPr b="0" lang="es-ES" sz="2100" spc="-1" strike="noStrike">
              <a:latin typeface="Arial"/>
            </a:endParaRPr>
          </a:p>
          <a:p>
            <a:pPr marL="343080" indent="-343080">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Si suponemos que hemos definido varias reglas con anidamiento h1 span a y h2 a, el agrupamiento seria así:</a:t>
            </a:r>
            <a:endParaRPr b="0" lang="es-ES" sz="2100" spc="-1" strike="noStrike">
              <a:latin typeface="Arial"/>
            </a:endParaRPr>
          </a:p>
          <a:p>
            <a:pPr>
              <a:lnSpc>
                <a:spcPct val="80000"/>
              </a:lnSpc>
              <a:spcBef>
                <a:spcPts val="420"/>
              </a:spcBef>
            </a:pPr>
            <a:endParaRPr b="0" lang="es-ES" sz="2100" spc="-1" strike="noStrike">
              <a:latin typeface="Arial"/>
            </a:endParaRPr>
          </a:p>
          <a:p>
            <a:pPr marL="669960" indent="-325440">
              <a:lnSpc>
                <a:spcPct val="80000"/>
              </a:lnSpc>
              <a:spcBef>
                <a:spcPts val="439"/>
              </a:spcBef>
              <a:tabLst>
                <a:tab algn="l" pos="0"/>
              </a:tabLst>
            </a:pPr>
            <a:r>
              <a:rPr b="0" lang="es-ES" sz="2200" spc="-1" strike="noStrike">
                <a:solidFill>
                  <a:srgbClr val="000000"/>
                </a:solidFill>
                <a:latin typeface="Courier New"/>
              </a:rPr>
              <a:t>h1 span a, h2 a { color: red}</a:t>
            </a:r>
            <a:endParaRPr b="0" lang="es-ES" sz="2200" spc="-1" strike="noStrike">
              <a:latin typeface="Arial"/>
            </a:endParaRPr>
          </a:p>
          <a:p>
            <a:pPr marL="669960" indent="-325440">
              <a:lnSpc>
                <a:spcPct val="80000"/>
              </a:lnSpc>
              <a:spcBef>
                <a:spcPts val="340"/>
              </a:spcBef>
              <a:tabLst>
                <a:tab algn="l" pos="0"/>
              </a:tabLst>
            </a:pPr>
            <a:endParaRPr b="0" lang="es-ES" sz="2200" spc="-1" strike="noStrike">
              <a:latin typeface="Arial"/>
            </a:endParaRPr>
          </a:p>
          <a:p>
            <a:pPr marL="343080" indent="-343080">
              <a:lnSpc>
                <a:spcPct val="80000"/>
              </a:lnSpc>
              <a:spcBef>
                <a:spcPts val="420"/>
              </a:spcBef>
              <a:buClr>
                <a:srgbClr val="cc9900"/>
              </a:buClr>
              <a:buSzPct val="65000"/>
              <a:buFont typeface="Wingdings" charset="2"/>
              <a:buChar char=""/>
              <a:tabLst>
                <a:tab algn="l" pos="0"/>
              </a:tabLst>
            </a:pPr>
            <a:r>
              <a:rPr b="0" lang="es-ES" sz="2100" spc="-1" strike="noStrike">
                <a:solidFill>
                  <a:srgbClr val="000000"/>
                </a:solidFill>
                <a:latin typeface="Arial"/>
              </a:rPr>
              <a:t>Que equivaldría a esto:</a:t>
            </a:r>
            <a:endParaRPr b="0" lang="es-ES" sz="2100" spc="-1" strike="noStrike">
              <a:latin typeface="Arial"/>
            </a:endParaRPr>
          </a:p>
          <a:p>
            <a:pPr marL="669960" indent="-325440">
              <a:lnSpc>
                <a:spcPct val="80000"/>
              </a:lnSpc>
              <a:spcBef>
                <a:spcPts val="340"/>
              </a:spcBef>
              <a:tabLst>
                <a:tab algn="l" pos="0"/>
              </a:tabLst>
            </a:pPr>
            <a:endParaRPr b="0" lang="es-ES" sz="2100" spc="-1" strike="noStrike">
              <a:latin typeface="Arial"/>
            </a:endParaRPr>
          </a:p>
          <a:p>
            <a:pPr marL="669960" indent="-325440">
              <a:lnSpc>
                <a:spcPct val="80000"/>
              </a:lnSpc>
              <a:spcBef>
                <a:spcPts val="439"/>
              </a:spcBef>
              <a:tabLst>
                <a:tab algn="l" pos="0"/>
              </a:tabLst>
            </a:pPr>
            <a:r>
              <a:rPr b="0" lang="es-ES" sz="2200" spc="-1" strike="noStrike">
                <a:solidFill>
                  <a:srgbClr val="000000"/>
                </a:solidFill>
                <a:latin typeface="Courier New"/>
              </a:rPr>
              <a:t>h1 span a {color: red}</a:t>
            </a:r>
            <a:endParaRPr b="0" lang="es-ES" sz="2200" spc="-1" strike="noStrike">
              <a:latin typeface="Arial"/>
            </a:endParaRPr>
          </a:p>
          <a:p>
            <a:pPr marL="669960" indent="-325440">
              <a:lnSpc>
                <a:spcPct val="80000"/>
              </a:lnSpc>
              <a:spcBef>
                <a:spcPts val="439"/>
              </a:spcBef>
              <a:tabLst>
                <a:tab algn="l" pos="0"/>
              </a:tabLst>
            </a:pPr>
            <a:r>
              <a:rPr b="0" lang="es-ES" sz="2200" spc="-1" strike="noStrike">
                <a:solidFill>
                  <a:srgbClr val="000000"/>
                </a:solidFill>
                <a:latin typeface="Courier New"/>
              </a:rPr>
              <a:t>h2 a {color:red}</a:t>
            </a:r>
            <a:endParaRPr b="0" lang="es-ES" sz="2200" spc="-1" strike="noStrike">
              <a:latin typeface="Arial"/>
            </a:endParaRPr>
          </a:p>
          <a:p>
            <a:pPr marL="343080" indent="-343080">
              <a:lnSpc>
                <a:spcPct val="80000"/>
              </a:lnSpc>
              <a:spcBef>
                <a:spcPts val="420"/>
              </a:spcBef>
              <a:tabLst>
                <a:tab algn="l" pos="0"/>
              </a:tabLst>
            </a:pPr>
            <a:endParaRPr b="0" lang="es-ES" sz="2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80293431-36EC-441A-8A46-8A88C4703206}"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93"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3.4.2. ANIDAMIENTOS  </a:t>
            </a:r>
            <a:br/>
            <a:r>
              <a:rPr b="1" lang="es-ES" sz="4000" spc="-1" strike="noStrike">
                <a:solidFill>
                  <a:srgbClr val="006633"/>
                </a:solidFill>
                <a:latin typeface="Garamond"/>
              </a:rPr>
              <a:t> </a:t>
            </a:r>
            <a:r>
              <a:rPr b="1" lang="es-ES" sz="2500" spc="-1" strike="noStrike">
                <a:solidFill>
                  <a:srgbClr val="006633"/>
                </a:solidFill>
                <a:latin typeface="Garamond"/>
              </a:rPr>
              <a:t>Selector anidado común</a:t>
            </a:r>
            <a:endParaRPr b="0" lang="es-ES" sz="2500" spc="-1" strike="noStrike">
              <a:latin typeface="Arial"/>
            </a:endParaRPr>
          </a:p>
        </p:txBody>
      </p:sp>
      <p:sp>
        <p:nvSpPr>
          <p:cNvPr id="194" name="PlaceHolder 3"/>
          <p:cNvSpPr>
            <a:spLocks noGrp="1"/>
          </p:cNvSpPr>
          <p:nvPr>
            <p:ph/>
          </p:nvPr>
        </p:nvSpPr>
        <p:spPr>
          <a:xfrm>
            <a:off x="539640" y="1413000"/>
            <a:ext cx="8228160" cy="4529160"/>
          </a:xfrm>
          <a:prstGeom prst="rect">
            <a:avLst/>
          </a:prstGeom>
          <a:noFill/>
          <a:ln w="0">
            <a:noFill/>
          </a:ln>
        </p:spPr>
        <p:txBody>
          <a:bodyPr numCol="1" spcCol="0" lIns="0" rIns="0" tIns="0" bIns="0" anchor="t">
            <a:noAutofit/>
          </a:bodyPr>
          <a:p>
            <a:pPr>
              <a:lnSpc>
                <a:spcPct val="80000"/>
              </a:lnSpc>
              <a:spcBef>
                <a:spcPts val="420"/>
              </a:spcBef>
            </a:pPr>
            <a:endParaRPr b="0" lang="es-ES" sz="3200" spc="-1" strike="noStrike">
              <a:latin typeface="Arial"/>
            </a:endParaRPr>
          </a:p>
          <a:p>
            <a:pPr marL="343080" indent="-343080">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El anidamiento común se comporta igual si las etiquetas están consecutivas o si hay etiquetas intermedias. </a:t>
            </a:r>
            <a:endParaRPr b="0" lang="es-ES" sz="2100" spc="-1" strike="noStrike">
              <a:latin typeface="Arial"/>
            </a:endParaRPr>
          </a:p>
          <a:p>
            <a:pPr>
              <a:lnSpc>
                <a:spcPct val="80000"/>
              </a:lnSpc>
              <a:spcBef>
                <a:spcPts val="420"/>
              </a:spcBef>
            </a:pPr>
            <a:endParaRPr b="0" lang="es-ES" sz="2100" spc="-1" strike="noStrike">
              <a:latin typeface="Arial"/>
            </a:endParaRPr>
          </a:p>
          <a:p>
            <a:pPr marL="343080" indent="-343080">
              <a:lnSpc>
                <a:spcPct val="80000"/>
              </a:lnSpc>
              <a:spcBef>
                <a:spcPts val="400"/>
              </a:spcBef>
              <a:tabLst>
                <a:tab algn="l" pos="0"/>
              </a:tabLst>
            </a:pPr>
            <a:r>
              <a:rPr b="0" lang="es-ES" sz="2000" spc="-1" strike="noStrike">
                <a:solidFill>
                  <a:srgbClr val="000000"/>
                </a:solidFill>
                <a:latin typeface="Courier New"/>
              </a:rPr>
              <a:t>&lt;head&gt; </a:t>
            </a:r>
            <a:endParaRPr b="0" lang="es-ES" sz="2000" spc="-1" strike="noStrike">
              <a:latin typeface="Arial"/>
            </a:endParaRPr>
          </a:p>
          <a:p>
            <a:pPr marL="343080" indent="-343080">
              <a:lnSpc>
                <a:spcPct val="80000"/>
              </a:lnSpc>
              <a:spcBef>
                <a:spcPts val="400"/>
              </a:spcBef>
              <a:tabLst>
                <a:tab algn="l" pos="0"/>
              </a:tabLst>
            </a:pPr>
            <a:r>
              <a:rPr b="0" lang="es-ES" sz="2000" spc="-1" strike="noStrike">
                <a:solidFill>
                  <a:srgbClr val="000000"/>
                </a:solidFill>
                <a:latin typeface="Courier New"/>
              </a:rPr>
              <a:t>&lt;style&gt; </a:t>
            </a:r>
            <a:endParaRPr b="0" lang="es-ES" sz="2000" spc="-1" strike="noStrike">
              <a:latin typeface="Arial"/>
            </a:endParaRPr>
          </a:p>
          <a:p>
            <a:pPr marL="343080" indent="-343080">
              <a:lnSpc>
                <a:spcPct val="80000"/>
              </a:lnSpc>
              <a:spcBef>
                <a:spcPts val="400"/>
              </a:spcBef>
              <a:tabLst>
                <a:tab algn="l" pos="0"/>
              </a:tabLst>
            </a:pPr>
            <a:r>
              <a:rPr b="0" lang="es-ES" sz="2000" spc="-1" strike="noStrike">
                <a:solidFill>
                  <a:srgbClr val="000000"/>
                </a:solidFill>
                <a:latin typeface="Courier New"/>
              </a:rPr>
              <a:t>	</a:t>
            </a:r>
            <a:r>
              <a:rPr b="0" lang="es-ES" sz="2000" spc="-1" strike="noStrike">
                <a:solidFill>
                  <a:srgbClr val="000000"/>
                </a:solidFill>
                <a:latin typeface="Courier New"/>
              </a:rPr>
              <a:t>h1 a {color:red} </a:t>
            </a:r>
            <a:endParaRPr b="0" lang="es-ES" sz="2000" spc="-1" strike="noStrike">
              <a:latin typeface="Arial"/>
            </a:endParaRPr>
          </a:p>
          <a:p>
            <a:pPr marL="343080" indent="-343080">
              <a:lnSpc>
                <a:spcPct val="80000"/>
              </a:lnSpc>
              <a:spcBef>
                <a:spcPts val="400"/>
              </a:spcBef>
              <a:tabLst>
                <a:tab algn="l" pos="0"/>
              </a:tabLst>
            </a:pPr>
            <a:r>
              <a:rPr b="0" lang="es-ES" sz="2000" spc="-1" strike="noStrike">
                <a:solidFill>
                  <a:srgbClr val="000000"/>
                </a:solidFill>
                <a:latin typeface="Courier New"/>
              </a:rPr>
              <a:t>&lt;/style&gt; </a:t>
            </a:r>
            <a:endParaRPr b="0" lang="es-ES" sz="2000" spc="-1" strike="noStrike">
              <a:latin typeface="Arial"/>
            </a:endParaRPr>
          </a:p>
          <a:p>
            <a:pPr marL="343080" indent="-343080">
              <a:lnSpc>
                <a:spcPct val="80000"/>
              </a:lnSpc>
              <a:spcBef>
                <a:spcPts val="400"/>
              </a:spcBef>
              <a:tabLst>
                <a:tab algn="l" pos="0"/>
              </a:tabLst>
            </a:pPr>
            <a:r>
              <a:rPr b="0" lang="es-ES" sz="2000" spc="-1" strike="noStrike">
                <a:solidFill>
                  <a:srgbClr val="000000"/>
                </a:solidFill>
                <a:latin typeface="Courier New"/>
              </a:rPr>
              <a:t>&lt;/head&gt; </a:t>
            </a:r>
            <a:endParaRPr b="0" lang="es-ES" sz="2000" spc="-1" strike="noStrike">
              <a:latin typeface="Arial"/>
            </a:endParaRPr>
          </a:p>
          <a:p>
            <a:pPr marL="343080" indent="-343080">
              <a:lnSpc>
                <a:spcPct val="80000"/>
              </a:lnSpc>
              <a:spcBef>
                <a:spcPts val="400"/>
              </a:spcBef>
              <a:tabLst>
                <a:tab algn="l" pos="0"/>
              </a:tabLst>
            </a:pPr>
            <a:r>
              <a:rPr b="0" lang="es-ES" sz="2000" spc="-1" strike="noStrike">
                <a:solidFill>
                  <a:srgbClr val="000000"/>
                </a:solidFill>
                <a:latin typeface="Courier New"/>
              </a:rPr>
              <a:t>&lt;body&gt; </a:t>
            </a:r>
            <a:endParaRPr b="0" lang="es-ES" sz="2000" spc="-1" strike="noStrike">
              <a:latin typeface="Arial"/>
            </a:endParaRPr>
          </a:p>
          <a:p>
            <a:pPr marL="669960" indent="-325440">
              <a:lnSpc>
                <a:spcPct val="80000"/>
              </a:lnSpc>
              <a:spcBef>
                <a:spcPts val="320"/>
              </a:spcBef>
              <a:tabLst>
                <a:tab algn="l" pos="0"/>
              </a:tabLst>
            </a:pPr>
            <a:r>
              <a:rPr b="0" lang="es-ES" sz="1600" spc="-1" strike="noStrike">
                <a:solidFill>
                  <a:srgbClr val="000000"/>
                </a:solidFill>
                <a:latin typeface="Courier New"/>
              </a:rPr>
              <a:t>	</a:t>
            </a:r>
            <a:r>
              <a:rPr b="0" lang="es-ES" sz="1600" spc="-1" strike="noStrike">
                <a:solidFill>
                  <a:srgbClr val="000000"/>
                </a:solidFill>
                <a:latin typeface="Courier New"/>
              </a:rPr>
              <a:t>&lt;h1&gt;&lt;span&gt;&lt;a&gt; Un texto h1 en negrita y rojo&lt;/a&gt;&lt;/span&gt; &lt;/h1&gt; </a:t>
            </a:r>
            <a:endParaRPr b="0" lang="es-ES" sz="1600" spc="-1" strike="noStrike">
              <a:latin typeface="Arial"/>
            </a:endParaRPr>
          </a:p>
          <a:p>
            <a:pPr marL="669960" indent="-325440">
              <a:lnSpc>
                <a:spcPct val="80000"/>
              </a:lnSpc>
              <a:spcBef>
                <a:spcPts val="320"/>
              </a:spcBef>
              <a:tabLst>
                <a:tab algn="l" pos="0"/>
              </a:tabLst>
            </a:pPr>
            <a:r>
              <a:rPr b="0" lang="es-ES" sz="1600" spc="-1" strike="noStrike">
                <a:solidFill>
                  <a:srgbClr val="000000"/>
                </a:solidFill>
                <a:latin typeface="Courier New"/>
              </a:rPr>
              <a:t>	</a:t>
            </a:r>
            <a:r>
              <a:rPr b="0" lang="es-ES" sz="1600" spc="-1" strike="noStrike">
                <a:solidFill>
                  <a:srgbClr val="000000"/>
                </a:solidFill>
                <a:latin typeface="Courier New"/>
              </a:rPr>
              <a:t>&lt;h1&gt;&lt;a&gt; Un texto en h1 en negrita&lt;/a&gt;&lt;/h1&gt; </a:t>
            </a:r>
            <a:endParaRPr b="0" lang="es-ES" sz="1600" spc="-1" strike="noStrike">
              <a:latin typeface="Arial"/>
            </a:endParaRPr>
          </a:p>
          <a:p>
            <a:pPr marL="343080" indent="-343080">
              <a:lnSpc>
                <a:spcPct val="80000"/>
              </a:lnSpc>
              <a:spcBef>
                <a:spcPts val="400"/>
              </a:spcBef>
              <a:tabLst>
                <a:tab algn="l" pos="0"/>
              </a:tabLst>
            </a:pPr>
            <a:r>
              <a:rPr b="0" lang="es-ES" sz="2000" spc="-1" strike="noStrike">
                <a:solidFill>
                  <a:srgbClr val="000000"/>
                </a:solidFill>
                <a:latin typeface="Courier New"/>
              </a:rPr>
              <a:t>&lt;/body&gt; </a:t>
            </a:r>
            <a:endParaRPr b="0" lang="es-ES" sz="2000" spc="-1" strike="noStrike">
              <a:latin typeface="Arial"/>
            </a:endParaRPr>
          </a:p>
        </p:txBody>
      </p:sp>
      <p:pic>
        <p:nvPicPr>
          <p:cNvPr id="195" name="Imagen 5" descr=""/>
          <p:cNvPicPr/>
          <p:nvPr/>
        </p:nvPicPr>
        <p:blipFill>
          <a:blip r:embed="rId1"/>
          <a:stretch/>
        </p:blipFill>
        <p:spPr>
          <a:xfrm>
            <a:off x="4212000" y="2853000"/>
            <a:ext cx="3989520" cy="105588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54E5F151-235B-45EF-8089-51395FF29ADB}"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97"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3.4.2. ANIDAMIENTOS</a:t>
            </a:r>
            <a:br/>
            <a:r>
              <a:rPr b="1" lang="es-ES" sz="1200" spc="-1" strike="noStrike">
                <a:solidFill>
                  <a:srgbClr val="006633"/>
                </a:solidFill>
                <a:latin typeface="Garamond"/>
              </a:rPr>
              <a:t> </a:t>
            </a:r>
            <a:br/>
            <a:r>
              <a:rPr b="1" lang="es-ES" sz="2400" spc="-1" strike="noStrike">
                <a:solidFill>
                  <a:srgbClr val="006633"/>
                </a:solidFill>
                <a:latin typeface="Garamond"/>
              </a:rPr>
              <a:t>Selector anidado común</a:t>
            </a:r>
            <a:br/>
            <a:endParaRPr b="0" lang="es-ES" sz="2400" spc="-1" strike="noStrike">
              <a:latin typeface="Arial"/>
            </a:endParaRPr>
          </a:p>
        </p:txBody>
      </p:sp>
      <p:sp>
        <p:nvSpPr>
          <p:cNvPr id="198" name="PlaceHolder 3"/>
          <p:cNvSpPr>
            <a:spLocks noGrp="1"/>
          </p:cNvSpPr>
          <p:nvPr>
            <p:ph/>
          </p:nvPr>
        </p:nvSpPr>
        <p:spPr>
          <a:xfrm>
            <a:off x="539640" y="1628640"/>
            <a:ext cx="8228160" cy="4529160"/>
          </a:xfrm>
          <a:prstGeom prst="rect">
            <a:avLst/>
          </a:prstGeom>
          <a:noFill/>
          <a:ln w="0">
            <a:noFill/>
          </a:ln>
        </p:spPr>
        <p:txBody>
          <a:bodyPr numCol="1" spcCol="0" lIns="0" rIns="0" tIns="0" bIns="0" anchor="t">
            <a:noAutofit/>
          </a:bodyPr>
          <a:p>
            <a:pPr marL="343080" indent="-343080" algn="just">
              <a:lnSpc>
                <a:spcPct val="80000"/>
              </a:lnSpc>
              <a:spcBef>
                <a:spcPts val="380"/>
              </a:spcBef>
              <a:buClr>
                <a:srgbClr val="cc9900"/>
              </a:buClr>
              <a:buSzPct val="65000"/>
              <a:buFont typeface="Wingdings" charset="2"/>
              <a:buChar char=""/>
            </a:pPr>
            <a:r>
              <a:rPr b="0" lang="es-ES" sz="1900" spc="-1" strike="noStrike">
                <a:solidFill>
                  <a:srgbClr val="000000"/>
                </a:solidFill>
                <a:latin typeface="Arial"/>
              </a:rPr>
              <a:t>Los ejemplos anteriores combinan selectores a nivel de etiquetas. Sin embargo, lo más común es que el primer selector sea a nivel de identificador, clase o cualquier otro que sirva para localizar a elementos específicos de la página.</a:t>
            </a:r>
            <a:endParaRPr b="0" lang="es-ES" sz="1900" spc="-1" strike="noStrike">
              <a:latin typeface="Arial"/>
            </a:endParaRPr>
          </a:p>
          <a:p>
            <a:pPr marL="343080" indent="-343080">
              <a:lnSpc>
                <a:spcPct val="80000"/>
              </a:lnSpc>
              <a:spcBef>
                <a:spcPts val="1199"/>
              </a:spcBef>
              <a:buClr>
                <a:srgbClr val="cc9900"/>
              </a:buClr>
              <a:buSzPct val="65000"/>
              <a:buFont typeface="Wingdings" charset="2"/>
              <a:buChar char=""/>
            </a:pPr>
            <a:r>
              <a:rPr b="0" lang="es-ES" sz="1900" spc="-1" strike="noStrike">
                <a:solidFill>
                  <a:srgbClr val="000000"/>
                </a:solidFill>
                <a:latin typeface="Arial"/>
              </a:rPr>
              <a:t>Una vez identificados, en este caso se pueden emplear a partir del segundo nivel selectores a nivel de etiquetas que nos evitan crear más clases de lo debido, ya que tenemos identificadas las etiquetas dentro de un contenedor y solo se aplicarán en este contexto.</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&lt;head&gt;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&lt;style&gt; </a:t>
            </a:r>
            <a:endParaRPr b="0" lang="es-ES" sz="1900" spc="-1" strike="noStrike">
              <a:latin typeface="Arial"/>
            </a:endParaRPr>
          </a:p>
          <a:p>
            <a:pPr marL="669960" indent="-325440">
              <a:lnSpc>
                <a:spcPct val="80000"/>
              </a:lnSpc>
              <a:spcBef>
                <a:spcPts val="300"/>
              </a:spcBef>
              <a:tabLst>
                <a:tab algn="l" pos="0"/>
              </a:tabLst>
            </a:pPr>
            <a:r>
              <a:rPr b="0" lang="en-US" sz="1500" spc="-1" strike="noStrike">
                <a:solidFill>
                  <a:srgbClr val="000000"/>
                </a:solidFill>
                <a:latin typeface="Courier New"/>
              </a:rPr>
              <a:t>#contenedor span a{ text-decoration: none;}</a:t>
            </a:r>
            <a:endParaRPr b="0" lang="es-ES" sz="1500" spc="-1" strike="noStrike">
              <a:latin typeface="Arial"/>
            </a:endParaRPr>
          </a:p>
          <a:p>
            <a:pPr marL="84240" indent="-84240">
              <a:lnSpc>
                <a:spcPct val="80000"/>
              </a:lnSpc>
              <a:spcBef>
                <a:spcPts val="380"/>
              </a:spcBef>
              <a:tabLst>
                <a:tab algn="l" pos="0"/>
              </a:tabLst>
            </a:pPr>
            <a:r>
              <a:rPr b="0" lang="es-ES" sz="1900" spc="-1" strike="noStrike">
                <a:solidFill>
                  <a:srgbClr val="000000"/>
                </a:solidFill>
                <a:latin typeface="Courier New"/>
              </a:rPr>
              <a:t>&lt;/style&gt;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&lt;/head&gt;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&lt;body&gt; </a:t>
            </a:r>
            <a:endParaRPr b="0" lang="es-ES" sz="1900" spc="-1" strike="noStrike">
              <a:latin typeface="Arial"/>
            </a:endParaRPr>
          </a:p>
          <a:p>
            <a:pPr marL="669960" indent="-325440">
              <a:lnSpc>
                <a:spcPct val="80000"/>
              </a:lnSpc>
              <a:spcBef>
                <a:spcPts val="300"/>
              </a:spcBef>
              <a:tabLst>
                <a:tab algn="l" pos="0"/>
              </a:tabLst>
            </a:pPr>
            <a:r>
              <a:rPr b="0" lang="es-ES" sz="1500" spc="-1" strike="noStrike">
                <a:solidFill>
                  <a:srgbClr val="000000"/>
                </a:solidFill>
                <a:latin typeface="Courier New"/>
              </a:rPr>
              <a:t>&lt;div id="contenedor"&gt;</a:t>
            </a:r>
            <a:endParaRPr b="0" lang="es-ES" sz="1500" spc="-1" strike="noStrike">
              <a:latin typeface="Arial"/>
            </a:endParaRPr>
          </a:p>
          <a:p>
            <a:pPr marL="669960" indent="-325440">
              <a:lnSpc>
                <a:spcPct val="80000"/>
              </a:lnSpc>
              <a:spcBef>
                <a:spcPts val="300"/>
              </a:spcBef>
              <a:tabLst>
                <a:tab algn="l" pos="0"/>
              </a:tabLst>
            </a:pPr>
            <a:r>
              <a:rPr b="0" lang="es-ES" sz="1500" spc="-1" strike="noStrike">
                <a:solidFill>
                  <a:srgbClr val="000000"/>
                </a:solidFill>
                <a:latin typeface="Courier New"/>
              </a:rPr>
              <a:t> </a:t>
            </a:r>
            <a:r>
              <a:rPr b="0" lang="es-ES" sz="1500" spc="-1" strike="noStrike">
                <a:solidFill>
                  <a:srgbClr val="000000"/>
                </a:solidFill>
                <a:latin typeface="Courier New"/>
              </a:rPr>
              <a:t>&lt;span&gt;&lt;a href="#"&gt;…&lt;/div&gt;</a:t>
            </a:r>
            <a:endParaRPr b="0" lang="es-ES" sz="15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&lt;/body&gt; </a:t>
            </a:r>
            <a:endParaRPr b="0" lang="es-ES" sz="1900" spc="-1" strike="noStrike">
              <a:latin typeface="Arial"/>
            </a:endParaRPr>
          </a:p>
          <a:p>
            <a:pPr marL="343080" indent="-343080">
              <a:lnSpc>
                <a:spcPct val="80000"/>
              </a:lnSpc>
              <a:spcBef>
                <a:spcPts val="380"/>
              </a:spcBef>
              <a:tabLst>
                <a:tab algn="l" pos="0"/>
              </a:tabLst>
            </a:pPr>
            <a:endParaRPr b="0" lang="es-ES" sz="19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151F6DED-A888-48C1-8C30-B36AA4AB7797}"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00"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3.4.2. ANIDAMIENTOS  </a:t>
            </a:r>
            <a:br/>
            <a:r>
              <a:rPr b="1" lang="es-ES" sz="2400" spc="-1" strike="noStrike">
                <a:solidFill>
                  <a:srgbClr val="006633"/>
                </a:solidFill>
                <a:latin typeface="Garamond"/>
              </a:rPr>
              <a:t> Anidamiento de selectores hijos</a:t>
            </a:r>
            <a:br/>
            <a:endParaRPr b="0" lang="es-ES" sz="2400" spc="-1" strike="noStrike">
              <a:latin typeface="Arial"/>
            </a:endParaRPr>
          </a:p>
        </p:txBody>
      </p:sp>
      <p:sp>
        <p:nvSpPr>
          <p:cNvPr id="201" name="PlaceHolder 3"/>
          <p:cNvSpPr>
            <a:spLocks noGrp="1"/>
          </p:cNvSpPr>
          <p:nvPr>
            <p:ph/>
          </p:nvPr>
        </p:nvSpPr>
        <p:spPr>
          <a:xfrm>
            <a:off x="611280" y="1341360"/>
            <a:ext cx="8228160" cy="4529160"/>
          </a:xfrm>
          <a:prstGeom prst="rect">
            <a:avLst/>
          </a:prstGeom>
          <a:noFill/>
          <a:ln w="0">
            <a:noFill/>
          </a:ln>
        </p:spPr>
        <p:txBody>
          <a:bodyPr numCol="1" spcCol="0" lIns="0" rIns="0" tIns="0" bIns="0" anchor="t">
            <a:noAutofit/>
          </a:bodyPr>
          <a:p>
            <a:pPr marL="343080" indent="-343080" algn="just">
              <a:lnSpc>
                <a:spcPct val="80000"/>
              </a:lnSpc>
              <a:spcBef>
                <a:spcPts val="380"/>
              </a:spcBef>
              <a:buClr>
                <a:srgbClr val="cc9900"/>
              </a:buClr>
              <a:buSzPct val="65000"/>
              <a:buFont typeface="Wingdings" charset="2"/>
              <a:buChar char=""/>
            </a:pPr>
            <a:r>
              <a:rPr b="0" lang="es-ES" sz="1900" spc="-1" strike="noStrike">
                <a:solidFill>
                  <a:srgbClr val="000000"/>
                </a:solidFill>
                <a:latin typeface="Arial"/>
              </a:rPr>
              <a:t>Si lo que se desea es restringir que  las etiquetas, </a:t>
            </a:r>
            <a:r>
              <a:rPr b="1" lang="es-ES" sz="1900" spc="-1" strike="noStrike">
                <a:solidFill>
                  <a:srgbClr val="000000"/>
                </a:solidFill>
                <a:latin typeface="Arial"/>
              </a:rPr>
              <a:t>además de estar en el mismo contexto, estén seguidas unas de otras</a:t>
            </a:r>
            <a:r>
              <a:rPr b="0" lang="es-ES" sz="1900" spc="-1" strike="noStrike">
                <a:solidFill>
                  <a:srgbClr val="000000"/>
                </a:solidFill>
                <a:latin typeface="Arial"/>
              </a:rPr>
              <a:t>, entonces la sintaxis que tiene que usar en la definición es la siguiente (para anidamiento de selectores).</a:t>
            </a:r>
            <a:endParaRPr b="0" lang="es-ES" sz="1900" spc="-1" strike="noStrike">
              <a:latin typeface="Arial"/>
            </a:endParaRPr>
          </a:p>
          <a:p>
            <a:pPr marL="343080" indent="-343080">
              <a:lnSpc>
                <a:spcPct val="80000"/>
              </a:lnSpc>
              <a:spcBef>
                <a:spcPts val="380"/>
              </a:spcBef>
              <a:buClr>
                <a:srgbClr val="cc9900"/>
              </a:buClr>
              <a:buSzPct val="65000"/>
              <a:buFont typeface="Wingdings" charset="2"/>
              <a:buChar char=""/>
            </a:pPr>
            <a:r>
              <a:rPr b="0" lang="es-ES" sz="1900" spc="-1" strike="noStrike">
                <a:solidFill>
                  <a:srgbClr val="000000"/>
                </a:solidFill>
                <a:latin typeface="Arial"/>
              </a:rPr>
              <a:t>De esta manera mostrará solo en rojo el texto que tiene la etiqueta &lt;a&gt; dentro de &lt;h1&gt; sin ninguna entre medias. Solo el segundo texto aparecerá en rojo al probarlo en un navegador</a:t>
            </a:r>
            <a:r>
              <a:rPr b="1" lang="es-ES" sz="1900" spc="-1" strike="noStrike">
                <a:solidFill>
                  <a:srgbClr val="000000"/>
                </a:solidFill>
                <a:latin typeface="Arial"/>
              </a:rPr>
              <a:t>.</a:t>
            </a:r>
            <a:endParaRPr b="0" lang="es-ES" sz="1900" spc="-1" strike="noStrike">
              <a:latin typeface="Arial"/>
            </a:endParaRPr>
          </a:p>
          <a:p>
            <a:pPr marL="343080" indent="-343080">
              <a:lnSpc>
                <a:spcPct val="80000"/>
              </a:lnSpc>
              <a:spcBef>
                <a:spcPts val="380"/>
              </a:spcBef>
              <a:tabLst>
                <a:tab algn="l" pos="0"/>
              </a:tabLst>
            </a:pPr>
            <a:r>
              <a:rPr b="1" i="1" lang="es-ES" sz="1900" spc="-1" strike="noStrike">
                <a:solidFill>
                  <a:srgbClr val="000000"/>
                </a:solidFill>
                <a:latin typeface="Arial"/>
              </a:rPr>
              <a:t>	</a:t>
            </a:r>
            <a:r>
              <a:rPr b="1" i="1" lang="es-ES" sz="1900" spc="-1" strike="noStrike">
                <a:solidFill>
                  <a:srgbClr val="000000"/>
                </a:solidFill>
                <a:latin typeface="Arial"/>
              </a:rPr>
              <a:t>SelectorX &gt; SelectorY {atributo1:valor1; atributo2:valor2;…}</a:t>
            </a:r>
            <a:r>
              <a:rPr b="0" i="1" lang="es-ES" sz="1900" spc="-1" strike="noStrike">
                <a:solidFill>
                  <a:srgbClr val="000000"/>
                </a:solidFill>
                <a:latin typeface="Arial"/>
              </a:rPr>
              <a: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&lt;head&gt;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&lt;style&gt;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	</a:t>
            </a:r>
            <a:r>
              <a:rPr b="0" lang="es-ES" sz="1900" spc="-1" strike="noStrike">
                <a:solidFill>
                  <a:srgbClr val="000000"/>
                </a:solidFill>
                <a:latin typeface="Courier New"/>
              </a:rPr>
              <a:t>h1&gt;a {color:red}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&lt;/style&gt;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&lt;/head&gt;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&lt;body&gt;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	</a:t>
            </a:r>
            <a:r>
              <a:rPr b="0" lang="es-ES" sz="1900" spc="-1" strike="noStrike">
                <a:solidFill>
                  <a:srgbClr val="000000"/>
                </a:solidFill>
                <a:latin typeface="Courier New"/>
              </a:rPr>
              <a:t>&lt;h1&gt;&lt;span&gt;&lt;a&gt; Un texto h1 en negrita&lt;/a&gt;&lt;/span&gt; &lt;/h1&gt;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	</a:t>
            </a:r>
            <a:r>
              <a:rPr b="0" lang="es-ES" sz="1900" spc="-1" strike="noStrike">
                <a:solidFill>
                  <a:srgbClr val="000000"/>
                </a:solidFill>
                <a:latin typeface="Courier New"/>
              </a:rPr>
              <a:t>&lt;h1&gt;&lt;a&gt; Un texto en h1 en negrita y rojo &lt;/a&gt;&lt;/h1&gt;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&lt;/body&gt; </a:t>
            </a:r>
            <a:endParaRPr b="0" lang="es-ES" sz="1900" spc="-1" strike="noStrike">
              <a:latin typeface="Arial"/>
            </a:endParaRPr>
          </a:p>
        </p:txBody>
      </p:sp>
      <p:pic>
        <p:nvPicPr>
          <p:cNvPr id="202" name="Imagen 5" descr=""/>
          <p:cNvPicPr/>
          <p:nvPr/>
        </p:nvPicPr>
        <p:blipFill>
          <a:blip r:embed="rId1"/>
          <a:stretch/>
        </p:blipFill>
        <p:spPr>
          <a:xfrm>
            <a:off x="3636000" y="3717000"/>
            <a:ext cx="3989520" cy="105588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ADBB9587-5F65-449F-ADE1-DF4CD67BA9CB}"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04"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3.4.2. ANIDAMIENTOS</a:t>
            </a:r>
            <a:br/>
            <a:r>
              <a:rPr b="1" lang="es-ES" sz="2400" spc="-1" strike="noStrike">
                <a:solidFill>
                  <a:srgbClr val="006633"/>
                </a:solidFill>
                <a:latin typeface="Garamond"/>
              </a:rPr>
              <a:t> Anidamiento de selectores hijos</a:t>
            </a:r>
            <a:r>
              <a:rPr b="1" lang="es-ES" sz="3800" spc="-1" strike="noStrike">
                <a:solidFill>
                  <a:srgbClr val="006633"/>
                </a:solidFill>
                <a:latin typeface="Garamond"/>
              </a:rPr>
              <a:t>  </a:t>
            </a:r>
            <a:br/>
            <a:endParaRPr b="0" lang="es-ES" sz="3800" spc="-1" strike="noStrike">
              <a:latin typeface="Arial"/>
            </a:endParaRPr>
          </a:p>
        </p:txBody>
      </p:sp>
      <p:sp>
        <p:nvSpPr>
          <p:cNvPr id="205" name="PlaceHolder 3"/>
          <p:cNvSpPr>
            <a:spLocks noGrp="1"/>
          </p:cNvSpPr>
          <p:nvPr>
            <p:ph/>
          </p:nvPr>
        </p:nvSpPr>
        <p:spPr>
          <a:xfrm>
            <a:off x="539640" y="1628640"/>
            <a:ext cx="8228160" cy="4529160"/>
          </a:xfrm>
          <a:prstGeom prst="rect">
            <a:avLst/>
          </a:prstGeom>
          <a:noFill/>
          <a:ln w="0">
            <a:noFill/>
          </a:ln>
        </p:spPr>
        <p:txBody>
          <a:bodyPr numCol="1" spcCol="0" lIns="0" rIns="0" tIns="0" bIns="0" anchor="t">
            <a:noAutofit/>
          </a:bodyPr>
          <a:p>
            <a:pPr marL="343080" indent="-343080">
              <a:lnSpc>
                <a:spcPct val="80000"/>
              </a:lnSpc>
              <a:spcBef>
                <a:spcPts val="380"/>
              </a:spcBef>
              <a:buClr>
                <a:srgbClr val="cc9900"/>
              </a:buClr>
              <a:buSzPct val="65000"/>
              <a:buFont typeface="Wingdings" charset="2"/>
              <a:buChar char=""/>
            </a:pPr>
            <a:r>
              <a:rPr b="0" lang="es-ES" sz="1900" spc="-1" strike="noStrike">
                <a:solidFill>
                  <a:srgbClr val="000000"/>
                </a:solidFill>
                <a:latin typeface="Arial"/>
              </a:rPr>
              <a:t>El siguiente código muestra un ejemplo que incluye mínimo 3 etiquetas.</a:t>
            </a:r>
            <a:endParaRPr b="0" lang="es-ES" sz="1900" spc="-1" strike="noStrike">
              <a:latin typeface="Arial"/>
            </a:endParaRPr>
          </a:p>
          <a:p>
            <a:pPr>
              <a:lnSpc>
                <a:spcPct val="80000"/>
              </a:lnSpc>
              <a:spcBef>
                <a:spcPts val="380"/>
              </a:spcBef>
            </a:pP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&lt;head&gt;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&lt;style&gt; </a:t>
            </a:r>
            <a:endParaRPr b="0" lang="es-ES" sz="1900" spc="-1" strike="noStrike">
              <a:latin typeface="Arial"/>
            </a:endParaRPr>
          </a:p>
          <a:p>
            <a:pPr marL="669960" indent="-325440">
              <a:lnSpc>
                <a:spcPct val="80000"/>
              </a:lnSpc>
              <a:spcBef>
                <a:spcPts val="300"/>
              </a:spcBef>
              <a:tabLst>
                <a:tab algn="l" pos="0"/>
              </a:tabLst>
            </a:pPr>
            <a:r>
              <a:rPr b="0" lang="es-ES" sz="1500" spc="-1" strike="noStrike">
                <a:solidFill>
                  <a:srgbClr val="000000"/>
                </a:solidFill>
                <a:latin typeface="Courier New"/>
              </a:rPr>
              <a:t>h1&gt;span&gt;a {color:red} </a:t>
            </a:r>
            <a:endParaRPr b="0" lang="es-ES" sz="15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&lt;/style&gt;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&lt;/head&gt; </a:t>
            </a:r>
            <a:endParaRPr b="0" lang="es-ES" sz="19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&lt;body&gt; </a:t>
            </a:r>
            <a:endParaRPr b="0" lang="es-ES" sz="1900" spc="-1" strike="noStrike">
              <a:latin typeface="Arial"/>
            </a:endParaRPr>
          </a:p>
          <a:p>
            <a:pPr marL="669960" indent="-325440">
              <a:lnSpc>
                <a:spcPct val="80000"/>
              </a:lnSpc>
              <a:spcBef>
                <a:spcPts val="300"/>
              </a:spcBef>
              <a:tabLst>
                <a:tab algn="l" pos="0"/>
              </a:tabLst>
            </a:pPr>
            <a:r>
              <a:rPr b="0" lang="es-ES" sz="1500" spc="-1" strike="noStrike">
                <a:solidFill>
                  <a:srgbClr val="000000"/>
                </a:solidFill>
                <a:latin typeface="Courier New"/>
              </a:rPr>
              <a:t>&lt;h1&gt;&lt;span&gt;&lt;a&gt; Un texto h1 en negrita y rojo &lt;/a&gt;&lt;/span&gt; &lt;/h1&gt; </a:t>
            </a:r>
            <a:endParaRPr b="0" lang="es-ES" sz="1500" spc="-1" strike="noStrike">
              <a:latin typeface="Arial"/>
            </a:endParaRPr>
          </a:p>
          <a:p>
            <a:pPr marL="669960" indent="-325440">
              <a:lnSpc>
                <a:spcPct val="80000"/>
              </a:lnSpc>
              <a:spcBef>
                <a:spcPts val="300"/>
              </a:spcBef>
              <a:tabLst>
                <a:tab algn="l" pos="0"/>
              </a:tabLst>
            </a:pPr>
            <a:r>
              <a:rPr b="0" lang="es-ES" sz="1500" spc="-1" strike="noStrike">
                <a:solidFill>
                  <a:srgbClr val="000000"/>
                </a:solidFill>
                <a:latin typeface="Courier New"/>
              </a:rPr>
              <a:t>&lt;h1&gt;&lt;span&gt;&lt;label&gt;&lt;a&gt; Un texto en h1 en negrita&lt;/a&gt;&lt;/label&gt;&lt;/span&gt;&lt;/h1&gt; </a:t>
            </a:r>
            <a:endParaRPr b="0" lang="es-ES" sz="1500" spc="-1" strike="noStrike">
              <a:latin typeface="Arial"/>
            </a:endParaRPr>
          </a:p>
          <a:p>
            <a:pPr marL="343080" indent="-343080">
              <a:lnSpc>
                <a:spcPct val="80000"/>
              </a:lnSpc>
              <a:spcBef>
                <a:spcPts val="380"/>
              </a:spcBef>
              <a:tabLst>
                <a:tab algn="l" pos="0"/>
              </a:tabLst>
            </a:pPr>
            <a:r>
              <a:rPr b="0" lang="es-ES" sz="1900" spc="-1" strike="noStrike">
                <a:solidFill>
                  <a:srgbClr val="000000"/>
                </a:solidFill>
                <a:latin typeface="Courier New"/>
              </a:rPr>
              <a:t>&lt;/body&gt; </a:t>
            </a:r>
            <a:endParaRPr b="0" lang="es-ES" sz="1900" spc="-1" strike="noStrike">
              <a:latin typeface="Arial"/>
            </a:endParaRPr>
          </a:p>
          <a:p>
            <a:pPr marL="343080" indent="-343080">
              <a:lnSpc>
                <a:spcPct val="80000"/>
              </a:lnSpc>
              <a:spcBef>
                <a:spcPts val="380"/>
              </a:spcBef>
              <a:tabLst>
                <a:tab algn="l" pos="0"/>
              </a:tabLst>
            </a:pPr>
            <a:endParaRPr b="0" lang="es-ES" sz="1900" spc="-1" strike="noStrike">
              <a:latin typeface="Arial"/>
            </a:endParaRPr>
          </a:p>
          <a:p>
            <a:pPr marL="343080" indent="-343080">
              <a:lnSpc>
                <a:spcPct val="80000"/>
              </a:lnSpc>
              <a:spcBef>
                <a:spcPts val="380"/>
              </a:spcBef>
              <a:buClr>
                <a:srgbClr val="cc9900"/>
              </a:buClr>
              <a:buSzPct val="65000"/>
              <a:buFont typeface="Wingdings" charset="2"/>
              <a:buChar char=""/>
              <a:tabLst>
                <a:tab algn="l" pos="0"/>
              </a:tabLst>
            </a:pPr>
            <a:r>
              <a:rPr b="0" lang="es-ES" sz="1900" spc="-1" strike="noStrike">
                <a:solidFill>
                  <a:srgbClr val="000000"/>
                </a:solidFill>
                <a:latin typeface="Arial"/>
              </a:rPr>
              <a:t>Los anidamientos, sean del tipo que sean, también pueden usarse con </a:t>
            </a:r>
            <a:r>
              <a:rPr b="1" lang="es-ES" sz="1900" spc="-1" strike="noStrike">
                <a:solidFill>
                  <a:srgbClr val="000000"/>
                </a:solidFill>
                <a:latin typeface="Arial"/>
              </a:rPr>
              <a:t>class, id </a:t>
            </a:r>
            <a:r>
              <a:rPr b="0" lang="es-ES" sz="1900" spc="-1" strike="noStrike">
                <a:solidFill>
                  <a:srgbClr val="000000"/>
                </a:solidFill>
                <a:latin typeface="Arial"/>
              </a:rPr>
              <a:t>o combinaciones. Por ejemplo “h1.clase span#id a” o “h1.clase &gt; span#id &gt; a”</a:t>
            </a:r>
            <a:endParaRPr b="0" lang="es-ES" sz="1900" spc="-1" strike="noStrike">
              <a:latin typeface="Arial"/>
            </a:endParaRPr>
          </a:p>
        </p:txBody>
      </p:sp>
      <p:pic>
        <p:nvPicPr>
          <p:cNvPr id="206" name="Imagen 5" descr=""/>
          <p:cNvPicPr/>
          <p:nvPr/>
        </p:nvPicPr>
        <p:blipFill>
          <a:blip r:embed="rId1"/>
          <a:stretch/>
        </p:blipFill>
        <p:spPr>
          <a:xfrm>
            <a:off x="4356000" y="2421000"/>
            <a:ext cx="3989520" cy="105588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56FA818C-F373-48E7-B486-0C2D1FCBA91E}"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08" name="PlaceHolder 2"/>
          <p:cNvSpPr>
            <a:spLocks noGrp="1"/>
          </p:cNvSpPr>
          <p:nvPr>
            <p:ph type="title"/>
          </p:nvPr>
        </p:nvSpPr>
        <p:spPr>
          <a:xfrm>
            <a:off x="446040" y="26028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3.4.3. SELECTORES ADYACENTES</a:t>
            </a:r>
            <a:br/>
            <a:endParaRPr b="0" lang="es-ES" sz="3800" spc="-1" strike="noStrike">
              <a:latin typeface="Arial"/>
            </a:endParaRPr>
          </a:p>
        </p:txBody>
      </p:sp>
      <p:sp>
        <p:nvSpPr>
          <p:cNvPr id="209" name="PlaceHolder 3"/>
          <p:cNvSpPr>
            <a:spLocks noGrp="1"/>
          </p:cNvSpPr>
          <p:nvPr>
            <p:ph/>
          </p:nvPr>
        </p:nvSpPr>
        <p:spPr>
          <a:xfrm>
            <a:off x="395280" y="1412640"/>
            <a:ext cx="8228160" cy="4529160"/>
          </a:xfrm>
          <a:prstGeom prst="rect">
            <a:avLst/>
          </a:prstGeom>
          <a:noFill/>
          <a:ln w="0">
            <a:noFill/>
          </a:ln>
        </p:spPr>
        <p:txBody>
          <a:bodyPr numCol="1" spcCol="0" lIns="0" rIns="0" tIns="0" bIns="0" anchor="t">
            <a:noAutofit/>
          </a:bodyPr>
          <a:p>
            <a:pPr marL="343080" indent="-343080">
              <a:lnSpc>
                <a:spcPct val="80000"/>
              </a:lnSpc>
              <a:spcBef>
                <a:spcPts val="340"/>
              </a:spcBef>
              <a:buClr>
                <a:srgbClr val="cc9900"/>
              </a:buClr>
              <a:buSzPct val="65000"/>
              <a:buFont typeface="Wingdings" charset="2"/>
              <a:buChar char=""/>
            </a:pPr>
            <a:r>
              <a:rPr b="1" lang="es-ES" sz="1700" spc="-1" strike="noStrike">
                <a:solidFill>
                  <a:srgbClr val="000000"/>
                </a:solidFill>
                <a:latin typeface="Arial"/>
              </a:rPr>
              <a:t>Anidamiento de selectores adyacentes: </a:t>
            </a:r>
            <a:r>
              <a:rPr b="0" lang="es-ES" sz="1700" spc="-1" strike="noStrike">
                <a:solidFill>
                  <a:srgbClr val="000000"/>
                </a:solidFill>
                <a:latin typeface="Arial"/>
              </a:rPr>
              <a:t>este tipo de anidamiento se usa cuando se quiere aplicar un estilo a un elemento que tiene adyacente (al lado) a otro elemento en el mismo nivel del código HTML. </a:t>
            </a:r>
            <a:endParaRPr b="0" lang="es-ES" sz="1700" spc="-1" strike="noStrike">
              <a:latin typeface="Arial"/>
            </a:endParaRPr>
          </a:p>
          <a:p>
            <a:pPr marL="343080" indent="-343080">
              <a:lnSpc>
                <a:spcPct val="80000"/>
              </a:lnSpc>
              <a:spcBef>
                <a:spcPts val="340"/>
              </a:spcBef>
              <a:tabLst>
                <a:tab algn="l" pos="0"/>
              </a:tabLst>
            </a:pPr>
            <a:r>
              <a:rPr b="0" i="1" lang="es-ES" sz="1700" spc="-1" strike="noStrike">
                <a:solidFill>
                  <a:srgbClr val="000000"/>
                </a:solidFill>
                <a:latin typeface="Arial"/>
              </a:rPr>
              <a:t>	</a:t>
            </a:r>
            <a:r>
              <a:rPr b="1" i="1" lang="es-ES" sz="1700" spc="-1" strike="noStrike">
                <a:solidFill>
                  <a:srgbClr val="000000"/>
                </a:solidFill>
                <a:latin typeface="Arial"/>
              </a:rPr>
              <a:t>SelectorX + SelectorY {propiedad1:valor1; propiedad2:valor2;…} </a:t>
            </a:r>
            <a:endParaRPr b="0" lang="es-ES" sz="17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&lt;head&gt; </a:t>
            </a:r>
            <a:endParaRPr b="0" lang="es-ES" sz="16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&lt;style&gt; </a:t>
            </a:r>
            <a:endParaRPr b="0" lang="es-ES" sz="16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label+span {color: red} </a:t>
            </a:r>
            <a:endParaRPr b="0" lang="es-ES" sz="14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h5 + p {font-weight: bold} </a:t>
            </a:r>
            <a:endParaRPr b="0" lang="es-ES" sz="14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&lt;/style&gt; </a:t>
            </a:r>
            <a:endParaRPr b="0" lang="es-ES" sz="16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&lt;/head&gt; </a:t>
            </a:r>
            <a:endParaRPr b="0" lang="es-ES" sz="16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&lt;body&gt; </a:t>
            </a:r>
            <a:endParaRPr b="0" lang="es-ES" sz="16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&lt;h5&gt; &lt;label&gt;Nota&lt;/label&gt;, esto es una &lt;span&gt;advertencia&lt;/span&gt; &lt;/h5&gt;</a:t>
            </a:r>
            <a:endParaRPr b="0" lang="es-ES" sz="14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&lt;p&gt; Leer detenidamente &lt;/p&gt;</a:t>
            </a:r>
            <a:endParaRPr b="0" lang="es-ES" sz="1400" spc="-1" strike="noStrike">
              <a:latin typeface="Arial"/>
            </a:endParaRPr>
          </a:p>
          <a:p>
            <a:pPr marL="669960" indent="-325440">
              <a:lnSpc>
                <a:spcPct val="80000"/>
              </a:lnSpc>
              <a:spcBef>
                <a:spcPts val="320"/>
              </a:spcBef>
              <a:tabLst>
                <a:tab algn="l" pos="0"/>
              </a:tabLst>
            </a:pPr>
            <a:r>
              <a:rPr b="0" lang="es-ES" sz="1600" spc="-1" strike="noStrike">
                <a:solidFill>
                  <a:srgbClr val="000000"/>
                </a:solidFill>
                <a:latin typeface="Courier New"/>
              </a:rPr>
              <a:t>&lt;/body&gt; </a:t>
            </a:r>
            <a:endParaRPr b="0" lang="es-ES" sz="1600" spc="-1" strike="noStrike">
              <a:latin typeface="Arial"/>
            </a:endParaRPr>
          </a:p>
          <a:p>
            <a:pPr marL="343080" indent="-343080" algn="just">
              <a:lnSpc>
                <a:spcPct val="80000"/>
              </a:lnSpc>
              <a:spcBef>
                <a:spcPts val="340"/>
              </a:spcBef>
              <a:buClr>
                <a:srgbClr val="cc9900"/>
              </a:buClr>
              <a:buSzPct val="65000"/>
              <a:buFont typeface="Wingdings" charset="2"/>
              <a:buChar char=""/>
              <a:tabLst>
                <a:tab algn="l" pos="0"/>
              </a:tabLst>
            </a:pPr>
            <a:r>
              <a:rPr b="0" lang="es-ES" sz="1700" spc="-1" strike="noStrike">
                <a:solidFill>
                  <a:srgbClr val="000000"/>
                </a:solidFill>
                <a:latin typeface="Arial"/>
              </a:rPr>
              <a:t>Como se aprecia solo se aplicara el estilo sobre &lt;span&gt; si hay una etiqueta adyacente &lt;label&gt;.  Solo la palabra advertencia aparece en rojo en el navegador.</a:t>
            </a:r>
            <a:endParaRPr b="0" lang="es-ES" sz="1700" spc="-1" strike="noStrike">
              <a:latin typeface="Arial"/>
            </a:endParaRPr>
          </a:p>
          <a:p>
            <a:pPr marL="343080" indent="-343080" algn="just">
              <a:lnSpc>
                <a:spcPct val="80000"/>
              </a:lnSpc>
              <a:spcBef>
                <a:spcPts val="340"/>
              </a:spcBef>
              <a:buClr>
                <a:srgbClr val="cc9900"/>
              </a:buClr>
              <a:buSzPct val="65000"/>
              <a:buFont typeface="Wingdings" charset="2"/>
              <a:buChar char=""/>
              <a:tabLst>
                <a:tab algn="l" pos="0"/>
              </a:tabLst>
            </a:pPr>
            <a:r>
              <a:rPr b="0" lang="es-ES" sz="1700" spc="-1" strike="noStrike">
                <a:solidFill>
                  <a:srgbClr val="000000"/>
                </a:solidFill>
                <a:latin typeface="Arial"/>
              </a:rPr>
              <a:t>Al igual que el resto de anidamientos, en el ejemplo se han hecho con selectores basados en etiquetas, pero </a:t>
            </a:r>
            <a:r>
              <a:rPr b="1" lang="es-ES" sz="1700" spc="-1" strike="noStrike">
                <a:solidFill>
                  <a:srgbClr val="000000"/>
                </a:solidFill>
                <a:latin typeface="Arial"/>
              </a:rPr>
              <a:t>se pueden hacer con class, id o combinadas </a:t>
            </a:r>
            <a:r>
              <a:rPr b="0" lang="es-ES" sz="1700" spc="-1" strike="noStrike">
                <a:solidFill>
                  <a:srgbClr val="000000"/>
                </a:solidFill>
                <a:latin typeface="Arial"/>
              </a:rPr>
              <a:t>(ejemplo label.titulo + span#id1)</a:t>
            </a:r>
            <a:endParaRPr b="0" lang="es-ES" sz="1700" spc="-1" strike="noStrike">
              <a:latin typeface="Arial"/>
            </a:endParaRPr>
          </a:p>
        </p:txBody>
      </p:sp>
      <p:pic>
        <p:nvPicPr>
          <p:cNvPr id="210" name="Picture 5" descr=""/>
          <p:cNvPicPr/>
          <p:nvPr/>
        </p:nvPicPr>
        <p:blipFill>
          <a:blip r:embed="rId1"/>
          <a:stretch/>
        </p:blipFill>
        <p:spPr>
          <a:xfrm>
            <a:off x="5508000" y="2853000"/>
            <a:ext cx="2414880" cy="83664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D48B9FF7-A59A-4693-BC01-42709CFD8AD8}"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12" name="PlaceHolder 2"/>
          <p:cNvSpPr>
            <a:spLocks noGrp="1"/>
          </p:cNvSpPr>
          <p:nvPr>
            <p:ph type="title"/>
          </p:nvPr>
        </p:nvSpPr>
        <p:spPr>
          <a:xfrm>
            <a:off x="446040" y="26028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3.4.3. SELECTORES ADYACENTES</a:t>
            </a:r>
            <a:br/>
            <a:endParaRPr b="0" lang="es-ES" sz="3800" spc="-1" strike="noStrike">
              <a:latin typeface="Arial"/>
            </a:endParaRPr>
          </a:p>
        </p:txBody>
      </p:sp>
      <p:sp>
        <p:nvSpPr>
          <p:cNvPr id="213" name="PlaceHolder 3"/>
          <p:cNvSpPr>
            <a:spLocks noGrp="1"/>
          </p:cNvSpPr>
          <p:nvPr>
            <p:ph/>
          </p:nvPr>
        </p:nvSpPr>
        <p:spPr>
          <a:xfrm>
            <a:off x="395280" y="1340640"/>
            <a:ext cx="8423640" cy="4529160"/>
          </a:xfrm>
          <a:prstGeom prst="rect">
            <a:avLst/>
          </a:prstGeom>
          <a:noFill/>
          <a:ln w="0">
            <a:noFill/>
          </a:ln>
        </p:spPr>
        <p:txBody>
          <a:bodyPr numCol="1" spcCol="0" lIns="0" rIns="0" tIns="0" bIns="0" anchor="t">
            <a:noAutofit/>
          </a:bodyPr>
          <a:p>
            <a:pPr marL="343080" indent="-343080" algn="just">
              <a:lnSpc>
                <a:spcPct val="80000"/>
              </a:lnSpc>
              <a:spcBef>
                <a:spcPts val="340"/>
              </a:spcBef>
              <a:buClr>
                <a:srgbClr val="cc9900"/>
              </a:buClr>
              <a:buSzPct val="65000"/>
              <a:buFont typeface="Wingdings" charset="2"/>
              <a:buChar char=""/>
            </a:pPr>
            <a:r>
              <a:rPr b="0" lang="es-ES" sz="1700" spc="-1" strike="noStrike">
                <a:solidFill>
                  <a:srgbClr val="000000"/>
                </a:solidFill>
                <a:latin typeface="Arial"/>
              </a:rPr>
              <a:t>El símbolo + solo se aplica al primer elemento que encuentra que cumple las condiciones indicadas anteriormente. Si se quiere aplicar un estilo a todos los elementos adyacentes, habría que utilizar el operador ~ (y sigue funcionando si hay solo un elemento)</a:t>
            </a:r>
            <a:endParaRPr b="0" lang="es-ES" sz="1700" spc="-1" strike="noStrike">
              <a:latin typeface="Arial"/>
            </a:endParaRPr>
          </a:p>
          <a:p>
            <a:pPr marL="343080" indent="-343080">
              <a:lnSpc>
                <a:spcPct val="80000"/>
              </a:lnSpc>
              <a:spcBef>
                <a:spcPts val="340"/>
              </a:spcBef>
              <a:tabLst>
                <a:tab algn="l" pos="0"/>
              </a:tabLst>
            </a:pPr>
            <a:r>
              <a:rPr b="0" i="1" lang="es-ES" sz="1700" spc="-1" strike="noStrike">
                <a:solidFill>
                  <a:srgbClr val="000000"/>
                </a:solidFill>
                <a:latin typeface="Arial"/>
              </a:rPr>
              <a:t>	</a:t>
            </a:r>
            <a:r>
              <a:rPr b="1" i="1" lang="es-ES" sz="1700" spc="-1" strike="noStrike">
                <a:solidFill>
                  <a:srgbClr val="000000"/>
                </a:solidFill>
                <a:latin typeface="Arial"/>
              </a:rPr>
              <a:t>SelectorX ~ SelectorY {propiedad1:valor1; propiedad2:valor2;…} </a:t>
            </a:r>
            <a:endParaRPr b="0" lang="es-ES" sz="1700" spc="-1" strike="noStrike">
              <a:latin typeface="Arial"/>
            </a:endParaRPr>
          </a:p>
          <a:p>
            <a:pPr marL="343080" indent="-343080">
              <a:lnSpc>
                <a:spcPct val="80000"/>
              </a:lnSpc>
              <a:spcBef>
                <a:spcPts val="320"/>
              </a:spcBef>
              <a:tabLst>
                <a:tab algn="l" pos="0"/>
              </a:tabLst>
            </a:pPr>
            <a:endParaRPr b="0" lang="es-ES" sz="17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&lt;head&gt; </a:t>
            </a:r>
            <a:endParaRPr b="0" lang="es-ES" sz="16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&lt;style&gt; </a:t>
            </a:r>
            <a:endParaRPr b="0" lang="es-ES" sz="16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label~span {color: red} </a:t>
            </a:r>
            <a:endParaRPr b="0" lang="es-ES" sz="14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h5~p {font-weight: bold} </a:t>
            </a:r>
            <a:endParaRPr b="0" lang="es-ES" sz="14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&lt;/style&gt; </a:t>
            </a:r>
            <a:endParaRPr b="0" lang="es-ES" sz="16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&lt;/head&gt; </a:t>
            </a:r>
            <a:endParaRPr b="0" lang="es-ES" sz="16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&lt;body&gt; </a:t>
            </a:r>
            <a:endParaRPr b="0" lang="es-ES" sz="16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&lt;h5&gt; &lt;label&gt;Nota&lt;/label&gt;, esto es una &lt;span&gt;advertencia&lt;/span&gt; &lt;/h5&gt;</a:t>
            </a:r>
            <a:endParaRPr b="0" lang="es-ES" sz="14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&lt;p&gt; Leer detenidamente &lt;/p&gt;</a:t>
            </a:r>
            <a:endParaRPr b="0" lang="es-ES" sz="14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&lt;p&gt;Siga leyendo detenidamente (también negrita por el operador ~)&lt;/p&gt;</a:t>
            </a:r>
            <a:endParaRPr b="0" lang="es-ES" sz="1400" spc="-1" strike="noStrike">
              <a:latin typeface="Arial"/>
            </a:endParaRPr>
          </a:p>
          <a:p>
            <a:pPr marL="669960" indent="-669960">
              <a:lnSpc>
                <a:spcPct val="80000"/>
              </a:lnSpc>
              <a:spcBef>
                <a:spcPts val="320"/>
              </a:spcBef>
              <a:tabLst>
                <a:tab algn="l" pos="0"/>
              </a:tabLst>
            </a:pPr>
            <a:r>
              <a:rPr b="0" lang="es-ES" sz="1600" spc="-1" strike="noStrike">
                <a:solidFill>
                  <a:srgbClr val="000000"/>
                </a:solidFill>
                <a:latin typeface="Courier New"/>
              </a:rPr>
              <a:t>&lt;/body&gt; </a:t>
            </a:r>
            <a:endParaRPr b="0" lang="es-ES" sz="1600" spc="-1" strike="noStrike">
              <a:latin typeface="Arial"/>
            </a:endParaRPr>
          </a:p>
          <a:p>
            <a:pPr marL="669960" indent="-669960">
              <a:lnSpc>
                <a:spcPct val="80000"/>
              </a:lnSpc>
              <a:spcBef>
                <a:spcPts val="340"/>
              </a:spcBef>
              <a:tabLst>
                <a:tab algn="l" pos="0"/>
              </a:tabLst>
            </a:pPr>
            <a:endParaRPr b="0" lang="es-ES" sz="1600" spc="-1" strike="noStrike">
              <a:latin typeface="Arial"/>
            </a:endParaRPr>
          </a:p>
          <a:p>
            <a:pPr marL="343080" indent="-343080">
              <a:lnSpc>
                <a:spcPct val="80000"/>
              </a:lnSpc>
              <a:spcBef>
                <a:spcPts val="340"/>
              </a:spcBef>
              <a:buClr>
                <a:srgbClr val="cc9900"/>
              </a:buClr>
              <a:buSzPct val="65000"/>
              <a:buFont typeface="Wingdings" charset="2"/>
              <a:buChar char=""/>
              <a:tabLst>
                <a:tab algn="l" pos="0"/>
              </a:tabLst>
            </a:pPr>
            <a:r>
              <a:rPr b="0" lang="es-ES" sz="1700" spc="-1" strike="noStrike">
                <a:solidFill>
                  <a:srgbClr val="000000"/>
                </a:solidFill>
                <a:latin typeface="Arial"/>
              </a:rPr>
              <a:t>Si aplicáramos h5 + p, solamente aparecería en negrita el primer párrafo que viene después del h5</a:t>
            </a:r>
            <a:endParaRPr b="0" lang="es-ES" sz="1700" spc="-1" strike="noStrike">
              <a:latin typeface="Arial"/>
            </a:endParaRPr>
          </a:p>
        </p:txBody>
      </p:sp>
      <p:pic>
        <p:nvPicPr>
          <p:cNvPr id="214" name="Imagen 5" descr=""/>
          <p:cNvPicPr/>
          <p:nvPr/>
        </p:nvPicPr>
        <p:blipFill>
          <a:blip r:embed="rId1"/>
          <a:stretch/>
        </p:blipFill>
        <p:spPr>
          <a:xfrm>
            <a:off x="3996000" y="2976480"/>
            <a:ext cx="4370400" cy="9036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416C48C6-9CEB-43D5-915E-CA866377BF6B}" type="slidenum">
              <a:rPr b="0" lang="es-ES" sz="1200" spc="-1" strike="noStrike">
                <a:solidFill>
                  <a:srgbClr val="000000"/>
                </a:solidFill>
                <a:latin typeface="Garamond"/>
              </a:rPr>
              <a:t>&lt;número&gt;</a:t>
            </a:fld>
            <a:endParaRPr b="0" lang="es-ES" sz="1200" spc="-1" strike="noStrike">
              <a:latin typeface="Times New Roman"/>
            </a:endParaRPr>
          </a:p>
        </p:txBody>
      </p:sp>
      <p:sp>
        <p:nvSpPr>
          <p:cNvPr id="96" name="PlaceHolder 2"/>
          <p:cNvSpPr>
            <a:spLocks noGrp="1"/>
          </p:cNvSpPr>
          <p:nvPr>
            <p:ph type="title"/>
          </p:nvPr>
        </p:nvSpPr>
        <p:spPr>
          <a:xfrm>
            <a:off x="468360" y="260280"/>
            <a:ext cx="8228160" cy="1138320"/>
          </a:xfrm>
          <a:prstGeom prst="rect">
            <a:avLst/>
          </a:prstGeom>
          <a:noFill/>
          <a:ln w="0">
            <a:noFill/>
          </a:ln>
        </p:spPr>
        <p:txBody>
          <a:bodyPr numCol="1" spcCol="0" lIns="0" rIns="0" tIns="0" bIns="0" anchor="t">
            <a:noAutofit/>
          </a:bodyPr>
          <a:p>
            <a:pPr>
              <a:lnSpc>
                <a:spcPct val="100000"/>
              </a:lnSpc>
            </a:pPr>
            <a:r>
              <a:rPr b="1" lang="es-ES" sz="4200" spc="-1" strike="noStrike">
                <a:solidFill>
                  <a:srgbClr val="006633"/>
                </a:solidFill>
                <a:latin typeface="Garamond"/>
              </a:rPr>
              <a:t>USO DE ESTILOS</a:t>
            </a:r>
            <a:endParaRPr b="0" lang="es-ES" sz="4200" spc="-1" strike="noStrike">
              <a:latin typeface="Arial"/>
            </a:endParaRPr>
          </a:p>
        </p:txBody>
      </p:sp>
      <p:sp>
        <p:nvSpPr>
          <p:cNvPr id="97" name="2 Marcador de contenido"/>
          <p:cNvSpPr/>
          <p:nvPr/>
        </p:nvSpPr>
        <p:spPr>
          <a:xfrm>
            <a:off x="611640" y="1196640"/>
            <a:ext cx="8228160" cy="4529160"/>
          </a:xfrm>
          <a:prstGeom prst="rect">
            <a:avLst/>
          </a:prstGeom>
          <a:noFill/>
          <a:ln w="0">
            <a:noFill/>
          </a:ln>
        </p:spPr>
        <p:style>
          <a:lnRef idx="0"/>
          <a:fillRef idx="0"/>
          <a:effectRef idx="0"/>
          <a:fontRef idx="minor"/>
        </p:style>
        <p:txBody>
          <a:bodyPr numCol="1" spcCol="0" lIns="90000" rIns="90000" tIns="45000" bIns="45000" anchor="t">
            <a:noAutofit/>
          </a:bodyPr>
          <a:p>
            <a:pPr marL="343080" indent="-343080">
              <a:lnSpc>
                <a:spcPct val="100000"/>
              </a:lnSpc>
              <a:spcBef>
                <a:spcPts val="360"/>
              </a:spcBef>
              <a:buClr>
                <a:srgbClr val="cc9900"/>
              </a:buClr>
              <a:buSzPct val="65000"/>
              <a:buFont typeface="Wingdings" charset="2"/>
              <a:buChar char=""/>
            </a:pPr>
            <a:r>
              <a:rPr b="0" lang="es-ES" sz="1800" spc="-1" strike="noStrike">
                <a:solidFill>
                  <a:srgbClr val="000000"/>
                </a:solidFill>
                <a:latin typeface="Arial"/>
                <a:ea typeface="DejaVu Sans"/>
              </a:rPr>
              <a:t>8. MAQUETACIÓN CON CAPAS</a:t>
            </a:r>
            <a:endParaRPr b="0" lang="es-ES" sz="18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8.1. ATRIBUTOS DE POSICIÓN </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8.2. SUPERPOSICIÓN DE CAJAS</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8.3. FLOTAR Y POSICIONAR</a:t>
            </a:r>
            <a:endParaRPr b="0" lang="es-ES" sz="1600" spc="-1" strike="noStrike">
              <a:latin typeface="Arial"/>
            </a:endParaRPr>
          </a:p>
          <a:p>
            <a:pPr lvl="1" marL="669960" indent="-325440">
              <a:lnSpc>
                <a:spcPct val="100000"/>
              </a:lnSpc>
              <a:spcBef>
                <a:spcPts val="320"/>
              </a:spcBef>
              <a:buClr>
                <a:srgbClr val="3b812f"/>
              </a:buClr>
              <a:buSzPct val="60000"/>
              <a:buFont typeface="Wingdings" charset="2"/>
              <a:buChar char=""/>
            </a:pPr>
            <a:r>
              <a:rPr b="0" lang="es-ES" sz="1600" spc="-1" strike="noStrike">
                <a:solidFill>
                  <a:srgbClr val="000000"/>
                </a:solidFill>
                <a:latin typeface="Arial"/>
                <a:ea typeface="DejaVu Sans"/>
              </a:rPr>
              <a:t>8.4. CENTRAR ELEMENTOS </a:t>
            </a:r>
            <a:endParaRPr b="0" lang="es-ES" sz="1600" spc="-1" strike="noStrike">
              <a:latin typeface="Arial"/>
            </a:endParaRPr>
          </a:p>
          <a:p>
            <a:pPr marL="343080" indent="-343080">
              <a:lnSpc>
                <a:spcPct val="100000"/>
              </a:lnSpc>
              <a:spcBef>
                <a:spcPts val="360"/>
              </a:spcBef>
              <a:buClr>
                <a:srgbClr val="cc9900"/>
              </a:buClr>
              <a:buSzPct val="65000"/>
              <a:buFont typeface="Wingdings" charset="2"/>
              <a:buChar char=""/>
            </a:pPr>
            <a:r>
              <a:rPr b="0" lang="es-ES" sz="1800" spc="-1" strike="noStrike">
                <a:solidFill>
                  <a:srgbClr val="000000"/>
                </a:solidFill>
                <a:latin typeface="Arial"/>
                <a:ea typeface="DejaVu Sans"/>
              </a:rPr>
              <a:t>9. PRECEDENCIA DE ESTILOS </a:t>
            </a:r>
            <a:endParaRPr b="0" lang="es-ES" sz="1800" spc="-1" strike="noStrike">
              <a:latin typeface="Arial"/>
            </a:endParaRPr>
          </a:p>
          <a:p>
            <a:pPr marL="343080" indent="-343080">
              <a:lnSpc>
                <a:spcPct val="100000"/>
              </a:lnSpc>
              <a:spcBef>
                <a:spcPts val="360"/>
              </a:spcBef>
              <a:buClr>
                <a:srgbClr val="cc9900"/>
              </a:buClr>
              <a:buSzPct val="65000"/>
              <a:buFont typeface="Wingdings" charset="2"/>
              <a:buChar char=""/>
            </a:pPr>
            <a:r>
              <a:rPr b="0" lang="es-ES" sz="1800" spc="-1" strike="noStrike">
                <a:solidFill>
                  <a:srgbClr val="000000"/>
                </a:solidFill>
                <a:latin typeface="Arial"/>
                <a:ea typeface="DejaVu Sans"/>
              </a:rPr>
              <a:t>10. COMPATIBILIDAD CSS NAVEGADORES</a:t>
            </a:r>
            <a:endParaRPr b="0" lang="es-ES" sz="1800" spc="-1" strike="noStrike">
              <a:latin typeface="Arial"/>
            </a:endParaRPr>
          </a:p>
          <a:p>
            <a:pPr marL="343080" indent="-343080">
              <a:lnSpc>
                <a:spcPct val="100000"/>
              </a:lnSpc>
              <a:spcBef>
                <a:spcPts val="360"/>
              </a:spcBef>
              <a:buClr>
                <a:srgbClr val="cc9900"/>
              </a:buClr>
              <a:buSzPct val="65000"/>
              <a:buFont typeface="Wingdings" charset="2"/>
              <a:buChar char=""/>
            </a:pPr>
            <a:r>
              <a:rPr b="0" lang="es-ES" sz="1800" spc="-1" strike="noStrike">
                <a:solidFill>
                  <a:srgbClr val="000000"/>
                </a:solidFill>
                <a:latin typeface="Arial"/>
                <a:ea typeface="DejaVu Sans"/>
              </a:rPr>
              <a:t>11. DIRECCIONES DE INTERÉS</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15"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9216F16B-94A8-46E9-A48A-CA75DF386629}"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16" name="PlaceHolder 2"/>
          <p:cNvSpPr>
            <a:spLocks noGrp="1"/>
          </p:cNvSpPr>
          <p:nvPr>
            <p:ph type="title"/>
          </p:nvPr>
        </p:nvSpPr>
        <p:spPr>
          <a:xfrm>
            <a:off x="446040" y="26028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3.5. SELECTORES CON PSEUDO-CLASES Y PSEUDO-ELEMENTOS</a:t>
            </a:r>
            <a:br/>
            <a:endParaRPr b="0" lang="es-ES" sz="3800" spc="-1" strike="noStrike">
              <a:latin typeface="Arial"/>
            </a:endParaRPr>
          </a:p>
        </p:txBody>
      </p:sp>
      <p:sp>
        <p:nvSpPr>
          <p:cNvPr id="217" name="PlaceHolder 3"/>
          <p:cNvSpPr>
            <a:spLocks noGrp="1"/>
          </p:cNvSpPr>
          <p:nvPr>
            <p:ph/>
          </p:nvPr>
        </p:nvSpPr>
        <p:spPr>
          <a:xfrm>
            <a:off x="395280" y="1484640"/>
            <a:ext cx="8423640" cy="4385160"/>
          </a:xfrm>
          <a:prstGeom prst="rect">
            <a:avLst/>
          </a:prstGeom>
          <a:noFill/>
          <a:ln w="0">
            <a:noFill/>
          </a:ln>
        </p:spPr>
        <p:txBody>
          <a:bodyPr numCol="1" spcCol="0" lIns="0" rIns="0" tIns="0" bIns="0" anchor="t">
            <a:noAutofit/>
          </a:bodyPr>
          <a:p>
            <a:pPr marL="343080" indent="-343080" algn="just">
              <a:lnSpc>
                <a:spcPct val="100000"/>
              </a:lnSpc>
              <a:spcBef>
                <a:spcPts val="340"/>
              </a:spcBef>
              <a:buClr>
                <a:srgbClr val="cc9900"/>
              </a:buClr>
              <a:buSzPct val="65000"/>
              <a:buFont typeface="Wingdings" charset="2"/>
              <a:buChar char=""/>
            </a:pPr>
            <a:r>
              <a:rPr b="0" lang="es-ES" sz="1700" spc="-1" strike="noStrike">
                <a:solidFill>
                  <a:srgbClr val="000000"/>
                </a:solidFill>
                <a:latin typeface="Arial"/>
              </a:rPr>
              <a:t>Las </a:t>
            </a:r>
            <a:r>
              <a:rPr b="1" lang="es-ES" sz="1700" spc="-1" strike="noStrike">
                <a:solidFill>
                  <a:srgbClr val="000000"/>
                </a:solidFill>
                <a:latin typeface="Arial"/>
              </a:rPr>
              <a:t>pseudo-clases</a:t>
            </a:r>
            <a:r>
              <a:rPr b="0" lang="es-ES" sz="1700" spc="-1" strike="noStrike">
                <a:solidFill>
                  <a:srgbClr val="000000"/>
                </a:solidFill>
                <a:latin typeface="Arial"/>
              </a:rPr>
              <a:t> permiten cambiar el estilo dependiendo del estado en el que se encuentra. Su sintaxis es :estilo y se puede aplicar, al igual que las clases e identificadores, sobre todo elemento (por ejemplo a:link, span:hover)</a:t>
            </a:r>
            <a:endParaRPr b="0" lang="es-ES" sz="1700" spc="-1" strike="noStrike">
              <a:latin typeface="Arial"/>
            </a:endParaRPr>
          </a:p>
          <a:p>
            <a:pPr marL="343080" indent="-343080" algn="just">
              <a:lnSpc>
                <a:spcPct val="100000"/>
              </a:lnSpc>
              <a:spcBef>
                <a:spcPts val="340"/>
              </a:spcBef>
              <a:buClr>
                <a:srgbClr val="cc9900"/>
              </a:buClr>
              <a:buSzPct val="65000"/>
              <a:buFont typeface="Wingdings" charset="2"/>
              <a:buChar char=""/>
            </a:pPr>
            <a:r>
              <a:rPr b="0" lang="es-ES" sz="1700" spc="-1" strike="noStrike">
                <a:solidFill>
                  <a:srgbClr val="000000"/>
                </a:solidFill>
                <a:latin typeface="Arial"/>
              </a:rPr>
              <a:t>Uno de los más empleados son los selectores a nivel de enlace sobre los que se profundizará en el apartado 3.6.</a:t>
            </a:r>
            <a:endParaRPr b="0" lang="es-ES" sz="1700" spc="-1" strike="noStrike">
              <a:latin typeface="Arial"/>
            </a:endParaRPr>
          </a:p>
          <a:p>
            <a:pPr marL="343080" indent="-343080">
              <a:lnSpc>
                <a:spcPct val="100000"/>
              </a:lnSpc>
              <a:spcBef>
                <a:spcPts val="360"/>
              </a:spcBef>
              <a:buClr>
                <a:srgbClr val="cc9900"/>
              </a:buClr>
              <a:buSzPct val="65000"/>
              <a:buFont typeface="Wingdings" charset="2"/>
              <a:buChar char=""/>
            </a:pPr>
            <a:r>
              <a:rPr b="0" lang="es-ES" sz="1700" spc="-1" strike="noStrike">
                <a:solidFill>
                  <a:srgbClr val="000000"/>
                </a:solidFill>
                <a:latin typeface="Arial"/>
              </a:rPr>
              <a:t>Otro es el estilo :hover, que se aplica cuando nos posicionamos encima de un elemento. Ver ejemplo: </a:t>
            </a:r>
            <a:r>
              <a:rPr b="0" lang="es-ES" sz="1800" spc="-1" strike="noStrike" u="sng">
                <a:solidFill>
                  <a:srgbClr val="996600"/>
                </a:solidFill>
                <a:uFillTx/>
                <a:latin typeface="Arial"/>
                <a:hlinkClick r:id="rId1"/>
              </a:rPr>
              <a:t>https://www.w3schools.com/css/tryit.asp?filename=trycss_pseudo-class_hover_tooltip</a:t>
            </a:r>
            <a:endParaRPr b="0" lang="es-ES" sz="1800" spc="-1" strike="noStrike">
              <a:latin typeface="Arial"/>
            </a:endParaRPr>
          </a:p>
          <a:p>
            <a:pPr marL="343080" indent="-343080">
              <a:lnSpc>
                <a:spcPct val="100000"/>
              </a:lnSpc>
              <a:spcBef>
                <a:spcPts val="360"/>
              </a:spcBef>
              <a:buClr>
                <a:srgbClr val="cc9900"/>
              </a:buClr>
              <a:buSzPct val="65000"/>
              <a:buFont typeface="Wingdings" charset="2"/>
              <a:buChar char=""/>
            </a:pPr>
            <a:r>
              <a:rPr b="0" lang="es-ES" sz="1800" spc="-1" strike="noStrike">
                <a:solidFill>
                  <a:srgbClr val="000000"/>
                </a:solidFill>
                <a:latin typeface="Arial"/>
              </a:rPr>
              <a:t>Otro es first-child, que permite aplicar un estilo al primer elemento dentro de un estilo de agrupamiento (por ejemplo p span:first-child se aplica al primer span que tenga una etiqueta p por encima, pero solo al primero)</a:t>
            </a:r>
            <a:endParaRPr b="0" lang="es-ES" sz="1800" spc="-1" strike="noStrike">
              <a:latin typeface="Arial"/>
            </a:endParaRPr>
          </a:p>
          <a:p>
            <a:pPr marL="343080" indent="-343080">
              <a:lnSpc>
                <a:spcPct val="100000"/>
              </a:lnSpc>
              <a:spcBef>
                <a:spcPts val="360"/>
              </a:spcBef>
              <a:buClr>
                <a:srgbClr val="cc9900"/>
              </a:buClr>
              <a:buSzPct val="65000"/>
              <a:buFont typeface="Wingdings" charset="2"/>
              <a:buChar char=""/>
            </a:pPr>
            <a:r>
              <a:rPr b="0" lang="es-ES" sz="1800" spc="-1" strike="noStrike" u="sng">
                <a:solidFill>
                  <a:srgbClr val="996600"/>
                </a:solidFill>
                <a:uFillTx/>
                <a:latin typeface="Arial"/>
                <a:hlinkClick r:id="rId2"/>
              </a:rPr>
              <a:t>https://www.w3schools.com/css/tryit.asp?filename=trycss_first-child2</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18"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F91A1E69-CA7D-4E8D-906D-4145C2ADAB3C}"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19" name="PlaceHolder 2"/>
          <p:cNvSpPr>
            <a:spLocks noGrp="1"/>
          </p:cNvSpPr>
          <p:nvPr>
            <p:ph type="title"/>
          </p:nvPr>
        </p:nvSpPr>
        <p:spPr>
          <a:xfrm>
            <a:off x="446040" y="26028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3.5. SELECTORES CON PSEUDO-CLASES Y PSEUDO-ELEMENTOS</a:t>
            </a:r>
            <a:br/>
            <a:endParaRPr b="0" lang="es-ES" sz="3800" spc="-1" strike="noStrike">
              <a:latin typeface="Arial"/>
            </a:endParaRPr>
          </a:p>
        </p:txBody>
      </p:sp>
      <p:sp>
        <p:nvSpPr>
          <p:cNvPr id="220" name="PlaceHolder 3"/>
          <p:cNvSpPr>
            <a:spLocks noGrp="1"/>
          </p:cNvSpPr>
          <p:nvPr>
            <p:ph/>
          </p:nvPr>
        </p:nvSpPr>
        <p:spPr>
          <a:xfrm>
            <a:off x="395280" y="1484640"/>
            <a:ext cx="8423640" cy="4385160"/>
          </a:xfrm>
          <a:prstGeom prst="rect">
            <a:avLst/>
          </a:prstGeom>
          <a:noFill/>
          <a:ln w="0">
            <a:noFill/>
          </a:ln>
        </p:spPr>
        <p:txBody>
          <a:bodyPr numCol="1" spcCol="0" lIns="0" rIns="0" tIns="0" bIns="0" anchor="t">
            <a:noAutofit/>
          </a:bodyPr>
          <a:p>
            <a:pPr marL="343080" indent="-343080" algn="just">
              <a:lnSpc>
                <a:spcPct val="100000"/>
              </a:lnSpc>
              <a:spcBef>
                <a:spcPts val="340"/>
              </a:spcBef>
              <a:buClr>
                <a:srgbClr val="cc9900"/>
              </a:buClr>
              <a:buSzPct val="65000"/>
              <a:buFont typeface="Wingdings" charset="2"/>
              <a:buChar char=""/>
            </a:pPr>
            <a:r>
              <a:rPr b="0" lang="es-ES" sz="1700" spc="-1" strike="noStrike">
                <a:solidFill>
                  <a:srgbClr val="000000"/>
                </a:solidFill>
                <a:latin typeface="Arial"/>
              </a:rPr>
              <a:t>Los </a:t>
            </a:r>
            <a:r>
              <a:rPr b="1" lang="es-ES" sz="1700" spc="-1" strike="noStrike">
                <a:solidFill>
                  <a:srgbClr val="000000"/>
                </a:solidFill>
                <a:latin typeface="Arial"/>
              </a:rPr>
              <a:t>pseudo-elementos </a:t>
            </a:r>
            <a:r>
              <a:rPr b="0" lang="es-ES" sz="1700" spc="-1" strike="noStrike">
                <a:solidFill>
                  <a:srgbClr val="000000"/>
                </a:solidFill>
                <a:latin typeface="Arial"/>
              </a:rPr>
              <a:t>se emplean para aplicar estilos a partes específicas de una etiqueta y la sintaxis es elemento::pseudo-elemento (por ejemplo p::first-line se aplica solo a la primera línea de un párrafo, o se podría hacer a nivel de clase con p.clase::first-line)</a:t>
            </a:r>
            <a:endParaRPr b="0" lang="es-ES" sz="1700" spc="-1" strike="noStrike">
              <a:latin typeface="Arial"/>
            </a:endParaRPr>
          </a:p>
          <a:p>
            <a:pPr marL="343080" indent="-343080" algn="just">
              <a:lnSpc>
                <a:spcPct val="100000"/>
              </a:lnSpc>
              <a:spcBef>
                <a:spcPts val="360"/>
              </a:spcBef>
              <a:buClr>
                <a:srgbClr val="cc9900"/>
              </a:buClr>
              <a:buSzPct val="65000"/>
              <a:buFont typeface="Wingdings" charset="2"/>
              <a:buChar char=""/>
            </a:pPr>
            <a:r>
              <a:rPr b="0" lang="es-ES" sz="1700" spc="-1" strike="noStrike">
                <a:solidFill>
                  <a:srgbClr val="000000"/>
                </a:solidFill>
                <a:latin typeface="Arial"/>
              </a:rPr>
              <a:t>Ver ejemplo de selectores que se aplican a primera línea o primera letra de un elemento: </a:t>
            </a:r>
            <a:r>
              <a:rPr b="0" lang="es-ES" sz="1800" spc="-1" strike="noStrike" u="sng">
                <a:solidFill>
                  <a:srgbClr val="996600"/>
                </a:solidFill>
                <a:uFillTx/>
                <a:latin typeface="Arial"/>
                <a:hlinkClick r:id="rId1"/>
              </a:rPr>
              <a:t>https://www.w3schools.com/css/tryit.asp?filename=trycss_firstline_letter</a:t>
            </a:r>
            <a:endParaRPr b="0" lang="es-ES" sz="1800" spc="-1" strike="noStrike">
              <a:latin typeface="Arial"/>
            </a:endParaRPr>
          </a:p>
          <a:p>
            <a:pPr marL="343080" indent="-343080" algn="just">
              <a:lnSpc>
                <a:spcPct val="100000"/>
              </a:lnSpc>
              <a:spcBef>
                <a:spcPts val="340"/>
              </a:spcBef>
              <a:buClr>
                <a:srgbClr val="cc9900"/>
              </a:buClr>
              <a:buSzPct val="65000"/>
              <a:buFont typeface="Wingdings" charset="2"/>
              <a:buChar char=""/>
            </a:pPr>
            <a:r>
              <a:rPr b="0" lang="es-ES" sz="1700" spc="-1" strike="noStrike">
                <a:solidFill>
                  <a:srgbClr val="000000"/>
                </a:solidFill>
                <a:latin typeface="Arial"/>
              </a:rPr>
              <a:t>Otros de los más empleados son ::after y ::before que permiten insertar contenido al principio o final de una etiqueta:</a:t>
            </a:r>
            <a:endParaRPr b="0" lang="es-ES" sz="1700" spc="-1" strike="noStrike">
              <a:latin typeface="Arial"/>
            </a:endParaRPr>
          </a:p>
          <a:p>
            <a:pPr lvl="1" marL="669960" indent="-325440" algn="just">
              <a:lnSpc>
                <a:spcPct val="100000"/>
              </a:lnSpc>
              <a:spcBef>
                <a:spcPts val="281"/>
              </a:spcBef>
              <a:buClr>
                <a:srgbClr val="3b812f"/>
              </a:buClr>
              <a:buSzPct val="60000"/>
              <a:buFont typeface="Wingdings" charset="2"/>
              <a:buChar char=""/>
            </a:pPr>
            <a:r>
              <a:rPr b="0" lang="es-ES" sz="1400" spc="-1" strike="noStrike" u="sng">
                <a:solidFill>
                  <a:srgbClr val="996600"/>
                </a:solidFill>
                <a:uFillTx/>
                <a:latin typeface="Arial"/>
                <a:hlinkClick r:id="rId2"/>
              </a:rPr>
              <a:t>https://www.w3schools.com/css/tryit.asp?filename=trycss_before</a:t>
            </a:r>
            <a:endParaRPr b="0" lang="es-ES" sz="1400" spc="-1" strike="noStrike">
              <a:latin typeface="Arial"/>
            </a:endParaRPr>
          </a:p>
          <a:p>
            <a:pPr lvl="1" marL="669960" indent="-325440" algn="just">
              <a:lnSpc>
                <a:spcPct val="100000"/>
              </a:lnSpc>
              <a:spcBef>
                <a:spcPts val="281"/>
              </a:spcBef>
              <a:buClr>
                <a:srgbClr val="3b812f"/>
              </a:buClr>
              <a:buSzPct val="60000"/>
              <a:buFont typeface="Wingdings" charset="2"/>
              <a:buChar char=""/>
            </a:pPr>
            <a:r>
              <a:rPr b="0" lang="es-ES" sz="1400" spc="-1" strike="noStrike" u="sng">
                <a:solidFill>
                  <a:srgbClr val="996600"/>
                </a:solidFill>
                <a:uFillTx/>
                <a:latin typeface="Arial"/>
                <a:hlinkClick r:id="rId3"/>
              </a:rPr>
              <a:t>https://www.w3schools.com/css/tryit.asp?filename=trycss_after</a:t>
            </a:r>
            <a:endParaRPr b="0" lang="es-ES" sz="1400" spc="-1" strike="noStrike">
              <a:latin typeface="Arial"/>
            </a:endParaRPr>
          </a:p>
          <a:p>
            <a:pPr lvl="1" marL="343080" indent="-343080">
              <a:lnSpc>
                <a:spcPct val="100000"/>
              </a:lnSpc>
              <a:spcBef>
                <a:spcPts val="360"/>
              </a:spcBef>
              <a:buClr>
                <a:srgbClr val="cc9900"/>
              </a:buClr>
              <a:buSzPct val="65000"/>
              <a:buFont typeface="Wingdings" charset="2"/>
              <a:buChar char=""/>
            </a:pPr>
            <a:r>
              <a:rPr b="0" lang="es-ES" sz="1700" spc="-1" strike="noStrike">
                <a:solidFill>
                  <a:srgbClr val="000000"/>
                </a:solidFill>
                <a:latin typeface="Arial"/>
              </a:rPr>
              <a:t>Y el más reciente ::selection que cambia el estilo de una parte de la página cuando la seleccionamos </a:t>
            </a:r>
            <a:r>
              <a:rPr b="0" lang="es-ES" sz="1800" spc="-1" strike="noStrike" u="sng">
                <a:solidFill>
                  <a:srgbClr val="996600"/>
                </a:solidFill>
                <a:uFillTx/>
                <a:latin typeface="Arial"/>
                <a:hlinkClick r:id="rId4"/>
              </a:rPr>
              <a:t>https://www.w3schools.com/css/tryit.asp?filename=trycss3_selection</a:t>
            </a:r>
            <a:endParaRPr b="0" lang="es-ES" sz="1800" spc="-1" strike="noStrike">
              <a:latin typeface="Arial"/>
            </a:endParaRPr>
          </a:p>
          <a:p>
            <a:pPr>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1" name="5 Marcador de número de diapositiva"/>
          <p:cNvSpPr/>
          <p:nvPr/>
        </p:nvSpPr>
        <p:spPr>
          <a:xfrm>
            <a:off x="6553080" y="6243480"/>
            <a:ext cx="213228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9CEB2764-F735-490F-927F-5343092B804C}" type="slidenum">
              <a:rPr b="0" lang="es-ES" sz="1200" spc="-1" strike="noStrike">
                <a:solidFill>
                  <a:srgbClr val="000000"/>
                </a:solidFill>
                <a:latin typeface="Garamond"/>
                <a:ea typeface="DejaVu Sans"/>
              </a:rPr>
              <a:t>&lt;número&gt;</a:t>
            </a:fld>
            <a:endParaRPr b="0" lang="es-ES" sz="1200" spc="-1" strike="noStrike">
              <a:latin typeface="Arial"/>
            </a:endParaRPr>
          </a:p>
        </p:txBody>
      </p:sp>
      <p:sp>
        <p:nvSpPr>
          <p:cNvPr id="222" name="PlaceHolder 1"/>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3.6 SELECTORES DE ENLACES</a:t>
            </a:r>
            <a:endParaRPr b="0" lang="es-ES" sz="3800" spc="-1" strike="noStrike">
              <a:latin typeface="Arial"/>
            </a:endParaRPr>
          </a:p>
        </p:txBody>
      </p:sp>
      <p:sp>
        <p:nvSpPr>
          <p:cNvPr id="223" name="PlaceHolder 2"/>
          <p:cNvSpPr>
            <a:spLocks noGrp="1"/>
          </p:cNvSpPr>
          <p:nvPr>
            <p:ph/>
          </p:nvPr>
        </p:nvSpPr>
        <p:spPr>
          <a:xfrm>
            <a:off x="179280" y="1418400"/>
            <a:ext cx="8228160" cy="4529160"/>
          </a:xfrm>
          <a:prstGeom prst="rect">
            <a:avLst/>
          </a:prstGeom>
          <a:noFill/>
          <a:ln w="0">
            <a:noFill/>
          </a:ln>
        </p:spPr>
        <p:txBody>
          <a:bodyPr numCol="1" spcCol="0" lIns="0" rIns="0" tIns="0" bIns="0" anchor="t">
            <a:noAutofit/>
          </a:bodyPr>
          <a:p>
            <a:pPr marL="415800" indent="-19080" algn="just">
              <a:lnSpc>
                <a:spcPct val="100000"/>
              </a:lnSpc>
              <a:spcBef>
                <a:spcPts val="400"/>
              </a:spcBef>
              <a:tabLst>
                <a:tab algn="l" pos="0"/>
              </a:tabLst>
            </a:pPr>
            <a:r>
              <a:rPr b="0" lang="es-ES_tradnl" sz="2000" spc="-1" strike="noStrike">
                <a:solidFill>
                  <a:srgbClr val="000000"/>
                </a:solidFill>
                <a:latin typeface="Arial"/>
              </a:rPr>
              <a:t>Los enlaces en CSS se pueden manejar con bastante libertad comparado con HTML. CSS permite definir estilos en los enlaces, quitando el subrayado o hacer enlaces en la misma página con distintos colores. Para aplicar estilo a los enlaces debemos definirlos para los distintos tipos de enlaces, que son:</a:t>
            </a:r>
            <a:endParaRPr b="0" lang="es-ES" sz="2000" spc="-1" strike="noStrike">
              <a:latin typeface="Arial"/>
            </a:endParaRPr>
          </a:p>
          <a:p>
            <a:pPr lvl="1" marL="743040" indent="-285840">
              <a:lnSpc>
                <a:spcPct val="100000"/>
              </a:lnSpc>
              <a:spcBef>
                <a:spcPts val="360"/>
              </a:spcBef>
              <a:buClr>
                <a:srgbClr val="3b812f"/>
              </a:buClr>
              <a:buSzPct val="60000"/>
              <a:buFont typeface="Wingdings" charset="2"/>
              <a:buChar char=""/>
              <a:tabLst>
                <a:tab algn="l" pos="0"/>
              </a:tabLst>
            </a:pPr>
            <a:r>
              <a:rPr b="1" lang="es-ES" sz="1800" spc="-1" strike="noStrike">
                <a:solidFill>
                  <a:srgbClr val="000000"/>
                </a:solidFill>
                <a:latin typeface="Arial"/>
              </a:rPr>
              <a:t>Enlaces normales</a:t>
            </a:r>
            <a:r>
              <a:rPr b="0" lang="es-ES" sz="1800" spc="-1" strike="noStrike">
                <a:solidFill>
                  <a:srgbClr val="000000"/>
                </a:solidFill>
                <a:latin typeface="Arial"/>
              </a:rPr>
              <a:t>: </a:t>
            </a:r>
            <a:r>
              <a:rPr b="0" lang="es-ES" sz="1800" spc="-1" strike="noStrike">
                <a:solidFill>
                  <a:srgbClr val="000000"/>
                </a:solidFill>
                <a:latin typeface="Courier New"/>
              </a:rPr>
              <a:t>a:link {atributos} </a:t>
            </a:r>
            <a:endParaRPr b="0" lang="es-ES" sz="1800" spc="-1" strike="noStrike">
              <a:latin typeface="Arial"/>
            </a:endParaRPr>
          </a:p>
          <a:p>
            <a:pPr lvl="1" marL="743040" indent="-285840">
              <a:lnSpc>
                <a:spcPct val="100000"/>
              </a:lnSpc>
              <a:spcBef>
                <a:spcPts val="360"/>
              </a:spcBef>
              <a:buClr>
                <a:srgbClr val="3b812f"/>
              </a:buClr>
              <a:buSzPct val="60000"/>
              <a:buFont typeface="Wingdings" charset="2"/>
              <a:buChar char=""/>
              <a:tabLst>
                <a:tab algn="l" pos="0"/>
              </a:tabLst>
            </a:pPr>
            <a:r>
              <a:rPr b="1" lang="es-ES" sz="1800" spc="-1" strike="noStrike">
                <a:solidFill>
                  <a:srgbClr val="000000"/>
                </a:solidFill>
                <a:latin typeface="Arial"/>
              </a:rPr>
              <a:t>Enlaces visitados</a:t>
            </a:r>
            <a:r>
              <a:rPr b="0" lang="es-ES" sz="1800" spc="-1" strike="noStrike">
                <a:solidFill>
                  <a:srgbClr val="000000"/>
                </a:solidFill>
                <a:latin typeface="Arial"/>
              </a:rPr>
              <a:t>: </a:t>
            </a:r>
            <a:r>
              <a:rPr b="0" lang="es-ES" sz="1800" spc="-1" strike="noStrike">
                <a:solidFill>
                  <a:srgbClr val="000000"/>
                </a:solidFill>
                <a:latin typeface="Courier New"/>
              </a:rPr>
              <a:t>a:visited {atributos}</a:t>
            </a:r>
            <a:r>
              <a:rPr b="0" i="1" lang="es-ES" sz="1800" spc="-1" strike="noStrike">
                <a:solidFill>
                  <a:srgbClr val="000000"/>
                </a:solidFill>
                <a:latin typeface="Arial"/>
              </a:rPr>
              <a:t> </a:t>
            </a:r>
            <a:endParaRPr b="0" lang="es-ES" sz="1800" spc="-1" strike="noStrike">
              <a:latin typeface="Arial"/>
            </a:endParaRPr>
          </a:p>
          <a:p>
            <a:pPr lvl="1" marL="743040" indent="-285840">
              <a:lnSpc>
                <a:spcPct val="100000"/>
              </a:lnSpc>
              <a:spcBef>
                <a:spcPts val="360"/>
              </a:spcBef>
              <a:buClr>
                <a:srgbClr val="3b812f"/>
              </a:buClr>
              <a:buSzPct val="60000"/>
              <a:buFont typeface="Wingdings" charset="2"/>
              <a:buChar char=""/>
              <a:tabLst>
                <a:tab algn="l" pos="0"/>
              </a:tabLst>
            </a:pPr>
            <a:r>
              <a:rPr b="1" lang="es-ES" sz="1800" spc="-1" strike="noStrike">
                <a:solidFill>
                  <a:srgbClr val="000000"/>
                </a:solidFill>
                <a:latin typeface="Arial"/>
              </a:rPr>
              <a:t>Enlaces activos</a:t>
            </a:r>
            <a:r>
              <a:rPr b="0" lang="es-ES" sz="1800" spc="-1" strike="noStrike">
                <a:solidFill>
                  <a:srgbClr val="000000"/>
                </a:solidFill>
                <a:latin typeface="Arial"/>
              </a:rPr>
              <a:t>: </a:t>
            </a:r>
            <a:r>
              <a:rPr b="0" lang="es-ES" sz="1800" spc="-1" strike="noStrike">
                <a:solidFill>
                  <a:srgbClr val="000000"/>
                </a:solidFill>
                <a:latin typeface="Courier New"/>
              </a:rPr>
              <a:t>a:active {atributos} </a:t>
            </a:r>
            <a:r>
              <a:rPr b="0" i="1" lang="es-ES" sz="1800" spc="-1" strike="noStrike">
                <a:solidFill>
                  <a:srgbClr val="000000"/>
                </a:solidFill>
                <a:latin typeface="Arial"/>
              </a:rPr>
              <a:t>(Los enlaces están activos en el preciso momento en que se pincha sobre ellos) </a:t>
            </a:r>
            <a:endParaRPr b="0" lang="es-ES" sz="1800" spc="-1" strike="noStrike">
              <a:latin typeface="Arial"/>
            </a:endParaRPr>
          </a:p>
          <a:p>
            <a:pPr lvl="1" marL="743040" indent="-285840">
              <a:lnSpc>
                <a:spcPct val="100000"/>
              </a:lnSpc>
              <a:spcBef>
                <a:spcPts val="360"/>
              </a:spcBef>
              <a:buClr>
                <a:srgbClr val="3b812f"/>
              </a:buClr>
              <a:buSzPct val="60000"/>
              <a:buFont typeface="Wingdings" charset="2"/>
              <a:buChar char=""/>
              <a:tabLst>
                <a:tab algn="l" pos="0"/>
              </a:tabLst>
            </a:pPr>
            <a:r>
              <a:rPr b="1" lang="es-ES" sz="1800" spc="-1" strike="noStrike">
                <a:solidFill>
                  <a:srgbClr val="000000"/>
                </a:solidFill>
                <a:latin typeface="Arial"/>
              </a:rPr>
              <a:t>Enlaces hover</a:t>
            </a:r>
            <a:r>
              <a:rPr b="0" lang="es-ES" sz="1800" spc="-1" strike="noStrike">
                <a:solidFill>
                  <a:srgbClr val="000000"/>
                </a:solidFill>
                <a:latin typeface="Arial"/>
              </a:rPr>
              <a:t>: </a:t>
            </a:r>
            <a:r>
              <a:rPr b="0" lang="es-ES" sz="1800" spc="-1" strike="noStrike">
                <a:solidFill>
                  <a:srgbClr val="000000"/>
                </a:solidFill>
                <a:latin typeface="Courier New"/>
              </a:rPr>
              <a:t>a:hover {atributos} </a:t>
            </a:r>
            <a:r>
              <a:rPr b="0" i="1" lang="es-ES" sz="1800" spc="-1" strike="noStrike">
                <a:solidFill>
                  <a:srgbClr val="000000"/>
                </a:solidFill>
                <a:latin typeface="Arial"/>
              </a:rPr>
              <a:t>(Cuando el ratón está encima de ellos) </a:t>
            </a:r>
            <a:endParaRPr b="0" lang="es-ES" sz="1800" spc="-1" strike="noStrike">
              <a:latin typeface="Arial"/>
            </a:endParaRPr>
          </a:p>
          <a:p>
            <a:pPr marL="743040" indent="-285840">
              <a:lnSpc>
                <a:spcPct val="100000"/>
              </a:lnSpc>
              <a:spcBef>
                <a:spcPts val="360"/>
              </a:spcBef>
              <a:tabLst>
                <a:tab algn="l" pos="0"/>
              </a:tabLst>
            </a:pPr>
            <a:endParaRPr b="0" lang="es-ES" sz="1800" spc="-1" strike="noStrike">
              <a:latin typeface="Arial"/>
            </a:endParaRPr>
          </a:p>
          <a:p>
            <a:pPr marL="415800" indent="-19080" algn="just">
              <a:lnSpc>
                <a:spcPct val="100000"/>
              </a:lnSpc>
              <a:spcBef>
                <a:spcPts val="400"/>
              </a:spcBef>
              <a:tabLst>
                <a:tab algn="l" pos="0"/>
              </a:tabLst>
            </a:pPr>
            <a:r>
              <a:rPr b="0" lang="es-ES_tradnl" sz="2000" spc="-1" strike="noStrike">
                <a:solidFill>
                  <a:srgbClr val="000000"/>
                </a:solidFill>
                <a:latin typeface="Arial"/>
              </a:rPr>
              <a:t>Por ejemplo, un atributo típico asociado a los enlaces es </a:t>
            </a:r>
            <a:r>
              <a:rPr b="0" lang="es-ES_tradnl" sz="2000" spc="-1" strike="noStrike">
                <a:solidFill>
                  <a:srgbClr val="000000"/>
                </a:solidFill>
                <a:latin typeface="Courier New"/>
              </a:rPr>
              <a:t>text-decoration: none </a:t>
            </a:r>
            <a:r>
              <a:rPr b="0" lang="es-ES_tradnl" sz="2000" spc="-1" strike="noStrike">
                <a:solidFill>
                  <a:srgbClr val="000000"/>
                </a:solidFill>
                <a:latin typeface="Arial"/>
              </a:rPr>
              <a:t>para quitar el subrayado.</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4" name="5 Marcador de número de diapositiva"/>
          <p:cNvSpPr/>
          <p:nvPr/>
        </p:nvSpPr>
        <p:spPr>
          <a:xfrm>
            <a:off x="6553080" y="6243480"/>
            <a:ext cx="213228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313747F-7CDE-4FCD-8899-B968E766C276}" type="slidenum">
              <a:rPr b="0" lang="es-ES" sz="1200" spc="-1" strike="noStrike">
                <a:solidFill>
                  <a:srgbClr val="000000"/>
                </a:solidFill>
                <a:latin typeface="Garamond"/>
                <a:ea typeface="DejaVu Sans"/>
              </a:rPr>
              <a:t>&lt;número&gt;</a:t>
            </a:fld>
            <a:endParaRPr b="0" lang="es-ES" sz="1200" spc="-1" strike="noStrike">
              <a:latin typeface="Arial"/>
            </a:endParaRPr>
          </a:p>
        </p:txBody>
      </p:sp>
      <p:sp>
        <p:nvSpPr>
          <p:cNvPr id="225" name="PlaceHolder 1"/>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3.7 VARIABLES</a:t>
            </a:r>
            <a:endParaRPr b="0" lang="es-ES" sz="3800" spc="-1" strike="noStrike">
              <a:latin typeface="Arial"/>
            </a:endParaRPr>
          </a:p>
        </p:txBody>
      </p:sp>
      <p:sp>
        <p:nvSpPr>
          <p:cNvPr id="226" name="PlaceHolder 2"/>
          <p:cNvSpPr>
            <a:spLocks noGrp="1"/>
          </p:cNvSpPr>
          <p:nvPr>
            <p:ph/>
          </p:nvPr>
        </p:nvSpPr>
        <p:spPr>
          <a:xfrm>
            <a:off x="179280" y="986400"/>
            <a:ext cx="8228160" cy="4529160"/>
          </a:xfrm>
          <a:prstGeom prst="rect">
            <a:avLst/>
          </a:prstGeom>
          <a:noFill/>
          <a:ln w="0">
            <a:noFill/>
          </a:ln>
        </p:spPr>
        <p:txBody>
          <a:bodyPr numCol="1" spcCol="0" lIns="0" rIns="0" tIns="0" bIns="0" anchor="t">
            <a:noAutofit/>
          </a:bodyPr>
          <a:p>
            <a:pPr marL="415800" indent="-19080" algn="just">
              <a:lnSpc>
                <a:spcPct val="100000"/>
              </a:lnSpc>
              <a:spcBef>
                <a:spcPts val="400"/>
              </a:spcBef>
              <a:tabLst>
                <a:tab algn="l" pos="0"/>
              </a:tabLst>
            </a:pPr>
            <a:r>
              <a:rPr b="0" lang="es-ES_tradnl" sz="2000" spc="-1" strike="noStrike">
                <a:solidFill>
                  <a:srgbClr val="000000"/>
                </a:solidFill>
                <a:latin typeface="Arial"/>
              </a:rPr>
              <a:t>Es posible crear variables en CSS a través del selector especial denominado </a:t>
            </a:r>
            <a:r>
              <a:rPr b="1" lang="es-ES_tradnl" sz="2000" spc="-1" strike="noStrike">
                <a:solidFill>
                  <a:srgbClr val="000000"/>
                </a:solidFill>
                <a:latin typeface="Arial"/>
              </a:rPr>
              <a:t>:root</a:t>
            </a:r>
            <a:r>
              <a:rPr b="0" lang="es-ES_tradnl" sz="2000" spc="-1" strike="noStrike">
                <a:solidFill>
                  <a:srgbClr val="000000"/>
                </a:solidFill>
                <a:latin typeface="Arial"/>
              </a:rPr>
              <a:t>. Ahí se pueden definir, siempre que tengan valores válidos en el estilo al que se asignen posteriormente. La sintaxis del nombre de las variables es “--variable”. Por ejemplo:</a:t>
            </a:r>
            <a:endParaRPr b="0" lang="es-ES" sz="20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	</a:t>
            </a:r>
            <a:r>
              <a:rPr b="0" lang="es-ES" sz="1600" spc="-1" strike="noStrike">
                <a:solidFill>
                  <a:srgbClr val="000000"/>
                </a:solidFill>
                <a:latin typeface="Courier New"/>
              </a:rPr>
              <a:t>&lt;style&gt; </a:t>
            </a:r>
            <a:endParaRPr b="0" lang="es-ES" sz="16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     </a:t>
            </a:r>
            <a:r>
              <a:rPr b="0" lang="es-ES" sz="1600" spc="-1" strike="noStrike">
                <a:solidFill>
                  <a:srgbClr val="000000"/>
                </a:solidFill>
                <a:latin typeface="Courier New"/>
              </a:rPr>
              <a:t>:root {</a:t>
            </a:r>
            <a:endParaRPr b="0" lang="es-ES" sz="16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      </a:t>
            </a:r>
            <a:r>
              <a:rPr b="0" lang="en-US" sz="1400" spc="-1" strike="noStrike">
                <a:solidFill>
                  <a:srgbClr val="000000"/>
                </a:solidFill>
                <a:latin typeface="Courier New"/>
              </a:rPr>
              <a:t>--main-bg-color: coral;</a:t>
            </a:r>
            <a:endParaRPr b="0" lang="es-ES" sz="1400" spc="-1" strike="noStrike">
              <a:latin typeface="Arial"/>
            </a:endParaRPr>
          </a:p>
          <a:p>
            <a:pPr marL="669960" indent="-325440">
              <a:lnSpc>
                <a:spcPct val="80000"/>
              </a:lnSpc>
              <a:spcBef>
                <a:spcPts val="281"/>
              </a:spcBef>
              <a:tabLst>
                <a:tab algn="l" pos="0"/>
              </a:tabLst>
            </a:pPr>
            <a:r>
              <a:rPr b="0" lang="en-US" sz="1400" spc="-1" strike="noStrike">
                <a:solidFill>
                  <a:srgbClr val="000000"/>
                </a:solidFill>
                <a:latin typeface="Courier New"/>
              </a:rPr>
              <a:t>      </a:t>
            </a:r>
            <a:r>
              <a:rPr b="0" lang="en-US" sz="1400" spc="-1" strike="noStrike">
                <a:solidFill>
                  <a:srgbClr val="000000"/>
                </a:solidFill>
                <a:latin typeface="Courier New"/>
              </a:rPr>
              <a:t>--main-padding: 15px;</a:t>
            </a:r>
            <a:endParaRPr b="0" lang="es-ES" sz="1400" spc="-1" strike="noStrike">
              <a:latin typeface="Arial"/>
            </a:endParaRPr>
          </a:p>
          <a:p>
            <a:pPr marL="669960" indent="-325440">
              <a:lnSpc>
                <a:spcPct val="80000"/>
              </a:lnSpc>
              <a:spcBef>
                <a:spcPts val="320"/>
              </a:spcBef>
              <a:tabLst>
                <a:tab algn="l" pos="0"/>
              </a:tabLst>
            </a:pPr>
            <a:r>
              <a:rPr b="0" lang="es-ES" sz="1600" spc="-1" strike="noStrike">
                <a:solidFill>
                  <a:srgbClr val="000000"/>
                </a:solidFill>
                <a:latin typeface="Courier New"/>
              </a:rPr>
              <a:t>  </a:t>
            </a:r>
            <a:r>
              <a:rPr b="0" lang="es-ES" sz="1600" spc="-1" strike="noStrike">
                <a:solidFill>
                  <a:srgbClr val="000000"/>
                </a:solidFill>
                <a:latin typeface="Courier New"/>
              </a:rPr>
              <a:t>} </a:t>
            </a:r>
            <a:endParaRPr b="0" lang="es-ES" sz="1600" spc="-1" strike="noStrike">
              <a:latin typeface="Arial"/>
            </a:endParaRPr>
          </a:p>
          <a:p>
            <a:pPr marL="669960" indent="-325440">
              <a:lnSpc>
                <a:spcPct val="80000"/>
              </a:lnSpc>
              <a:spcBef>
                <a:spcPts val="320"/>
              </a:spcBef>
              <a:tabLst>
                <a:tab algn="l" pos="0"/>
              </a:tabLst>
            </a:pPr>
            <a:r>
              <a:rPr b="0" lang="es-ES" sz="1600" spc="-1" strike="noStrike">
                <a:solidFill>
                  <a:srgbClr val="000000"/>
                </a:solidFill>
                <a:latin typeface="Courier New"/>
              </a:rPr>
              <a:t>&lt;/style&gt;</a:t>
            </a:r>
            <a:endParaRPr b="0" lang="es-ES" sz="1600" spc="-1" strike="noStrike">
              <a:latin typeface="Arial"/>
            </a:endParaRPr>
          </a:p>
          <a:p>
            <a:pPr marL="669960" indent="-325440">
              <a:lnSpc>
                <a:spcPct val="80000"/>
              </a:lnSpc>
              <a:spcBef>
                <a:spcPts val="400"/>
              </a:spcBef>
              <a:tabLst>
                <a:tab algn="l" pos="0"/>
              </a:tabLst>
            </a:pPr>
            <a:endParaRPr b="0" lang="es-ES" sz="1600" spc="-1" strike="noStrike">
              <a:latin typeface="Arial"/>
            </a:endParaRPr>
          </a:p>
          <a:p>
            <a:pPr marL="355680" indent="-325440" algn="just">
              <a:lnSpc>
                <a:spcPct val="80000"/>
              </a:lnSpc>
              <a:spcBef>
                <a:spcPts val="400"/>
              </a:spcBef>
              <a:tabLst>
                <a:tab algn="l" pos="0"/>
              </a:tabLst>
            </a:pPr>
            <a:r>
              <a:rPr b="0" lang="es-ES_tradnl" sz="2000" spc="-1" strike="noStrike">
                <a:solidFill>
                  <a:srgbClr val="000000"/>
                </a:solidFill>
                <a:latin typeface="Arial"/>
              </a:rPr>
              <a:t>Para hacer referencia a las variables posteriormente, necesitamos emplear la función var(--nombre_variable).</a:t>
            </a:r>
            <a:endParaRPr b="0" lang="es-ES" sz="2000" spc="-1" strike="noStrike">
              <a:latin typeface="Arial"/>
            </a:endParaRPr>
          </a:p>
          <a:p>
            <a:pPr marL="343080" indent="-343080">
              <a:lnSpc>
                <a:spcPct val="80000"/>
              </a:lnSpc>
              <a:spcBef>
                <a:spcPts val="320"/>
              </a:spcBef>
              <a:tabLst>
                <a:tab algn="l" pos="0"/>
              </a:tabLst>
            </a:pPr>
            <a:r>
              <a:rPr b="0" lang="es-ES" sz="1600" spc="-1" strike="noStrike">
                <a:solidFill>
                  <a:srgbClr val="000000"/>
                </a:solidFill>
                <a:latin typeface="Courier New"/>
              </a:rPr>
              <a:t>	</a:t>
            </a:r>
            <a:r>
              <a:rPr b="0" lang="es-ES" sz="1600" spc="-1" strike="noStrike">
                <a:solidFill>
                  <a:srgbClr val="000000"/>
                </a:solidFill>
                <a:latin typeface="Courier New"/>
              </a:rPr>
              <a:t>&lt;style&gt; </a:t>
            </a:r>
            <a:endParaRPr b="0" lang="es-ES" sz="1600" spc="-1" strike="noStrike">
              <a:latin typeface="Arial"/>
            </a:endParaRPr>
          </a:p>
          <a:p>
            <a:pPr marL="669960" indent="-325440">
              <a:lnSpc>
                <a:spcPct val="80000"/>
              </a:lnSpc>
              <a:spcBef>
                <a:spcPts val="281"/>
              </a:spcBef>
              <a:tabLst>
                <a:tab algn="l" pos="0"/>
              </a:tabLst>
            </a:pPr>
            <a:r>
              <a:rPr b="0" lang="es-ES" sz="1400" spc="-1" strike="noStrike">
                <a:solidFill>
                  <a:srgbClr val="000000"/>
                </a:solidFill>
                <a:latin typeface="Courier New"/>
              </a:rPr>
              <a:t>  </a:t>
            </a:r>
            <a:r>
              <a:rPr b="0" lang="es-ES" sz="1400" spc="-1" strike="noStrike">
                <a:solidFill>
                  <a:srgbClr val="000000"/>
                </a:solidFill>
                <a:latin typeface="Courier New"/>
              </a:rPr>
              <a:t>	</a:t>
            </a:r>
            <a:r>
              <a:rPr b="0" lang="en-US" sz="1400" spc="-1" strike="noStrike">
                <a:solidFill>
                  <a:srgbClr val="000000"/>
                </a:solidFill>
                <a:latin typeface="Courier New"/>
              </a:rPr>
              <a:t>#div1 {</a:t>
            </a:r>
            <a:endParaRPr b="0" lang="es-ES" sz="1400" spc="-1" strike="noStrike">
              <a:latin typeface="Arial"/>
            </a:endParaRPr>
          </a:p>
          <a:p>
            <a:pPr marL="669960" indent="-325440">
              <a:lnSpc>
                <a:spcPct val="80000"/>
              </a:lnSpc>
              <a:spcBef>
                <a:spcPts val="281"/>
              </a:spcBef>
              <a:tabLst>
                <a:tab algn="l" pos="0"/>
              </a:tabLst>
            </a:pPr>
            <a:r>
              <a:rPr b="0" lang="en-US" sz="1400" spc="-1" strike="noStrike">
                <a:solidFill>
                  <a:srgbClr val="000000"/>
                </a:solidFill>
                <a:latin typeface="Courier New"/>
              </a:rPr>
              <a:t>  </a:t>
            </a:r>
            <a:r>
              <a:rPr b="0" lang="en-US" sz="1400" spc="-1" strike="noStrike">
                <a:solidFill>
                  <a:srgbClr val="000000"/>
                </a:solidFill>
                <a:latin typeface="Courier New"/>
              </a:rPr>
              <a:t>	</a:t>
            </a:r>
            <a:r>
              <a:rPr b="0" lang="en-US" sz="1400" spc="-1" strike="noStrike">
                <a:solidFill>
                  <a:srgbClr val="000000"/>
                </a:solidFill>
                <a:latin typeface="Courier New"/>
              </a:rPr>
              <a:t>	</a:t>
            </a:r>
            <a:r>
              <a:rPr b="0" lang="en-US" sz="1400" spc="-1" strike="noStrike">
                <a:solidFill>
                  <a:srgbClr val="000000"/>
                </a:solidFill>
                <a:latin typeface="Courier New"/>
              </a:rPr>
              <a:t> </a:t>
            </a:r>
            <a:r>
              <a:rPr b="0" lang="en-US" sz="1400" spc="-1" strike="noStrike">
                <a:solidFill>
                  <a:srgbClr val="000000"/>
                </a:solidFill>
                <a:latin typeface="Courier New"/>
              </a:rPr>
              <a:t>background-color: </a:t>
            </a:r>
            <a:r>
              <a:rPr b="1" lang="en-US" sz="1400" spc="-1" strike="noStrike">
                <a:solidFill>
                  <a:srgbClr val="000000"/>
                </a:solidFill>
                <a:latin typeface="Courier New"/>
              </a:rPr>
              <a:t>var(--main-bg-color)</a:t>
            </a:r>
            <a:r>
              <a:rPr b="0" lang="en-US" sz="1400" spc="-1" strike="noStrike">
                <a:solidFill>
                  <a:srgbClr val="000000"/>
                </a:solidFill>
                <a:latin typeface="Courier New"/>
              </a:rPr>
              <a:t>;</a:t>
            </a:r>
            <a:endParaRPr b="0" lang="es-ES" sz="1400" spc="-1" strike="noStrike">
              <a:latin typeface="Arial"/>
            </a:endParaRPr>
          </a:p>
          <a:p>
            <a:pPr marL="669960" indent="-325440">
              <a:lnSpc>
                <a:spcPct val="80000"/>
              </a:lnSpc>
              <a:spcBef>
                <a:spcPts val="281"/>
              </a:spcBef>
              <a:tabLst>
                <a:tab algn="l" pos="0"/>
              </a:tabLst>
            </a:pPr>
            <a:r>
              <a:rPr b="0" lang="en-US" sz="1400" spc="-1" strike="noStrike">
                <a:solidFill>
                  <a:srgbClr val="000000"/>
                </a:solidFill>
                <a:latin typeface="Courier New"/>
              </a:rPr>
              <a:t>	</a:t>
            </a:r>
            <a:r>
              <a:rPr b="0" lang="en-US" sz="1400" spc="-1" strike="noStrike">
                <a:solidFill>
                  <a:srgbClr val="000000"/>
                </a:solidFill>
                <a:latin typeface="Courier New"/>
              </a:rPr>
              <a:t>   </a:t>
            </a:r>
            <a:r>
              <a:rPr b="0" lang="en-US" sz="1400" spc="-1" strike="noStrike">
                <a:solidFill>
                  <a:srgbClr val="000000"/>
                </a:solidFill>
                <a:latin typeface="Courier New"/>
              </a:rPr>
              <a:t>padding: </a:t>
            </a:r>
            <a:r>
              <a:rPr b="1" lang="en-US" sz="1400" spc="-1" strike="noStrike">
                <a:solidFill>
                  <a:srgbClr val="000000"/>
                </a:solidFill>
                <a:latin typeface="Courier New"/>
              </a:rPr>
              <a:t>var(--main-padding)</a:t>
            </a:r>
            <a:r>
              <a:rPr b="0" lang="en-US" sz="1400" spc="-1" strike="noStrike">
                <a:solidFill>
                  <a:srgbClr val="000000"/>
                </a:solidFill>
                <a:latin typeface="Courier New"/>
              </a:rPr>
              <a:t>;</a:t>
            </a:r>
            <a:endParaRPr b="0" lang="es-ES" sz="1400" spc="-1" strike="noStrike">
              <a:latin typeface="Arial"/>
            </a:endParaRPr>
          </a:p>
          <a:p>
            <a:pPr marL="669960" indent="-325440">
              <a:lnSpc>
                <a:spcPct val="80000"/>
              </a:lnSpc>
              <a:spcBef>
                <a:spcPts val="281"/>
              </a:spcBef>
              <a:tabLst>
                <a:tab algn="l" pos="0"/>
              </a:tabLst>
            </a:pPr>
            <a:r>
              <a:rPr b="0" lang="en-US" sz="1400" spc="-1" strike="noStrike">
                <a:solidFill>
                  <a:srgbClr val="000000"/>
                </a:solidFill>
                <a:latin typeface="Courier New"/>
              </a:rPr>
              <a:t>	</a:t>
            </a:r>
            <a:r>
              <a:rPr b="0" lang="en-US" sz="1400" spc="-1" strike="noStrike">
                <a:solidFill>
                  <a:srgbClr val="000000"/>
                </a:solidFill>
                <a:latin typeface="Courier New"/>
              </a:rPr>
              <a:t>}</a:t>
            </a:r>
            <a:endParaRPr b="0" lang="es-ES" sz="1400" spc="-1" strike="noStrike">
              <a:latin typeface="Arial"/>
            </a:endParaRPr>
          </a:p>
          <a:p>
            <a:pPr marL="669960" indent="-325440">
              <a:lnSpc>
                <a:spcPct val="80000"/>
              </a:lnSpc>
              <a:spcBef>
                <a:spcPts val="320"/>
              </a:spcBef>
              <a:tabLst>
                <a:tab algn="l" pos="0"/>
              </a:tabLst>
            </a:pPr>
            <a:r>
              <a:rPr b="0" lang="es-ES" sz="1600" spc="-1" strike="noStrike">
                <a:solidFill>
                  <a:srgbClr val="000000"/>
                </a:solidFill>
                <a:latin typeface="Courier New"/>
              </a:rPr>
              <a:t>&lt;/style&gt;</a:t>
            </a:r>
            <a:endParaRPr b="0" lang="es-ES" sz="1600" spc="-1" strike="noStrike">
              <a:latin typeface="Arial"/>
            </a:endParaRPr>
          </a:p>
          <a:p>
            <a:pPr marL="355680" indent="-325440">
              <a:lnSpc>
                <a:spcPct val="80000"/>
              </a:lnSpc>
              <a:spcBef>
                <a:spcPts val="400"/>
              </a:spcBef>
              <a:tabLst>
                <a:tab algn="l" pos="0"/>
              </a:tabLst>
            </a:pPr>
            <a:endParaRPr b="0" lang="es-ES" sz="1600" spc="-1" strike="noStrike">
              <a:latin typeface="Arial"/>
            </a:endParaRPr>
          </a:p>
          <a:p>
            <a:pPr marL="415800" indent="-19080" algn="just">
              <a:lnSpc>
                <a:spcPct val="100000"/>
              </a:lnSpc>
              <a:spcBef>
                <a:spcPts val="400"/>
              </a:spcBef>
              <a:tabLst>
                <a:tab algn="l" pos="0"/>
              </a:tabLst>
            </a:pP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7"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5FF03E14-1894-4F6B-AC3D-17E4F79DECD2}"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28" name="PlaceHolder 2"/>
          <p:cNvSpPr>
            <a:spLocks noGrp="1"/>
          </p:cNvSpPr>
          <p:nvPr>
            <p:ph type="title"/>
          </p:nvPr>
        </p:nvSpPr>
        <p:spPr>
          <a:xfrm>
            <a:off x="446040" y="26028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3.8. OTROS SELECTORES</a:t>
            </a:r>
            <a:br/>
            <a:endParaRPr b="0" lang="es-ES" sz="3800" spc="-1" strike="noStrike">
              <a:latin typeface="Arial"/>
            </a:endParaRPr>
          </a:p>
        </p:txBody>
      </p:sp>
      <p:sp>
        <p:nvSpPr>
          <p:cNvPr id="229" name="PlaceHolder 3"/>
          <p:cNvSpPr>
            <a:spLocks noGrp="1"/>
          </p:cNvSpPr>
          <p:nvPr>
            <p:ph/>
          </p:nvPr>
        </p:nvSpPr>
        <p:spPr>
          <a:xfrm>
            <a:off x="395280" y="1490400"/>
            <a:ext cx="8423640" cy="4529160"/>
          </a:xfrm>
          <a:prstGeom prst="rect">
            <a:avLst/>
          </a:prstGeom>
          <a:noFill/>
          <a:ln w="0">
            <a:noFill/>
          </a:ln>
        </p:spPr>
        <p:txBody>
          <a:bodyPr numCol="1" spcCol="0" lIns="0" rIns="0" tIns="0" bIns="0" anchor="t">
            <a:noAutofit/>
          </a:bodyPr>
          <a:p>
            <a:pPr marL="343080" indent="-343080">
              <a:lnSpc>
                <a:spcPct val="100000"/>
              </a:lnSpc>
              <a:spcBef>
                <a:spcPts val="360"/>
              </a:spcBef>
              <a:buClr>
                <a:srgbClr val="cc9900"/>
              </a:buClr>
              <a:buSzPct val="65000"/>
              <a:buFont typeface="Wingdings" charset="2"/>
              <a:buChar char=""/>
            </a:pPr>
            <a:r>
              <a:rPr b="0" lang="es-ES" sz="1700" spc="-1" strike="noStrike">
                <a:solidFill>
                  <a:srgbClr val="000000"/>
                </a:solidFill>
                <a:latin typeface="Arial"/>
              </a:rPr>
              <a:t>Uno de los más empleados, no mencionado hasta ahora, es el selector a nivel de atributo:</a:t>
            </a:r>
            <a:r>
              <a:rPr b="1" lang="es-ES" sz="1700" spc="-1" strike="noStrike">
                <a:solidFill>
                  <a:srgbClr val="000000"/>
                </a:solidFill>
                <a:latin typeface="Arial"/>
              </a:rPr>
              <a:t> </a:t>
            </a:r>
            <a:r>
              <a:rPr b="0" lang="es-ES" sz="1800" spc="-1" strike="noStrike" u="sng">
                <a:solidFill>
                  <a:srgbClr val="996600"/>
                </a:solidFill>
                <a:uFillTx/>
                <a:latin typeface="Arial"/>
                <a:hlinkClick r:id="rId1"/>
              </a:rPr>
              <a:t>https://www.w3schools.com/cssref/tryit.asp?filename=trycss_sel_attribute</a:t>
            </a:r>
            <a:endParaRPr b="0" lang="es-ES" sz="1800" spc="-1" strike="noStrike">
              <a:latin typeface="Arial"/>
            </a:endParaRPr>
          </a:p>
          <a:p>
            <a:pPr>
              <a:lnSpc>
                <a:spcPct val="80000"/>
              </a:lnSpc>
              <a:spcBef>
                <a:spcPts val="360"/>
              </a:spcBef>
            </a:pPr>
            <a:endParaRPr b="0" lang="es-ES" sz="1800" spc="-1" strike="noStrike">
              <a:latin typeface="Arial"/>
            </a:endParaRPr>
          </a:p>
          <a:p>
            <a:pPr marL="343080" indent="-343080">
              <a:lnSpc>
                <a:spcPct val="80000"/>
              </a:lnSpc>
              <a:spcBef>
                <a:spcPts val="360"/>
              </a:spcBef>
              <a:buClr>
                <a:srgbClr val="cc9900"/>
              </a:buClr>
              <a:buSzPct val="65000"/>
              <a:buFont typeface="Wingdings" charset="2"/>
              <a:buChar char=""/>
            </a:pPr>
            <a:r>
              <a:rPr b="0" lang="es-ES" sz="1800" spc="-1" strike="noStrike">
                <a:solidFill>
                  <a:srgbClr val="000000"/>
                </a:solidFill>
                <a:latin typeface="Arial"/>
              </a:rPr>
              <a:t>Ver más en este enlace: </a:t>
            </a:r>
            <a:r>
              <a:rPr b="0" lang="es-ES" sz="1800" spc="-1" strike="noStrike" u="sng">
                <a:solidFill>
                  <a:srgbClr val="996600"/>
                </a:solidFill>
                <a:uFillTx/>
                <a:latin typeface="Arial"/>
                <a:hlinkClick r:id="rId2"/>
              </a:rPr>
              <a:t>https://www.w3schools.com/cssref/css_selectors.asp</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30"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5BB64C9E-28A0-4FC4-9E6E-8DA7C43BB317}"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31" name="PlaceHolder 2"/>
          <p:cNvSpPr>
            <a:spLocks noGrp="1"/>
          </p:cNvSpPr>
          <p:nvPr>
            <p:ph type="title"/>
          </p:nvPr>
        </p:nvSpPr>
        <p:spPr>
          <a:xfrm>
            <a:off x="457200" y="277920"/>
            <a:ext cx="843372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4. BUENAS PRÁCTICAS AL ESCRIBIR CSS</a:t>
            </a:r>
            <a:endParaRPr b="0" lang="es-ES" sz="3800" spc="-1" strike="noStrike">
              <a:latin typeface="Arial"/>
            </a:endParaRPr>
          </a:p>
        </p:txBody>
      </p:sp>
      <p:sp>
        <p:nvSpPr>
          <p:cNvPr id="232" name="PlaceHolder 3"/>
          <p:cNvSpPr>
            <a:spLocks noGrp="1"/>
          </p:cNvSpPr>
          <p:nvPr>
            <p:ph/>
          </p:nvPr>
        </p:nvSpPr>
        <p:spPr>
          <a:xfrm>
            <a:off x="457200" y="1556640"/>
            <a:ext cx="8228160" cy="4529160"/>
          </a:xfrm>
          <a:prstGeom prst="rect">
            <a:avLst/>
          </a:prstGeom>
          <a:noFill/>
          <a:ln w="0">
            <a:noFill/>
          </a:ln>
        </p:spPr>
        <p:txBody>
          <a:bodyPr numCol="1" spcCol="0" lIns="0" rIns="0" tIns="0" bIns="0" anchor="t">
            <a:noAutofit/>
          </a:bodyPr>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 hay que poner comentarios con esta sintaxis (son multilínea) */</a:t>
            </a:r>
            <a:endParaRPr b="0" lang="es-ES" sz="2100" spc="-1" strike="noStrike">
              <a:latin typeface="Arial"/>
            </a:endParaRPr>
          </a:p>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Los </a:t>
            </a:r>
            <a:r>
              <a:rPr b="1" lang="es-ES" sz="2100" spc="-1" strike="noStrike">
                <a:solidFill>
                  <a:srgbClr val="000000"/>
                </a:solidFill>
                <a:latin typeface="Arial"/>
              </a:rPr>
              <a:t>selectores </a:t>
            </a:r>
            <a:r>
              <a:rPr b="0" lang="es-ES" sz="2100" spc="-1" strike="noStrike">
                <a:solidFill>
                  <a:srgbClr val="000000"/>
                </a:solidFill>
                <a:latin typeface="Arial"/>
              </a:rPr>
              <a:t>se nombran en </a:t>
            </a:r>
            <a:r>
              <a:rPr b="1" lang="es-ES" sz="2100" spc="-1" strike="noStrike">
                <a:solidFill>
                  <a:srgbClr val="000000"/>
                </a:solidFill>
                <a:latin typeface="Arial"/>
              </a:rPr>
              <a:t>minúsculas</a:t>
            </a:r>
            <a:r>
              <a:rPr b="0" lang="es-ES" sz="2100" spc="-1" strike="noStrike">
                <a:solidFill>
                  <a:srgbClr val="000000"/>
                </a:solidFill>
                <a:latin typeface="Arial"/>
              </a:rPr>
              <a:t>, </a:t>
            </a:r>
            <a:r>
              <a:rPr b="1" lang="es-ES" sz="2100" spc="-1" strike="noStrike">
                <a:solidFill>
                  <a:srgbClr val="000000"/>
                </a:solidFill>
                <a:latin typeface="Arial"/>
              </a:rPr>
              <a:t>nunca empezando por caracteres especiales o numéricos</a:t>
            </a:r>
            <a:r>
              <a:rPr b="0" lang="es-ES" sz="2100" spc="-1" strike="noStrike">
                <a:solidFill>
                  <a:srgbClr val="000000"/>
                </a:solidFill>
                <a:latin typeface="Arial"/>
              </a:rPr>
              <a:t>. </a:t>
            </a:r>
            <a:endParaRPr b="0" lang="es-ES" sz="2100" spc="-1" strike="noStrike">
              <a:latin typeface="Arial"/>
            </a:endParaRPr>
          </a:p>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El </a:t>
            </a:r>
            <a:r>
              <a:rPr b="1" lang="es-ES" sz="2100" spc="-1" strike="noStrike">
                <a:solidFill>
                  <a:srgbClr val="000000"/>
                </a:solidFill>
                <a:latin typeface="Arial"/>
              </a:rPr>
              <a:t>nombre</a:t>
            </a:r>
            <a:r>
              <a:rPr b="0" lang="es-ES" sz="2100" spc="-1" strike="noStrike">
                <a:solidFill>
                  <a:srgbClr val="000000"/>
                </a:solidFill>
                <a:latin typeface="Arial"/>
              </a:rPr>
              <a:t> de los selectores debe ser </a:t>
            </a:r>
            <a:r>
              <a:rPr b="1" lang="es-ES" sz="2100" spc="-1" strike="noStrike">
                <a:solidFill>
                  <a:srgbClr val="000000"/>
                </a:solidFill>
                <a:latin typeface="Arial"/>
              </a:rPr>
              <a:t>específico y claro</a:t>
            </a:r>
            <a:r>
              <a:rPr b="0" lang="es-ES" sz="2100" spc="-1" strike="noStrike">
                <a:solidFill>
                  <a:srgbClr val="000000"/>
                </a:solidFill>
                <a:latin typeface="Arial"/>
              </a:rPr>
              <a:t>, para que tenga una mayor capacidad expresiva. </a:t>
            </a:r>
            <a:endParaRPr b="0" lang="es-ES" sz="2100" spc="-1" strike="noStrike">
              <a:latin typeface="Arial"/>
            </a:endParaRPr>
          </a:p>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El nombre de </a:t>
            </a:r>
            <a:r>
              <a:rPr b="1" lang="es-ES" sz="2100" spc="-1" strike="noStrike">
                <a:solidFill>
                  <a:srgbClr val="000000"/>
                </a:solidFill>
                <a:latin typeface="Arial"/>
              </a:rPr>
              <a:t>los identificadores</a:t>
            </a:r>
            <a:r>
              <a:rPr b="0" lang="es-ES" sz="2100" spc="-1" strike="noStrike">
                <a:solidFill>
                  <a:srgbClr val="000000"/>
                </a:solidFill>
                <a:latin typeface="Arial"/>
              </a:rPr>
              <a:t> </a:t>
            </a:r>
            <a:r>
              <a:rPr b="1" lang="es-ES" sz="2100" spc="-1" strike="noStrike">
                <a:solidFill>
                  <a:srgbClr val="000000"/>
                </a:solidFill>
                <a:latin typeface="Arial"/>
              </a:rPr>
              <a:t>no debe describir una característica visual</a:t>
            </a:r>
            <a:r>
              <a:rPr b="0" lang="es-ES" sz="2100" spc="-1" strike="noStrike">
                <a:solidFill>
                  <a:srgbClr val="000000"/>
                </a:solidFill>
                <a:latin typeface="Arial"/>
              </a:rPr>
              <a:t>, como color, tamaño o posición. </a:t>
            </a:r>
            <a:endParaRPr b="0" lang="es-ES" sz="2100" spc="-1" strike="noStrike">
              <a:latin typeface="Arial"/>
            </a:endParaRPr>
          </a:p>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Los nombres deben seguir más una </a:t>
            </a:r>
            <a:r>
              <a:rPr b="1" lang="es-ES" sz="2100" spc="-1" strike="noStrike">
                <a:solidFill>
                  <a:srgbClr val="000000"/>
                </a:solidFill>
                <a:latin typeface="Arial"/>
              </a:rPr>
              <a:t>visión semántica </a:t>
            </a:r>
            <a:r>
              <a:rPr b="0" lang="es-ES" sz="2100" spc="-1" strike="noStrike">
                <a:solidFill>
                  <a:srgbClr val="000000"/>
                </a:solidFill>
                <a:latin typeface="Arial"/>
              </a:rPr>
              <a:t>que estructural. Para facilitar los cambios.</a:t>
            </a:r>
            <a:endParaRPr b="0" lang="es-ES" sz="2100" spc="-1" strike="noStrike">
              <a:latin typeface="Arial"/>
            </a:endParaRPr>
          </a:p>
          <a:p>
            <a:pPr marL="343080" indent="-343080" algn="just">
              <a:lnSpc>
                <a:spcPct val="80000"/>
              </a:lnSpc>
              <a:spcBef>
                <a:spcPts val="420"/>
              </a:spcBef>
              <a:buClr>
                <a:srgbClr val="cc9900"/>
              </a:buClr>
              <a:buSzPct val="65000"/>
              <a:buFont typeface="Wingdings" charset="2"/>
              <a:buChar char=""/>
            </a:pPr>
            <a:r>
              <a:rPr b="1" lang="es-ES" sz="2100" spc="-1" strike="noStrike">
                <a:solidFill>
                  <a:srgbClr val="000000"/>
                </a:solidFill>
                <a:latin typeface="Arial"/>
              </a:rPr>
              <a:t>Separa </a:t>
            </a:r>
            <a:r>
              <a:rPr b="0" lang="es-ES" sz="2100" spc="-1" strike="noStrike">
                <a:solidFill>
                  <a:srgbClr val="000000"/>
                </a:solidFill>
                <a:latin typeface="Arial"/>
              </a:rPr>
              <a:t>las palabras mediante guiones (_ o -) o mayúsculas. Lo más común hoy en día es emplear guiones (-) y minúsculas. Por ejemplo, las clases con nombre “letra-negrita”, “seccion-principal”, etc. </a:t>
            </a:r>
            <a:endParaRPr b="0" lang="es-ES" sz="2100" spc="-1" strike="noStrike">
              <a:latin typeface="Arial"/>
            </a:endParaRPr>
          </a:p>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No hacer uso excesivo de clases. En muchas ocasiones se puede organizar el código de forma más eficiente con agrupamientos o adyacencia. </a:t>
            </a:r>
            <a:endParaRPr b="0" lang="es-ES" sz="2100" spc="-1" strike="noStrike">
              <a:latin typeface="Arial"/>
            </a:endParaRPr>
          </a:p>
          <a:p>
            <a:pPr marL="343080" indent="-343080">
              <a:lnSpc>
                <a:spcPct val="80000"/>
              </a:lnSpc>
              <a:spcBef>
                <a:spcPts val="420"/>
              </a:spcBef>
              <a:tabLst>
                <a:tab algn="l" pos="0"/>
              </a:tabLst>
            </a:pPr>
            <a:r>
              <a:rPr b="0" lang="es-ES" sz="2100" spc="-1" strike="noStrike">
                <a:solidFill>
                  <a:srgbClr val="000000"/>
                </a:solidFill>
                <a:latin typeface="Arial"/>
              </a:rPr>
              <a:t> </a:t>
            </a:r>
            <a:endParaRPr b="0" lang="es-ES" sz="21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33"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C40084E4-B81B-4DAD-8672-77E5A4532095}"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34"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4. BUENAS PRÁCTICAS AL ESCRIBIR CSS</a:t>
            </a:r>
            <a:endParaRPr b="0" lang="es-ES" sz="3800" spc="-1" strike="noStrike">
              <a:latin typeface="Arial"/>
            </a:endParaRPr>
          </a:p>
        </p:txBody>
      </p:sp>
      <p:sp>
        <p:nvSpPr>
          <p:cNvPr id="235" name="PlaceHolder 3"/>
          <p:cNvSpPr>
            <a:spLocks noGrp="1"/>
          </p:cNvSpPr>
          <p:nvPr>
            <p:ph/>
          </p:nvPr>
        </p:nvSpPr>
        <p:spPr>
          <a:xfrm>
            <a:off x="519120" y="1413000"/>
            <a:ext cx="8228160" cy="4678920"/>
          </a:xfrm>
          <a:prstGeom prst="rect">
            <a:avLst/>
          </a:prstGeom>
          <a:noFill/>
          <a:ln w="0">
            <a:noFill/>
          </a:ln>
        </p:spPr>
        <p:txBody>
          <a:bodyPr numCol="1" spcCol="0" lIns="0" rIns="0" tIns="0" bIns="0" anchor="t">
            <a:noAutofit/>
          </a:bodyPr>
          <a:p>
            <a:pPr marL="343080" indent="-343080">
              <a:lnSpc>
                <a:spcPct val="80000"/>
              </a:lnSpc>
              <a:spcBef>
                <a:spcPts val="309"/>
              </a:spcBef>
              <a:buClr>
                <a:srgbClr val="cc9900"/>
              </a:buClr>
              <a:buSzPct val="65000"/>
              <a:buFont typeface="Wingdings" charset="2"/>
              <a:buChar char=""/>
            </a:pPr>
            <a:r>
              <a:rPr b="1" lang="es-ES" sz="1550" spc="-1" strike="noStrike">
                <a:solidFill>
                  <a:srgbClr val="000000"/>
                </a:solidFill>
                <a:latin typeface="Arial"/>
              </a:rPr>
              <a:t>Agrupar las reglas según su selector</a:t>
            </a:r>
            <a:r>
              <a:rPr b="0" lang="es-ES" sz="1550" spc="-1" strike="noStrike">
                <a:solidFill>
                  <a:srgbClr val="000000"/>
                </a:solidFill>
                <a:latin typeface="Arial"/>
              </a:rPr>
              <a:t> siempre que sea posible. Agruparlas unas debajo de otras:</a:t>
            </a:r>
            <a:endParaRPr b="0" lang="es-ES" sz="1550" spc="-1" strike="noStrike">
              <a:latin typeface="Arial"/>
            </a:endParaRPr>
          </a:p>
          <a:p>
            <a:pPr marL="343080" indent="-343080">
              <a:lnSpc>
                <a:spcPct val="80000"/>
              </a:lnSpc>
              <a:spcBef>
                <a:spcPts val="309"/>
              </a:spcBef>
              <a:tabLst>
                <a:tab algn="l" pos="0"/>
              </a:tabLst>
            </a:pPr>
            <a:r>
              <a:rPr b="0" lang="es-ES" sz="1550" spc="-1" strike="noStrike">
                <a:solidFill>
                  <a:srgbClr val="000000"/>
                </a:solidFill>
                <a:latin typeface="Courier New"/>
              </a:rPr>
              <a:t>	</a:t>
            </a:r>
            <a:r>
              <a:rPr b="0" lang="es-ES" sz="1550" spc="-1" strike="noStrike">
                <a:solidFill>
                  <a:srgbClr val="000000"/>
                </a:solidFill>
                <a:latin typeface="Courier New"/>
              </a:rPr>
              <a:t>[…]</a:t>
            </a:r>
            <a:endParaRPr b="0" lang="es-ES" sz="1550" spc="-1" strike="noStrike">
              <a:latin typeface="Arial"/>
            </a:endParaRPr>
          </a:p>
          <a:p>
            <a:pPr marL="343080" indent="-343080">
              <a:lnSpc>
                <a:spcPct val="80000"/>
              </a:lnSpc>
              <a:spcBef>
                <a:spcPts val="309"/>
              </a:spcBef>
              <a:tabLst>
                <a:tab algn="l" pos="0"/>
              </a:tabLst>
            </a:pPr>
            <a:r>
              <a:rPr b="0" lang="es-ES" sz="1550" spc="-1" strike="noStrike">
                <a:solidFill>
                  <a:srgbClr val="000000"/>
                </a:solidFill>
                <a:latin typeface="Courier New"/>
              </a:rPr>
              <a:t>	</a:t>
            </a:r>
            <a:r>
              <a:rPr b="0" lang="es-ES" sz="1550" spc="-1" strike="noStrike">
                <a:solidFill>
                  <a:srgbClr val="000000"/>
                </a:solidFill>
                <a:latin typeface="Courier New"/>
              </a:rPr>
              <a:t>table {border:double}</a:t>
            </a:r>
            <a:endParaRPr b="0" lang="es-ES" sz="1550" spc="-1" strike="noStrike">
              <a:latin typeface="Arial"/>
            </a:endParaRPr>
          </a:p>
          <a:p>
            <a:pPr marL="343080" indent="-343080">
              <a:lnSpc>
                <a:spcPct val="80000"/>
              </a:lnSpc>
              <a:spcBef>
                <a:spcPts val="309"/>
              </a:spcBef>
              <a:tabLst>
                <a:tab algn="l" pos="0"/>
              </a:tabLst>
            </a:pPr>
            <a:r>
              <a:rPr b="0" lang="es-ES" sz="1550" spc="-1" strike="noStrike">
                <a:solidFill>
                  <a:srgbClr val="000000"/>
                </a:solidFill>
                <a:latin typeface="Courier New"/>
              </a:rPr>
              <a:t>	</a:t>
            </a:r>
            <a:r>
              <a:rPr b="0" lang="es-ES" sz="1550" spc="-1" strike="noStrike">
                <a:solidFill>
                  <a:srgbClr val="000000"/>
                </a:solidFill>
                <a:latin typeface="Courier New"/>
              </a:rPr>
              <a:t>table.miembros {border:solid}</a:t>
            </a:r>
            <a:endParaRPr b="0" lang="es-ES" sz="1550" spc="-1" strike="noStrike">
              <a:latin typeface="Arial"/>
            </a:endParaRPr>
          </a:p>
          <a:p>
            <a:pPr marL="343080" indent="-343080">
              <a:lnSpc>
                <a:spcPct val="80000"/>
              </a:lnSpc>
              <a:spcBef>
                <a:spcPts val="309"/>
              </a:spcBef>
              <a:tabLst>
                <a:tab algn="l" pos="0"/>
              </a:tabLst>
            </a:pPr>
            <a:r>
              <a:rPr b="0" lang="es-ES" sz="1550" spc="-1" strike="noStrike">
                <a:solidFill>
                  <a:srgbClr val="000000"/>
                </a:solidFill>
                <a:latin typeface="Courier New"/>
              </a:rPr>
              <a:t>	</a:t>
            </a:r>
            <a:r>
              <a:rPr b="0" lang="es-ES" sz="1550" spc="-1" strike="noStrike">
                <a:solidFill>
                  <a:srgbClr val="000000"/>
                </a:solidFill>
                <a:latin typeface="Courier New"/>
              </a:rPr>
              <a:t>table.empleados{border:grrobe}</a:t>
            </a:r>
            <a:endParaRPr b="0" lang="es-ES" sz="1550" spc="-1" strike="noStrike">
              <a:latin typeface="Arial"/>
            </a:endParaRPr>
          </a:p>
          <a:p>
            <a:pPr marL="343080" indent="-343080">
              <a:lnSpc>
                <a:spcPct val="80000"/>
              </a:lnSpc>
              <a:spcBef>
                <a:spcPts val="309"/>
              </a:spcBef>
              <a:tabLst>
                <a:tab algn="l" pos="0"/>
              </a:tabLst>
            </a:pPr>
            <a:r>
              <a:rPr b="0" lang="es-ES" sz="1550" spc="-1" strike="noStrike">
                <a:solidFill>
                  <a:srgbClr val="000000"/>
                </a:solidFill>
                <a:latin typeface="Courier New"/>
              </a:rPr>
              <a:t>	</a:t>
            </a:r>
            <a:r>
              <a:rPr b="0" lang="es-ES" sz="1550" spc="-1" strike="noStrike">
                <a:solidFill>
                  <a:srgbClr val="000000"/>
                </a:solidFill>
                <a:latin typeface="Courier New"/>
              </a:rPr>
              <a:t>[…]</a:t>
            </a:r>
            <a:endParaRPr b="0" lang="es-ES" sz="1550" spc="-1" strike="noStrike">
              <a:latin typeface="Arial"/>
            </a:endParaRPr>
          </a:p>
          <a:p>
            <a:pPr marL="343080" indent="-343080">
              <a:lnSpc>
                <a:spcPct val="80000"/>
              </a:lnSpc>
              <a:spcBef>
                <a:spcPts val="309"/>
              </a:spcBef>
              <a:buClr>
                <a:srgbClr val="cc9900"/>
              </a:buClr>
              <a:buSzPct val="65000"/>
              <a:buFont typeface="Wingdings" charset="2"/>
              <a:buChar char=""/>
              <a:tabLst>
                <a:tab algn="l" pos="0"/>
              </a:tabLst>
            </a:pPr>
            <a:r>
              <a:rPr b="0" lang="es-ES" sz="1550" spc="-1" strike="noStrike">
                <a:solidFill>
                  <a:srgbClr val="000000"/>
                </a:solidFill>
                <a:latin typeface="Arial"/>
              </a:rPr>
              <a:t>Al principio de un CSS es aconsejable definir los selectores de etiquetas. Además de usar </a:t>
            </a:r>
            <a:r>
              <a:rPr b="1" lang="es-ES" sz="1550" spc="-1" strike="noStrike">
                <a:solidFill>
                  <a:srgbClr val="000000"/>
                </a:solidFill>
                <a:latin typeface="Arial"/>
              </a:rPr>
              <a:t>comentarios </a:t>
            </a:r>
            <a:r>
              <a:rPr b="0" lang="es-ES" sz="1550" spc="-1" strike="noStrike">
                <a:solidFill>
                  <a:srgbClr val="000000"/>
                </a:solidFill>
                <a:latin typeface="Arial"/>
              </a:rPr>
              <a:t>para dejar claro cual es la parte que definen las clases y otros elementos.</a:t>
            </a:r>
            <a:endParaRPr b="0" lang="es-ES" sz="1550" spc="-1" strike="noStrike">
              <a:latin typeface="Arial"/>
            </a:endParaRPr>
          </a:p>
          <a:p>
            <a:pPr marL="1339920" indent="-316080">
              <a:lnSpc>
                <a:spcPct val="80000"/>
              </a:lnSpc>
              <a:spcBef>
                <a:spcPts val="309"/>
              </a:spcBef>
              <a:tabLst>
                <a:tab algn="l" pos="0"/>
              </a:tabLst>
            </a:pPr>
            <a:r>
              <a:rPr b="0" lang="es-ES" sz="1550" spc="-1" strike="noStrike">
                <a:solidFill>
                  <a:srgbClr val="000000"/>
                </a:solidFill>
                <a:latin typeface="Courier New"/>
              </a:rPr>
              <a:t>/* Etiquetas html */</a:t>
            </a:r>
            <a:endParaRPr b="0" lang="es-ES" sz="1550" spc="-1" strike="noStrike">
              <a:latin typeface="Arial"/>
            </a:endParaRPr>
          </a:p>
          <a:p>
            <a:pPr marL="1339920" indent="-316080">
              <a:lnSpc>
                <a:spcPct val="80000"/>
              </a:lnSpc>
              <a:spcBef>
                <a:spcPts val="309"/>
              </a:spcBef>
              <a:tabLst>
                <a:tab algn="l" pos="0"/>
              </a:tabLst>
            </a:pPr>
            <a:r>
              <a:rPr b="0" lang="es-ES" sz="1550" spc="-1" strike="noStrike">
                <a:solidFill>
                  <a:srgbClr val="000000"/>
                </a:solidFill>
                <a:latin typeface="Courier New"/>
              </a:rPr>
              <a:t>body {</a:t>
            </a:r>
            <a:endParaRPr b="0" lang="es-ES" sz="1550" spc="-1" strike="noStrike">
              <a:latin typeface="Arial"/>
            </a:endParaRPr>
          </a:p>
          <a:p>
            <a:pPr marL="1339920" indent="-316080">
              <a:lnSpc>
                <a:spcPct val="80000"/>
              </a:lnSpc>
              <a:spcBef>
                <a:spcPts val="309"/>
              </a:spcBef>
              <a:tabLst>
                <a:tab algn="l" pos="0"/>
              </a:tabLst>
            </a:pPr>
            <a:r>
              <a:rPr b="0" lang="es-ES" sz="1550" spc="-1" strike="noStrike">
                <a:solidFill>
                  <a:srgbClr val="000000"/>
                </a:solidFill>
                <a:latin typeface="Courier New"/>
              </a:rPr>
              <a:t>   </a:t>
            </a:r>
            <a:r>
              <a:rPr b="0" lang="es-ES" sz="1550" spc="-1" strike="noStrike">
                <a:solidFill>
                  <a:srgbClr val="000000"/>
                </a:solidFill>
                <a:latin typeface="Courier New"/>
              </a:rPr>
              <a:t>font-family:Arial, verdana, sans serif; font-size:13px;}</a:t>
            </a:r>
            <a:endParaRPr b="0" lang="es-ES" sz="1550" spc="-1" strike="noStrike">
              <a:latin typeface="Arial"/>
            </a:endParaRPr>
          </a:p>
          <a:p>
            <a:pPr marL="1339920" indent="-316080">
              <a:lnSpc>
                <a:spcPct val="80000"/>
              </a:lnSpc>
              <a:spcBef>
                <a:spcPts val="309"/>
              </a:spcBef>
              <a:tabLst>
                <a:tab algn="l" pos="0"/>
              </a:tabLst>
            </a:pPr>
            <a:r>
              <a:rPr b="0" lang="es-ES" sz="1550" spc="-1" strike="noStrike">
                <a:solidFill>
                  <a:srgbClr val="000000"/>
                </a:solidFill>
                <a:latin typeface="Courier New"/>
              </a:rPr>
              <a:t>   </a:t>
            </a:r>
            <a:r>
              <a:rPr b="0" lang="es-ES" sz="1550" spc="-1" strike="noStrike">
                <a:solidFill>
                  <a:srgbClr val="000000"/>
                </a:solidFill>
                <a:latin typeface="Courier New"/>
              </a:rPr>
              <a:t>h1,h2,h3,h4,h4,h6,form,input,text-area{</a:t>
            </a:r>
            <a:endParaRPr b="0" lang="es-ES" sz="1550" spc="-1" strike="noStrike">
              <a:latin typeface="Arial"/>
            </a:endParaRPr>
          </a:p>
          <a:p>
            <a:pPr marL="1339920" indent="-316080">
              <a:lnSpc>
                <a:spcPct val="80000"/>
              </a:lnSpc>
              <a:spcBef>
                <a:spcPts val="309"/>
              </a:spcBef>
              <a:tabLst>
                <a:tab algn="l" pos="0"/>
              </a:tabLst>
            </a:pPr>
            <a:r>
              <a:rPr b="0" lang="es-ES" sz="1550" spc="-1" strike="noStrike">
                <a:solidFill>
                  <a:srgbClr val="000000"/>
                </a:solidFill>
                <a:latin typeface="Courier New"/>
              </a:rPr>
              <a:t>	</a:t>
            </a:r>
            <a:r>
              <a:rPr b="0" lang="es-ES" sz="1550" spc="-1" strike="noStrike">
                <a:solidFill>
                  <a:srgbClr val="000000"/>
                </a:solidFill>
                <a:latin typeface="Courier New"/>
              </a:rPr>
              <a:t>border:0; padding:0; margin:0;</a:t>
            </a:r>
            <a:endParaRPr b="0" lang="es-ES" sz="1550" spc="-1" strike="noStrike">
              <a:latin typeface="Arial"/>
            </a:endParaRPr>
          </a:p>
          <a:p>
            <a:pPr marL="1339920" indent="-316080">
              <a:lnSpc>
                <a:spcPct val="80000"/>
              </a:lnSpc>
              <a:spcBef>
                <a:spcPts val="309"/>
              </a:spcBef>
              <a:tabLst>
                <a:tab algn="l" pos="0"/>
              </a:tabLst>
            </a:pPr>
            <a:r>
              <a:rPr b="0" lang="es-ES" sz="1550" spc="-1" strike="noStrike">
                <a:solidFill>
                  <a:srgbClr val="000000"/>
                </a:solidFill>
                <a:latin typeface="Courier New"/>
              </a:rPr>
              <a:t>	</a:t>
            </a:r>
            <a:r>
              <a:rPr b="0" lang="es-ES" sz="1550" spc="-1" strike="noStrike">
                <a:solidFill>
                  <a:srgbClr val="000000"/>
                </a:solidFill>
                <a:latin typeface="Courier New"/>
              </a:rPr>
              <a:t>font-family: Arial;</a:t>
            </a:r>
            <a:endParaRPr b="0" lang="es-ES" sz="1550" spc="-1" strike="noStrike">
              <a:latin typeface="Arial"/>
            </a:endParaRPr>
          </a:p>
          <a:p>
            <a:pPr marL="1339920" indent="-316080">
              <a:lnSpc>
                <a:spcPct val="80000"/>
              </a:lnSpc>
              <a:spcBef>
                <a:spcPts val="309"/>
              </a:spcBef>
              <a:tabLst>
                <a:tab algn="l" pos="0"/>
              </a:tabLst>
            </a:pPr>
            <a:r>
              <a:rPr b="0" lang="es-ES" sz="1550" spc="-1" strike="noStrike">
                <a:solidFill>
                  <a:srgbClr val="000000"/>
                </a:solidFill>
                <a:latin typeface="Courier New"/>
              </a:rPr>
              <a:t>} /* FIN de Etiquetas HTML</a:t>
            </a:r>
            <a:endParaRPr b="0" lang="es-ES" sz="1550" spc="-1" strike="noStrike">
              <a:latin typeface="Arial"/>
            </a:endParaRPr>
          </a:p>
          <a:p>
            <a:pPr marL="1339920" indent="-316080">
              <a:lnSpc>
                <a:spcPct val="80000"/>
              </a:lnSpc>
              <a:spcBef>
                <a:spcPts val="309"/>
              </a:spcBef>
              <a:tabLst>
                <a:tab algn="l" pos="0"/>
              </a:tabLst>
            </a:pPr>
            <a:endParaRPr b="0" lang="es-ES" sz="1550" spc="-1" strike="noStrike">
              <a:latin typeface="Arial"/>
            </a:endParaRPr>
          </a:p>
          <a:p>
            <a:pPr marL="343080" indent="-343080">
              <a:lnSpc>
                <a:spcPct val="80000"/>
              </a:lnSpc>
              <a:spcBef>
                <a:spcPts val="309"/>
              </a:spcBef>
              <a:buClr>
                <a:srgbClr val="cc9900"/>
              </a:buClr>
              <a:buSzPct val="65000"/>
              <a:buFont typeface="Wingdings" charset="2"/>
              <a:buChar char=""/>
              <a:tabLst>
                <a:tab algn="l" pos="0"/>
              </a:tabLst>
            </a:pPr>
            <a:r>
              <a:rPr b="1" lang="es-ES" sz="1550" spc="-1" strike="noStrike">
                <a:solidFill>
                  <a:srgbClr val="000000"/>
                </a:solidFill>
                <a:latin typeface="Arial"/>
              </a:rPr>
              <a:t>Estructurar visualmente los atributos</a:t>
            </a:r>
            <a:r>
              <a:rPr b="0" lang="es-ES" sz="1550" spc="-1" strike="noStrike">
                <a:solidFill>
                  <a:srgbClr val="000000"/>
                </a:solidFill>
                <a:latin typeface="Arial"/>
              </a:rPr>
              <a:t>. Si un elemento solo tiene 3 atributos se pueden poner en la misma línea. Pero si hay más se escriben en líneas diferentes sangrados con tabuladores. </a:t>
            </a:r>
            <a:endParaRPr b="0" lang="es-ES" sz="155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36"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4DCAB07E-C8AF-4B5C-967A-455B35162C16}"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37"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5 UNIDADES DE MEDIDA </a:t>
            </a:r>
            <a:br/>
            <a:endParaRPr b="0" lang="es-ES" sz="3800" spc="-1" strike="noStrike">
              <a:latin typeface="Arial"/>
            </a:endParaRPr>
          </a:p>
        </p:txBody>
      </p:sp>
      <p:sp>
        <p:nvSpPr>
          <p:cNvPr id="238" name="PlaceHolder 3"/>
          <p:cNvSpPr>
            <a:spLocks noGrp="1"/>
          </p:cNvSpPr>
          <p:nvPr>
            <p:ph/>
          </p:nvPr>
        </p:nvSpPr>
        <p:spPr>
          <a:xfrm>
            <a:off x="395640" y="1052640"/>
            <a:ext cx="8423640" cy="5039280"/>
          </a:xfrm>
          <a:prstGeom prst="rect">
            <a:avLst/>
          </a:prstGeom>
          <a:noFill/>
          <a:ln w="0">
            <a:noFill/>
          </a:ln>
        </p:spPr>
        <p:txBody>
          <a:bodyPr numCol="1" spcCol="0" lIns="0" rIns="0" tIns="0" bIns="0" anchor="t">
            <a:noAutofit/>
          </a:bodyPr>
          <a:p>
            <a:pPr marL="343080" indent="-343080">
              <a:lnSpc>
                <a:spcPct val="80000"/>
              </a:lnSpc>
              <a:spcBef>
                <a:spcPts val="320"/>
              </a:spcBef>
              <a:buClr>
                <a:srgbClr val="cc9900"/>
              </a:buClr>
              <a:buSzPct val="65000"/>
              <a:buFont typeface="Wingdings" charset="2"/>
              <a:buChar char=""/>
            </a:pPr>
            <a:r>
              <a:rPr b="0" lang="es-ES" sz="1600" spc="-1" strike="noStrike">
                <a:solidFill>
                  <a:srgbClr val="000000"/>
                </a:solidFill>
                <a:latin typeface="Arial"/>
              </a:rPr>
              <a:t>Los valores de cualquier atributo relacionado con medidas se pueden expresar en varias unidades: </a:t>
            </a:r>
            <a:endParaRPr b="0" lang="es-ES" sz="1600" spc="-1" strike="noStrike">
              <a:latin typeface="Arial"/>
            </a:endParaRPr>
          </a:p>
          <a:p>
            <a:pPr lvl="1" marL="669960" indent="-325440">
              <a:lnSpc>
                <a:spcPct val="80000"/>
              </a:lnSpc>
              <a:spcBef>
                <a:spcPts val="281"/>
              </a:spcBef>
              <a:buClr>
                <a:srgbClr val="3b812f"/>
              </a:buClr>
              <a:buSzPct val="60000"/>
              <a:buFont typeface="Wingdings" charset="2"/>
              <a:buChar char=""/>
            </a:pPr>
            <a:r>
              <a:rPr b="0" lang="es-ES" sz="1400" spc="-1" strike="noStrike">
                <a:solidFill>
                  <a:srgbClr val="000000"/>
                </a:solidFill>
                <a:latin typeface="Arial"/>
              </a:rPr>
              <a:t>Absolutas: </a:t>
            </a:r>
            <a:endParaRPr b="0" lang="es-ES" sz="1400" spc="-1" strike="noStrike">
              <a:latin typeface="Arial"/>
            </a:endParaRPr>
          </a:p>
          <a:p>
            <a:pPr lvl="2" marL="1022400" indent="-351000">
              <a:lnSpc>
                <a:spcPct val="80000"/>
              </a:lnSpc>
              <a:spcBef>
                <a:spcPts val="281"/>
              </a:spcBef>
              <a:buClr>
                <a:srgbClr val="cc9900"/>
              </a:buClr>
              <a:buSzPct val="65000"/>
              <a:buFont typeface="Wingdings" charset="2"/>
              <a:buChar char=""/>
            </a:pPr>
            <a:r>
              <a:rPr b="0" lang="es-ES" sz="1400" spc="-1" strike="noStrike">
                <a:solidFill>
                  <a:srgbClr val="000000"/>
                </a:solidFill>
                <a:latin typeface="Arial"/>
              </a:rPr>
              <a:t>Pulgadas (In). Una Pulgada = 2,54 Cm. </a:t>
            </a:r>
            <a:endParaRPr b="0" lang="es-ES" sz="1400" spc="-1" strike="noStrike">
              <a:latin typeface="Arial"/>
            </a:endParaRPr>
          </a:p>
          <a:p>
            <a:pPr lvl="2" marL="1022400" indent="-351000">
              <a:lnSpc>
                <a:spcPct val="80000"/>
              </a:lnSpc>
              <a:spcBef>
                <a:spcPts val="281"/>
              </a:spcBef>
              <a:buClr>
                <a:srgbClr val="cc9900"/>
              </a:buClr>
              <a:buSzPct val="65000"/>
              <a:buFont typeface="Wingdings" charset="2"/>
              <a:buChar char=""/>
            </a:pPr>
            <a:r>
              <a:rPr b="0" lang="es-ES" sz="1400" spc="-1" strike="noStrike">
                <a:solidFill>
                  <a:srgbClr val="000000"/>
                </a:solidFill>
                <a:latin typeface="Arial"/>
              </a:rPr>
              <a:t>Centímetros (Cm). Milímetros (Mm). </a:t>
            </a:r>
            <a:endParaRPr b="0" lang="es-ES" sz="1400" spc="-1" strike="noStrike">
              <a:latin typeface="Arial"/>
            </a:endParaRPr>
          </a:p>
          <a:p>
            <a:pPr lvl="2" marL="1022400" indent="-351000">
              <a:lnSpc>
                <a:spcPct val="80000"/>
              </a:lnSpc>
              <a:spcBef>
                <a:spcPts val="281"/>
              </a:spcBef>
              <a:buClr>
                <a:srgbClr val="cc9900"/>
              </a:buClr>
              <a:buSzPct val="65000"/>
              <a:buFont typeface="Wingdings" charset="2"/>
              <a:buChar char=""/>
            </a:pPr>
            <a:r>
              <a:rPr b="0" lang="es-ES" sz="1400" spc="-1" strike="noStrike">
                <a:solidFill>
                  <a:srgbClr val="000000"/>
                </a:solidFill>
                <a:latin typeface="Arial"/>
              </a:rPr>
              <a:t>Puntos (Pt). Un Punto = 1/72 De Pulgada. </a:t>
            </a:r>
            <a:endParaRPr b="0" lang="es-ES" sz="1400" spc="-1" strike="noStrike">
              <a:latin typeface="Arial"/>
            </a:endParaRPr>
          </a:p>
          <a:p>
            <a:pPr lvl="2" marL="1022400" indent="-351000">
              <a:lnSpc>
                <a:spcPct val="80000"/>
              </a:lnSpc>
              <a:spcBef>
                <a:spcPts val="281"/>
              </a:spcBef>
              <a:buClr>
                <a:srgbClr val="cc9900"/>
              </a:buClr>
              <a:buSzPct val="65000"/>
              <a:buFont typeface="Wingdings" charset="2"/>
              <a:buChar char=""/>
            </a:pPr>
            <a:r>
              <a:rPr b="0" lang="es-ES" sz="1400" spc="-1" strike="noStrike">
                <a:solidFill>
                  <a:srgbClr val="000000"/>
                </a:solidFill>
                <a:latin typeface="Arial"/>
              </a:rPr>
              <a:t>Picas (pc). Una pica = 12 puntos. </a:t>
            </a:r>
            <a:endParaRPr b="0" lang="es-ES" sz="1400" spc="-1" strike="noStrike">
              <a:latin typeface="Arial"/>
            </a:endParaRPr>
          </a:p>
          <a:p>
            <a:pPr lvl="2" marL="1022400" indent="-351000" algn="just">
              <a:lnSpc>
                <a:spcPct val="80000"/>
              </a:lnSpc>
              <a:spcBef>
                <a:spcPts val="281"/>
              </a:spcBef>
              <a:buClr>
                <a:srgbClr val="cc9900"/>
              </a:buClr>
              <a:buSzPct val="65000"/>
              <a:buFont typeface="Wingdings" charset="2"/>
              <a:buChar char=""/>
            </a:pPr>
            <a:r>
              <a:rPr b="0" lang="es-ES" sz="1400" spc="-1" strike="noStrike">
                <a:solidFill>
                  <a:srgbClr val="000000"/>
                </a:solidFill>
                <a:latin typeface="Arial"/>
              </a:rPr>
              <a:t>Píxeles (</a:t>
            </a:r>
            <a:r>
              <a:rPr b="1" lang="es-ES" sz="1400" spc="-1" strike="noStrike">
                <a:solidFill>
                  <a:srgbClr val="000000"/>
                </a:solidFill>
                <a:latin typeface="Arial"/>
              </a:rPr>
              <a:t>px</a:t>
            </a:r>
            <a:r>
              <a:rPr b="0" lang="es-ES" sz="1400" spc="-1" strike="noStrike">
                <a:solidFill>
                  <a:srgbClr val="000000"/>
                </a:solidFill>
                <a:latin typeface="Arial"/>
              </a:rPr>
              <a:t>) (dependen de la resolución de pantalla. Por ejemplo, Windows tiene una resolución de 96px por pulgada y Macintosh 72px por pulgada, pero se suele considerar absoluta porque una vez que se asigna un tamaño en píxeles siempre tendrá esa medida independientemente del contenedor)</a:t>
            </a:r>
            <a:endParaRPr b="0" lang="es-ES" sz="1400" spc="-1" strike="noStrike">
              <a:latin typeface="Arial"/>
            </a:endParaRPr>
          </a:p>
          <a:p>
            <a:pPr>
              <a:lnSpc>
                <a:spcPct val="100000"/>
              </a:lnSpc>
            </a:pPr>
            <a:endParaRPr b="0" lang="es-ES" sz="1400" spc="-1" strike="noStrike">
              <a:latin typeface="Arial"/>
            </a:endParaRPr>
          </a:p>
          <a:p>
            <a:pPr lvl="1" marL="669960" indent="-325440">
              <a:lnSpc>
                <a:spcPct val="80000"/>
              </a:lnSpc>
              <a:spcBef>
                <a:spcPts val="281"/>
              </a:spcBef>
              <a:buClr>
                <a:srgbClr val="3b812f"/>
              </a:buClr>
              <a:buSzPct val="60000"/>
              <a:buFont typeface="Wingdings" charset="2"/>
              <a:buChar char=""/>
            </a:pPr>
            <a:r>
              <a:rPr b="0" lang="es-ES" sz="1400" spc="-1" strike="noStrike">
                <a:solidFill>
                  <a:srgbClr val="000000"/>
                </a:solidFill>
                <a:latin typeface="Arial"/>
              </a:rPr>
              <a:t>Relativas: </a:t>
            </a:r>
            <a:endParaRPr b="0" lang="es-ES" sz="1400" spc="-1" strike="noStrike">
              <a:latin typeface="Arial"/>
            </a:endParaRPr>
          </a:p>
          <a:p>
            <a:pPr lvl="2" marL="1022400" indent="-351000">
              <a:lnSpc>
                <a:spcPct val="80000"/>
              </a:lnSpc>
              <a:spcBef>
                <a:spcPts val="281"/>
              </a:spcBef>
              <a:buClr>
                <a:srgbClr val="cc9900"/>
              </a:buClr>
              <a:buSzPct val="65000"/>
              <a:buFont typeface="Wingdings" charset="2"/>
              <a:buChar char=""/>
            </a:pPr>
            <a:r>
              <a:rPr b="1" lang="es-ES" sz="1400" spc="-1" strike="noStrike">
                <a:solidFill>
                  <a:srgbClr val="000000"/>
                </a:solidFill>
                <a:latin typeface="Arial"/>
              </a:rPr>
              <a:t>em</a:t>
            </a:r>
            <a:r>
              <a:rPr b="0" lang="es-ES" sz="1400" spc="-1" strike="noStrike">
                <a:solidFill>
                  <a:srgbClr val="000000"/>
                </a:solidFill>
                <a:latin typeface="Arial"/>
              </a:rPr>
              <a:t> (relativo al </a:t>
            </a:r>
            <a:r>
              <a:rPr b="0" i="1" lang="es-ES" sz="1400" spc="-1" strike="noStrike">
                <a:solidFill>
                  <a:srgbClr val="000000"/>
                </a:solidFill>
                <a:latin typeface="Arial"/>
              </a:rPr>
              <a:t>font</a:t>
            </a:r>
            <a:r>
              <a:rPr b="0" lang="es-ES" sz="1400" spc="-1" strike="noStrike">
                <a:solidFill>
                  <a:srgbClr val="000000"/>
                </a:solidFill>
                <a:latin typeface="Arial"/>
              </a:rPr>
              <a:t>-</a:t>
            </a:r>
            <a:r>
              <a:rPr b="0" i="1" lang="es-ES" sz="1400" spc="-1" strike="noStrike">
                <a:solidFill>
                  <a:srgbClr val="000000"/>
                </a:solidFill>
                <a:latin typeface="Arial"/>
              </a:rPr>
              <a:t>size</a:t>
            </a:r>
            <a:r>
              <a:rPr b="0" lang="es-ES" sz="1400" spc="-1" strike="noStrike">
                <a:solidFill>
                  <a:srgbClr val="000000"/>
                </a:solidFill>
                <a:latin typeface="Arial"/>
              </a:rPr>
              <a:t> del elemento en el que se usa) </a:t>
            </a:r>
            <a:endParaRPr b="0" lang="es-ES" sz="1400" spc="-1" strike="noStrike">
              <a:latin typeface="Arial"/>
            </a:endParaRPr>
          </a:p>
          <a:p>
            <a:pPr lvl="2" marL="1022400" indent="-351000">
              <a:lnSpc>
                <a:spcPct val="80000"/>
              </a:lnSpc>
              <a:spcBef>
                <a:spcPts val="281"/>
              </a:spcBef>
              <a:buClr>
                <a:srgbClr val="cc9900"/>
              </a:buClr>
              <a:buSzPct val="65000"/>
              <a:buFont typeface="Wingdings" charset="2"/>
              <a:buChar char=""/>
            </a:pPr>
            <a:r>
              <a:rPr b="1" lang="es-ES" sz="1400" spc="-1" strike="noStrike">
                <a:solidFill>
                  <a:srgbClr val="000000"/>
                </a:solidFill>
                <a:latin typeface="Arial"/>
              </a:rPr>
              <a:t>rem</a:t>
            </a:r>
            <a:r>
              <a:rPr b="0" lang="es-ES" sz="1400" spc="-1" strike="noStrike">
                <a:solidFill>
                  <a:srgbClr val="000000"/>
                </a:solidFill>
                <a:latin typeface="Arial"/>
              </a:rPr>
              <a:t> (relativo al </a:t>
            </a:r>
            <a:r>
              <a:rPr b="0" i="1" lang="es-ES" sz="1400" spc="-1" strike="noStrike">
                <a:solidFill>
                  <a:srgbClr val="000000"/>
                </a:solidFill>
                <a:latin typeface="Arial"/>
              </a:rPr>
              <a:t>font</a:t>
            </a:r>
            <a:r>
              <a:rPr b="0" lang="es-ES" sz="1400" spc="-1" strike="noStrike">
                <a:solidFill>
                  <a:srgbClr val="000000"/>
                </a:solidFill>
                <a:latin typeface="Arial"/>
              </a:rPr>
              <a:t>-</a:t>
            </a:r>
            <a:r>
              <a:rPr b="0" i="1" lang="es-ES" sz="1400" spc="-1" strike="noStrike">
                <a:solidFill>
                  <a:srgbClr val="000000"/>
                </a:solidFill>
                <a:latin typeface="Arial"/>
              </a:rPr>
              <a:t>size</a:t>
            </a:r>
            <a:r>
              <a:rPr b="0" lang="es-ES" sz="1400" spc="-1" strike="noStrike">
                <a:solidFill>
                  <a:srgbClr val="000000"/>
                </a:solidFill>
                <a:latin typeface="Arial"/>
              </a:rPr>
              <a:t> del elemento raíz de la página, es decir &lt;html&gt;) </a:t>
            </a:r>
            <a:endParaRPr b="0" lang="es-ES" sz="1400" spc="-1" strike="noStrike">
              <a:latin typeface="Arial"/>
            </a:endParaRPr>
          </a:p>
          <a:p>
            <a:pPr lvl="2" marL="1022400" indent="-351000">
              <a:lnSpc>
                <a:spcPct val="80000"/>
              </a:lnSpc>
              <a:spcBef>
                <a:spcPts val="281"/>
              </a:spcBef>
              <a:buClr>
                <a:srgbClr val="cc9900"/>
              </a:buClr>
              <a:buSzPct val="65000"/>
              <a:buFont typeface="Wingdings" charset="2"/>
              <a:buChar char=""/>
            </a:pPr>
            <a:r>
              <a:rPr b="1" lang="es-ES" sz="1400" spc="-1" strike="noStrike">
                <a:solidFill>
                  <a:srgbClr val="000000"/>
                </a:solidFill>
                <a:latin typeface="Arial"/>
              </a:rPr>
              <a:t>%</a:t>
            </a:r>
            <a:r>
              <a:rPr b="0" lang="es-ES" sz="1400" spc="-1" strike="noStrike">
                <a:solidFill>
                  <a:srgbClr val="000000"/>
                </a:solidFill>
                <a:latin typeface="Arial"/>
              </a:rPr>
              <a:t> es relativo al tamaño del elemento raíz donde está situada la etiqueta.</a:t>
            </a:r>
            <a:endParaRPr b="0" lang="es-ES" sz="1400" spc="-1" strike="noStrike">
              <a:latin typeface="Arial"/>
            </a:endParaRPr>
          </a:p>
          <a:p>
            <a:pPr lvl="2" marL="1022400" indent="-351000">
              <a:lnSpc>
                <a:spcPct val="80000"/>
              </a:lnSpc>
              <a:spcBef>
                <a:spcPts val="281"/>
              </a:spcBef>
              <a:buClr>
                <a:srgbClr val="cc9900"/>
              </a:buClr>
              <a:buSzPct val="65000"/>
              <a:buFont typeface="Wingdings" charset="2"/>
              <a:buChar char=""/>
            </a:pPr>
            <a:r>
              <a:rPr b="1" lang="es-ES" sz="1400" spc="-1" strike="noStrike">
                <a:solidFill>
                  <a:srgbClr val="000000"/>
                </a:solidFill>
                <a:latin typeface="Arial"/>
              </a:rPr>
              <a:t>vw</a:t>
            </a:r>
            <a:r>
              <a:rPr b="0" lang="es-ES" sz="1400" spc="-1" strike="noStrike">
                <a:solidFill>
                  <a:srgbClr val="000000"/>
                </a:solidFill>
                <a:latin typeface="Arial"/>
              </a:rPr>
              <a:t> y </a:t>
            </a:r>
            <a:r>
              <a:rPr b="1" lang="es-ES" sz="1400" spc="-1" strike="noStrike">
                <a:solidFill>
                  <a:srgbClr val="000000"/>
                </a:solidFill>
                <a:latin typeface="Arial"/>
              </a:rPr>
              <a:t>vh</a:t>
            </a:r>
            <a:r>
              <a:rPr b="0" lang="es-ES" sz="1400" spc="-1" strike="noStrike">
                <a:solidFill>
                  <a:srgbClr val="000000"/>
                </a:solidFill>
                <a:latin typeface="Arial"/>
              </a:rPr>
              <a:t>. Respectivamente, el ancho y alto del viewport (área de visualización)</a:t>
            </a:r>
            <a:endParaRPr b="0" lang="es-ES" sz="1400" spc="-1" strike="noStrike">
              <a:latin typeface="Arial"/>
            </a:endParaRPr>
          </a:p>
          <a:p>
            <a:pPr lvl="2" marL="1022400" indent="-351000">
              <a:lnSpc>
                <a:spcPct val="80000"/>
              </a:lnSpc>
              <a:spcBef>
                <a:spcPts val="281"/>
              </a:spcBef>
              <a:buClr>
                <a:srgbClr val="cc9900"/>
              </a:buClr>
              <a:buSzPct val="65000"/>
              <a:buFont typeface="Wingdings" charset="2"/>
              <a:buChar char=""/>
            </a:pPr>
            <a:r>
              <a:rPr b="1" lang="es-ES" sz="1400" spc="-1" strike="noStrike">
                <a:solidFill>
                  <a:srgbClr val="000000"/>
                </a:solidFill>
                <a:latin typeface="Arial"/>
              </a:rPr>
              <a:t>vmin </a:t>
            </a:r>
            <a:r>
              <a:rPr b="0" lang="es-ES" sz="1400" spc="-1" strike="noStrike">
                <a:solidFill>
                  <a:srgbClr val="000000"/>
                </a:solidFill>
                <a:latin typeface="Arial"/>
              </a:rPr>
              <a:t>y </a:t>
            </a:r>
            <a:r>
              <a:rPr b="1" lang="es-ES" sz="1400" spc="-1" strike="noStrike">
                <a:solidFill>
                  <a:srgbClr val="000000"/>
                </a:solidFill>
                <a:latin typeface="Arial"/>
              </a:rPr>
              <a:t>vmax</a:t>
            </a:r>
            <a:r>
              <a:rPr b="0" lang="es-ES" sz="1400" spc="-1" strike="noStrike">
                <a:solidFill>
                  <a:srgbClr val="000000"/>
                </a:solidFill>
                <a:latin typeface="Arial"/>
              </a:rPr>
              <a:t>. El ancho máximo o mínimo del área de visualización dependiendo de la orientación (se verá con más detalle adelante).</a:t>
            </a:r>
            <a:endParaRPr b="0" lang="es-ES" sz="1400" spc="-1" strike="noStrike">
              <a:latin typeface="Arial"/>
            </a:endParaRPr>
          </a:p>
          <a:p>
            <a:pPr>
              <a:lnSpc>
                <a:spcPct val="80000"/>
              </a:lnSpc>
              <a:spcBef>
                <a:spcPts val="320"/>
              </a:spcBef>
            </a:pPr>
            <a:endParaRPr b="0" lang="es-ES" sz="1400" spc="-1" strike="noStrike">
              <a:latin typeface="Arial"/>
            </a:endParaRPr>
          </a:p>
          <a:p>
            <a:pPr marL="343080" indent="-343080">
              <a:lnSpc>
                <a:spcPct val="80000"/>
              </a:lnSpc>
              <a:spcBef>
                <a:spcPts val="320"/>
              </a:spcBef>
              <a:buClr>
                <a:srgbClr val="cc9900"/>
              </a:buClr>
              <a:buSzPct val="65000"/>
              <a:buFont typeface="Wingdings" charset="2"/>
              <a:buChar char=""/>
            </a:pPr>
            <a:r>
              <a:rPr b="0" lang="es-ES" sz="1600" spc="-1" strike="noStrike">
                <a:solidFill>
                  <a:srgbClr val="000000"/>
                </a:solidFill>
                <a:latin typeface="Arial"/>
              </a:rPr>
              <a:t>Ejemplos: </a:t>
            </a:r>
            <a:endParaRPr b="0" lang="es-ES" sz="1600" spc="-1" strike="noStrike">
              <a:latin typeface="Arial"/>
            </a:endParaRPr>
          </a:p>
          <a:p>
            <a:pPr marL="1022400" indent="-351000">
              <a:lnSpc>
                <a:spcPct val="80000"/>
              </a:lnSpc>
              <a:spcBef>
                <a:spcPts val="281"/>
              </a:spcBef>
              <a:tabLst>
                <a:tab algn="l" pos="0"/>
              </a:tabLst>
            </a:pPr>
            <a:r>
              <a:rPr b="0" lang="es-ES" sz="1400" spc="-1" strike="noStrike">
                <a:solidFill>
                  <a:srgbClr val="000000"/>
                </a:solidFill>
                <a:latin typeface="Courier New"/>
              </a:rPr>
              <a:t>div { font-size:15px;} </a:t>
            </a:r>
            <a:endParaRPr b="0" lang="es-ES" sz="1400" spc="-1" strike="noStrike">
              <a:latin typeface="Arial"/>
            </a:endParaRPr>
          </a:p>
          <a:p>
            <a:pPr marL="1022400" indent="-351000">
              <a:lnSpc>
                <a:spcPct val="80000"/>
              </a:lnSpc>
              <a:spcBef>
                <a:spcPts val="281"/>
              </a:spcBef>
              <a:tabLst>
                <a:tab algn="l" pos="0"/>
              </a:tabLst>
            </a:pPr>
            <a:r>
              <a:rPr b="0" lang="es-ES" sz="1400" spc="-1" strike="noStrike">
                <a:solidFill>
                  <a:srgbClr val="000000"/>
                </a:solidFill>
                <a:latin typeface="Courier New"/>
              </a:rPr>
              <a:t>p { font-size:1.2em;}  /* 1.2 veces el tamaño de la letra */</a:t>
            </a:r>
            <a:endParaRPr b="0" lang="es-ES" sz="1400" spc="-1" strike="noStrike">
              <a:latin typeface="Arial"/>
            </a:endParaRPr>
          </a:p>
          <a:p>
            <a:pPr marL="1022400" indent="-351000">
              <a:lnSpc>
                <a:spcPct val="80000"/>
              </a:lnSpc>
              <a:spcBef>
                <a:spcPts val="281"/>
              </a:spcBef>
              <a:tabLst>
                <a:tab algn="l" pos="0"/>
              </a:tabLst>
            </a:pPr>
            <a:r>
              <a:rPr b="0" lang="es-ES" sz="1400" spc="-1" strike="noStrike">
                <a:solidFill>
                  <a:srgbClr val="000000"/>
                </a:solidFill>
                <a:latin typeface="Courier New"/>
              </a:rPr>
              <a:t>p { width: 100vw;}  /* El 100% del área de visualización */</a:t>
            </a:r>
            <a:endParaRPr b="0" lang="es-ES" sz="1400" spc="-1" strike="noStrike">
              <a:latin typeface="Arial"/>
            </a:endParaRPr>
          </a:p>
          <a:p>
            <a:pPr marL="1022400" indent="-351000">
              <a:lnSpc>
                <a:spcPct val="80000"/>
              </a:lnSpc>
              <a:spcBef>
                <a:spcPts val="320"/>
              </a:spcBef>
              <a:tabLst>
                <a:tab algn="l" pos="0"/>
              </a:tabLst>
            </a:pPr>
            <a:endParaRPr b="0" lang="es-ES" sz="1400" spc="-1" strike="noStrike">
              <a:latin typeface="Arial"/>
            </a:endParaRPr>
          </a:p>
          <a:p>
            <a:pPr marL="1022400" indent="-351000">
              <a:lnSpc>
                <a:spcPct val="80000"/>
              </a:lnSpc>
              <a:spcBef>
                <a:spcPts val="400"/>
              </a:spcBef>
              <a:tabLst>
                <a:tab algn="l" pos="0"/>
              </a:tabLst>
            </a:pPr>
            <a:endParaRPr b="0" lang="es-ES" sz="1400" spc="-1" strike="noStrike">
              <a:latin typeface="Arial"/>
            </a:endParaRPr>
          </a:p>
          <a:p>
            <a:pPr marL="343080" indent="-343080">
              <a:lnSpc>
                <a:spcPct val="80000"/>
              </a:lnSpc>
              <a:spcBef>
                <a:spcPts val="360"/>
              </a:spcBef>
              <a:tabLst>
                <a:tab algn="l" pos="0"/>
              </a:tabLst>
            </a:pP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39"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28F0A357-BE9B-4DEA-AF87-584AF6645455}"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40"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5 UNIDADES DE MEDIDA </a:t>
            </a:r>
            <a:br/>
            <a:endParaRPr b="0" lang="es-ES" sz="3800" spc="-1" strike="noStrike">
              <a:latin typeface="Arial"/>
            </a:endParaRPr>
          </a:p>
        </p:txBody>
      </p:sp>
      <p:sp>
        <p:nvSpPr>
          <p:cNvPr id="241" name="PlaceHolder 3"/>
          <p:cNvSpPr>
            <a:spLocks noGrp="1"/>
          </p:cNvSpPr>
          <p:nvPr>
            <p:ph/>
          </p:nvPr>
        </p:nvSpPr>
        <p:spPr>
          <a:xfrm>
            <a:off x="395640" y="1163520"/>
            <a:ext cx="8228160" cy="4784040"/>
          </a:xfrm>
          <a:prstGeom prst="rect">
            <a:avLst/>
          </a:prstGeom>
          <a:noFill/>
          <a:ln w="0">
            <a:noFill/>
          </a:ln>
        </p:spPr>
        <p:txBody>
          <a:bodyPr numCol="1" spcCol="0" lIns="0" rIns="0" tIns="0" bIns="0" anchor="t">
            <a:noAutofit/>
          </a:bodyPr>
          <a:p>
            <a:pPr marL="343080" indent="-343080" algn="just">
              <a:lnSpc>
                <a:spcPct val="100000"/>
              </a:lnSpc>
              <a:spcBef>
                <a:spcPts val="320"/>
              </a:spcBef>
              <a:buClr>
                <a:srgbClr val="cc9900"/>
              </a:buClr>
              <a:buSzPct val="65000"/>
              <a:buFont typeface="Wingdings" charset="2"/>
              <a:buChar char=""/>
            </a:pPr>
            <a:r>
              <a:rPr b="0" lang="es-ES" sz="1600" spc="-1" strike="noStrike">
                <a:solidFill>
                  <a:srgbClr val="000000"/>
                </a:solidFill>
                <a:latin typeface="Arial"/>
              </a:rPr>
              <a:t>Aunque es la unidad más empleada, hoy </a:t>
            </a:r>
            <a:r>
              <a:rPr b="0" lang="es-ES" sz="1600" spc="-1" strike="noStrike" u="sng">
                <a:solidFill>
                  <a:srgbClr val="000000"/>
                </a:solidFill>
                <a:uFillTx/>
                <a:latin typeface="Arial"/>
              </a:rPr>
              <a:t>se recomienda no maquetar con píxeles</a:t>
            </a:r>
            <a:r>
              <a:rPr b="0" lang="es-ES" sz="1600" spc="-1" strike="noStrike">
                <a:solidFill>
                  <a:srgbClr val="000000"/>
                </a:solidFill>
                <a:latin typeface="Arial"/>
              </a:rPr>
              <a:t> al diseñar para una gran variedad de pantallas y dispositivos. Como mucho emplearemos px para bordes, algún margin o padding pequeño que no afecte al diseño principal o sombra. </a:t>
            </a:r>
            <a:endParaRPr b="0" lang="es-ES" sz="1600" spc="-1" strike="noStrike">
              <a:latin typeface="Arial"/>
            </a:endParaRPr>
          </a:p>
          <a:p>
            <a:pPr marL="343080" indent="-343080" algn="just">
              <a:lnSpc>
                <a:spcPct val="100000"/>
              </a:lnSpc>
              <a:spcBef>
                <a:spcPts val="320"/>
              </a:spcBef>
              <a:buClr>
                <a:srgbClr val="cc9900"/>
              </a:buClr>
              <a:buSzPct val="65000"/>
              <a:buFont typeface="Wingdings" charset="2"/>
              <a:buChar char=""/>
            </a:pPr>
            <a:r>
              <a:rPr b="0" lang="es-ES" sz="1600" spc="-1" strike="noStrike">
                <a:solidFill>
                  <a:srgbClr val="000000"/>
                </a:solidFill>
                <a:latin typeface="Arial"/>
              </a:rPr>
              <a:t>Hay que tener en cuenta que si se define un tamaño en píxeles este será siempre fijo, una vez que se calcula en función de los puntos por pulgada. Las alternativas recomendadas son las siguientes:</a:t>
            </a:r>
            <a:endParaRPr b="0" lang="es-ES" sz="1600" spc="-1" strike="noStrike">
              <a:latin typeface="Arial"/>
            </a:endParaRPr>
          </a:p>
          <a:p>
            <a:pPr lvl="1" marL="669960" indent="-325440" algn="just">
              <a:lnSpc>
                <a:spcPct val="100000"/>
              </a:lnSpc>
              <a:spcBef>
                <a:spcPts val="261"/>
              </a:spcBef>
              <a:buClr>
                <a:srgbClr val="3b812f"/>
              </a:buClr>
              <a:buSzPct val="60000"/>
              <a:buFont typeface="Wingdings" charset="2"/>
              <a:buChar char=""/>
            </a:pPr>
            <a:r>
              <a:rPr b="1" lang="es-ES" sz="1300" spc="-1" strike="noStrike">
                <a:solidFill>
                  <a:srgbClr val="000000"/>
                </a:solidFill>
                <a:latin typeface="Arial"/>
              </a:rPr>
              <a:t>Porcentajes:</a:t>
            </a:r>
            <a:r>
              <a:rPr b="0" lang="es-ES" sz="1300" spc="-1" strike="noStrike">
                <a:solidFill>
                  <a:srgbClr val="000000"/>
                </a:solidFill>
                <a:latin typeface="Arial"/>
              </a:rPr>
              <a:t> Se utilizan para definir contenedores flexibles. Es decir, si cambiamos de un dispositivo de ancho 1200px a otro de 768px, si se define un ancho del 70% se adaptará a las nuevas medidas.</a:t>
            </a:r>
            <a:endParaRPr b="0" lang="es-ES" sz="1300" spc="-1" strike="noStrike">
              <a:latin typeface="Arial"/>
            </a:endParaRPr>
          </a:p>
          <a:p>
            <a:pPr>
              <a:lnSpc>
                <a:spcPct val="100000"/>
              </a:lnSpc>
            </a:pPr>
            <a:endParaRPr b="0" lang="es-ES" sz="1300" spc="-1" strike="noStrike">
              <a:latin typeface="Arial"/>
            </a:endParaRPr>
          </a:p>
          <a:p>
            <a:pPr lvl="1" marL="669960" indent="-325440" algn="just">
              <a:lnSpc>
                <a:spcPct val="100000"/>
              </a:lnSpc>
              <a:spcBef>
                <a:spcPts val="261"/>
              </a:spcBef>
              <a:buClr>
                <a:srgbClr val="3b812f"/>
              </a:buClr>
              <a:buSzPct val="60000"/>
              <a:buFont typeface="Wingdings" charset="2"/>
              <a:buChar char=""/>
            </a:pPr>
            <a:r>
              <a:rPr b="1" lang="es-ES" sz="1300" spc="-1" strike="noStrike">
                <a:solidFill>
                  <a:srgbClr val="000000"/>
                </a:solidFill>
                <a:latin typeface="Arial"/>
              </a:rPr>
              <a:t>La unidad em: </a:t>
            </a:r>
            <a:r>
              <a:rPr b="0" lang="es-ES" sz="1300" spc="-1" strike="noStrike">
                <a:solidFill>
                  <a:srgbClr val="000000"/>
                </a:solidFill>
                <a:latin typeface="Arial"/>
              </a:rPr>
              <a:t>Es escalable y siempre depende de su elemento padre. Por ejemplo, si el elemento body tiene un tamaño de fuente de 16px y un elemento hijo tiene una fuente con tamaño 1.3em, este texto se mostrará de un tamaño un 30% más grande que el del body (20.8px), mientras que si dentro de ese elemento tenemos otro hijo con un font-size de 1.3 em, el tamaño de fuente de este objeto sería un 30% más grande que el tamaño de su padre (27.04px). </a:t>
            </a:r>
            <a:endParaRPr b="0" lang="es-ES" sz="1300" spc="-1" strike="noStrike">
              <a:latin typeface="Arial"/>
            </a:endParaRPr>
          </a:p>
          <a:p>
            <a:pPr marL="696960" algn="just">
              <a:lnSpc>
                <a:spcPct val="100000"/>
              </a:lnSpc>
              <a:spcBef>
                <a:spcPts val="261"/>
              </a:spcBef>
              <a:tabLst>
                <a:tab algn="l" pos="0"/>
              </a:tabLst>
            </a:pPr>
            <a:endParaRPr b="0" lang="es-ES" sz="1300" spc="-1" strike="noStrike">
              <a:latin typeface="Arial"/>
            </a:endParaRPr>
          </a:p>
          <a:p>
            <a:pPr marL="696960" algn="just">
              <a:lnSpc>
                <a:spcPct val="100000"/>
              </a:lnSpc>
              <a:spcBef>
                <a:spcPts val="261"/>
              </a:spcBef>
              <a:tabLst>
                <a:tab algn="l" pos="0"/>
              </a:tabLst>
            </a:pPr>
            <a:r>
              <a:rPr b="0" lang="es-ES" sz="1300" spc="-1" strike="noStrike">
                <a:solidFill>
                  <a:srgbClr val="000000"/>
                </a:solidFill>
                <a:latin typeface="Arial"/>
              </a:rPr>
              <a:t>Es recomendable usar la unidad de medida </a:t>
            </a:r>
            <a:r>
              <a:rPr b="1" lang="es-ES" sz="1300" spc="-1" strike="noStrike">
                <a:solidFill>
                  <a:srgbClr val="000000"/>
                </a:solidFill>
                <a:latin typeface="Arial"/>
              </a:rPr>
              <a:t>em </a:t>
            </a:r>
            <a:r>
              <a:rPr b="0" lang="es-ES" sz="1300" spc="-1" strike="noStrike">
                <a:solidFill>
                  <a:srgbClr val="000000"/>
                </a:solidFill>
                <a:latin typeface="Arial"/>
              </a:rPr>
              <a:t>para definir los </a:t>
            </a:r>
            <a:r>
              <a:rPr b="0" lang="es-ES" sz="1300" spc="-1" strike="noStrike" u="sng">
                <a:solidFill>
                  <a:srgbClr val="000000"/>
                </a:solidFill>
                <a:uFillTx/>
                <a:latin typeface="Arial"/>
              </a:rPr>
              <a:t>tamaños de fuente, los altos de línea y también para elementos de diseño que no requieran ser muy exactos o que requieran una medida que tenga relación con el tamaño del texto</a:t>
            </a:r>
            <a:r>
              <a:rPr b="0" lang="es-ES" sz="1300" spc="-1" strike="noStrike">
                <a:solidFill>
                  <a:srgbClr val="000000"/>
                </a:solidFill>
                <a:latin typeface="Arial"/>
              </a:rPr>
              <a:t>, como por ejemplo el margen entre párrafos. También se puede aplicar a elementos generales del layout aunque no es muy recomendable, ya que si eventualmente se cambia el tamaño de fuente de uno de ellos, se podría estropear el diseño.</a:t>
            </a:r>
            <a:endParaRPr b="0" lang="es-ES" sz="1300" spc="-1" strike="noStrike">
              <a:latin typeface="Arial"/>
            </a:endParaRPr>
          </a:p>
          <a:p>
            <a:pPr marL="696960">
              <a:lnSpc>
                <a:spcPct val="80000"/>
              </a:lnSpc>
              <a:spcBef>
                <a:spcPts val="320"/>
              </a:spcBef>
              <a:tabLst>
                <a:tab algn="l" pos="0"/>
              </a:tabLst>
            </a:pPr>
            <a:endParaRPr b="0" lang="es-ES" sz="1300" spc="-1" strike="noStrike">
              <a:latin typeface="Arial"/>
            </a:endParaRPr>
          </a:p>
          <a:p>
            <a:pPr marL="1022400" indent="-351000">
              <a:lnSpc>
                <a:spcPct val="80000"/>
              </a:lnSpc>
              <a:spcBef>
                <a:spcPts val="400"/>
              </a:spcBef>
              <a:tabLst>
                <a:tab algn="l" pos="0"/>
              </a:tabLst>
            </a:pPr>
            <a:endParaRPr b="0" lang="es-ES" sz="1300" spc="-1" strike="noStrike">
              <a:latin typeface="Arial"/>
            </a:endParaRPr>
          </a:p>
          <a:p>
            <a:pPr marL="343080" indent="-343080">
              <a:lnSpc>
                <a:spcPct val="80000"/>
              </a:lnSpc>
              <a:spcBef>
                <a:spcPts val="360"/>
              </a:spcBef>
              <a:tabLst>
                <a:tab algn="l" pos="0"/>
              </a:tabLst>
            </a:pPr>
            <a:endParaRPr b="0" lang="es-ES" sz="13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42"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80FEC9EA-CC76-4AE3-B2B5-C9D273C4EBF5}"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43"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5 UNIDADES DE MEDIDA </a:t>
            </a:r>
            <a:br/>
            <a:endParaRPr b="0" lang="es-ES" sz="3800" spc="-1" strike="noStrike">
              <a:latin typeface="Arial"/>
            </a:endParaRPr>
          </a:p>
        </p:txBody>
      </p:sp>
      <p:sp>
        <p:nvSpPr>
          <p:cNvPr id="244" name="PlaceHolder 3"/>
          <p:cNvSpPr>
            <a:spLocks noGrp="1"/>
          </p:cNvSpPr>
          <p:nvPr>
            <p:ph/>
          </p:nvPr>
        </p:nvSpPr>
        <p:spPr>
          <a:xfrm>
            <a:off x="395640" y="1019520"/>
            <a:ext cx="8228160" cy="4640040"/>
          </a:xfrm>
          <a:prstGeom prst="rect">
            <a:avLst/>
          </a:prstGeom>
          <a:noFill/>
          <a:ln w="0">
            <a:noFill/>
          </a:ln>
        </p:spPr>
        <p:txBody>
          <a:bodyPr numCol="1" spcCol="0" lIns="0" rIns="0" tIns="0" bIns="0" anchor="t">
            <a:noAutofit/>
          </a:bodyPr>
          <a:p>
            <a:pPr lvl="1" marL="669960" indent="-325440" algn="just">
              <a:lnSpc>
                <a:spcPct val="100000"/>
              </a:lnSpc>
              <a:spcBef>
                <a:spcPts val="261"/>
              </a:spcBef>
              <a:buClr>
                <a:srgbClr val="3b812f"/>
              </a:buClr>
              <a:buSzPct val="60000"/>
              <a:buFont typeface="Wingdings" charset="2"/>
              <a:buChar char=""/>
            </a:pPr>
            <a:r>
              <a:rPr b="1" lang="es-ES" sz="1300" spc="-1" strike="noStrike">
                <a:solidFill>
                  <a:srgbClr val="000000"/>
                </a:solidFill>
                <a:latin typeface="Arial"/>
              </a:rPr>
              <a:t>La unidad rem: </a:t>
            </a:r>
            <a:r>
              <a:rPr b="0" lang="es-ES" sz="1300" spc="-1" strike="noStrike">
                <a:solidFill>
                  <a:srgbClr val="000000"/>
                </a:solidFill>
                <a:latin typeface="Arial"/>
              </a:rPr>
              <a:t>La unidad de medida rem es muy similar a em, con la única diferencia de que no es escalable, esto quiere decir que no depende del elemento padre, sino del elemento raíz del documento, el elemento HTML. Esto significa que si el elemento HTML tiene un tamaño de fuente de 16px (como es por defecto), entonces 1rem, sería igual a 16px en toda la página.</a:t>
            </a:r>
            <a:endParaRPr b="0" lang="es-ES" sz="1300" spc="-1" strike="noStrike">
              <a:latin typeface="Arial"/>
            </a:endParaRPr>
          </a:p>
          <a:p>
            <a:pPr marL="696960" algn="just">
              <a:lnSpc>
                <a:spcPct val="100000"/>
              </a:lnSpc>
              <a:spcBef>
                <a:spcPts val="261"/>
              </a:spcBef>
              <a:tabLst>
                <a:tab algn="l" pos="0"/>
              </a:tabLst>
            </a:pPr>
            <a:endParaRPr b="0" lang="es-ES" sz="1300" spc="-1" strike="noStrike">
              <a:latin typeface="Arial"/>
            </a:endParaRPr>
          </a:p>
          <a:p>
            <a:pPr marL="696960" algn="just">
              <a:lnSpc>
                <a:spcPct val="100000"/>
              </a:lnSpc>
              <a:tabLst>
                <a:tab algn="l" pos="0"/>
              </a:tabLst>
            </a:pPr>
            <a:r>
              <a:rPr b="0" lang="es-ES" sz="1300" spc="-1" strike="noStrike">
                <a:solidFill>
                  <a:srgbClr val="000000"/>
                </a:solidFill>
                <a:latin typeface="Arial"/>
              </a:rPr>
              <a:t>Esta unidad de medida es recomendable para aplicar a </a:t>
            </a:r>
            <a:r>
              <a:rPr b="0" lang="es-ES" sz="1300" spc="-1" strike="noStrike" u="sng">
                <a:solidFill>
                  <a:srgbClr val="000000"/>
                </a:solidFill>
                <a:uFillTx/>
                <a:latin typeface="Arial"/>
              </a:rPr>
              <a:t>elementos del layout que requieran medidas fijas sin depender del contenedor y eventualmente también para textos que deseemos que tengan un tamaño de fuente que no dependa de su elemento padre</a:t>
            </a:r>
            <a:r>
              <a:rPr b="0" lang="es-ES" sz="1300" spc="-1" strike="noStrike">
                <a:solidFill>
                  <a:srgbClr val="000000"/>
                </a:solidFill>
                <a:latin typeface="Arial"/>
              </a:rPr>
              <a:t>.</a:t>
            </a:r>
            <a:endParaRPr b="0" lang="es-ES" sz="1300" spc="-1" strike="noStrike">
              <a:latin typeface="Arial"/>
            </a:endParaRPr>
          </a:p>
          <a:p>
            <a:pPr marL="696960" algn="just">
              <a:lnSpc>
                <a:spcPct val="100000"/>
              </a:lnSpc>
              <a:tabLst>
                <a:tab algn="l" pos="0"/>
              </a:tabLst>
            </a:pPr>
            <a:endParaRPr b="0" lang="es-ES" sz="1300" spc="-1" strike="noStrike">
              <a:latin typeface="Arial"/>
            </a:endParaRPr>
          </a:p>
          <a:p>
            <a:pPr lvl="1" marL="669960" indent="-325440" algn="just">
              <a:lnSpc>
                <a:spcPct val="100000"/>
              </a:lnSpc>
              <a:spcBef>
                <a:spcPts val="261"/>
              </a:spcBef>
              <a:buClr>
                <a:srgbClr val="3b812f"/>
              </a:buClr>
              <a:buSzPct val="60000"/>
              <a:buFont typeface="Wingdings" charset="2"/>
              <a:buChar char=""/>
              <a:tabLst>
                <a:tab algn="l" pos="0"/>
              </a:tabLst>
            </a:pPr>
            <a:r>
              <a:rPr b="1" lang="es-ES" sz="1300" spc="-1" strike="noStrike">
                <a:solidFill>
                  <a:srgbClr val="000000"/>
                </a:solidFill>
                <a:latin typeface="Arial"/>
              </a:rPr>
              <a:t>Viewport: </a:t>
            </a:r>
            <a:r>
              <a:rPr b="0" lang="es-ES" sz="1300" spc="-1" strike="noStrike">
                <a:solidFill>
                  <a:srgbClr val="000000"/>
                </a:solidFill>
                <a:latin typeface="Arial"/>
              </a:rPr>
              <a:t>Su utilidad, entre muchas otras posibilidades, es lo que hasta ahora ha sido siempre complicado de conseguir, esto es, establecer una altura del 100% de altura a nuestras capas, que no siempre funcionaba con "height:100%". Otra opción interesante con las unidades relacionadas </a:t>
            </a:r>
            <a:r>
              <a:rPr b="1" lang="es-ES" sz="1300" spc="-1" strike="noStrike">
                <a:solidFill>
                  <a:srgbClr val="000000"/>
                </a:solidFill>
                <a:latin typeface="Arial"/>
              </a:rPr>
              <a:t>vmin</a:t>
            </a:r>
            <a:r>
              <a:rPr b="0" lang="es-ES" sz="1300" spc="-1" strike="noStrike">
                <a:solidFill>
                  <a:srgbClr val="000000"/>
                </a:solidFill>
                <a:latin typeface="Arial"/>
              </a:rPr>
              <a:t> y </a:t>
            </a:r>
            <a:r>
              <a:rPr b="1" lang="es-ES" sz="1300" spc="-1" strike="noStrike">
                <a:solidFill>
                  <a:srgbClr val="000000"/>
                </a:solidFill>
                <a:latin typeface="Arial"/>
              </a:rPr>
              <a:t>vmax</a:t>
            </a:r>
            <a:r>
              <a:rPr b="0" lang="es-ES" sz="1300" spc="-1" strike="noStrike">
                <a:solidFill>
                  <a:srgbClr val="000000"/>
                </a:solidFill>
                <a:latin typeface="Arial"/>
              </a:rPr>
              <a:t>, que consisten en el valor porcentual mínimo o máximo de la ventana gráfica, ya sea en altura o anchura. Es decir, que dependiendo de la orientación del dispositivo, obtenemos el valor en porcentaje de altura o de anchura, el que menos o más mida en ese momento</a:t>
            </a:r>
            <a:endParaRPr b="0" lang="es-ES" sz="1300" spc="-1" strike="noStrike">
              <a:latin typeface="Arial"/>
            </a:endParaRPr>
          </a:p>
          <a:p>
            <a:pPr>
              <a:lnSpc>
                <a:spcPct val="80000"/>
              </a:lnSpc>
              <a:spcBef>
                <a:spcPts val="320"/>
              </a:spcBef>
              <a:tabLst>
                <a:tab algn="l" pos="0"/>
              </a:tabLst>
            </a:pPr>
            <a:endParaRPr b="0" lang="es-ES" sz="1300" spc="-1" strike="noStrike">
              <a:latin typeface="Arial"/>
            </a:endParaRPr>
          </a:p>
          <a:p>
            <a:pPr marL="1022400" indent="-351000">
              <a:lnSpc>
                <a:spcPct val="80000"/>
              </a:lnSpc>
              <a:spcBef>
                <a:spcPts val="400"/>
              </a:spcBef>
              <a:tabLst>
                <a:tab algn="l" pos="0"/>
              </a:tabLst>
            </a:pPr>
            <a:endParaRPr b="0" lang="es-ES" sz="1300" spc="-1" strike="noStrike">
              <a:latin typeface="Arial"/>
            </a:endParaRPr>
          </a:p>
          <a:p>
            <a:pPr marL="343080" indent="-343080">
              <a:lnSpc>
                <a:spcPct val="80000"/>
              </a:lnSpc>
              <a:spcBef>
                <a:spcPts val="360"/>
              </a:spcBef>
              <a:tabLst>
                <a:tab algn="l" pos="0"/>
              </a:tabLst>
            </a:pPr>
            <a:endParaRPr b="0" lang="es-ES" sz="1300" spc="-1" strike="noStrike">
              <a:latin typeface="Arial"/>
            </a:endParaRPr>
          </a:p>
        </p:txBody>
      </p:sp>
      <p:pic>
        <p:nvPicPr>
          <p:cNvPr id="245" name="Imagen 5" descr=""/>
          <p:cNvPicPr/>
          <p:nvPr/>
        </p:nvPicPr>
        <p:blipFill>
          <a:blip r:embed="rId1"/>
          <a:stretch/>
        </p:blipFill>
        <p:spPr>
          <a:xfrm>
            <a:off x="2699640" y="4293000"/>
            <a:ext cx="3454920" cy="1765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1C390BAB-4BFC-448D-9F68-ADC7AF8BA1FA}" type="slidenum">
              <a:rPr b="0" lang="es-ES" sz="1200" spc="-1" strike="noStrike">
                <a:solidFill>
                  <a:srgbClr val="000000"/>
                </a:solidFill>
                <a:latin typeface="Garamond"/>
              </a:rPr>
              <a:t>&lt;número&gt;</a:t>
            </a:fld>
            <a:endParaRPr b="0" lang="es-ES" sz="1200" spc="-1" strike="noStrike">
              <a:latin typeface="Times New Roman"/>
            </a:endParaRPr>
          </a:p>
        </p:txBody>
      </p:sp>
      <p:sp>
        <p:nvSpPr>
          <p:cNvPr id="99"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1 INTRODUCCIÓN A HOJAS DE ESTILO EN CASCADA (CSS, CASCADING STYLE SHEET).</a:t>
            </a:r>
            <a:endParaRPr b="0" lang="es-ES" sz="2800" spc="-1" strike="noStrike">
              <a:latin typeface="Arial"/>
            </a:endParaRPr>
          </a:p>
        </p:txBody>
      </p:sp>
      <p:sp>
        <p:nvSpPr>
          <p:cNvPr id="100" name="PlaceHolder 3"/>
          <p:cNvSpPr>
            <a:spLocks noGrp="1"/>
          </p:cNvSpPr>
          <p:nvPr>
            <p:ph/>
          </p:nvPr>
        </p:nvSpPr>
        <p:spPr>
          <a:xfrm>
            <a:off x="457200" y="1600200"/>
            <a:ext cx="8228160" cy="4529160"/>
          </a:xfrm>
          <a:prstGeom prst="rect">
            <a:avLst/>
          </a:prstGeom>
          <a:noFill/>
          <a:ln w="0">
            <a:noFill/>
          </a:ln>
        </p:spPr>
        <p:txBody>
          <a:bodyPr numCol="1" spcCol="0" lIns="0" rIns="0" tIns="0" bIns="0" anchor="t">
            <a:noAutofit/>
          </a:bodyPr>
          <a:p>
            <a:pPr>
              <a:lnSpc>
                <a:spcPct val="90000"/>
              </a:lnSpc>
              <a:spcBef>
                <a:spcPts val="420"/>
              </a:spcBef>
            </a:pPr>
            <a:endParaRPr b="0" lang="es-ES" sz="3200" spc="-1" strike="noStrike">
              <a:latin typeface="Arial"/>
            </a:endParaRPr>
          </a:p>
          <a:p>
            <a:pPr marL="343080" indent="-343080" algn="just">
              <a:lnSpc>
                <a:spcPct val="90000"/>
              </a:lnSpc>
              <a:spcBef>
                <a:spcPts val="420"/>
              </a:spcBef>
              <a:buClr>
                <a:srgbClr val="cc9900"/>
              </a:buClr>
              <a:buSzPct val="65000"/>
              <a:buFont typeface="Wingdings" charset="2"/>
              <a:buChar char=""/>
            </a:pPr>
            <a:r>
              <a:rPr b="0" lang="es-ES" sz="2100" spc="-1" strike="noStrike">
                <a:solidFill>
                  <a:srgbClr val="000000"/>
                </a:solidFill>
                <a:latin typeface="Arial"/>
              </a:rPr>
              <a:t>CSS (</a:t>
            </a:r>
            <a:r>
              <a:rPr b="0" i="1" lang="es-ES" sz="2100" spc="-1" strike="noStrike">
                <a:solidFill>
                  <a:srgbClr val="000000"/>
                </a:solidFill>
                <a:latin typeface="Arial"/>
              </a:rPr>
              <a:t>Cascading Style Sheet</a:t>
            </a:r>
            <a:r>
              <a:rPr b="0" lang="es-ES" sz="2100" spc="-1" strike="noStrike">
                <a:solidFill>
                  <a:srgbClr val="000000"/>
                </a:solidFill>
                <a:latin typeface="Arial"/>
              </a:rPr>
              <a:t>, Hojas de estilos en cascada). </a:t>
            </a:r>
            <a:r>
              <a:rPr b="1" lang="es-ES" sz="2100" spc="-1" strike="noStrike">
                <a:solidFill>
                  <a:srgbClr val="000000"/>
                </a:solidFill>
                <a:latin typeface="Arial"/>
              </a:rPr>
              <a:t>Permiten separar </a:t>
            </a:r>
            <a:r>
              <a:rPr b="0" lang="es-ES" sz="2100" spc="-1" strike="noStrike">
                <a:solidFill>
                  <a:srgbClr val="000000"/>
                </a:solidFill>
                <a:latin typeface="Arial"/>
              </a:rPr>
              <a:t>en el desarrollo de un sitio web lo que es el </a:t>
            </a:r>
            <a:r>
              <a:rPr b="1" lang="es-ES" sz="2100" spc="-1" strike="noStrike">
                <a:solidFill>
                  <a:srgbClr val="000000"/>
                </a:solidFill>
                <a:latin typeface="Arial"/>
              </a:rPr>
              <a:t>diseño </a:t>
            </a:r>
            <a:r>
              <a:rPr b="0" lang="es-ES" sz="2100" spc="-1" strike="noStrike">
                <a:solidFill>
                  <a:srgbClr val="000000"/>
                </a:solidFill>
                <a:latin typeface="Arial"/>
              </a:rPr>
              <a:t>(apariencia) de lo que son los </a:t>
            </a:r>
            <a:r>
              <a:rPr b="1" lang="es-ES" sz="2100" spc="-1" strike="noStrike">
                <a:solidFill>
                  <a:srgbClr val="000000"/>
                </a:solidFill>
                <a:latin typeface="Arial"/>
              </a:rPr>
              <a:t>contenidos </a:t>
            </a:r>
            <a:r>
              <a:rPr b="0" lang="es-ES" sz="2100" spc="-1" strike="noStrike">
                <a:solidFill>
                  <a:srgbClr val="000000"/>
                </a:solidFill>
                <a:latin typeface="Arial"/>
              </a:rPr>
              <a:t>(información que se quiere transmitir). Esto tiene como efecto inmediato un desarrollo y mantenimiento más eficiente de sitios web.</a:t>
            </a:r>
            <a:endParaRPr b="0" lang="es-ES" sz="2100" spc="-1" strike="noStrike">
              <a:latin typeface="Arial"/>
            </a:endParaRPr>
          </a:p>
          <a:p>
            <a:pPr algn="just">
              <a:lnSpc>
                <a:spcPct val="90000"/>
              </a:lnSpc>
              <a:spcBef>
                <a:spcPts val="420"/>
              </a:spcBef>
            </a:pPr>
            <a:endParaRPr b="0" lang="es-ES" sz="2100" spc="-1" strike="noStrike">
              <a:latin typeface="Arial"/>
            </a:endParaRPr>
          </a:p>
          <a:p>
            <a:pPr marL="343080" indent="-343080" algn="just">
              <a:lnSpc>
                <a:spcPct val="90000"/>
              </a:lnSpc>
              <a:spcBef>
                <a:spcPts val="420"/>
              </a:spcBef>
              <a:buClr>
                <a:srgbClr val="cc9900"/>
              </a:buClr>
              <a:buSzPct val="65000"/>
              <a:buFont typeface="Wingdings" charset="2"/>
              <a:buChar char=""/>
            </a:pPr>
            <a:r>
              <a:rPr b="0" lang="es-ES" sz="2100" spc="-1" strike="noStrike" u="sng">
                <a:solidFill>
                  <a:srgbClr val="000000"/>
                </a:solidFill>
                <a:uFillTx/>
                <a:latin typeface="Arial"/>
              </a:rPr>
              <a:t>Filosofía:</a:t>
            </a:r>
            <a:r>
              <a:rPr b="0" lang="es-ES" sz="2100" spc="-1" strike="noStrike">
                <a:solidFill>
                  <a:srgbClr val="000000"/>
                </a:solidFill>
                <a:latin typeface="Arial"/>
              </a:rPr>
              <a:t> usar la etiqueta &lt;body&gt; de HTML para definir las estructuras de los contenidos que se muestran en el sitio (encabezados, párrafos, viñetas, capas, etc.) y luego en otro archivo (o en el &lt;head&gt; del HTML, aunque es mejor la opción del archivo) se define la apariencia de cada página usando el lenguaje de CSS. </a:t>
            </a:r>
            <a:endParaRPr b="0" lang="es-ES" sz="21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46"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F0B25502-15ED-4E55-9C93-D00EBD2C225B}"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47"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6. ELEMENTOS: </a:t>
            </a:r>
            <a:r>
              <a:rPr b="1" lang="es-ES" sz="3600" spc="-1" strike="noStrike">
                <a:solidFill>
                  <a:srgbClr val="006633"/>
                </a:solidFill>
                <a:latin typeface="Garamond"/>
              </a:rPr>
              <a:t>COLORES, TEXTOS, ENLACES, LISTAS, TABLAS, VISIBILIDAD, IMÁGENES.</a:t>
            </a:r>
            <a:endParaRPr b="0" lang="es-ES" sz="3600" spc="-1" strike="noStrike">
              <a:latin typeface="Arial"/>
            </a:endParaRPr>
          </a:p>
        </p:txBody>
      </p:sp>
      <p:sp>
        <p:nvSpPr>
          <p:cNvPr id="248" name="PlaceHolder 3"/>
          <p:cNvSpPr>
            <a:spLocks noGrp="1"/>
          </p:cNvSpPr>
          <p:nvPr>
            <p:ph/>
          </p:nvPr>
        </p:nvSpPr>
        <p:spPr>
          <a:xfrm>
            <a:off x="179640" y="2133720"/>
            <a:ext cx="8567640" cy="4529160"/>
          </a:xfrm>
          <a:prstGeom prst="rect">
            <a:avLst/>
          </a:prstGeom>
          <a:noFill/>
          <a:ln w="0">
            <a:noFill/>
          </a:ln>
        </p:spPr>
        <p:txBody>
          <a:bodyPr numCol="1" spcCol="0" lIns="0" rIns="0" tIns="0" bIns="0" anchor="t">
            <a:noAutofit/>
          </a:bodyPr>
          <a:p>
            <a:pPr marL="457200" algn="just">
              <a:lnSpc>
                <a:spcPct val="80000"/>
              </a:lnSpc>
              <a:spcBef>
                <a:spcPts val="479"/>
              </a:spcBef>
              <a:tabLst>
                <a:tab algn="l" pos="0"/>
              </a:tabLst>
            </a:pPr>
            <a:endParaRPr b="0" lang="es-ES" sz="3200" spc="-1" strike="noStrike">
              <a:latin typeface="Arial"/>
            </a:endParaRPr>
          </a:p>
          <a:p>
            <a:pPr lvl="1" marL="800280" indent="-343080" algn="just">
              <a:lnSpc>
                <a:spcPct val="80000"/>
              </a:lnSpc>
              <a:spcBef>
                <a:spcPts val="479"/>
              </a:spcBef>
              <a:buClr>
                <a:srgbClr val="3b812f"/>
              </a:buClr>
              <a:buSzPct val="60000"/>
              <a:buFont typeface="Wingdings" charset="2"/>
              <a:buChar char=""/>
              <a:tabLst>
                <a:tab algn="l" pos="0"/>
              </a:tabLst>
            </a:pPr>
            <a:r>
              <a:rPr b="0" lang="es-ES" sz="2400" spc="-1" strike="noStrike">
                <a:solidFill>
                  <a:srgbClr val="000000"/>
                </a:solidFill>
                <a:latin typeface="Arial"/>
              </a:rPr>
              <a:t>A continuación se explicarán una serie de atributos para elementos de la página como colores de texto, de fondo, fuentes, enlaces, listas, tablas, imágenes o cómo ocultar elementos.</a:t>
            </a:r>
            <a:endParaRPr b="0" lang="es-ES" sz="2400" spc="-1" strike="noStrike">
              <a:latin typeface="Arial"/>
            </a:endParaRPr>
          </a:p>
          <a:p>
            <a:pPr>
              <a:lnSpc>
                <a:spcPct val="100000"/>
              </a:lnSpc>
              <a:tabLst>
                <a:tab algn="l" pos="0"/>
              </a:tabLst>
            </a:pPr>
            <a:endParaRPr b="0" lang="es-ES" sz="2400" spc="-1" strike="noStrike">
              <a:latin typeface="Arial"/>
            </a:endParaRPr>
          </a:p>
          <a:p>
            <a:pPr marL="743040" indent="-285840">
              <a:lnSpc>
                <a:spcPct val="80000"/>
              </a:lnSpc>
              <a:spcBef>
                <a:spcPts val="360"/>
              </a:spcBef>
              <a:tabLst>
                <a:tab algn="l" pos="0"/>
              </a:tabLst>
            </a:pP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49"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3EBA92CE-5200-494A-B401-DE418AA98079}"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50"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6.1 ATRIBUTOS DE FUENTES</a:t>
            </a:r>
            <a:endParaRPr b="0" lang="es-ES" sz="3800" spc="-1" strike="noStrike">
              <a:latin typeface="Arial"/>
            </a:endParaRPr>
          </a:p>
        </p:txBody>
      </p:sp>
      <p:sp>
        <p:nvSpPr>
          <p:cNvPr id="251" name="PlaceHolder 3"/>
          <p:cNvSpPr>
            <a:spLocks noGrp="1"/>
          </p:cNvSpPr>
          <p:nvPr>
            <p:ph/>
          </p:nvPr>
        </p:nvSpPr>
        <p:spPr>
          <a:xfrm>
            <a:off x="179280" y="1124640"/>
            <a:ext cx="8567640" cy="4529160"/>
          </a:xfrm>
          <a:prstGeom prst="rect">
            <a:avLst/>
          </a:prstGeom>
          <a:noFill/>
          <a:ln w="0">
            <a:noFill/>
          </a:ln>
        </p:spPr>
        <p:txBody>
          <a:bodyPr numCol="1" spcCol="0" lIns="0" rIns="0" tIns="0" bIns="0" anchor="t">
            <a:noAutofit/>
          </a:bodyPr>
          <a:p>
            <a:pPr lvl="1" marL="743040" indent="-285840" algn="just">
              <a:lnSpc>
                <a:spcPct val="80000"/>
              </a:lnSpc>
              <a:spcBef>
                <a:spcPts val="400"/>
              </a:spcBef>
              <a:buClr>
                <a:srgbClr val="3b812f"/>
              </a:buClr>
              <a:buSzPct val="60000"/>
              <a:buFont typeface="Wingdings" charset="2"/>
              <a:buChar char=""/>
            </a:pPr>
            <a:r>
              <a:rPr b="1" lang="es-ES_tradnl" sz="2000" spc="-1" strike="noStrike">
                <a:solidFill>
                  <a:srgbClr val="000000"/>
                </a:solidFill>
                <a:latin typeface="Arial"/>
              </a:rPr>
              <a:t>Color: </a:t>
            </a:r>
            <a:r>
              <a:rPr b="0" lang="es-ES_tradnl" sz="2000" spc="-1" strike="noStrike">
                <a:solidFill>
                  <a:srgbClr val="000000"/>
                </a:solidFill>
                <a:latin typeface="Arial"/>
              </a:rPr>
              <a:t>RGB o nombre de color. Sirve para indicar el color del texto. Lo admiten casi todas las etiquetas de HTML. Admite nombres de colores en inglés para algunos colores concretos y valores RGB y hexadecimal para todos.</a:t>
            </a:r>
            <a:endParaRPr b="0" lang="es-ES" sz="2000" spc="-1" strike="noStrike">
              <a:latin typeface="Arial"/>
            </a:endParaRPr>
          </a:p>
          <a:p>
            <a:pPr lvl="2" marL="1095480" indent="-285840">
              <a:lnSpc>
                <a:spcPct val="100000"/>
              </a:lnSpc>
              <a:spcBef>
                <a:spcPts val="360"/>
              </a:spcBef>
              <a:buClr>
                <a:srgbClr val="cc9900"/>
              </a:buClr>
              <a:buSzPct val="65000"/>
              <a:buFont typeface="Wingdings" charset="2"/>
              <a:buChar char=""/>
            </a:pPr>
            <a:r>
              <a:rPr b="0" lang="es-ES_tradnl" sz="1800" spc="-1" strike="noStrike" u="sng">
                <a:solidFill>
                  <a:srgbClr val="000000"/>
                </a:solidFill>
                <a:uFillTx/>
                <a:latin typeface="Arial"/>
              </a:rPr>
              <a:t>Listado de colores predefinidos: </a:t>
            </a:r>
            <a:r>
              <a:rPr b="0" lang="es-ES" sz="1800" spc="-1" strike="noStrike" u="sng">
                <a:solidFill>
                  <a:srgbClr val="996600"/>
                </a:solidFill>
                <a:uFillTx/>
                <a:latin typeface="Arial"/>
                <a:hlinkClick r:id="rId1"/>
              </a:rPr>
              <a:t>https://www.w3schools.com/cssref/css_colo</a:t>
            </a:r>
            <a:r>
              <a:rPr b="0" lang="es-ES" sz="1800" spc="-1" strike="noStrike" u="sng">
                <a:solidFill>
                  <a:srgbClr val="996600"/>
                </a:solidFill>
                <a:uFillTx/>
                <a:latin typeface="Arial"/>
                <a:hlinkClick r:id="rId2"/>
              </a:rPr>
              <a:t>rs.asp</a:t>
            </a:r>
            <a:endParaRPr b="0" lang="es-ES" sz="1800" spc="-1" strike="noStrike">
              <a:latin typeface="Arial"/>
            </a:endParaRPr>
          </a:p>
          <a:p>
            <a:pPr lvl="2" marL="1095480" indent="-285840" algn="just">
              <a:lnSpc>
                <a:spcPct val="100000"/>
              </a:lnSpc>
              <a:spcBef>
                <a:spcPts val="360"/>
              </a:spcBef>
              <a:buClr>
                <a:srgbClr val="cc9900"/>
              </a:buClr>
              <a:buSzPct val="65000"/>
              <a:buFont typeface="Wingdings" charset="2"/>
              <a:buChar char=""/>
            </a:pPr>
            <a:r>
              <a:rPr b="0" lang="es-ES" sz="1800" spc="-1" strike="noStrike" u="sng">
                <a:solidFill>
                  <a:srgbClr val="000000"/>
                </a:solidFill>
                <a:uFillTx/>
                <a:latin typeface="Arial"/>
              </a:rPr>
              <a:t>Formato RGB:</a:t>
            </a:r>
            <a:r>
              <a:rPr b="0" lang="es-ES" sz="1800" spc="-1" strike="noStrike">
                <a:solidFill>
                  <a:srgbClr val="000000"/>
                </a:solidFill>
                <a:latin typeface="Arial"/>
              </a:rPr>
              <a:t> Es una función que recibe tres parámetros con números enteros de 0 a 255 que indican cada nivel de intensidad de rojo, verde y azul respectivamente. Ejemplo: </a:t>
            </a:r>
            <a:r>
              <a:rPr b="0" lang="es-ES" sz="1800" spc="-1" strike="noStrike">
                <a:solidFill>
                  <a:srgbClr val="000000"/>
                </a:solidFill>
                <a:latin typeface="Courier New"/>
              </a:rPr>
              <a:t>p {color: rgb(25,200,43)}</a:t>
            </a:r>
            <a:endParaRPr b="0" lang="es-ES" sz="1800" spc="-1" strike="noStrike">
              <a:latin typeface="Arial"/>
            </a:endParaRPr>
          </a:p>
          <a:p>
            <a:pPr lvl="2" marL="1095480" indent="-285840" algn="just">
              <a:lnSpc>
                <a:spcPct val="100000"/>
              </a:lnSpc>
              <a:spcBef>
                <a:spcPts val="360"/>
              </a:spcBef>
              <a:buClr>
                <a:srgbClr val="cc9900"/>
              </a:buClr>
              <a:buSzPct val="65000"/>
              <a:buFont typeface="Wingdings" charset="2"/>
              <a:buChar char=""/>
            </a:pPr>
            <a:r>
              <a:rPr b="0" lang="es-ES" sz="1800" spc="-1" strike="noStrike" u="sng">
                <a:solidFill>
                  <a:srgbClr val="000000"/>
                </a:solidFill>
                <a:uFillTx/>
                <a:latin typeface="Arial"/>
              </a:rPr>
              <a:t>Formato RGBA:</a:t>
            </a:r>
            <a:r>
              <a:rPr b="0" lang="es-ES" sz="1800" spc="-1" strike="noStrike">
                <a:solidFill>
                  <a:srgbClr val="000000"/>
                </a:solidFill>
                <a:latin typeface="Arial"/>
              </a:rPr>
              <a:t> Añade un cuarto parámetro con números decimales entre 0 y 1 que se refiere a la opacidad. Cuanto menor sea este valor, menos opaco (0 oculta el color). Ejemplo. </a:t>
            </a:r>
            <a:r>
              <a:rPr b="0" lang="es-ES" sz="1800" spc="-1" strike="noStrike">
                <a:solidFill>
                  <a:srgbClr val="000000"/>
                </a:solidFill>
                <a:latin typeface="Courier New"/>
              </a:rPr>
              <a:t>p {color: rgba(25,200,43,0.3)}</a:t>
            </a:r>
            <a:endParaRPr b="0" lang="es-ES" sz="1800" spc="-1" strike="noStrike">
              <a:latin typeface="Arial"/>
            </a:endParaRPr>
          </a:p>
          <a:p>
            <a:pPr lvl="2" marL="1095480" indent="-285840" algn="just">
              <a:lnSpc>
                <a:spcPct val="100000"/>
              </a:lnSpc>
              <a:spcBef>
                <a:spcPts val="360"/>
              </a:spcBef>
              <a:buClr>
                <a:srgbClr val="cc9900"/>
              </a:buClr>
              <a:buSzPct val="65000"/>
              <a:buFont typeface="Wingdings" charset="2"/>
              <a:buChar char=""/>
            </a:pPr>
            <a:r>
              <a:rPr b="0" lang="es-ES" sz="1800" spc="-1" strike="noStrike" u="sng">
                <a:solidFill>
                  <a:srgbClr val="000000"/>
                </a:solidFill>
                <a:uFillTx/>
                <a:latin typeface="Arial"/>
              </a:rPr>
              <a:t>Formato hexadecimal:</a:t>
            </a:r>
            <a:r>
              <a:rPr b="0" lang="es-ES" sz="1800" spc="-1" strike="noStrike">
                <a:solidFill>
                  <a:srgbClr val="000000"/>
                </a:solidFill>
                <a:latin typeface="Arial"/>
              </a:rPr>
              <a:t> Es igual que RGB, pero transformando cada valor en hexadecimal (dos dígitos hexadecimales por cada número entero de RGB). Por ejemplo, del estilo definido en RGB el equivalente sería </a:t>
            </a:r>
            <a:r>
              <a:rPr b="0" lang="es-ES" sz="1800" spc="-1" strike="noStrike">
                <a:solidFill>
                  <a:srgbClr val="000000"/>
                </a:solidFill>
                <a:latin typeface="Courier New"/>
              </a:rPr>
              <a:t>p {color: #19C82B}</a:t>
            </a:r>
            <a:endParaRPr b="0" lang="es-ES" sz="1800" spc="-1" strike="noStrike">
              <a:latin typeface="Arial"/>
            </a:endParaRPr>
          </a:p>
          <a:p>
            <a:pPr>
              <a:lnSpc>
                <a:spcPct val="100000"/>
              </a:lnSpc>
            </a:pPr>
            <a:endParaRPr b="0" lang="es-ES" sz="1800" spc="-1" strike="noStrike">
              <a:latin typeface="Arial"/>
            </a:endParaRPr>
          </a:p>
          <a:p>
            <a:pPr marL="743040" indent="-285840">
              <a:lnSpc>
                <a:spcPct val="80000"/>
              </a:lnSpc>
              <a:spcBef>
                <a:spcPts val="360"/>
              </a:spcBef>
              <a:tabLst>
                <a:tab algn="l" pos="0"/>
              </a:tabLst>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52"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3D9F7459-6739-41E4-BC62-ECAEE10E315F}"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53" name="PlaceHolder 2"/>
          <p:cNvSpPr>
            <a:spLocks noGrp="1"/>
          </p:cNvSpPr>
          <p:nvPr>
            <p:ph/>
          </p:nvPr>
        </p:nvSpPr>
        <p:spPr>
          <a:xfrm>
            <a:off x="179280" y="1412640"/>
            <a:ext cx="8228160" cy="4529160"/>
          </a:xfrm>
          <a:prstGeom prst="rect">
            <a:avLst/>
          </a:prstGeom>
          <a:noFill/>
          <a:ln w="0">
            <a:noFill/>
          </a:ln>
        </p:spPr>
        <p:txBody>
          <a:bodyPr numCol="1" spcCol="0" lIns="0" rIns="0" tIns="0" bIns="0" anchor="t">
            <a:noAutofit/>
          </a:bodyPr>
          <a:p>
            <a:pPr lvl="1" marL="743040" indent="-285840">
              <a:lnSpc>
                <a:spcPct val="100000"/>
              </a:lnSpc>
              <a:spcBef>
                <a:spcPts val="400"/>
              </a:spcBef>
              <a:buClr>
                <a:srgbClr val="3b812f"/>
              </a:buClr>
              <a:buSzPct val="60000"/>
              <a:buFont typeface="Wingdings" charset="2"/>
              <a:buChar char=""/>
            </a:pPr>
            <a:r>
              <a:rPr b="1" lang="en-GB" sz="2000" spc="-1" strike="noStrike">
                <a:solidFill>
                  <a:srgbClr val="000000"/>
                </a:solidFill>
                <a:latin typeface="Arial"/>
              </a:rPr>
              <a:t>font-size: </a:t>
            </a:r>
            <a:r>
              <a:rPr b="0" lang="en-GB" sz="2000" spc="-1" strike="noStrike">
                <a:solidFill>
                  <a:srgbClr val="000000"/>
                </a:solidFill>
                <a:latin typeface="Courier New"/>
              </a:rPr>
              <a:t>unidades \ xx-small \ x-small \ small \ médium \ large \ x-large \ xx-large</a:t>
            </a:r>
            <a:r>
              <a:rPr b="0" lang="en-GB" sz="2000" spc="-1" strike="noStrike">
                <a:solidFill>
                  <a:srgbClr val="000000"/>
                </a:solidFill>
                <a:latin typeface="Arial"/>
              </a:rPr>
              <a:t>. </a:t>
            </a:r>
            <a:r>
              <a:rPr b="0" lang="es-ES_tradnl" sz="2000" spc="-1" strike="noStrike">
                <a:solidFill>
                  <a:srgbClr val="000000"/>
                </a:solidFill>
                <a:latin typeface="Arial"/>
              </a:rPr>
              <a:t>Sirve para determinar el tamaño de una fuente. Ejemplo: </a:t>
            </a:r>
            <a:r>
              <a:rPr b="0" lang="es-ES_tradnl" sz="2000" spc="-1" strike="noStrike">
                <a:solidFill>
                  <a:srgbClr val="000000"/>
                </a:solidFill>
                <a:latin typeface="Courier New"/>
              </a:rPr>
              <a:t>span.clase {font-size: 16px}</a:t>
            </a:r>
            <a:endParaRPr b="0" lang="es-ES" sz="2000" spc="-1" strike="noStrike">
              <a:latin typeface="Arial"/>
            </a:endParaRPr>
          </a:p>
          <a:p>
            <a:pPr lvl="1" marL="743040" indent="-285840">
              <a:lnSpc>
                <a:spcPct val="100000"/>
              </a:lnSpc>
              <a:spcBef>
                <a:spcPts val="400"/>
              </a:spcBef>
              <a:buClr>
                <a:srgbClr val="3b812f"/>
              </a:buClr>
              <a:buSzPct val="60000"/>
              <a:buFont typeface="Wingdings" charset="2"/>
              <a:buChar char=""/>
            </a:pPr>
            <a:r>
              <a:rPr b="1" lang="en-GB" sz="2000" spc="-1" strike="noStrike">
                <a:solidFill>
                  <a:srgbClr val="000000"/>
                </a:solidFill>
                <a:latin typeface="Arial"/>
              </a:rPr>
              <a:t>font-weight: </a:t>
            </a:r>
            <a:r>
              <a:rPr b="0" lang="en-GB" sz="2000" spc="-1" strike="noStrike">
                <a:solidFill>
                  <a:srgbClr val="000000"/>
                </a:solidFill>
                <a:latin typeface="Courier New"/>
              </a:rPr>
              <a:t>normal \ bold \ bolder \ lighter \ 100 \ 200 \ 300 \ 400 \ 500 \ 600 \ 700 \ 800 \ 900</a:t>
            </a:r>
            <a:r>
              <a:rPr b="0" lang="en-GB" sz="2000" spc="-1" strike="noStrike">
                <a:solidFill>
                  <a:srgbClr val="000000"/>
                </a:solidFill>
                <a:latin typeface="Arial"/>
              </a:rPr>
              <a:t>. </a:t>
            </a:r>
            <a:r>
              <a:rPr b="0" lang="es-ES_tradnl" sz="2000" spc="-1" strike="noStrike">
                <a:solidFill>
                  <a:srgbClr val="000000"/>
                </a:solidFill>
                <a:latin typeface="Arial"/>
              </a:rPr>
              <a:t>Sirve para definir la anchura de los caracteres, es decir, efecto de negrita. Normal y 400 son el mismo valor, así como bold y 700.</a:t>
            </a:r>
            <a:endParaRPr b="0" lang="es-ES" sz="2000" spc="-1" strike="noStrike">
              <a:latin typeface="Arial"/>
            </a:endParaRPr>
          </a:p>
          <a:p>
            <a:pPr lvl="1" marL="743040" indent="-285840">
              <a:lnSpc>
                <a:spcPct val="100000"/>
              </a:lnSpc>
              <a:spcBef>
                <a:spcPts val="400"/>
              </a:spcBef>
              <a:buClr>
                <a:srgbClr val="3b812f"/>
              </a:buClr>
              <a:buSzPct val="60000"/>
              <a:buFont typeface="Wingdings" charset="2"/>
              <a:buChar char=""/>
            </a:pPr>
            <a:r>
              <a:rPr b="1" lang="es-ES_tradnl" sz="2000" spc="-1" strike="noStrike">
                <a:solidFill>
                  <a:srgbClr val="000000"/>
                </a:solidFill>
                <a:latin typeface="Arial"/>
              </a:rPr>
              <a:t>font-style: </a:t>
            </a:r>
            <a:r>
              <a:rPr b="0" lang="es-ES_tradnl" sz="2000" spc="-1" strike="noStrike">
                <a:solidFill>
                  <a:srgbClr val="000000"/>
                </a:solidFill>
                <a:latin typeface="Courier New"/>
              </a:rPr>
              <a:t>normal \ italic \ oblique</a:t>
            </a:r>
            <a:r>
              <a:rPr b="0" lang="es-ES_tradnl" sz="2000" spc="-1" strike="noStrike">
                <a:solidFill>
                  <a:srgbClr val="000000"/>
                </a:solidFill>
                <a:latin typeface="Arial"/>
              </a:rPr>
              <a:t>. Es el estilo de la fuente. El estilo obligue es similar al italic</a:t>
            </a:r>
            <a:r>
              <a:rPr b="0" lang="es-ES" sz="2000" spc="-1" strike="noStrike">
                <a:solidFill>
                  <a:srgbClr val="000000"/>
                </a:solidFill>
                <a:latin typeface="Arial"/>
              </a:rPr>
              <a:t> (ambos cursiva).</a:t>
            </a:r>
            <a:endParaRPr b="0" lang="es-ES" sz="2000" spc="-1" strike="noStrike">
              <a:latin typeface="Arial"/>
            </a:endParaRPr>
          </a:p>
          <a:p>
            <a:pPr marL="743040" indent="-285840">
              <a:lnSpc>
                <a:spcPct val="80000"/>
              </a:lnSpc>
              <a:spcBef>
                <a:spcPts val="360"/>
              </a:spcBef>
              <a:tabLst>
                <a:tab algn="l" pos="0"/>
              </a:tabLst>
            </a:pPr>
            <a:endParaRPr b="0" lang="es-ES" sz="2000" spc="-1" strike="noStrike">
              <a:latin typeface="Arial"/>
            </a:endParaRPr>
          </a:p>
        </p:txBody>
      </p:sp>
      <p:sp>
        <p:nvSpPr>
          <p:cNvPr id="254" name="Rectangle 2"/>
          <p:cNvSpPr/>
          <p:nvPr/>
        </p:nvSpPr>
        <p:spPr>
          <a:xfrm>
            <a:off x="457200" y="277920"/>
            <a:ext cx="8228160" cy="113832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r>
              <a:rPr b="1" lang="es-ES" sz="3800" spc="-1" strike="noStrike">
                <a:solidFill>
                  <a:srgbClr val="006633"/>
                </a:solidFill>
                <a:latin typeface="Garamond"/>
                <a:ea typeface="DejaVu Sans"/>
              </a:rPr>
              <a:t>6.1 ATRIBUTOS DE FUENTES</a:t>
            </a:r>
            <a:endParaRPr b="0" lang="es-ES" sz="38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55"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7D3A2C63-C836-4BDD-A16C-EFA56BF16C94}"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56"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6.1 ATRIBUTOS DE FUENTES</a:t>
            </a:r>
            <a:endParaRPr b="0" lang="es-ES" sz="3800" spc="-1" strike="noStrike">
              <a:latin typeface="Arial"/>
            </a:endParaRPr>
          </a:p>
        </p:txBody>
      </p:sp>
      <p:sp>
        <p:nvSpPr>
          <p:cNvPr id="257" name="PlaceHolder 3"/>
          <p:cNvSpPr>
            <a:spLocks noGrp="1"/>
          </p:cNvSpPr>
          <p:nvPr>
            <p:ph/>
          </p:nvPr>
        </p:nvSpPr>
        <p:spPr>
          <a:xfrm>
            <a:off x="179280" y="1484640"/>
            <a:ext cx="8228160" cy="4529160"/>
          </a:xfrm>
          <a:prstGeom prst="rect">
            <a:avLst/>
          </a:prstGeom>
          <a:noFill/>
          <a:ln w="0">
            <a:noFill/>
          </a:ln>
        </p:spPr>
        <p:txBody>
          <a:bodyPr numCol="1" spcCol="0" lIns="0" rIns="0" tIns="0" bIns="0" anchor="t">
            <a:noAutofit/>
          </a:bodyPr>
          <a:p>
            <a:pPr lvl="1" marL="743040" indent="-285840" algn="just">
              <a:lnSpc>
                <a:spcPct val="100000"/>
              </a:lnSpc>
              <a:spcBef>
                <a:spcPts val="400"/>
              </a:spcBef>
              <a:buClr>
                <a:srgbClr val="3b812f"/>
              </a:buClr>
              <a:buSzPct val="60000"/>
              <a:buFont typeface="Wingdings" charset="2"/>
              <a:buChar char=""/>
            </a:pPr>
            <a:r>
              <a:rPr b="1" lang="es-ES_tradnl" sz="2000" spc="-1" strike="noStrike">
                <a:solidFill>
                  <a:srgbClr val="000000"/>
                </a:solidFill>
                <a:latin typeface="Arial"/>
              </a:rPr>
              <a:t>font-family: </a:t>
            </a:r>
            <a:r>
              <a:rPr b="0" lang="es-ES_tradnl" sz="2000" spc="-1" strike="noStrike">
                <a:solidFill>
                  <a:srgbClr val="000000"/>
                </a:solidFill>
                <a:latin typeface="Courier New"/>
              </a:rPr>
              <a:t>serif \ sans-serif \ cursive \ fantasy \ monospace</a:t>
            </a:r>
            <a:r>
              <a:rPr b="0" lang="es-ES_tradnl" sz="2000" spc="-1" strike="noStrike">
                <a:solidFill>
                  <a:srgbClr val="000000"/>
                </a:solidFill>
                <a:latin typeface="Arial"/>
              </a:rPr>
              <a:t>. Con este atributo indicamos la familia de tipografía del texto. Los primeros valores son genéricos, es decir, los navegadores los comprenden y utilizan las fuentes que el usuario tenga en su sistema. También se pueden definir con tipografías normales (Arial, Times, Courier, etc.). Si el nombre de una fuente tiene espacios se utilizan comillas para que se entienda bien. </a:t>
            </a:r>
            <a:endParaRPr b="0" lang="es-ES" sz="2000" spc="-1" strike="noStrike">
              <a:latin typeface="Arial"/>
            </a:endParaRPr>
          </a:p>
          <a:p>
            <a:pPr lvl="1" marL="743040" indent="-285840" algn="just">
              <a:lnSpc>
                <a:spcPct val="100000"/>
              </a:lnSpc>
              <a:spcBef>
                <a:spcPts val="400"/>
              </a:spcBef>
              <a:buClr>
                <a:srgbClr val="3b812f"/>
              </a:buClr>
              <a:buSzPct val="60000"/>
              <a:buFont typeface="Wingdings" charset="2"/>
              <a:buChar char=""/>
            </a:pPr>
            <a:r>
              <a:rPr b="0" lang="es-ES_tradnl" sz="2000" spc="-1" strike="noStrike">
                <a:solidFill>
                  <a:srgbClr val="000000"/>
                </a:solidFill>
                <a:latin typeface="Arial"/>
              </a:rPr>
              <a:t>Se pueden indicar varias alternativas entre comas por si el navegador no entiende alguna de ellas. Por ejemplo:</a:t>
            </a:r>
            <a:endParaRPr b="0" lang="es-ES" sz="2000" spc="-1" strike="noStrike">
              <a:latin typeface="Arial"/>
            </a:endParaRPr>
          </a:p>
          <a:p>
            <a:pPr marL="457200" algn="just">
              <a:lnSpc>
                <a:spcPct val="100000"/>
              </a:lnSpc>
              <a:spcBef>
                <a:spcPts val="360"/>
              </a:spcBef>
              <a:tabLst>
                <a:tab algn="l" pos="0"/>
              </a:tabLst>
            </a:pPr>
            <a:r>
              <a:rPr b="0" lang="en-US" sz="1800" spc="-1" strike="noStrike">
                <a:solidFill>
                  <a:srgbClr val="000000"/>
                </a:solidFill>
                <a:latin typeface="Courier New"/>
              </a:rPr>
              <a:t>	</a:t>
            </a:r>
            <a:r>
              <a:rPr b="0" lang="en-US" sz="1800" spc="-1" strike="noStrike">
                <a:solidFill>
                  <a:srgbClr val="000000"/>
                </a:solidFill>
                <a:latin typeface="Courier New"/>
              </a:rPr>
              <a:t>p.a {font-family: "Times New Roman", Times, serif}</a:t>
            </a:r>
            <a:endParaRPr b="0" lang="es-ES" sz="1800" spc="-1" strike="noStrike">
              <a:latin typeface="Arial"/>
            </a:endParaRPr>
          </a:p>
          <a:p>
            <a:pPr marL="743040" indent="-285840">
              <a:lnSpc>
                <a:spcPct val="80000"/>
              </a:lnSpc>
              <a:spcBef>
                <a:spcPts val="360"/>
              </a:spcBef>
              <a:tabLst>
                <a:tab algn="l" pos="0"/>
              </a:tabLst>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58"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AF16A5E5-1A31-4A78-B3A3-50D83D9D1B89}"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59"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6.1 ATRIBUTOS DE FUENTES</a:t>
            </a:r>
            <a:endParaRPr b="0" lang="es-ES" sz="3800" spc="-1" strike="noStrike">
              <a:latin typeface="Arial"/>
            </a:endParaRPr>
          </a:p>
        </p:txBody>
      </p:sp>
      <p:sp>
        <p:nvSpPr>
          <p:cNvPr id="260" name="PlaceHolder 3"/>
          <p:cNvSpPr>
            <a:spLocks noGrp="1"/>
          </p:cNvSpPr>
          <p:nvPr>
            <p:ph/>
          </p:nvPr>
        </p:nvSpPr>
        <p:spPr>
          <a:xfrm>
            <a:off x="179280" y="1268640"/>
            <a:ext cx="8855640" cy="4529160"/>
          </a:xfrm>
          <a:prstGeom prst="rect">
            <a:avLst/>
          </a:prstGeom>
          <a:noFill/>
          <a:ln w="0">
            <a:noFill/>
          </a:ln>
        </p:spPr>
        <p:txBody>
          <a:bodyPr numCol="1" spcCol="0" lIns="0" rIns="0" tIns="0" bIns="0" anchor="t">
            <a:noAutofit/>
          </a:bodyPr>
          <a:p>
            <a:pPr marL="343080" indent="-343080">
              <a:lnSpc>
                <a:spcPct val="100000"/>
              </a:lnSpc>
              <a:spcBef>
                <a:spcPts val="400"/>
              </a:spcBef>
              <a:buClr>
                <a:srgbClr val="cc9900"/>
              </a:buClr>
              <a:buSzPct val="65000"/>
              <a:buFont typeface="Wingdings" charset="2"/>
              <a:buChar char=""/>
            </a:pPr>
            <a:r>
              <a:rPr b="0" lang="es-ES" sz="2000" spc="-1" strike="noStrike">
                <a:solidFill>
                  <a:srgbClr val="000000"/>
                </a:solidFill>
                <a:latin typeface="Arial"/>
              </a:rPr>
              <a:t>Con la regla </a:t>
            </a:r>
            <a:r>
              <a:rPr b="1" lang="es-ES" sz="2000" spc="-1" strike="noStrike">
                <a:solidFill>
                  <a:srgbClr val="000000"/>
                </a:solidFill>
                <a:latin typeface="Arial"/>
              </a:rPr>
              <a:t>@ font-face</a:t>
            </a:r>
            <a:r>
              <a:rPr b="0" lang="es-ES" sz="2000" spc="-1" strike="noStrike">
                <a:solidFill>
                  <a:srgbClr val="000000"/>
                </a:solidFill>
                <a:latin typeface="Arial"/>
              </a:rPr>
              <a:t>, diseñadores web ya no tienen que utilizar una de las fuentes predefinidas:</a:t>
            </a:r>
            <a:endParaRPr b="0" lang="es-ES" sz="2000" spc="-1" strike="noStrike">
              <a:latin typeface="Arial"/>
            </a:endParaRPr>
          </a:p>
          <a:p>
            <a:pPr lvl="1" marL="743040" indent="-285840">
              <a:lnSpc>
                <a:spcPct val="100000"/>
              </a:lnSpc>
              <a:spcBef>
                <a:spcPts val="360"/>
              </a:spcBef>
              <a:buClr>
                <a:srgbClr val="3b812f"/>
              </a:buClr>
              <a:buSzPct val="60000"/>
              <a:buFont typeface="Wingdings" charset="2"/>
              <a:buChar char=""/>
            </a:pPr>
            <a:r>
              <a:rPr b="0" lang="es-ES" sz="1800" spc="-1" strike="noStrike">
                <a:solidFill>
                  <a:srgbClr val="000000"/>
                </a:solidFill>
                <a:latin typeface="Arial"/>
              </a:rPr>
              <a:t>En primer lugar hay que incluir un archivo de fuente en la regla font-face.</a:t>
            </a:r>
            <a:endParaRPr b="0" lang="es-ES" sz="1800" spc="-1" strike="noStrike">
              <a:latin typeface="Arial"/>
            </a:endParaRPr>
          </a:p>
          <a:p>
            <a:pPr marL="743040" indent="-285840">
              <a:lnSpc>
                <a:spcPct val="100000"/>
              </a:lnSpc>
              <a:spcBef>
                <a:spcPts val="360"/>
              </a:spcBef>
              <a:tabLst>
                <a:tab algn="l" pos="0"/>
              </a:tabLst>
            </a:pPr>
            <a:r>
              <a:rPr b="0" lang="es-ES" sz="1800" spc="-1" strike="noStrike">
                <a:solidFill>
                  <a:srgbClr val="000000"/>
                </a:solidFill>
                <a:latin typeface="Arial"/>
              </a:rPr>
              <a:t>	</a:t>
            </a:r>
            <a:r>
              <a:rPr b="0" lang="es-ES" sz="1800" spc="-1" strike="noStrike">
                <a:solidFill>
                  <a:srgbClr val="000000"/>
                </a:solidFill>
                <a:latin typeface="Courier New"/>
              </a:rPr>
              <a:t>src: url ('Sansation_Light.ttf')</a:t>
            </a:r>
            <a:r>
              <a:rPr b="0" lang="es-ES" sz="1800" spc="-1" strike="noStrike">
                <a:solidFill>
                  <a:srgbClr val="000000"/>
                </a:solidFill>
                <a:latin typeface="Arial"/>
              </a:rPr>
              <a:t> ruta relativa o se puede emplear una dirección URL completa en su lugar como se indica:</a:t>
            </a:r>
            <a:endParaRPr b="0" lang="es-ES" sz="1800" spc="-1" strike="noStrike">
              <a:latin typeface="Arial"/>
            </a:endParaRPr>
          </a:p>
          <a:p>
            <a:pPr marL="743040" indent="-285840">
              <a:lnSpc>
                <a:spcPct val="100000"/>
              </a:lnSpc>
              <a:spcBef>
                <a:spcPts val="360"/>
              </a:spcBef>
              <a:tabLst>
                <a:tab algn="l" pos="0"/>
              </a:tabLst>
            </a:pPr>
            <a:r>
              <a:rPr b="0" lang="es-ES" sz="1800" spc="-1" strike="noStrike">
                <a:solidFill>
                  <a:srgbClr val="000000"/>
                </a:solidFill>
                <a:latin typeface="Arial"/>
              </a:rPr>
              <a:t>	</a:t>
            </a:r>
            <a:r>
              <a:rPr b="0" lang="es-ES" sz="1800" spc="-1" strike="noStrike">
                <a:solidFill>
                  <a:srgbClr val="000000"/>
                </a:solidFill>
                <a:latin typeface="Courier New"/>
              </a:rPr>
              <a:t>src: url ('http://www.w3schools.com/css3/Sansation_Light.ttf').</a:t>
            </a:r>
            <a:endParaRPr b="0" lang="es-ES" sz="1800" spc="-1" strike="noStrike">
              <a:latin typeface="Arial"/>
            </a:endParaRPr>
          </a:p>
          <a:p>
            <a:pPr marL="743040" indent="-285840">
              <a:lnSpc>
                <a:spcPct val="100000"/>
              </a:lnSpc>
              <a:spcBef>
                <a:spcPts val="320"/>
              </a:spcBef>
              <a:tabLst>
                <a:tab algn="l" pos="0"/>
              </a:tabLst>
            </a:pPr>
            <a:r>
              <a:rPr b="0" lang="es-ES" sz="1600" spc="-1" strike="noStrike">
                <a:solidFill>
                  <a:srgbClr val="000000"/>
                </a:solidFill>
                <a:latin typeface="Arial"/>
              </a:rPr>
              <a:t>Ej:</a:t>
            </a:r>
            <a:endParaRPr b="0" lang="es-ES" sz="1600" spc="-1" strike="noStrike">
              <a:latin typeface="Arial"/>
            </a:endParaRPr>
          </a:p>
          <a:p>
            <a:pPr marL="343080" indent="-343080">
              <a:lnSpc>
                <a:spcPct val="100000"/>
              </a:lnSpc>
              <a:spcBef>
                <a:spcPts val="360"/>
              </a:spcBef>
              <a:tabLst>
                <a:tab algn="l" pos="0"/>
              </a:tabLst>
            </a:pPr>
            <a:r>
              <a:rPr b="0" lang="es-ES" sz="1800" spc="-1" strike="noStrike">
                <a:solidFill>
                  <a:srgbClr val="000000"/>
                </a:solidFill>
                <a:latin typeface="Arial"/>
              </a:rPr>
              <a:t>	</a:t>
            </a:r>
            <a:r>
              <a:rPr b="0" lang="es-ES" sz="1800" spc="-1" strike="noStrike">
                <a:solidFill>
                  <a:srgbClr val="000000"/>
                </a:solidFill>
                <a:latin typeface="Courier New"/>
              </a:rPr>
              <a:t>@font-face{</a:t>
            </a:r>
            <a:br/>
            <a:r>
              <a:rPr b="0" lang="es-ES" sz="1800" spc="-1" strike="noStrike">
                <a:solidFill>
                  <a:srgbClr val="000000"/>
                </a:solidFill>
                <a:latin typeface="Courier New"/>
              </a:rPr>
              <a:t>	</a:t>
            </a:r>
            <a:r>
              <a:rPr b="0" lang="es-ES" sz="1800" spc="-1" strike="noStrike">
                <a:solidFill>
                  <a:srgbClr val="000000"/>
                </a:solidFill>
                <a:latin typeface="Courier New"/>
              </a:rPr>
              <a:t>font-family: myFirstFont; src: </a:t>
            </a:r>
            <a:r>
              <a:rPr b="0" lang="es-ES" sz="1800" spc="-1" strike="noStrike">
                <a:solidFill>
                  <a:srgbClr val="000000"/>
                </a:solidFill>
                <a:latin typeface="Courier New"/>
              </a:rPr>
              <a:t>	</a:t>
            </a:r>
            <a:r>
              <a:rPr b="0" lang="es-ES" sz="1800" spc="-1" strike="noStrike">
                <a:solidFill>
                  <a:srgbClr val="000000"/>
                </a:solidFill>
                <a:latin typeface="Courier New"/>
              </a:rPr>
              <a:t>url('Sansation_Light.ttf'),     </a:t>
            </a:r>
            <a:r>
              <a:rPr b="0" lang="es-ES" sz="1800" spc="-1" strike="noStrike">
                <a:solidFill>
                  <a:srgbClr val="000000"/>
                </a:solidFill>
                <a:latin typeface="Courier New"/>
              </a:rPr>
              <a:t>	</a:t>
            </a:r>
            <a:r>
              <a:rPr b="0" lang="es-ES" sz="1800" spc="-1" strike="noStrike">
                <a:solidFill>
                  <a:srgbClr val="000000"/>
                </a:solidFill>
                <a:latin typeface="Courier New"/>
              </a:rPr>
              <a:t>url('Sansation_Light.eot'); </a:t>
            </a:r>
            <a:endParaRPr b="0" lang="es-ES" sz="1800" spc="-1" strike="noStrike">
              <a:latin typeface="Arial"/>
            </a:endParaRPr>
          </a:p>
          <a:p>
            <a:pPr marL="343080" indent="-343080">
              <a:lnSpc>
                <a:spcPct val="100000"/>
              </a:lnSpc>
              <a:spcBef>
                <a:spcPts val="360"/>
              </a:spcBef>
              <a:tabLst>
                <a:tab algn="l" pos="0"/>
              </a:tabLst>
            </a:pPr>
            <a:r>
              <a:rPr b="0" lang="es-ES" sz="1800" spc="-1" strike="noStrike">
                <a:solidFill>
                  <a:srgbClr val="28571f"/>
                </a:solidFill>
                <a:latin typeface="Courier New"/>
              </a:rPr>
              <a:t>	</a:t>
            </a:r>
            <a:r>
              <a:rPr b="0" lang="es-ES" sz="1800" spc="-1" strike="noStrike">
                <a:solidFill>
                  <a:srgbClr val="28571f"/>
                </a:solidFill>
                <a:latin typeface="Courier New"/>
              </a:rPr>
              <a:t>	</a:t>
            </a:r>
            <a:r>
              <a:rPr b="0" lang="es-ES" sz="1800" spc="-1" strike="noStrike">
                <a:solidFill>
                  <a:srgbClr val="28571f"/>
                </a:solidFill>
                <a:latin typeface="Courier New"/>
              </a:rPr>
              <a:t>/* Se pueden indicar dos URL por si falla alguna */</a:t>
            </a:r>
            <a:endParaRPr b="0" lang="es-ES" sz="1800" spc="-1" strike="noStrike">
              <a:latin typeface="Arial"/>
            </a:endParaRPr>
          </a:p>
          <a:p>
            <a:pPr marL="343080" indent="-343080">
              <a:lnSpc>
                <a:spcPct val="100000"/>
              </a:lnSpc>
              <a:spcBef>
                <a:spcPts val="360"/>
              </a:spcBef>
              <a:tabLst>
                <a:tab algn="l" pos="0"/>
              </a:tabLst>
            </a:pPr>
            <a:r>
              <a:rPr b="0" lang="es-ES" sz="1800" spc="-1" strike="noStrike">
                <a:solidFill>
                  <a:srgbClr val="000000"/>
                </a:solidFill>
                <a:latin typeface="Courier New"/>
              </a:rPr>
              <a:t>	</a:t>
            </a:r>
            <a:r>
              <a:rPr b="0" lang="es-ES" sz="1800" spc="-1" strike="noStrike">
                <a:solidFill>
                  <a:srgbClr val="000000"/>
                </a:solidFill>
                <a:latin typeface="Courier New"/>
              </a:rPr>
              <a:t>} </a:t>
            </a:r>
            <a:endParaRPr b="0" lang="es-ES" sz="1800" spc="-1" strike="noStrike">
              <a:latin typeface="Arial"/>
            </a:endParaRPr>
          </a:p>
          <a:p>
            <a:pPr marL="343080" indent="-343080">
              <a:lnSpc>
                <a:spcPct val="100000"/>
              </a:lnSpc>
              <a:spcBef>
                <a:spcPts val="360"/>
              </a:spcBef>
              <a:tabLst>
                <a:tab algn="l" pos="0"/>
              </a:tabLst>
            </a:pPr>
            <a:r>
              <a:rPr b="0" lang="es-ES" sz="1800" spc="-1" strike="noStrike">
                <a:solidFill>
                  <a:srgbClr val="000000"/>
                </a:solidFill>
                <a:latin typeface="Courier New"/>
              </a:rPr>
              <a:t>	</a:t>
            </a:r>
            <a:r>
              <a:rPr b="0" lang="es-ES" sz="1800" spc="-1" strike="noStrike">
                <a:solidFill>
                  <a:srgbClr val="000000"/>
                </a:solidFill>
                <a:latin typeface="Courier New"/>
              </a:rPr>
              <a:t>a {font-family: myFirstFont} </a:t>
            </a:r>
            <a:r>
              <a:rPr b="0" lang="es-ES" sz="1800" spc="-1" strike="noStrike">
                <a:solidFill>
                  <a:srgbClr val="28571f"/>
                </a:solidFill>
                <a:latin typeface="Courier New"/>
              </a:rPr>
              <a:t>/* Aquí se referencia a la fuente creada arriba */</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61" name="5 Marcador de número de diapositiva"/>
          <p:cNvSpPr/>
          <p:nvPr/>
        </p:nvSpPr>
        <p:spPr>
          <a:xfrm>
            <a:off x="6553080" y="6243480"/>
            <a:ext cx="213228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486046CA-31E4-47A6-93C2-47A2624EB10B}" type="slidenum">
              <a:rPr b="0" lang="es-ES" sz="1200" spc="-1" strike="noStrike">
                <a:solidFill>
                  <a:srgbClr val="000000"/>
                </a:solidFill>
                <a:latin typeface="Garamond"/>
                <a:ea typeface="DejaVu Sans"/>
              </a:rPr>
              <a:t>&lt;número&gt;</a:t>
            </a:fld>
            <a:endParaRPr b="0" lang="es-ES" sz="1200" spc="-1" strike="noStrike">
              <a:latin typeface="Arial"/>
            </a:endParaRPr>
          </a:p>
        </p:txBody>
      </p:sp>
      <p:sp>
        <p:nvSpPr>
          <p:cNvPr id="262" name="PlaceHolder 1"/>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6.1 ATRIBUTOS DE FUENTES</a:t>
            </a:r>
            <a:endParaRPr b="0" lang="es-ES" sz="3800" spc="-1" strike="noStrike">
              <a:latin typeface="Arial"/>
            </a:endParaRPr>
          </a:p>
        </p:txBody>
      </p:sp>
      <p:sp>
        <p:nvSpPr>
          <p:cNvPr id="263" name="PlaceHolder 2"/>
          <p:cNvSpPr>
            <a:spLocks noGrp="1"/>
          </p:cNvSpPr>
          <p:nvPr>
            <p:ph/>
          </p:nvPr>
        </p:nvSpPr>
        <p:spPr>
          <a:xfrm>
            <a:off x="179640" y="1268640"/>
            <a:ext cx="8423640" cy="4529160"/>
          </a:xfrm>
          <a:prstGeom prst="rect">
            <a:avLst/>
          </a:prstGeom>
          <a:noFill/>
          <a:ln w="0">
            <a:noFill/>
          </a:ln>
        </p:spPr>
        <p:txBody>
          <a:bodyPr numCol="1" spcCol="0" lIns="0" rIns="0" tIns="0" bIns="0" anchor="t">
            <a:noAutofit/>
          </a:bodyPr>
          <a:p>
            <a:pPr lvl="1" marL="743040" indent="-285840" algn="just">
              <a:lnSpc>
                <a:spcPct val="100000"/>
              </a:lnSpc>
              <a:spcBef>
                <a:spcPts val="400"/>
              </a:spcBef>
              <a:buClr>
                <a:srgbClr val="3b812f"/>
              </a:buClr>
              <a:buSzPct val="60000"/>
              <a:buFont typeface="Wingdings" charset="2"/>
              <a:buChar char=""/>
            </a:pPr>
            <a:r>
              <a:rPr b="1" lang="en-GB" sz="2000" spc="-1" strike="noStrike">
                <a:solidFill>
                  <a:srgbClr val="000000"/>
                </a:solidFill>
                <a:latin typeface="Arial"/>
              </a:rPr>
              <a:t>text-decoration: </a:t>
            </a:r>
            <a:r>
              <a:rPr b="0" i="1" lang="en-GB" sz="2000" spc="-1" strike="noStrike">
                <a:solidFill>
                  <a:srgbClr val="000000"/>
                </a:solidFill>
                <a:latin typeface="Arial"/>
              </a:rPr>
              <a:t>none \ underline \ overline \ line-through. </a:t>
            </a:r>
            <a:r>
              <a:rPr b="0" lang="es-ES_tradnl" sz="2000" spc="-1" strike="noStrike">
                <a:solidFill>
                  <a:srgbClr val="000000"/>
                </a:solidFill>
                <a:latin typeface="Arial"/>
              </a:rPr>
              <a:t>Para establecer la decoración de un texto, es decir, si está subrayado, sobre-rayado o tachado.</a:t>
            </a:r>
            <a:endParaRPr b="0" lang="es-ES" sz="2000" spc="-1" strike="noStrike">
              <a:latin typeface="Arial"/>
            </a:endParaRPr>
          </a:p>
          <a:p>
            <a:pPr lvl="1" marL="743040" indent="-285840" algn="just">
              <a:lnSpc>
                <a:spcPct val="100000"/>
              </a:lnSpc>
              <a:spcBef>
                <a:spcPts val="400"/>
              </a:spcBef>
              <a:buClr>
                <a:srgbClr val="3b812f"/>
              </a:buClr>
              <a:buSzPct val="60000"/>
              <a:buFont typeface="Wingdings" charset="2"/>
              <a:buChar char=""/>
            </a:pPr>
            <a:r>
              <a:rPr b="1" lang="en-GB" sz="2000" spc="-1" strike="noStrike">
                <a:solidFill>
                  <a:srgbClr val="000000"/>
                </a:solidFill>
                <a:latin typeface="Arial"/>
              </a:rPr>
              <a:t>text-align: </a:t>
            </a:r>
            <a:r>
              <a:rPr b="0" i="1" lang="en-GB" sz="2000" spc="-1" strike="noStrike">
                <a:solidFill>
                  <a:srgbClr val="000000"/>
                </a:solidFill>
                <a:latin typeface="Arial"/>
              </a:rPr>
              <a:t>left \ right \ center </a:t>
            </a:r>
            <a:r>
              <a:rPr b="0" i="1" lang="en-US" sz="2000" spc="-1" strike="noStrike">
                <a:solidFill>
                  <a:srgbClr val="000000"/>
                </a:solidFill>
                <a:latin typeface="Arial"/>
              </a:rPr>
              <a:t>\justify. </a:t>
            </a:r>
            <a:r>
              <a:rPr b="0" lang="es-ES_tradnl" sz="2000" spc="-1" strike="noStrike">
                <a:solidFill>
                  <a:srgbClr val="000000"/>
                </a:solidFill>
                <a:latin typeface="Arial"/>
              </a:rPr>
              <a:t>Sirve para indicar la alineación del texto. Es interesante destacar que las hojas de estilo permiten el justificado de texto, aunque no funciona en todos los navegadores.</a:t>
            </a:r>
            <a:endParaRPr b="0" lang="es-ES" sz="2000" spc="-1" strike="noStrike">
              <a:latin typeface="Arial"/>
            </a:endParaRPr>
          </a:p>
          <a:p>
            <a:pPr lvl="1" marL="743040" indent="-285840" algn="just">
              <a:lnSpc>
                <a:spcPct val="100000"/>
              </a:lnSpc>
              <a:spcBef>
                <a:spcPts val="400"/>
              </a:spcBef>
              <a:buClr>
                <a:srgbClr val="3b812f"/>
              </a:buClr>
              <a:buSzPct val="60000"/>
              <a:buFont typeface="Wingdings" charset="2"/>
              <a:buChar char=""/>
            </a:pPr>
            <a:r>
              <a:rPr b="1" lang="es-ES_tradnl" sz="2000" spc="-1" strike="noStrike">
                <a:solidFill>
                  <a:srgbClr val="000000"/>
                </a:solidFill>
                <a:latin typeface="Arial"/>
              </a:rPr>
              <a:t>text-shadow: </a:t>
            </a:r>
            <a:r>
              <a:rPr b="0" lang="es-ES_tradnl" sz="2000" spc="-1" strike="noStrike">
                <a:solidFill>
                  <a:srgbClr val="000000"/>
                </a:solidFill>
                <a:latin typeface="Arial"/>
              </a:rPr>
              <a:t>Efecto de sombra. Los parámetros son: sombra horizontal, sombra vertical, borrosidad, color. Ejemplo:</a:t>
            </a:r>
            <a:endParaRPr b="0" lang="es-ES" sz="2000" spc="-1" strike="noStrike">
              <a:latin typeface="Arial"/>
            </a:endParaRPr>
          </a:p>
          <a:p>
            <a:pPr marL="743040" indent="-285840" algn="ctr">
              <a:lnSpc>
                <a:spcPct val="100000"/>
              </a:lnSpc>
              <a:spcBef>
                <a:spcPts val="400"/>
              </a:spcBef>
              <a:tabLst>
                <a:tab algn="l" pos="0"/>
              </a:tabLst>
            </a:pPr>
            <a:r>
              <a:rPr b="0" lang="en-US" sz="2000" spc="-1" strike="noStrike">
                <a:solidFill>
                  <a:srgbClr val="000000"/>
                </a:solidFill>
                <a:latin typeface="Courier New"/>
              </a:rPr>
              <a:t>text-shadow: 5px 5px 5px #FF0000;</a:t>
            </a:r>
            <a:endParaRPr b="0" lang="es-ES" sz="2000" spc="-1" strike="noStrike">
              <a:latin typeface="Arial"/>
            </a:endParaRPr>
          </a:p>
          <a:p>
            <a:pPr marL="743040" indent="-285840" algn="ctr">
              <a:lnSpc>
                <a:spcPct val="80000"/>
              </a:lnSpc>
              <a:spcBef>
                <a:spcPts val="400"/>
              </a:spcBef>
              <a:tabLst>
                <a:tab algn="l" pos="0"/>
              </a:tabLst>
            </a:pPr>
            <a:endParaRPr b="0" lang="es-ES" sz="2000" spc="-1" strike="noStrike">
              <a:latin typeface="Arial"/>
            </a:endParaRPr>
          </a:p>
          <a:p>
            <a:pPr marL="743040" indent="-285840">
              <a:lnSpc>
                <a:spcPct val="80000"/>
              </a:lnSpc>
              <a:spcBef>
                <a:spcPts val="360"/>
              </a:spcBef>
              <a:tabLst>
                <a:tab algn="l" pos="0"/>
              </a:tabLst>
            </a:pPr>
            <a:r>
              <a:rPr b="0" lang="es-ES_tradnl" sz="1800" spc="-1" strike="noStrike" u="sng">
                <a:solidFill>
                  <a:srgbClr val="996600"/>
                </a:solidFill>
                <a:uFillTx/>
                <a:latin typeface="Arial"/>
                <a:hlinkClick r:id="rId1"/>
              </a:rPr>
              <a:t>http://www.w3schools.com/cssref/playit.asp?filename=playcss_text-shadow</a:t>
            </a:r>
            <a:endParaRPr b="0" lang="es-ES" sz="1800" spc="-1" strike="noStrike">
              <a:latin typeface="Arial"/>
            </a:endParaRPr>
          </a:p>
        </p:txBody>
      </p:sp>
      <p:pic>
        <p:nvPicPr>
          <p:cNvPr id="264" name="Picture 6" descr=""/>
          <p:cNvPicPr/>
          <p:nvPr/>
        </p:nvPicPr>
        <p:blipFill>
          <a:blip r:embed="rId2"/>
          <a:stretch/>
        </p:blipFill>
        <p:spPr>
          <a:xfrm>
            <a:off x="3276000" y="5445360"/>
            <a:ext cx="3404880" cy="43056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65" name="5 Marcador de número de diapositiva"/>
          <p:cNvSpPr/>
          <p:nvPr/>
        </p:nvSpPr>
        <p:spPr>
          <a:xfrm>
            <a:off x="6553080" y="6243480"/>
            <a:ext cx="213228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480F620-74FA-4820-ABC0-BFC72A5DD81E}" type="slidenum">
              <a:rPr b="0" lang="es-ES" sz="1200" spc="-1" strike="noStrike">
                <a:solidFill>
                  <a:srgbClr val="000000"/>
                </a:solidFill>
                <a:latin typeface="Garamond"/>
                <a:ea typeface="DejaVu Sans"/>
              </a:rPr>
              <a:t>&lt;número&gt;</a:t>
            </a:fld>
            <a:endParaRPr b="0" lang="es-ES" sz="1200" spc="-1" strike="noStrike">
              <a:latin typeface="Arial"/>
            </a:endParaRPr>
          </a:p>
        </p:txBody>
      </p:sp>
      <p:sp>
        <p:nvSpPr>
          <p:cNvPr id="266" name="PlaceHolder 1"/>
          <p:cNvSpPr>
            <a:spLocks noGrp="1"/>
          </p:cNvSpPr>
          <p:nvPr>
            <p:ph/>
          </p:nvPr>
        </p:nvSpPr>
        <p:spPr>
          <a:xfrm>
            <a:off x="179640" y="1268640"/>
            <a:ext cx="8228160" cy="4529160"/>
          </a:xfrm>
          <a:prstGeom prst="rect">
            <a:avLst/>
          </a:prstGeom>
          <a:noFill/>
          <a:ln w="0">
            <a:noFill/>
          </a:ln>
        </p:spPr>
        <p:txBody>
          <a:bodyPr numCol="1" spcCol="0" lIns="0" rIns="0" tIns="0" bIns="0" anchor="t">
            <a:noAutofit/>
          </a:bodyPr>
          <a:p>
            <a:pPr lvl="1" marL="743040" indent="-285840" algn="just">
              <a:lnSpc>
                <a:spcPct val="100000"/>
              </a:lnSpc>
              <a:spcBef>
                <a:spcPts val="400"/>
              </a:spcBef>
              <a:buClr>
                <a:srgbClr val="3b812f"/>
              </a:buClr>
              <a:buSzPct val="60000"/>
              <a:buFont typeface="Wingdings" charset="2"/>
              <a:buChar char=""/>
            </a:pPr>
            <a:r>
              <a:rPr b="1" lang="es-ES_tradnl" sz="2000" spc="-1" strike="noStrike">
                <a:solidFill>
                  <a:srgbClr val="000000"/>
                </a:solidFill>
                <a:latin typeface="Arial"/>
              </a:rPr>
              <a:t>text-indent: </a:t>
            </a:r>
            <a:r>
              <a:rPr b="0" lang="es-ES_tradnl" sz="2000" spc="-1" strike="noStrike">
                <a:solidFill>
                  <a:srgbClr val="000000"/>
                </a:solidFill>
                <a:latin typeface="Arial"/>
              </a:rPr>
              <a:t>Unidades. Un atributo que sirve para hacer sangrado o márgenes en las páginas. </a:t>
            </a:r>
            <a:endParaRPr b="0" lang="es-ES" sz="2000" spc="-1" strike="noStrike">
              <a:latin typeface="Arial"/>
            </a:endParaRPr>
          </a:p>
          <a:p>
            <a:pPr marL="457200">
              <a:lnSpc>
                <a:spcPct val="100000"/>
              </a:lnSpc>
              <a:spcBef>
                <a:spcPts val="400"/>
              </a:spcBef>
              <a:tabLst>
                <a:tab algn="l" pos="0"/>
              </a:tabLst>
            </a:pPr>
            <a:r>
              <a:rPr b="0" lang="es-ES_tradnl" sz="2000" spc="-1" strike="noStrike" u="sng">
                <a:solidFill>
                  <a:srgbClr val="996600"/>
                </a:solidFill>
                <a:uFillTx/>
                <a:latin typeface="Arial"/>
                <a:hlinkClick r:id="rId1"/>
              </a:rPr>
              <a:t>http://www.w3schools.com/cssref/tryit.asp?filename=trycss_text-indent</a:t>
            </a:r>
            <a:endParaRPr b="0" lang="es-ES" sz="2000" spc="-1" strike="noStrike">
              <a:latin typeface="Arial"/>
            </a:endParaRPr>
          </a:p>
          <a:p>
            <a:pPr marL="457200" algn="just">
              <a:lnSpc>
                <a:spcPct val="100000"/>
              </a:lnSpc>
              <a:spcBef>
                <a:spcPts val="400"/>
              </a:spcBef>
              <a:tabLst>
                <a:tab algn="l" pos="0"/>
              </a:tabLst>
            </a:pPr>
            <a:endParaRPr b="0" lang="es-ES" sz="2000" spc="-1" strike="noStrike">
              <a:latin typeface="Arial"/>
            </a:endParaRPr>
          </a:p>
          <a:p>
            <a:pPr lvl="1" marL="743040" indent="-285840" algn="just">
              <a:lnSpc>
                <a:spcPct val="100000"/>
              </a:lnSpc>
              <a:spcBef>
                <a:spcPts val="400"/>
              </a:spcBef>
              <a:buClr>
                <a:srgbClr val="3b812f"/>
              </a:buClr>
              <a:buSzPct val="60000"/>
              <a:buFont typeface="Wingdings" charset="2"/>
              <a:buChar char=""/>
              <a:tabLst>
                <a:tab algn="l" pos="0"/>
              </a:tabLst>
            </a:pPr>
            <a:r>
              <a:rPr b="1" lang="es-ES_tradnl" sz="2000" spc="-1" strike="noStrike">
                <a:solidFill>
                  <a:srgbClr val="000000"/>
                </a:solidFill>
                <a:latin typeface="Arial"/>
              </a:rPr>
              <a:t>line-height: </a:t>
            </a:r>
            <a:r>
              <a:rPr b="0" lang="es-ES_tradnl" sz="2000" spc="-1" strike="noStrike">
                <a:solidFill>
                  <a:srgbClr val="000000"/>
                </a:solidFill>
                <a:latin typeface="Arial"/>
              </a:rPr>
              <a:t>normal \ unidades. El alto de una línea, y por tanto, el espaciado entre líneas. Ejemplo: </a:t>
            </a:r>
            <a:r>
              <a:rPr b="0" lang="es-ES_tradnl" sz="2000" spc="-1" strike="noStrike">
                <a:solidFill>
                  <a:srgbClr val="000000"/>
                </a:solidFill>
                <a:latin typeface="Courier New"/>
              </a:rPr>
              <a:t>p {line-height: 10px}</a:t>
            </a:r>
            <a:endParaRPr b="0" lang="es-ES" sz="2000" spc="-1" strike="noStrike">
              <a:latin typeface="Arial"/>
            </a:endParaRPr>
          </a:p>
          <a:p>
            <a:pPr marL="457200" algn="just">
              <a:lnSpc>
                <a:spcPct val="100000"/>
              </a:lnSpc>
              <a:spcBef>
                <a:spcPts val="400"/>
              </a:spcBef>
              <a:tabLst>
                <a:tab algn="l" pos="0"/>
              </a:tabLst>
            </a:pPr>
            <a:r>
              <a:rPr b="0" lang="es-ES" sz="2000" spc="-1" strike="noStrike" u="sng">
                <a:solidFill>
                  <a:srgbClr val="996600"/>
                </a:solidFill>
                <a:uFillTx/>
                <a:latin typeface="Arial"/>
                <a:hlinkClick r:id="rId2"/>
              </a:rPr>
              <a:t>https://www.w3schools.com/cssref/tryit.asp?filename=trycss_line-height</a:t>
            </a:r>
            <a:endParaRPr b="0" lang="es-ES" sz="2000" spc="-1" strike="noStrike">
              <a:latin typeface="Arial"/>
            </a:endParaRPr>
          </a:p>
          <a:p>
            <a:pPr marL="457200" algn="just">
              <a:lnSpc>
                <a:spcPct val="100000"/>
              </a:lnSpc>
              <a:spcBef>
                <a:spcPts val="400"/>
              </a:spcBef>
              <a:tabLst>
                <a:tab algn="l" pos="0"/>
              </a:tabLst>
            </a:pPr>
            <a:endParaRPr b="0" lang="es-ES" sz="2000" spc="-1" strike="noStrike">
              <a:latin typeface="Arial"/>
            </a:endParaRPr>
          </a:p>
          <a:p>
            <a:pPr marL="457200" algn="just">
              <a:lnSpc>
                <a:spcPct val="80000"/>
              </a:lnSpc>
              <a:spcBef>
                <a:spcPts val="400"/>
              </a:spcBef>
              <a:tabLst>
                <a:tab algn="l" pos="0"/>
              </a:tabLst>
            </a:pPr>
            <a:endParaRPr b="0" lang="es-ES" sz="2000" spc="-1" strike="noStrike">
              <a:latin typeface="Arial"/>
            </a:endParaRPr>
          </a:p>
        </p:txBody>
      </p:sp>
      <p:sp>
        <p:nvSpPr>
          <p:cNvPr id="267" name="Rectangle 2"/>
          <p:cNvSpPr/>
          <p:nvPr/>
        </p:nvSpPr>
        <p:spPr>
          <a:xfrm>
            <a:off x="457200" y="277920"/>
            <a:ext cx="8228160" cy="113832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r>
              <a:rPr b="1" lang="es-ES" sz="3800" spc="-1" strike="noStrike">
                <a:solidFill>
                  <a:srgbClr val="006633"/>
                </a:solidFill>
                <a:latin typeface="Garamond"/>
                <a:ea typeface="DejaVu Sans"/>
              </a:rPr>
              <a:t>6.2 ATRIBUTOS DE PÁRRAFOS</a:t>
            </a:r>
            <a:endParaRPr b="0" lang="es-ES" sz="38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68" name="5 Marcador de número de diapositiva"/>
          <p:cNvSpPr/>
          <p:nvPr/>
        </p:nvSpPr>
        <p:spPr>
          <a:xfrm>
            <a:off x="6553080" y="6243480"/>
            <a:ext cx="213228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FC0857C-5E53-4DC5-8B40-B37EAF1662F1}" type="slidenum">
              <a:rPr b="0" lang="es-ES" sz="1200" spc="-1" strike="noStrike">
                <a:solidFill>
                  <a:srgbClr val="000000"/>
                </a:solidFill>
                <a:latin typeface="Garamond"/>
                <a:ea typeface="DejaVu Sans"/>
              </a:rPr>
              <a:t>&lt;número&gt;</a:t>
            </a:fld>
            <a:endParaRPr b="0" lang="es-ES" sz="1200" spc="-1" strike="noStrike">
              <a:latin typeface="Arial"/>
            </a:endParaRPr>
          </a:p>
        </p:txBody>
      </p:sp>
      <p:sp>
        <p:nvSpPr>
          <p:cNvPr id="269" name="PlaceHolder 1"/>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6.3 ATRIBUTOS DE FONDO</a:t>
            </a:r>
            <a:endParaRPr b="0" lang="es-ES" sz="3800" spc="-1" strike="noStrike">
              <a:latin typeface="Arial"/>
            </a:endParaRPr>
          </a:p>
        </p:txBody>
      </p:sp>
      <p:sp>
        <p:nvSpPr>
          <p:cNvPr id="270" name="PlaceHolder 2"/>
          <p:cNvSpPr>
            <a:spLocks noGrp="1"/>
          </p:cNvSpPr>
          <p:nvPr>
            <p:ph/>
          </p:nvPr>
        </p:nvSpPr>
        <p:spPr>
          <a:xfrm>
            <a:off x="179640" y="1196640"/>
            <a:ext cx="8423640" cy="4651560"/>
          </a:xfrm>
          <a:prstGeom prst="rect">
            <a:avLst/>
          </a:prstGeom>
          <a:noFill/>
          <a:ln w="0">
            <a:noFill/>
          </a:ln>
        </p:spPr>
        <p:txBody>
          <a:bodyPr numCol="1" spcCol="0" lIns="0" rIns="0" tIns="0" bIns="0" anchor="t">
            <a:noAutofit/>
          </a:bodyPr>
          <a:p>
            <a:pPr marL="343080" indent="-343080">
              <a:lnSpc>
                <a:spcPct val="100000"/>
              </a:lnSpc>
              <a:spcBef>
                <a:spcPts val="420"/>
              </a:spcBef>
              <a:buClr>
                <a:srgbClr val="cc9900"/>
              </a:buClr>
              <a:buSzPct val="65000"/>
              <a:buFont typeface="Wingdings" charset="2"/>
              <a:buChar char=""/>
            </a:pPr>
            <a:r>
              <a:rPr b="0" lang="es-ES_tradnl" sz="2100" spc="-1" strike="noStrike">
                <a:solidFill>
                  <a:srgbClr val="000000"/>
                </a:solidFill>
                <a:latin typeface="Arial"/>
              </a:rPr>
              <a:t>Se pueden resumir los atributos que veremos a continuación en una línea con el siguiente formato: </a:t>
            </a:r>
            <a:endParaRPr b="0" lang="es-ES" sz="2100" spc="-1" strike="noStrike">
              <a:latin typeface="Arial"/>
            </a:endParaRPr>
          </a:p>
          <a:p>
            <a:pPr>
              <a:lnSpc>
                <a:spcPct val="100000"/>
              </a:lnSpc>
              <a:spcBef>
                <a:spcPts val="420"/>
              </a:spcBef>
              <a:tabLst>
                <a:tab algn="l" pos="0"/>
              </a:tabLst>
            </a:pPr>
            <a:r>
              <a:rPr b="0" lang="es-ES_tradnl" sz="2100" spc="-1" strike="noStrike">
                <a:solidFill>
                  <a:srgbClr val="000000"/>
                </a:solidFill>
                <a:latin typeface="Courier New"/>
              </a:rPr>
              <a:t>background: color image position/bg-size bg-repeat bg-origin bg-clip bg-attachment </a:t>
            </a:r>
            <a:endParaRPr b="0" lang="es-ES" sz="2100" spc="-1" strike="noStrike">
              <a:latin typeface="Arial"/>
            </a:endParaRPr>
          </a:p>
          <a:p>
            <a:pPr lvl="1" marL="743040" indent="-285840" algn="just">
              <a:lnSpc>
                <a:spcPct val="100000"/>
              </a:lnSpc>
              <a:spcBef>
                <a:spcPts val="400"/>
              </a:spcBef>
              <a:buClr>
                <a:srgbClr val="3b812f"/>
              </a:buClr>
              <a:buSzPct val="60000"/>
              <a:buFont typeface="Wingdings" charset="2"/>
              <a:buChar char=""/>
              <a:tabLst>
                <a:tab algn="l" pos="0"/>
              </a:tabLst>
            </a:pPr>
            <a:r>
              <a:rPr b="1" lang="es-ES_tradnl" sz="2000" spc="-1" strike="noStrike">
                <a:solidFill>
                  <a:srgbClr val="000000"/>
                </a:solidFill>
                <a:latin typeface="Arial"/>
              </a:rPr>
              <a:t>Background-color: </a:t>
            </a:r>
            <a:r>
              <a:rPr b="0" lang="es-ES_tradnl" sz="2000" spc="-1" strike="noStrike">
                <a:solidFill>
                  <a:srgbClr val="000000"/>
                </a:solidFill>
                <a:latin typeface="Arial"/>
              </a:rPr>
              <a:t>RGB, RGBA o nombre de color. Sirve para indicar el color de fondo de un elemento de la página.</a:t>
            </a:r>
            <a:endParaRPr b="0" lang="es-ES" sz="2000" spc="-1" strike="noStrike">
              <a:latin typeface="Arial"/>
            </a:endParaRPr>
          </a:p>
          <a:p>
            <a:pPr lvl="1" marL="743040" indent="-285840" algn="just">
              <a:lnSpc>
                <a:spcPct val="100000"/>
              </a:lnSpc>
              <a:spcBef>
                <a:spcPts val="400"/>
              </a:spcBef>
              <a:buClr>
                <a:srgbClr val="3b812f"/>
              </a:buClr>
              <a:buSzPct val="60000"/>
              <a:buFont typeface="Wingdings" charset="2"/>
              <a:buChar char=""/>
              <a:tabLst>
                <a:tab algn="l" pos="0"/>
              </a:tabLst>
            </a:pPr>
            <a:r>
              <a:rPr b="1" lang="es-ES_tradnl" sz="2000" spc="-1" strike="noStrike">
                <a:solidFill>
                  <a:srgbClr val="000000"/>
                </a:solidFill>
                <a:latin typeface="Arial"/>
              </a:rPr>
              <a:t>Background-image: </a:t>
            </a:r>
            <a:r>
              <a:rPr b="0" lang="es-ES_tradnl" sz="2000" spc="-1" strike="noStrike">
                <a:solidFill>
                  <a:srgbClr val="000000"/>
                </a:solidFill>
                <a:latin typeface="Arial"/>
              </a:rPr>
              <a:t>Nombre de la imagen con su camino relativo o absoluto. </a:t>
            </a:r>
            <a:r>
              <a:rPr b="0" lang="es-ES" sz="2000" spc="-1" strike="noStrike">
                <a:solidFill>
                  <a:srgbClr val="000000"/>
                </a:solidFill>
                <a:latin typeface="Courier New"/>
              </a:rPr>
              <a:t>background-image:url('smiley.gif’);</a:t>
            </a:r>
            <a:endParaRPr b="0" lang="es-ES" sz="2000" spc="-1" strike="noStrike">
              <a:latin typeface="Arial"/>
            </a:endParaRPr>
          </a:p>
          <a:p>
            <a:pPr marL="457200" algn="just">
              <a:lnSpc>
                <a:spcPct val="100000"/>
              </a:lnSpc>
              <a:spcBef>
                <a:spcPts val="400"/>
              </a:spcBef>
              <a:tabLst>
                <a:tab algn="l" pos="0"/>
              </a:tabLst>
            </a:pPr>
            <a:r>
              <a:rPr b="0" lang="es-ES" sz="2000" spc="-1" strike="noStrike">
                <a:solidFill>
                  <a:srgbClr val="000000"/>
                </a:solidFill>
                <a:latin typeface="Arial"/>
              </a:rPr>
              <a:t>	</a:t>
            </a:r>
            <a:r>
              <a:rPr b="0" lang="es-ES" sz="2000" spc="-1" strike="noStrike">
                <a:solidFill>
                  <a:srgbClr val="000000"/>
                </a:solidFill>
                <a:latin typeface="Arial"/>
              </a:rPr>
              <a:t>Es posible incluir varias imágenes superpuestas de la siguiente </a:t>
            </a:r>
            <a:r>
              <a:rPr b="0" lang="es-ES" sz="2000" spc="-1" strike="noStrike">
                <a:solidFill>
                  <a:srgbClr val="000000"/>
                </a:solidFill>
                <a:latin typeface="Arial"/>
              </a:rPr>
              <a:t>	</a:t>
            </a:r>
            <a:r>
              <a:rPr b="0" lang="es-ES" sz="2000" spc="-1" strike="noStrike">
                <a:solidFill>
                  <a:srgbClr val="000000"/>
                </a:solidFill>
                <a:latin typeface="Arial"/>
              </a:rPr>
              <a:t>manera: </a:t>
            </a:r>
            <a:r>
              <a:rPr b="0" lang="es-ES" sz="2000" spc="-1" strike="noStrike">
                <a:solidFill>
                  <a:srgbClr val="000000"/>
                </a:solidFill>
                <a:latin typeface="Arial"/>
              </a:rPr>
              <a:t>	</a:t>
            </a:r>
            <a:r>
              <a:rPr b="0" lang="es-ES" sz="2000" spc="-1" strike="noStrike">
                <a:solidFill>
                  <a:srgbClr val="000000"/>
                </a:solidFill>
                <a:latin typeface="Courier New"/>
              </a:rPr>
              <a:t>background:url(img_tree.gif),url(img_flwr.gif);</a:t>
            </a:r>
            <a:endParaRPr b="0" lang="es-ES" sz="2000" spc="-1" strike="noStrike">
              <a:latin typeface="Arial"/>
            </a:endParaRPr>
          </a:p>
          <a:p>
            <a:pPr lvl="1" marL="743040" indent="-285840" algn="just">
              <a:lnSpc>
                <a:spcPct val="100000"/>
              </a:lnSpc>
              <a:spcBef>
                <a:spcPts val="400"/>
              </a:spcBef>
              <a:buClr>
                <a:srgbClr val="3b812f"/>
              </a:buClr>
              <a:buSzPct val="60000"/>
              <a:buFont typeface="Wingdings" charset="2"/>
              <a:buChar char=""/>
              <a:tabLst>
                <a:tab algn="l" pos="0"/>
              </a:tabLst>
            </a:pPr>
            <a:r>
              <a:rPr b="1" lang="es-ES" sz="2000" spc="-1" strike="noStrike">
                <a:solidFill>
                  <a:srgbClr val="000000"/>
                </a:solidFill>
                <a:latin typeface="Arial"/>
              </a:rPr>
              <a:t>background-repeat: </a:t>
            </a:r>
            <a:r>
              <a:rPr b="0" lang="es-ES" sz="2000" spc="-1" strike="noStrike">
                <a:solidFill>
                  <a:srgbClr val="000000"/>
                </a:solidFill>
                <a:latin typeface="Arial"/>
              </a:rPr>
              <a:t>Si se repite o no, siempre que la imagen ocupe más que su contenedor. Por defecto, repeat. El valor no-repeat es para que la imagen aparezca solo una vez</a:t>
            </a:r>
            <a:endParaRPr b="0" lang="es-ES" sz="2000" spc="-1" strike="noStrike">
              <a:latin typeface="Arial"/>
            </a:endParaRPr>
          </a:p>
          <a:p>
            <a:pPr>
              <a:lnSpc>
                <a:spcPct val="80000"/>
              </a:lnSpc>
              <a:spcBef>
                <a:spcPts val="300"/>
              </a:spcBef>
              <a:tabLst>
                <a:tab algn="l" pos="0"/>
              </a:tabLst>
            </a:pP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71" name="5 Marcador de número de diapositiva"/>
          <p:cNvSpPr/>
          <p:nvPr/>
        </p:nvSpPr>
        <p:spPr>
          <a:xfrm>
            <a:off x="6553080" y="6243480"/>
            <a:ext cx="213228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694A809-3437-48E2-A872-1C7946C529FF}" type="slidenum">
              <a:rPr b="0" lang="es-ES" sz="1200" spc="-1" strike="noStrike">
                <a:solidFill>
                  <a:srgbClr val="000000"/>
                </a:solidFill>
                <a:latin typeface="Garamond"/>
                <a:ea typeface="DejaVu Sans"/>
              </a:rPr>
              <a:t>&lt;número&gt;</a:t>
            </a:fld>
            <a:endParaRPr b="0" lang="es-ES" sz="1200" spc="-1" strike="noStrike">
              <a:latin typeface="Arial"/>
            </a:endParaRPr>
          </a:p>
        </p:txBody>
      </p:sp>
      <p:sp>
        <p:nvSpPr>
          <p:cNvPr id="272" name="PlaceHolder 1"/>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6.3 ATRIBUTOS DE FONDO</a:t>
            </a:r>
            <a:endParaRPr b="0" lang="es-ES" sz="3800" spc="-1" strike="noStrike">
              <a:latin typeface="Arial"/>
            </a:endParaRPr>
          </a:p>
        </p:txBody>
      </p:sp>
      <p:sp>
        <p:nvSpPr>
          <p:cNvPr id="273" name="PlaceHolder 2"/>
          <p:cNvSpPr>
            <a:spLocks noGrp="1"/>
          </p:cNvSpPr>
          <p:nvPr>
            <p:ph/>
          </p:nvPr>
        </p:nvSpPr>
        <p:spPr>
          <a:xfrm>
            <a:off x="179640" y="1196640"/>
            <a:ext cx="8423640" cy="4651560"/>
          </a:xfrm>
          <a:prstGeom prst="rect">
            <a:avLst/>
          </a:prstGeom>
          <a:noFill/>
          <a:ln w="0">
            <a:noFill/>
          </a:ln>
        </p:spPr>
        <p:txBody>
          <a:bodyPr numCol="1" spcCol="0" lIns="0" rIns="0" tIns="0" bIns="0" anchor="t">
            <a:noAutofit/>
          </a:bodyPr>
          <a:p>
            <a:pPr marL="343080" indent="-343080" algn="just">
              <a:lnSpc>
                <a:spcPct val="100000"/>
              </a:lnSpc>
              <a:spcBef>
                <a:spcPts val="479"/>
              </a:spcBef>
              <a:buClr>
                <a:srgbClr val="cc9900"/>
              </a:buClr>
              <a:buSzPct val="65000"/>
              <a:buFont typeface="Wingdings" charset="2"/>
              <a:buChar char=""/>
            </a:pPr>
            <a:r>
              <a:rPr b="0" lang="es-ES_tradnl" sz="2400" spc="-1" strike="noStrike">
                <a:solidFill>
                  <a:srgbClr val="000000"/>
                </a:solidFill>
                <a:latin typeface="Arial"/>
              </a:rPr>
              <a:t>Las propiedades que vienen a continuación están especialmente relacionadas con background-image con el valor no-repeat.</a:t>
            </a:r>
            <a:endParaRPr b="0" lang="es-ES" sz="2400" spc="-1" strike="noStrike">
              <a:latin typeface="Arial"/>
            </a:endParaRPr>
          </a:p>
          <a:p>
            <a:pPr lvl="1" marL="669960" indent="-325440">
              <a:lnSpc>
                <a:spcPct val="100000"/>
              </a:lnSpc>
              <a:spcBef>
                <a:spcPts val="360"/>
              </a:spcBef>
              <a:buClr>
                <a:srgbClr val="3b812f"/>
              </a:buClr>
              <a:buSzPct val="60000"/>
              <a:buFont typeface="Wingdings" charset="2"/>
              <a:buChar char=""/>
            </a:pPr>
            <a:r>
              <a:rPr b="1" lang="es-ES" sz="1800" spc="-1" strike="noStrike">
                <a:solidFill>
                  <a:srgbClr val="000000"/>
                </a:solidFill>
                <a:latin typeface="Arial"/>
              </a:rPr>
              <a:t>background-position: </a:t>
            </a:r>
            <a:r>
              <a:rPr b="0" lang="es-ES" sz="1800" spc="-1" strike="noStrike">
                <a:solidFill>
                  <a:srgbClr val="000000"/>
                </a:solidFill>
                <a:latin typeface="Arial"/>
              </a:rPr>
              <a:t>Posición horizontal y vertical de la imagen. Los valores pueden ser left, center, right, top o bottom o una unidad de medida que indica lo que se quiere desplazar la imagen desde su posición inicial.</a:t>
            </a:r>
            <a:endParaRPr b="0" lang="es-ES" sz="1800" spc="-1" strike="noStrike">
              <a:latin typeface="Arial"/>
            </a:endParaRPr>
          </a:p>
          <a:p>
            <a:pPr marL="669960" indent="-325440">
              <a:lnSpc>
                <a:spcPct val="100000"/>
              </a:lnSpc>
              <a:spcBef>
                <a:spcPts val="360"/>
              </a:spcBef>
              <a:tabLst>
                <a:tab algn="l" pos="0"/>
              </a:tabLst>
            </a:pPr>
            <a:r>
              <a:rPr b="0" lang="es-ES" sz="1800" spc="-1" strike="noStrike">
                <a:solidFill>
                  <a:srgbClr val="000000"/>
                </a:solidFill>
                <a:latin typeface="Arial"/>
              </a:rPr>
              <a:t>	</a:t>
            </a:r>
            <a:r>
              <a:rPr b="0" lang="es-ES" sz="1800" spc="-1" strike="noStrike">
                <a:solidFill>
                  <a:srgbClr val="000000"/>
                </a:solidFill>
                <a:latin typeface="Courier New"/>
              </a:rPr>
              <a:t>background-position: left right </a:t>
            </a:r>
            <a:r>
              <a:rPr b="0" lang="es-ES" sz="1800" spc="-1" strike="noStrike">
                <a:solidFill>
                  <a:srgbClr val="000000"/>
                </a:solidFill>
                <a:latin typeface="Arial"/>
              </a:rPr>
              <a:t>(o 25% 50% con unidades, siendo 25% la coordenada horizontal y 50% la vertical. También valdría con otras unidades como px o em, por ejemplo 100px 200px)</a:t>
            </a:r>
            <a:endParaRPr b="0" lang="es-ES" sz="1800" spc="-1" strike="noStrike">
              <a:latin typeface="Arial"/>
            </a:endParaRPr>
          </a:p>
          <a:p>
            <a:pPr lvl="1" marL="669960" indent="-325440">
              <a:lnSpc>
                <a:spcPct val="100000"/>
              </a:lnSpc>
              <a:spcBef>
                <a:spcPts val="360"/>
              </a:spcBef>
              <a:buClr>
                <a:srgbClr val="3b812f"/>
              </a:buClr>
              <a:buSzPct val="60000"/>
              <a:buFont typeface="Wingdings" charset="2"/>
              <a:buChar char=""/>
              <a:tabLst>
                <a:tab algn="l" pos="0"/>
              </a:tabLst>
            </a:pPr>
            <a:r>
              <a:rPr b="1" lang="es-ES" sz="1800" spc="-1" strike="noStrike">
                <a:solidFill>
                  <a:srgbClr val="000000"/>
                </a:solidFill>
                <a:latin typeface="Arial"/>
              </a:rPr>
              <a:t>background-origin: </a:t>
            </a:r>
            <a:r>
              <a:rPr b="0" lang="es-ES" sz="1800" spc="-1" strike="noStrike">
                <a:solidFill>
                  <a:srgbClr val="000000"/>
                </a:solidFill>
                <a:latin typeface="Arial"/>
              </a:rPr>
              <a:t>Donde se empieza a posicionar la imagen. A partir del propio contenido del elemento (content-box), a partir de padding (padding-box) y a partir del borde (border-box).</a:t>
            </a:r>
            <a:endParaRPr b="0" lang="es-ES" sz="1800" spc="-1" strike="noStrike">
              <a:latin typeface="Arial"/>
            </a:endParaRPr>
          </a:p>
          <a:p>
            <a:pPr lvl="1" marL="669960" indent="-325440">
              <a:lnSpc>
                <a:spcPct val="100000"/>
              </a:lnSpc>
              <a:spcBef>
                <a:spcPts val="360"/>
              </a:spcBef>
              <a:buClr>
                <a:srgbClr val="3b812f"/>
              </a:buClr>
              <a:buSzPct val="60000"/>
              <a:buFont typeface="Wingdings" charset="2"/>
              <a:buChar char=""/>
              <a:tabLst>
                <a:tab algn="l" pos="0"/>
              </a:tabLst>
            </a:pPr>
            <a:r>
              <a:rPr b="1" lang="es-ES" sz="1800" spc="-1" strike="noStrike">
                <a:solidFill>
                  <a:srgbClr val="000000"/>
                </a:solidFill>
                <a:latin typeface="Arial"/>
              </a:rPr>
              <a:t>background-clip:</a:t>
            </a:r>
            <a:r>
              <a:rPr b="0" lang="es-ES" sz="1800" spc="-1" strike="noStrike">
                <a:solidFill>
                  <a:srgbClr val="000000"/>
                </a:solidFill>
                <a:latin typeface="Arial"/>
              </a:rPr>
              <a:t> Con los mismos valores que background-origin, pero en este caso especifica cuánto se extiende el fondo definido</a:t>
            </a:r>
            <a:r>
              <a:rPr b="0" lang="es-ES" sz="1600" spc="-1" strike="noStrike">
                <a:solidFill>
                  <a:srgbClr val="000000"/>
                </a:solidFill>
                <a:latin typeface="Arial"/>
              </a:rPr>
              <a:t>. </a:t>
            </a: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74" name="5 Marcador de número de diapositiva"/>
          <p:cNvSpPr/>
          <p:nvPr/>
        </p:nvSpPr>
        <p:spPr>
          <a:xfrm>
            <a:off x="6553080" y="6243480"/>
            <a:ext cx="213228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C40BF63-8391-47DE-909A-A30693C681E5}" type="slidenum">
              <a:rPr b="0" lang="es-ES" sz="1200" spc="-1" strike="noStrike">
                <a:solidFill>
                  <a:srgbClr val="000000"/>
                </a:solidFill>
                <a:latin typeface="Garamond"/>
                <a:ea typeface="DejaVu Sans"/>
              </a:rPr>
              <a:t>&lt;número&gt;</a:t>
            </a:fld>
            <a:endParaRPr b="0" lang="es-ES" sz="1200" spc="-1" strike="noStrike">
              <a:latin typeface="Arial"/>
            </a:endParaRPr>
          </a:p>
        </p:txBody>
      </p:sp>
      <p:sp>
        <p:nvSpPr>
          <p:cNvPr id="275" name="PlaceHolder 1"/>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6.3 ATRIBUTOS DE FONDO</a:t>
            </a:r>
            <a:endParaRPr b="0" lang="es-ES" sz="3800" spc="-1" strike="noStrike">
              <a:latin typeface="Arial"/>
            </a:endParaRPr>
          </a:p>
        </p:txBody>
      </p:sp>
      <p:sp>
        <p:nvSpPr>
          <p:cNvPr id="276" name="PlaceHolder 2"/>
          <p:cNvSpPr>
            <a:spLocks noGrp="1"/>
          </p:cNvSpPr>
          <p:nvPr>
            <p:ph/>
          </p:nvPr>
        </p:nvSpPr>
        <p:spPr>
          <a:xfrm>
            <a:off x="179640" y="1196640"/>
            <a:ext cx="8423640" cy="4651560"/>
          </a:xfrm>
          <a:prstGeom prst="rect">
            <a:avLst/>
          </a:prstGeom>
          <a:noFill/>
          <a:ln w="0">
            <a:noFill/>
          </a:ln>
        </p:spPr>
        <p:txBody>
          <a:bodyPr numCol="1" spcCol="0" lIns="0" rIns="0" tIns="0" bIns="0" anchor="t">
            <a:noAutofit/>
          </a:bodyPr>
          <a:p>
            <a:pPr lvl="1" marL="669960" indent="-325440">
              <a:lnSpc>
                <a:spcPct val="100000"/>
              </a:lnSpc>
              <a:spcBef>
                <a:spcPts val="360"/>
              </a:spcBef>
              <a:buClr>
                <a:srgbClr val="3b812f"/>
              </a:buClr>
              <a:buSzPct val="60000"/>
              <a:buFont typeface="Wingdings" charset="2"/>
              <a:buChar char=""/>
            </a:pPr>
            <a:r>
              <a:rPr b="1" lang="es-ES" sz="1800" spc="-1" strike="noStrike">
                <a:solidFill>
                  <a:srgbClr val="000000"/>
                </a:solidFill>
                <a:latin typeface="Arial"/>
              </a:rPr>
              <a:t>background-size: </a:t>
            </a:r>
            <a:r>
              <a:rPr b="0" lang="es-ES" sz="1800" spc="-1" strike="noStrike">
                <a:solidFill>
                  <a:srgbClr val="000000"/>
                </a:solidFill>
                <a:latin typeface="Arial"/>
              </a:rPr>
              <a:t>Cuánto ocupa la imagen de ancho y alto (100% 100% en porcentajes, o 100px 200px con otra unidad de medida). Otros valores importantes son contain y cover. El valor contain indica que la imagen se adapta al contenedor sin ocultarse nada de la imagen, mientras que el valor cover cubre todo el contenedor con la imagen aunque no se vea en su totalidad.</a:t>
            </a:r>
            <a:endParaRPr b="0" lang="es-ES" sz="1800" spc="-1" strike="noStrike">
              <a:latin typeface="Arial"/>
            </a:endParaRPr>
          </a:p>
          <a:p>
            <a:pPr lvl="1" marL="669960" indent="-325440">
              <a:lnSpc>
                <a:spcPct val="100000"/>
              </a:lnSpc>
              <a:spcBef>
                <a:spcPts val="360"/>
              </a:spcBef>
              <a:buClr>
                <a:srgbClr val="3b812f"/>
              </a:buClr>
              <a:buSzPct val="60000"/>
              <a:buFont typeface="Wingdings" charset="2"/>
              <a:buChar char=""/>
            </a:pPr>
            <a:r>
              <a:rPr b="1" lang="es-ES" sz="1800" spc="-1" strike="noStrike">
                <a:solidFill>
                  <a:srgbClr val="000000"/>
                </a:solidFill>
                <a:latin typeface="Arial"/>
              </a:rPr>
              <a:t>background-blend-mode: </a:t>
            </a:r>
            <a:r>
              <a:rPr b="0" lang="es-ES" sz="1800" spc="-1" strike="noStrike">
                <a:solidFill>
                  <a:srgbClr val="000000"/>
                </a:solidFill>
                <a:latin typeface="Arial"/>
              </a:rPr>
              <a:t>Cómo se mezcla la imagen de fondo con el resto del contenido. normal|multiply|screen|overlay|darken|lighten|color-dodge|saturation|color|luminosity</a:t>
            </a:r>
            <a:endParaRPr b="0" lang="es-ES" sz="1800" spc="-1" strike="noStrike">
              <a:latin typeface="Arial"/>
            </a:endParaRPr>
          </a:p>
          <a:p>
            <a:pPr lvl="1" marL="669960" indent="-325440">
              <a:lnSpc>
                <a:spcPct val="100000"/>
              </a:lnSpc>
              <a:spcBef>
                <a:spcPts val="360"/>
              </a:spcBef>
              <a:buClr>
                <a:srgbClr val="3b812f"/>
              </a:buClr>
              <a:buSzPct val="60000"/>
              <a:buFont typeface="Wingdings" charset="2"/>
              <a:buChar char=""/>
            </a:pPr>
            <a:r>
              <a:rPr b="1" lang="es-ES" sz="1800" spc="-1" strike="noStrike">
                <a:solidFill>
                  <a:srgbClr val="000000"/>
                </a:solidFill>
                <a:latin typeface="Arial"/>
              </a:rPr>
              <a:t>background-attachment: </a:t>
            </a:r>
            <a:r>
              <a:rPr b="0" lang="es-ES" sz="1800" spc="-1" strike="noStrike">
                <a:solidFill>
                  <a:srgbClr val="000000"/>
                </a:solidFill>
                <a:latin typeface="Arial"/>
              </a:rPr>
              <a:t>A tener en cuenta el valor fixed, que permite que la imagen de fondo se muestre aunque se haga scroll.</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F5A71EB5-B414-468A-A240-E9F3EA80AF8A}"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02"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1 INTRODUCCIÓN A HOJAS DE ESTILO EN CASCADA (CSS, CASCADING STYLE SHEET).</a:t>
            </a:r>
            <a:endParaRPr b="0" lang="es-ES" sz="2800" spc="-1" strike="noStrike">
              <a:latin typeface="Arial"/>
            </a:endParaRPr>
          </a:p>
        </p:txBody>
      </p:sp>
      <p:sp>
        <p:nvSpPr>
          <p:cNvPr id="103" name="PlaceHolder 3"/>
          <p:cNvSpPr>
            <a:spLocks noGrp="1"/>
          </p:cNvSpPr>
          <p:nvPr>
            <p:ph/>
          </p:nvPr>
        </p:nvSpPr>
        <p:spPr>
          <a:xfrm>
            <a:off x="468360" y="1628640"/>
            <a:ext cx="8228160" cy="4529160"/>
          </a:xfrm>
          <a:prstGeom prst="rect">
            <a:avLst/>
          </a:prstGeom>
          <a:noFill/>
          <a:ln w="0">
            <a:noFill/>
          </a:ln>
        </p:spPr>
        <p:txBody>
          <a:bodyPr numCol="1" spcCol="0" lIns="0" rIns="0" tIns="0" bIns="0" anchor="t">
            <a:noAutofit/>
          </a:bodyPr>
          <a:p>
            <a:pPr marL="343080" indent="-343080" algn="just">
              <a:lnSpc>
                <a:spcPct val="90000"/>
              </a:lnSpc>
              <a:spcBef>
                <a:spcPts val="420"/>
              </a:spcBef>
              <a:buClr>
                <a:srgbClr val="cc9900"/>
              </a:buClr>
              <a:buSzPct val="65000"/>
              <a:buFont typeface="Wingdings" charset="2"/>
              <a:buChar char=""/>
            </a:pPr>
            <a:r>
              <a:rPr b="0" lang="es-ES" sz="2100" spc="-1" strike="noStrike" u="sng">
                <a:solidFill>
                  <a:srgbClr val="000000"/>
                </a:solidFill>
                <a:uFillTx/>
                <a:latin typeface="Arial"/>
              </a:rPr>
              <a:t>Ventaja:</a:t>
            </a:r>
            <a:r>
              <a:rPr b="0" lang="es-ES" sz="2100" spc="-1" strike="noStrike">
                <a:solidFill>
                  <a:srgbClr val="000000"/>
                </a:solidFill>
                <a:latin typeface="Arial"/>
              </a:rPr>
              <a:t> cambiar los contenidos que se pongan en el &lt;</a:t>
            </a:r>
            <a:r>
              <a:rPr b="1" lang="es-ES" sz="2100" spc="-1" strike="noStrike">
                <a:solidFill>
                  <a:srgbClr val="000000"/>
                </a:solidFill>
                <a:latin typeface="Arial"/>
              </a:rPr>
              <a:t>body</a:t>
            </a:r>
            <a:r>
              <a:rPr b="0" lang="es-ES" sz="2100" spc="-1" strike="noStrike">
                <a:solidFill>
                  <a:srgbClr val="000000"/>
                </a:solidFill>
                <a:latin typeface="Arial"/>
              </a:rPr>
              <a:t>&gt; sin afectar a la apariencia definida en el archivo CSS, o que se cambie la apariencia en el CSS sin que afecte a nada de lo puesto en el &lt;</a:t>
            </a:r>
            <a:r>
              <a:rPr b="1" lang="es-ES" sz="2100" spc="-1" strike="noStrike">
                <a:solidFill>
                  <a:srgbClr val="000000"/>
                </a:solidFill>
                <a:latin typeface="Arial"/>
              </a:rPr>
              <a:t>body</a:t>
            </a:r>
            <a:r>
              <a:rPr b="0" lang="es-ES" sz="2100" spc="-1" strike="noStrike">
                <a:solidFill>
                  <a:srgbClr val="000000"/>
                </a:solidFill>
                <a:latin typeface="Arial"/>
              </a:rPr>
              <a:t>&gt; del HTML. </a:t>
            </a:r>
            <a:endParaRPr b="0" lang="es-ES" sz="2100" spc="-1" strike="noStrike">
              <a:latin typeface="Arial"/>
            </a:endParaRPr>
          </a:p>
          <a:p>
            <a:pPr algn="just">
              <a:lnSpc>
                <a:spcPct val="90000"/>
              </a:lnSpc>
              <a:spcBef>
                <a:spcPts val="420"/>
              </a:spcBef>
            </a:pPr>
            <a:endParaRPr b="0" lang="es-ES" sz="2100" spc="-1" strike="noStrike">
              <a:latin typeface="Arial"/>
            </a:endParaRPr>
          </a:p>
          <a:p>
            <a:pPr marL="343080" indent="-343080" algn="just">
              <a:lnSpc>
                <a:spcPct val="90000"/>
              </a:lnSpc>
              <a:spcBef>
                <a:spcPts val="420"/>
              </a:spcBef>
              <a:buClr>
                <a:srgbClr val="cc9900"/>
              </a:buClr>
              <a:buSzPct val="65000"/>
              <a:buFont typeface="Wingdings" charset="2"/>
              <a:buChar char=""/>
            </a:pPr>
            <a:r>
              <a:rPr b="0" lang="es-ES" sz="2100" spc="-1" strike="noStrike" u="sng">
                <a:solidFill>
                  <a:srgbClr val="000000"/>
                </a:solidFill>
                <a:uFillTx/>
                <a:latin typeface="Arial"/>
              </a:rPr>
              <a:t>Otra ventaja:</a:t>
            </a:r>
            <a:r>
              <a:rPr b="0" lang="es-ES" sz="2100" spc="-1" strike="noStrike">
                <a:solidFill>
                  <a:srgbClr val="000000"/>
                </a:solidFill>
                <a:latin typeface="Arial"/>
              </a:rPr>
              <a:t> </a:t>
            </a:r>
            <a:r>
              <a:rPr b="1" lang="es-ES" sz="2100" spc="-1" strike="noStrike">
                <a:solidFill>
                  <a:srgbClr val="000000"/>
                </a:solidFill>
                <a:latin typeface="Arial"/>
              </a:rPr>
              <a:t>adaptación de los sitios web a los dispositivos con los que será visualizado</a:t>
            </a:r>
            <a:r>
              <a:rPr b="0" lang="es-ES" sz="2100" spc="-1" strike="noStrike">
                <a:solidFill>
                  <a:srgbClr val="000000"/>
                </a:solidFill>
                <a:latin typeface="Arial"/>
              </a:rPr>
              <a:t> (iPad, un móvil con Android, un ordenador personal…). La combinación CSS y HTML permite crear sitios  web personalizados para cada dispositivo. Cuando el servidor detecta el dispositivo cliente, este aplica una hoja de estilos para un mejor visionado. Evidentemente, cada una de las hojas de estilos o regla para cada dispositivo debe haber sido diseñada a propósito por el diseñador, no hay magia.</a:t>
            </a:r>
            <a:endParaRPr b="0" lang="es-ES" sz="2100" spc="-1" strike="noStrike">
              <a:latin typeface="Arial"/>
            </a:endParaRPr>
          </a:p>
          <a:p>
            <a:pPr>
              <a:lnSpc>
                <a:spcPct val="90000"/>
              </a:lnSpc>
              <a:spcBef>
                <a:spcPts val="420"/>
              </a:spcBef>
            </a:pPr>
            <a:endParaRPr b="0" lang="es-ES" sz="21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77" name="5 Marcador de número de diapositiva"/>
          <p:cNvSpPr/>
          <p:nvPr/>
        </p:nvSpPr>
        <p:spPr>
          <a:xfrm>
            <a:off x="6553080" y="6243480"/>
            <a:ext cx="213228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392B4B09-DD1E-4090-82EF-BDD9CDAF7BA6}" type="slidenum">
              <a:rPr b="0" lang="es-ES" sz="1200" spc="-1" strike="noStrike">
                <a:solidFill>
                  <a:srgbClr val="000000"/>
                </a:solidFill>
                <a:latin typeface="Garamond"/>
                <a:ea typeface="DejaVu Sans"/>
              </a:rPr>
              <a:t>&lt;número&gt;</a:t>
            </a:fld>
            <a:endParaRPr b="0" lang="es-ES" sz="1200" spc="-1" strike="noStrike">
              <a:latin typeface="Arial"/>
            </a:endParaRPr>
          </a:p>
        </p:txBody>
      </p:sp>
      <p:sp>
        <p:nvSpPr>
          <p:cNvPr id="278" name="PlaceHolder 1"/>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6.4 ATRIBUTOS DE TABLAS</a:t>
            </a:r>
            <a:endParaRPr b="0" lang="es-ES" sz="3800" spc="-1" strike="noStrike">
              <a:latin typeface="Arial"/>
            </a:endParaRPr>
          </a:p>
        </p:txBody>
      </p:sp>
      <p:sp>
        <p:nvSpPr>
          <p:cNvPr id="279" name="PlaceHolder 2"/>
          <p:cNvSpPr>
            <a:spLocks noGrp="1"/>
          </p:cNvSpPr>
          <p:nvPr>
            <p:ph/>
          </p:nvPr>
        </p:nvSpPr>
        <p:spPr>
          <a:xfrm>
            <a:off x="179280" y="1124640"/>
            <a:ext cx="8423640" cy="5039280"/>
          </a:xfrm>
          <a:prstGeom prst="rect">
            <a:avLst/>
          </a:prstGeom>
          <a:noFill/>
          <a:ln w="0">
            <a:noFill/>
          </a:ln>
        </p:spPr>
        <p:txBody>
          <a:bodyPr numCol="1" spcCol="0" lIns="0" rIns="0" tIns="0" bIns="0" anchor="t">
            <a:noAutofit/>
          </a:bodyPr>
          <a:p>
            <a:pPr lvl="1" marL="669960" indent="-325440" algn="just">
              <a:lnSpc>
                <a:spcPct val="100000"/>
              </a:lnSpc>
              <a:spcBef>
                <a:spcPts val="360"/>
              </a:spcBef>
              <a:buClr>
                <a:srgbClr val="3b812f"/>
              </a:buClr>
              <a:buSzPct val="60000"/>
              <a:buFont typeface="Wingdings" charset="2"/>
              <a:buChar char=""/>
            </a:pPr>
            <a:r>
              <a:rPr b="1" lang="en-GB" sz="1800" spc="-1" strike="noStrike">
                <a:solidFill>
                  <a:srgbClr val="000000"/>
                </a:solidFill>
                <a:latin typeface="Arial"/>
              </a:rPr>
              <a:t>caption-side: </a:t>
            </a:r>
            <a:r>
              <a:rPr b="0" i="1" lang="en-GB" sz="1800" spc="-1" strike="noStrike">
                <a:solidFill>
                  <a:srgbClr val="000000"/>
                </a:solidFill>
                <a:latin typeface="Arial"/>
              </a:rPr>
              <a:t>valores top \ bottom. </a:t>
            </a:r>
            <a:r>
              <a:rPr b="0" lang="es-ES_tradnl" sz="1800" spc="-1" strike="noStrike">
                <a:solidFill>
                  <a:srgbClr val="000000"/>
                </a:solidFill>
                <a:latin typeface="Arial"/>
              </a:rPr>
              <a:t>Posición del título (arriba o abajo).</a:t>
            </a:r>
            <a:endParaRPr b="0" lang="es-ES" sz="18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1" lang="es-ES_tradnl" sz="1800" spc="-1" strike="noStrike">
                <a:solidFill>
                  <a:srgbClr val="000000"/>
                </a:solidFill>
                <a:latin typeface="Arial"/>
              </a:rPr>
              <a:t>table-layout: </a:t>
            </a:r>
            <a:r>
              <a:rPr b="0" i="1" lang="es-ES_tradnl" sz="1800" spc="-1" strike="noStrike">
                <a:solidFill>
                  <a:srgbClr val="000000"/>
                </a:solidFill>
                <a:latin typeface="Arial"/>
              </a:rPr>
              <a:t>auto </a:t>
            </a:r>
            <a:r>
              <a:rPr b="0" i="1" lang="es-ES" sz="1800" spc="-1" strike="noStrike">
                <a:solidFill>
                  <a:srgbClr val="000000"/>
                </a:solidFill>
                <a:latin typeface="Arial"/>
              </a:rPr>
              <a:t>\ fixed. </a:t>
            </a:r>
            <a:r>
              <a:rPr b="0" lang="es-ES_tradnl" sz="1800" spc="-1" strike="noStrike">
                <a:solidFill>
                  <a:srgbClr val="000000"/>
                </a:solidFill>
                <a:latin typeface="Arial"/>
              </a:rPr>
              <a:t>Control del algoritmo usado para el formato de las celdas, filas y columnas.</a:t>
            </a:r>
            <a:endParaRPr b="0" lang="es-ES" sz="18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1" lang="es-ES_tradnl" sz="1800" spc="-1" strike="noStrike">
                <a:solidFill>
                  <a:srgbClr val="000000"/>
                </a:solidFill>
                <a:latin typeface="Arial"/>
              </a:rPr>
              <a:t>border-collapse: </a:t>
            </a:r>
            <a:r>
              <a:rPr b="0" i="1" lang="es-ES_tradnl" sz="1800" spc="-1" strike="noStrike">
                <a:solidFill>
                  <a:srgbClr val="000000"/>
                </a:solidFill>
                <a:latin typeface="Arial"/>
              </a:rPr>
              <a:t>collapse \ separate. </a:t>
            </a:r>
            <a:r>
              <a:rPr b="0" lang="es-ES_tradnl" sz="1800" spc="-1" strike="noStrike">
                <a:solidFill>
                  <a:srgbClr val="000000"/>
                </a:solidFill>
                <a:latin typeface="Arial"/>
              </a:rPr>
              <a:t>Si los diferentes bordes de cada celda se unen, o aparecen por separado.</a:t>
            </a:r>
            <a:endParaRPr b="0" lang="es-ES" sz="1800" spc="-1" strike="noStrike">
              <a:latin typeface="Arial"/>
            </a:endParaRPr>
          </a:p>
          <a:p>
            <a:pPr>
              <a:lnSpc>
                <a:spcPct val="100000"/>
              </a:lnSpc>
            </a:pPr>
            <a:endParaRPr b="0" lang="es-ES" sz="1800" spc="-1" strike="noStrike">
              <a:latin typeface="Arial"/>
            </a:endParaRPr>
          </a:p>
          <a:p>
            <a:pPr>
              <a:lnSpc>
                <a:spcPct val="100000"/>
              </a:lnSpc>
            </a:pPr>
            <a:endParaRPr b="0" lang="es-ES" sz="1800" spc="-1" strike="noStrike">
              <a:latin typeface="Arial"/>
            </a:endParaRPr>
          </a:p>
          <a:p>
            <a:pPr>
              <a:lnSpc>
                <a:spcPct val="100000"/>
              </a:lnSpc>
            </a:pPr>
            <a:endParaRPr b="0" lang="es-ES" sz="1800" spc="-1" strike="noStrike">
              <a:latin typeface="Arial"/>
            </a:endParaRPr>
          </a:p>
          <a:p>
            <a:pPr>
              <a:lnSpc>
                <a:spcPct val="100000"/>
              </a:lnSpc>
            </a:pPr>
            <a:endParaRPr b="0" lang="es-ES" sz="1800" spc="-1" strike="noStrike">
              <a:latin typeface="Arial"/>
            </a:endParaRPr>
          </a:p>
          <a:p>
            <a:pPr>
              <a:lnSpc>
                <a:spcPct val="100000"/>
              </a:lnSpc>
            </a:pPr>
            <a:endParaRPr b="0" lang="es-ES" sz="18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1" lang="es-ES_tradnl" sz="1800" spc="-1" strike="noStrike">
                <a:solidFill>
                  <a:srgbClr val="000000"/>
                </a:solidFill>
                <a:latin typeface="Arial"/>
              </a:rPr>
              <a:t>border-spacing: </a:t>
            </a:r>
            <a:r>
              <a:rPr b="0" i="1" lang="es-ES_tradnl" sz="1800" spc="-1" strike="noStrike">
                <a:solidFill>
                  <a:srgbClr val="000000"/>
                </a:solidFill>
                <a:latin typeface="Arial"/>
              </a:rPr>
              <a:t>horizontal vertical. </a:t>
            </a:r>
            <a:r>
              <a:rPr b="0" lang="es-ES_tradnl" sz="1800" spc="-1" strike="noStrike">
                <a:solidFill>
                  <a:srgbClr val="000000"/>
                </a:solidFill>
                <a:latin typeface="Arial"/>
              </a:rPr>
              <a:t>Espaciado entre los bordes de celdas adyacentes. Solo funciona con </a:t>
            </a:r>
            <a:r>
              <a:rPr b="0" lang="es-ES_tradnl" sz="1800" spc="-1" strike="noStrike">
                <a:solidFill>
                  <a:srgbClr val="000000"/>
                </a:solidFill>
                <a:latin typeface="Courier New"/>
              </a:rPr>
              <a:t>border-collapse: separate</a:t>
            </a:r>
            <a:endParaRPr b="0" lang="es-ES" sz="18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1" lang="es-ES_tradnl" sz="1800" spc="-1" strike="noStrike">
                <a:solidFill>
                  <a:srgbClr val="000000"/>
                </a:solidFill>
                <a:latin typeface="Arial"/>
              </a:rPr>
              <a:t>empty-cells: </a:t>
            </a:r>
            <a:r>
              <a:rPr b="0" i="1" lang="es-ES_tradnl" sz="1800" spc="-1" strike="noStrike">
                <a:solidFill>
                  <a:srgbClr val="000000"/>
                </a:solidFill>
                <a:latin typeface="Arial"/>
              </a:rPr>
              <a:t>show \ hide. </a:t>
            </a:r>
            <a:r>
              <a:rPr b="0" lang="es-ES_tradnl" sz="1800" spc="-1" strike="noStrike">
                <a:solidFill>
                  <a:srgbClr val="000000"/>
                </a:solidFill>
                <a:latin typeface="Arial"/>
              </a:rPr>
              <a:t>Visibilidad de los bordes de celdas sin contenido (ocultar o mostrar).</a:t>
            </a:r>
            <a:endParaRPr b="0" lang="es-ES" sz="18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1" lang="es-ES_tradnl" sz="1800" spc="-1" strike="noStrike">
                <a:solidFill>
                  <a:srgbClr val="000000"/>
                </a:solidFill>
                <a:latin typeface="Arial"/>
              </a:rPr>
              <a:t>vertical-align: </a:t>
            </a:r>
            <a:r>
              <a:rPr b="0" i="1" lang="es-ES_tradnl" sz="1800" spc="-1" strike="noStrike">
                <a:solidFill>
                  <a:srgbClr val="000000"/>
                </a:solidFill>
                <a:latin typeface="Arial"/>
              </a:rPr>
              <a:t>top \ bottom \ middle. </a:t>
            </a:r>
            <a:r>
              <a:rPr b="0" lang="es-ES_tradnl" sz="1800" spc="-1" strike="noStrike">
                <a:solidFill>
                  <a:srgbClr val="000000"/>
                </a:solidFill>
                <a:latin typeface="Arial"/>
              </a:rPr>
              <a:t>Si una celda tiene un alto con height, especifica si el texto se muestra arriba, debajo o en el medio.</a:t>
            </a:r>
            <a:endParaRPr b="0" lang="es-ES" sz="1800" spc="-1" strike="noStrike">
              <a:latin typeface="Arial"/>
            </a:endParaRPr>
          </a:p>
          <a:p>
            <a:pPr>
              <a:lnSpc>
                <a:spcPct val="80000"/>
              </a:lnSpc>
              <a:spcBef>
                <a:spcPts val="300"/>
              </a:spcBef>
            </a:pPr>
            <a:endParaRPr b="0" lang="es-ES" sz="1800" spc="-1" strike="noStrike">
              <a:latin typeface="Arial"/>
            </a:endParaRPr>
          </a:p>
        </p:txBody>
      </p:sp>
      <p:pic>
        <p:nvPicPr>
          <p:cNvPr id="280" name="Imagen 5" descr=""/>
          <p:cNvPicPr/>
          <p:nvPr/>
        </p:nvPicPr>
        <p:blipFill>
          <a:blip r:embed="rId1"/>
          <a:stretch/>
        </p:blipFill>
        <p:spPr>
          <a:xfrm>
            <a:off x="2123640" y="2853000"/>
            <a:ext cx="4824360" cy="1366560"/>
          </a:xfrm>
          <a:prstGeom prst="rect">
            <a:avLst/>
          </a:prstGeom>
          <a:ln w="0">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81" name="5 Marcador de número de diapositiva"/>
          <p:cNvSpPr/>
          <p:nvPr/>
        </p:nvSpPr>
        <p:spPr>
          <a:xfrm>
            <a:off x="6553080" y="6243480"/>
            <a:ext cx="213228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0A80112-97B1-407D-B15A-D48346F3305D}" type="slidenum">
              <a:rPr b="0" lang="es-ES" sz="1200" spc="-1" strike="noStrike">
                <a:solidFill>
                  <a:srgbClr val="000000"/>
                </a:solidFill>
                <a:latin typeface="Garamond"/>
                <a:ea typeface="DejaVu Sans"/>
              </a:rPr>
              <a:t>&lt;número&gt;</a:t>
            </a:fld>
            <a:endParaRPr b="0" lang="es-ES" sz="1200" spc="-1" strike="noStrike">
              <a:latin typeface="Arial"/>
            </a:endParaRPr>
          </a:p>
        </p:txBody>
      </p:sp>
      <p:sp>
        <p:nvSpPr>
          <p:cNvPr id="282" name="PlaceHolder 1"/>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6.5 ATRIBUTOS DE VISIBILIDAD</a:t>
            </a:r>
            <a:endParaRPr b="0" lang="es-ES" sz="3800" spc="-1" strike="noStrike">
              <a:latin typeface="Arial"/>
            </a:endParaRPr>
          </a:p>
        </p:txBody>
      </p:sp>
      <p:sp>
        <p:nvSpPr>
          <p:cNvPr id="283" name="PlaceHolder 2"/>
          <p:cNvSpPr>
            <a:spLocks noGrp="1"/>
          </p:cNvSpPr>
          <p:nvPr>
            <p:ph/>
          </p:nvPr>
        </p:nvSpPr>
        <p:spPr>
          <a:xfrm>
            <a:off x="179640" y="1268640"/>
            <a:ext cx="8228160" cy="4529160"/>
          </a:xfrm>
          <a:prstGeom prst="rect">
            <a:avLst/>
          </a:prstGeom>
          <a:noFill/>
          <a:ln w="0">
            <a:noFill/>
          </a:ln>
        </p:spPr>
        <p:txBody>
          <a:bodyPr numCol="1" spcCol="0" lIns="0" rIns="0" tIns="0" bIns="0" anchor="t">
            <a:noAutofit/>
          </a:bodyPr>
          <a:p>
            <a:pPr marL="343080" indent="-343080" algn="just">
              <a:lnSpc>
                <a:spcPct val="100000"/>
              </a:lnSpc>
              <a:spcBef>
                <a:spcPts val="360"/>
              </a:spcBef>
              <a:buClr>
                <a:srgbClr val="cc9900"/>
              </a:buClr>
              <a:buSzPct val="65000"/>
              <a:buFont typeface="Wingdings" charset="2"/>
              <a:buChar char=""/>
            </a:pPr>
            <a:r>
              <a:rPr b="1" lang="es-ES_tradnl" sz="1800" spc="-1" strike="noStrike">
                <a:solidFill>
                  <a:srgbClr val="000000"/>
                </a:solidFill>
                <a:latin typeface="Arial"/>
              </a:rPr>
              <a:t>Overflow: </a:t>
            </a:r>
            <a:r>
              <a:rPr b="0" i="1" lang="es-ES_tradnl" sz="1800" spc="-1" strike="noStrike">
                <a:solidFill>
                  <a:srgbClr val="000000"/>
                </a:solidFill>
                <a:latin typeface="Arial"/>
              </a:rPr>
              <a:t>visible \ hidden \ scroll \ auto. </a:t>
            </a:r>
            <a:r>
              <a:rPr b="0" lang="es-ES_tradnl" sz="1800" spc="-1" strike="noStrike">
                <a:solidFill>
                  <a:srgbClr val="000000"/>
                </a:solidFill>
                <a:latin typeface="Arial"/>
              </a:rPr>
              <a:t>Comportamiento del contenido si se desborda el contenedor. Con visible desborda, con hidden se oculta el contenido, con scroll siempre muestra el scroll (vertical y horizontal), mientras que con auto solo muestra el scroll cuando es necesario. Es posible definir los valores overflow-x u overflow-y, para el desbordamiento horizontal o vertical, respectivamente.</a:t>
            </a:r>
            <a:endParaRPr b="0" lang="es-ES" sz="1800" spc="-1" strike="noStrike">
              <a:latin typeface="Arial"/>
            </a:endParaRPr>
          </a:p>
        </p:txBody>
      </p:sp>
      <p:pic>
        <p:nvPicPr>
          <p:cNvPr id="284" name="Imagen 5" descr=""/>
          <p:cNvPicPr/>
          <p:nvPr/>
        </p:nvPicPr>
        <p:blipFill>
          <a:blip r:embed="rId1"/>
          <a:stretch/>
        </p:blipFill>
        <p:spPr>
          <a:xfrm>
            <a:off x="2555640" y="3069000"/>
            <a:ext cx="3999240" cy="296100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85" name="5 Marcador de número de diapositiva"/>
          <p:cNvSpPr/>
          <p:nvPr/>
        </p:nvSpPr>
        <p:spPr>
          <a:xfrm>
            <a:off x="6553080" y="6243480"/>
            <a:ext cx="213228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82FD4A2-7234-49A8-85F9-0F9231066B5C}" type="slidenum">
              <a:rPr b="0" lang="es-ES" sz="1200" spc="-1" strike="noStrike">
                <a:solidFill>
                  <a:srgbClr val="000000"/>
                </a:solidFill>
                <a:latin typeface="Garamond"/>
                <a:ea typeface="DejaVu Sans"/>
              </a:rPr>
              <a:t>&lt;número&gt;</a:t>
            </a:fld>
            <a:endParaRPr b="0" lang="es-ES" sz="1200" spc="-1" strike="noStrike">
              <a:latin typeface="Arial"/>
            </a:endParaRPr>
          </a:p>
        </p:txBody>
      </p:sp>
      <p:sp>
        <p:nvSpPr>
          <p:cNvPr id="286" name="PlaceHolder 1"/>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6.5 ATRIBUTOS DE VISIBILIDAD</a:t>
            </a:r>
            <a:endParaRPr b="0" lang="es-ES" sz="3800" spc="-1" strike="noStrike">
              <a:latin typeface="Arial"/>
            </a:endParaRPr>
          </a:p>
        </p:txBody>
      </p:sp>
      <p:sp>
        <p:nvSpPr>
          <p:cNvPr id="287" name="PlaceHolder 2"/>
          <p:cNvSpPr>
            <a:spLocks noGrp="1"/>
          </p:cNvSpPr>
          <p:nvPr>
            <p:ph/>
          </p:nvPr>
        </p:nvSpPr>
        <p:spPr>
          <a:xfrm>
            <a:off x="179640" y="1268640"/>
            <a:ext cx="8228160" cy="4529160"/>
          </a:xfrm>
          <a:prstGeom prst="rect">
            <a:avLst/>
          </a:prstGeom>
          <a:noFill/>
          <a:ln w="0">
            <a:noFill/>
          </a:ln>
        </p:spPr>
        <p:txBody>
          <a:bodyPr numCol="1" spcCol="0" lIns="0" rIns="0" tIns="0" bIns="0" anchor="t">
            <a:noAutofit/>
          </a:bodyPr>
          <a:p>
            <a:pPr marL="343080" indent="-343080" algn="just">
              <a:lnSpc>
                <a:spcPct val="100000"/>
              </a:lnSpc>
              <a:spcBef>
                <a:spcPts val="400"/>
              </a:spcBef>
              <a:buClr>
                <a:srgbClr val="cc9900"/>
              </a:buClr>
              <a:buSzPct val="65000"/>
              <a:buFont typeface="Wingdings" charset="2"/>
              <a:buChar char=""/>
            </a:pPr>
            <a:r>
              <a:rPr b="1" lang="en-GB" sz="2000" spc="-1" strike="noStrike">
                <a:solidFill>
                  <a:srgbClr val="000000"/>
                </a:solidFill>
                <a:latin typeface="Arial"/>
              </a:rPr>
              <a:t>Display: </a:t>
            </a:r>
            <a:r>
              <a:rPr b="0" i="1" lang="en-GB" sz="2000" spc="-1" strike="noStrike">
                <a:solidFill>
                  <a:srgbClr val="000000"/>
                </a:solidFill>
                <a:latin typeface="Arial"/>
              </a:rPr>
              <a:t>inline \ block \ contents \ flex \ grid \ inline-block \ inline-flex \ inline-grid \ inline-table \ list-item \ run-in \ table \ table-caption \ table-column-group \ table-header-group \ table-footer-group \ table-row-group \ table-cell \ table-column \ table-row. </a:t>
            </a:r>
            <a:r>
              <a:rPr b="0" lang="es-ES_tradnl" sz="2000" spc="-1" strike="noStrike">
                <a:solidFill>
                  <a:srgbClr val="000000"/>
                </a:solidFill>
                <a:latin typeface="Arial"/>
              </a:rPr>
              <a:t>Por un lado, </a:t>
            </a:r>
            <a:r>
              <a:rPr b="0" lang="es-ES_tradnl" sz="2000" spc="-1" strike="noStrike">
                <a:solidFill>
                  <a:srgbClr val="000000"/>
                </a:solidFill>
                <a:latin typeface="Courier New"/>
              </a:rPr>
              <a:t>display: none </a:t>
            </a:r>
            <a:r>
              <a:rPr b="0" lang="es-ES_tradnl" sz="2000" spc="-1" strike="noStrike">
                <a:solidFill>
                  <a:srgbClr val="000000"/>
                </a:solidFill>
                <a:latin typeface="Arial"/>
              </a:rPr>
              <a:t>oculta un elemento en la página siendo ocupado por el siguiente. Por otro lado, esta propiedad permite cambiar el comportamiento por defecto de las etiquetas de HTML. Por ejemplo, un &lt;div&gt; tiende a ocupar un bloque (</a:t>
            </a:r>
            <a:r>
              <a:rPr b="0" lang="es-ES_tradnl" sz="2000" spc="-1" strike="noStrike">
                <a:solidFill>
                  <a:srgbClr val="000000"/>
                </a:solidFill>
                <a:latin typeface="Courier New"/>
              </a:rPr>
              <a:t>display: block</a:t>
            </a:r>
            <a:r>
              <a:rPr b="0" lang="es-ES_tradnl" sz="2000" spc="-1" strike="noStrike">
                <a:solidFill>
                  <a:srgbClr val="000000"/>
                </a:solidFill>
                <a:latin typeface="Arial"/>
              </a:rPr>
              <a:t>) o un &lt;span&gt; lo que ocupe su contenido (</a:t>
            </a:r>
            <a:r>
              <a:rPr b="0" lang="es-ES_tradnl" sz="2000" spc="-1" strike="noStrike">
                <a:solidFill>
                  <a:srgbClr val="000000"/>
                </a:solidFill>
                <a:latin typeface="Courier New"/>
              </a:rPr>
              <a:t>display: inline</a:t>
            </a:r>
            <a:r>
              <a:rPr b="0" lang="es-ES_tradnl" sz="2000" spc="-1" strike="noStrike">
                <a:solidFill>
                  <a:srgbClr val="000000"/>
                </a:solidFill>
                <a:latin typeface="Arial"/>
              </a:rPr>
              <a:t>). Esta propiedad puede hacer que un &lt;div&gt; se comporte inline o incluso una combinación de block e inline (inline-block).</a:t>
            </a:r>
            <a:endParaRPr b="0" lang="es-ES" sz="2000" spc="-1" strike="noStrike">
              <a:latin typeface="Arial"/>
            </a:endParaRPr>
          </a:p>
          <a:p>
            <a:pPr marL="343080" indent="-343080" algn="just">
              <a:lnSpc>
                <a:spcPct val="100000"/>
              </a:lnSpc>
              <a:spcBef>
                <a:spcPts val="400"/>
              </a:spcBef>
              <a:buClr>
                <a:srgbClr val="cc9900"/>
              </a:buClr>
              <a:buSzPct val="65000"/>
              <a:buFont typeface="Wingdings" charset="2"/>
              <a:buChar char=""/>
            </a:pPr>
            <a:r>
              <a:rPr b="1" lang="es-ES_tradnl" sz="2000" spc="-1" strike="noStrike">
                <a:solidFill>
                  <a:srgbClr val="000000"/>
                </a:solidFill>
                <a:latin typeface="Arial"/>
              </a:rPr>
              <a:t>Visibility: </a:t>
            </a:r>
            <a:r>
              <a:rPr b="0" i="1" lang="es-ES_tradnl" sz="2000" spc="-1" strike="noStrike">
                <a:solidFill>
                  <a:srgbClr val="000000"/>
                </a:solidFill>
                <a:latin typeface="Arial"/>
              </a:rPr>
              <a:t>visible \ hidden. </a:t>
            </a:r>
            <a:r>
              <a:rPr b="0" lang="es-ES_tradnl" sz="2000" spc="-1" strike="noStrike">
                <a:solidFill>
                  <a:srgbClr val="000000"/>
                </a:solidFill>
                <a:latin typeface="Arial"/>
              </a:rPr>
              <a:t>Visibilidad de las cajas. Si el valor es hidden, el espacio del elemento no visible no se ocupa por otro y se queda en blanco.</a:t>
            </a:r>
            <a:endParaRPr b="0" lang="es-ES" sz="2000" spc="-1" strike="noStrike">
              <a:latin typeface="Arial"/>
            </a:endParaRPr>
          </a:p>
          <a:p>
            <a:pPr algn="just">
              <a:lnSpc>
                <a:spcPct val="100000"/>
              </a:lnSpc>
              <a:spcBef>
                <a:spcPts val="400"/>
              </a:spcBef>
            </a:pP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88" name="5 Marcador de número de diapositiva"/>
          <p:cNvSpPr/>
          <p:nvPr/>
        </p:nvSpPr>
        <p:spPr>
          <a:xfrm>
            <a:off x="6553080" y="6243480"/>
            <a:ext cx="213228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6AF6644C-0B5F-4B14-9513-1096F30FD12D}" type="slidenum">
              <a:rPr b="0" lang="es-ES" sz="1200" spc="-1" strike="noStrike">
                <a:solidFill>
                  <a:srgbClr val="000000"/>
                </a:solidFill>
                <a:latin typeface="Garamond"/>
                <a:ea typeface="DejaVu Sans"/>
              </a:rPr>
              <a:t>&lt;número&gt;</a:t>
            </a:fld>
            <a:endParaRPr b="0" lang="es-ES" sz="1200" spc="-1" strike="noStrike">
              <a:latin typeface="Arial"/>
            </a:endParaRPr>
          </a:p>
        </p:txBody>
      </p:sp>
      <p:sp>
        <p:nvSpPr>
          <p:cNvPr id="289" name="PlaceHolder 1"/>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6.6 ATRIBUTOS DE LISTAS</a:t>
            </a:r>
            <a:endParaRPr b="0" lang="es-ES" sz="3800" spc="-1" strike="noStrike">
              <a:latin typeface="Arial"/>
            </a:endParaRPr>
          </a:p>
        </p:txBody>
      </p:sp>
      <p:sp>
        <p:nvSpPr>
          <p:cNvPr id="290" name="PlaceHolder 2"/>
          <p:cNvSpPr>
            <a:spLocks noGrp="1"/>
          </p:cNvSpPr>
          <p:nvPr>
            <p:ph/>
          </p:nvPr>
        </p:nvSpPr>
        <p:spPr>
          <a:xfrm>
            <a:off x="251640" y="1196640"/>
            <a:ext cx="8228160" cy="4529160"/>
          </a:xfrm>
          <a:prstGeom prst="rect">
            <a:avLst/>
          </a:prstGeom>
          <a:noFill/>
          <a:ln w="0">
            <a:noFill/>
          </a:ln>
        </p:spPr>
        <p:txBody>
          <a:bodyPr numCol="1" spcCol="0" lIns="0" rIns="0" tIns="0" bIns="0" anchor="t">
            <a:noAutofit/>
          </a:bodyPr>
          <a:p>
            <a:pPr marL="415800" indent="-285840" algn="just">
              <a:lnSpc>
                <a:spcPct val="100000"/>
              </a:lnSpc>
              <a:spcBef>
                <a:spcPts val="400"/>
              </a:spcBef>
              <a:buClr>
                <a:srgbClr val="cc9900"/>
              </a:buClr>
              <a:buSzPct val="65000"/>
              <a:buFont typeface="Wingdings" charset="2"/>
              <a:buChar char=""/>
            </a:pPr>
            <a:r>
              <a:rPr b="1" lang="en-GB" sz="2000" spc="-1" strike="noStrike">
                <a:solidFill>
                  <a:srgbClr val="000000"/>
                </a:solidFill>
                <a:latin typeface="Arial"/>
              </a:rPr>
              <a:t>list-style-type: </a:t>
            </a:r>
            <a:r>
              <a:rPr b="0" i="1" lang="en-GB" sz="2000" spc="-1" strike="noStrike">
                <a:solidFill>
                  <a:srgbClr val="000000"/>
                </a:solidFill>
                <a:latin typeface="Arial"/>
              </a:rPr>
              <a:t>disc \ circle \ square \ decimal \ decimal-leading-zero \ lower-roman \ upper-roman \ lower-greek \ lower-latin \ upper-latin \ armenian \ georgian \ lower-alpha \ upper-alpha \ none. </a:t>
            </a:r>
            <a:r>
              <a:rPr b="0" lang="es-ES_tradnl" sz="2000" spc="-1" strike="noStrike">
                <a:solidFill>
                  <a:srgbClr val="000000"/>
                </a:solidFill>
                <a:latin typeface="Arial"/>
              </a:rPr>
              <a:t>Estilo aplicable a los marcadores visuales de las listas. Se puede quitar el marcador con </a:t>
            </a:r>
            <a:r>
              <a:rPr b="0" lang="es-ES_tradnl" sz="2000" spc="-1" strike="noStrike">
                <a:solidFill>
                  <a:srgbClr val="000000"/>
                </a:solidFill>
                <a:latin typeface="Courier New"/>
              </a:rPr>
              <a:t>list-style-type: none</a:t>
            </a:r>
            <a:r>
              <a:rPr b="0" lang="es-ES_tradnl" sz="2000" spc="-1" strike="noStrike">
                <a:solidFill>
                  <a:srgbClr val="000000"/>
                </a:solidFill>
                <a:latin typeface="Arial"/>
              </a:rPr>
              <a:t>.</a:t>
            </a:r>
            <a:endParaRPr b="0" lang="es-ES" sz="2000" spc="-1" strike="noStrike">
              <a:latin typeface="Arial"/>
            </a:endParaRPr>
          </a:p>
          <a:p>
            <a:pPr marL="415800" indent="-285840" algn="just">
              <a:lnSpc>
                <a:spcPct val="100000"/>
              </a:lnSpc>
              <a:spcBef>
                <a:spcPts val="400"/>
              </a:spcBef>
              <a:buClr>
                <a:srgbClr val="cc9900"/>
              </a:buClr>
              <a:buSzPct val="65000"/>
              <a:buFont typeface="Wingdings" charset="2"/>
              <a:buChar char=""/>
            </a:pPr>
            <a:r>
              <a:rPr b="1" lang="es-ES_tradnl" sz="2000" spc="-1" strike="noStrike">
                <a:solidFill>
                  <a:srgbClr val="000000"/>
                </a:solidFill>
                <a:latin typeface="Arial"/>
              </a:rPr>
              <a:t>list-style-image: </a:t>
            </a:r>
            <a:r>
              <a:rPr b="0" i="1" lang="es-ES_tradnl" sz="2000" spc="-1" strike="noStrike">
                <a:solidFill>
                  <a:srgbClr val="000000"/>
                </a:solidFill>
                <a:latin typeface="Arial"/>
              </a:rPr>
              <a:t>url("../jpg") \ none. </a:t>
            </a:r>
            <a:r>
              <a:rPr b="0" lang="es-ES_tradnl" sz="2000" spc="-1" strike="noStrike">
                <a:solidFill>
                  <a:srgbClr val="000000"/>
                </a:solidFill>
                <a:latin typeface="Arial"/>
              </a:rPr>
              <a:t>Imagen aplicable a los elementos de las listas. </a:t>
            </a:r>
            <a:endParaRPr b="0" lang="es-ES" sz="2000" spc="-1" strike="noStrike">
              <a:latin typeface="Arial"/>
            </a:endParaRPr>
          </a:p>
          <a:p>
            <a:pPr marL="415800" indent="-285840" algn="just">
              <a:lnSpc>
                <a:spcPct val="100000"/>
              </a:lnSpc>
              <a:spcBef>
                <a:spcPts val="400"/>
              </a:spcBef>
              <a:buClr>
                <a:srgbClr val="cc9900"/>
              </a:buClr>
              <a:buSzPct val="65000"/>
              <a:buFont typeface="Wingdings" charset="2"/>
              <a:buChar char=""/>
            </a:pPr>
            <a:r>
              <a:rPr b="1" lang="es-ES_tradnl" sz="2000" spc="-1" strike="noStrike">
                <a:solidFill>
                  <a:srgbClr val="000000"/>
                </a:solidFill>
                <a:latin typeface="Arial"/>
              </a:rPr>
              <a:t>list-style-position: </a:t>
            </a:r>
            <a:r>
              <a:rPr b="0" i="1" lang="es-ES_tradnl" sz="2000" spc="-1" strike="noStrike">
                <a:solidFill>
                  <a:srgbClr val="000000"/>
                </a:solidFill>
                <a:latin typeface="Arial"/>
              </a:rPr>
              <a:t>inside </a:t>
            </a:r>
            <a:r>
              <a:rPr b="0" i="1" lang="es-ES" sz="2000" spc="-1" strike="noStrike">
                <a:solidFill>
                  <a:srgbClr val="000000"/>
                </a:solidFill>
                <a:latin typeface="Arial"/>
              </a:rPr>
              <a:t>\ outside. </a:t>
            </a:r>
            <a:r>
              <a:rPr b="0" lang="es-ES_tradnl" sz="2000" spc="-1" strike="noStrike">
                <a:solidFill>
                  <a:srgbClr val="000000"/>
                </a:solidFill>
                <a:latin typeface="Arial"/>
              </a:rPr>
              <a:t>Posición dentro de la lista de los elementos marcadores de las listas.</a:t>
            </a:r>
            <a:endParaRPr b="0" lang="es-ES" sz="2000" spc="-1" strike="noStrike">
              <a:latin typeface="Arial"/>
            </a:endParaRPr>
          </a:p>
        </p:txBody>
      </p:sp>
      <p:pic>
        <p:nvPicPr>
          <p:cNvPr id="291" name="Imagen 5" descr=""/>
          <p:cNvPicPr/>
          <p:nvPr/>
        </p:nvPicPr>
        <p:blipFill>
          <a:blip r:embed="rId1"/>
          <a:stretch/>
        </p:blipFill>
        <p:spPr>
          <a:xfrm>
            <a:off x="1835640" y="4221000"/>
            <a:ext cx="5199120" cy="1398600"/>
          </a:xfrm>
          <a:prstGeom prst="rect">
            <a:avLst/>
          </a:prstGeom>
          <a:ln w="0">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92"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8953C82E-3E85-4F48-9448-F1324CF36748}"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93"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 ATRIBUTOS. MODELO DE CAJAS.</a:t>
            </a:r>
            <a:r>
              <a:rPr b="0" lang="es-ES" sz="3800" spc="-1" strike="noStrike">
                <a:solidFill>
                  <a:srgbClr val="006633"/>
                </a:solidFill>
                <a:latin typeface="Garamond"/>
              </a:rPr>
              <a:t> </a:t>
            </a:r>
            <a:endParaRPr b="0" lang="es-ES" sz="3800" spc="-1" strike="noStrike">
              <a:latin typeface="Arial"/>
            </a:endParaRPr>
          </a:p>
        </p:txBody>
      </p:sp>
      <p:sp>
        <p:nvSpPr>
          <p:cNvPr id="294" name="4 CuadroTexto"/>
          <p:cNvSpPr/>
          <p:nvPr/>
        </p:nvSpPr>
        <p:spPr>
          <a:xfrm>
            <a:off x="716400" y="1633680"/>
            <a:ext cx="7991640" cy="4226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600" spc="-1" strike="noStrike">
                <a:solidFill>
                  <a:srgbClr val="000000"/>
                </a:solidFill>
                <a:latin typeface="Arial"/>
                <a:ea typeface="DejaVu Sans"/>
              </a:rPr>
              <a:t>Las cajas tienen varios atributos relacionados con colores imágenes etc.</a:t>
            </a: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marL="285840" indent="-285840">
              <a:lnSpc>
                <a:spcPct val="100000"/>
              </a:lnSpc>
              <a:buClr>
                <a:srgbClr val="000000"/>
              </a:buClr>
              <a:buFont typeface="Arial"/>
              <a:buChar char="•"/>
            </a:pPr>
            <a:r>
              <a:rPr b="0" lang="es-ES" sz="1600" spc="-1" strike="noStrike">
                <a:solidFill>
                  <a:srgbClr val="000000"/>
                </a:solidFill>
                <a:latin typeface="Arial"/>
                <a:ea typeface="DejaVu Sans"/>
              </a:rPr>
              <a:t>Atributos de posición de la caja.</a:t>
            </a:r>
            <a:endParaRPr b="0" lang="es-ES" sz="1600" spc="-1" strike="noStrike">
              <a:latin typeface="Arial"/>
            </a:endParaRPr>
          </a:p>
          <a:p>
            <a:pPr marL="285840" indent="-285840">
              <a:lnSpc>
                <a:spcPct val="100000"/>
              </a:lnSpc>
              <a:buClr>
                <a:srgbClr val="000000"/>
              </a:buClr>
              <a:buFont typeface="Arial"/>
              <a:buChar char="•"/>
            </a:pPr>
            <a:r>
              <a:rPr b="0" lang="es-ES" sz="1600" spc="-1" strike="noStrike">
                <a:solidFill>
                  <a:srgbClr val="000000"/>
                </a:solidFill>
                <a:latin typeface="Arial"/>
                <a:ea typeface="DejaVu Sans"/>
              </a:rPr>
              <a:t>Los atributos de los márgenes, que asignan un borde externo a la caja.</a:t>
            </a:r>
            <a:endParaRPr b="0" lang="es-ES" sz="1600" spc="-1" strike="noStrike">
              <a:latin typeface="Arial"/>
            </a:endParaRPr>
          </a:p>
          <a:p>
            <a:pPr marL="285840" indent="-285840">
              <a:lnSpc>
                <a:spcPct val="100000"/>
              </a:lnSpc>
              <a:buClr>
                <a:srgbClr val="000000"/>
              </a:buClr>
              <a:buFont typeface="Arial"/>
              <a:buChar char="•"/>
            </a:pPr>
            <a:r>
              <a:rPr b="0" lang="es-ES" sz="1600" spc="-1" strike="noStrike">
                <a:solidFill>
                  <a:srgbClr val="000000"/>
                </a:solidFill>
                <a:latin typeface="Arial"/>
                <a:ea typeface="DejaVu Sans"/>
              </a:rPr>
              <a:t>Los atributos de relleno (padding) asignan un espacio interno dentro de la caja para separar el contenido de los márgenes.</a:t>
            </a:r>
            <a:endParaRPr b="0" lang="es-ES" sz="1600" spc="-1" strike="noStrike">
              <a:latin typeface="Arial"/>
            </a:endParaRPr>
          </a:p>
          <a:p>
            <a:pPr marL="285840" indent="-285840">
              <a:lnSpc>
                <a:spcPct val="100000"/>
              </a:lnSpc>
              <a:buClr>
                <a:srgbClr val="000000"/>
              </a:buClr>
              <a:buFont typeface="Arial"/>
              <a:buChar char="•"/>
            </a:pPr>
            <a:r>
              <a:rPr b="0" lang="es-ES" sz="1600" spc="-1" strike="noStrike">
                <a:solidFill>
                  <a:srgbClr val="000000"/>
                </a:solidFill>
                <a:latin typeface="Arial"/>
                <a:ea typeface="DejaVu Sans"/>
              </a:rPr>
              <a:t>Los atributos de los bordes, que definen las líneas gráficas alrededor de la caja.</a:t>
            </a:r>
            <a:endParaRPr b="0" lang="es-ES" sz="1600" spc="-1" strike="noStrike">
              <a:latin typeface="Arial"/>
            </a:endParaRPr>
          </a:p>
        </p:txBody>
      </p:sp>
      <p:pic>
        <p:nvPicPr>
          <p:cNvPr id="295" name="Picture 4" descr=""/>
          <p:cNvPicPr/>
          <p:nvPr/>
        </p:nvPicPr>
        <p:blipFill>
          <a:blip r:embed="rId1"/>
          <a:stretch/>
        </p:blipFill>
        <p:spPr>
          <a:xfrm>
            <a:off x="1800000" y="1927800"/>
            <a:ext cx="5038920" cy="2571120"/>
          </a:xfrm>
          <a:prstGeom prst="rect">
            <a:avLst/>
          </a:prstGeom>
          <a:ln w="0">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96"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D22ED654-D551-4419-91CD-41398C7484DA}" type="slidenum">
              <a:rPr b="0" lang="es-ES" sz="1200" spc="-1" strike="noStrike">
                <a:solidFill>
                  <a:srgbClr val="000000"/>
                </a:solidFill>
                <a:latin typeface="Garamond"/>
              </a:rPr>
              <a:t>&lt;número&gt;</a:t>
            </a:fld>
            <a:endParaRPr b="0" lang="es-ES" sz="1200" spc="-1" strike="noStrike">
              <a:latin typeface="Times New Roman"/>
            </a:endParaRPr>
          </a:p>
        </p:txBody>
      </p:sp>
      <p:sp>
        <p:nvSpPr>
          <p:cNvPr id="297"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7.1 ATRIBUTOS </a:t>
            </a:r>
            <a:r>
              <a:rPr b="1" i="1" lang="es-ES" sz="3800" spc="-1" strike="noStrike">
                <a:solidFill>
                  <a:srgbClr val="006633"/>
                </a:solidFill>
                <a:latin typeface="Garamond"/>
              </a:rPr>
              <a:t>MARGIN </a:t>
            </a:r>
            <a:br/>
            <a:endParaRPr b="0" lang="es-ES" sz="3800" spc="-1" strike="noStrike">
              <a:latin typeface="Arial"/>
            </a:endParaRPr>
          </a:p>
        </p:txBody>
      </p:sp>
      <p:sp>
        <p:nvSpPr>
          <p:cNvPr id="298" name="PlaceHolder 3"/>
          <p:cNvSpPr>
            <a:spLocks noGrp="1"/>
          </p:cNvSpPr>
          <p:nvPr>
            <p:ph/>
          </p:nvPr>
        </p:nvSpPr>
        <p:spPr>
          <a:xfrm>
            <a:off x="395280" y="981000"/>
            <a:ext cx="8228160" cy="5105520"/>
          </a:xfrm>
          <a:prstGeom prst="rect">
            <a:avLst/>
          </a:prstGeom>
          <a:noFill/>
          <a:ln w="0">
            <a:noFill/>
          </a:ln>
        </p:spPr>
        <p:txBody>
          <a:bodyPr numCol="1" spcCol="0" lIns="0" rIns="0" tIns="0" bIns="0" anchor="t">
            <a:noAutofit/>
          </a:bodyPr>
          <a:p>
            <a:pPr marL="343080" indent="-343080">
              <a:lnSpc>
                <a:spcPct val="80000"/>
              </a:lnSpc>
              <a:spcBef>
                <a:spcPts val="360"/>
              </a:spcBef>
              <a:buClr>
                <a:srgbClr val="cc9900"/>
              </a:buClr>
              <a:buSzPct val="65000"/>
              <a:buFont typeface="Wingdings" charset="2"/>
              <a:buChar char=""/>
            </a:pPr>
            <a:r>
              <a:rPr b="0" lang="es-ES" sz="1800" spc="-1" strike="noStrike">
                <a:solidFill>
                  <a:srgbClr val="000000"/>
                </a:solidFill>
                <a:latin typeface="Arial"/>
              </a:rPr>
              <a:t>Los atributos margin-left, margin-right, margin-top, margin-bottom marcan la separación entre los diferentes elementos y se aplica por fuera de los bordes. </a:t>
            </a:r>
            <a:endParaRPr b="0" lang="es-ES" sz="1800" spc="-1" strike="noStrike">
              <a:latin typeface="Arial"/>
            </a:endParaRPr>
          </a:p>
          <a:p>
            <a:pPr marL="343080" indent="-343080">
              <a:lnSpc>
                <a:spcPct val="80000"/>
              </a:lnSpc>
              <a:spcBef>
                <a:spcPts val="289"/>
              </a:spcBef>
              <a:tabLst>
                <a:tab algn="l" pos="0"/>
              </a:tabLst>
            </a:pPr>
            <a:r>
              <a:rPr b="0" lang="es-ES" sz="1450" spc="-1" strike="noStrike">
                <a:solidFill>
                  <a:srgbClr val="000000"/>
                </a:solidFill>
                <a:latin typeface="Courier New"/>
              </a:rPr>
              <a:t>&lt;head&gt; </a:t>
            </a:r>
            <a:endParaRPr b="0" lang="es-ES" sz="1450" spc="-1" strike="noStrike">
              <a:latin typeface="Arial"/>
            </a:endParaRPr>
          </a:p>
          <a:p>
            <a:pPr marL="343080" indent="-343080">
              <a:lnSpc>
                <a:spcPct val="80000"/>
              </a:lnSpc>
              <a:spcBef>
                <a:spcPts val="289"/>
              </a:spcBef>
              <a:tabLst>
                <a:tab algn="l" pos="0"/>
              </a:tabLst>
            </a:pPr>
            <a:r>
              <a:rPr b="0" lang="es-ES" sz="1450" spc="-1" strike="noStrike">
                <a:solidFill>
                  <a:srgbClr val="000000"/>
                </a:solidFill>
                <a:latin typeface="Courier New"/>
              </a:rPr>
              <a:t>&lt;style&gt; </a:t>
            </a:r>
            <a:endParaRPr b="0" lang="es-ES" sz="1450" spc="-1" strike="noStrike">
              <a:latin typeface="Arial"/>
            </a:endParaRPr>
          </a:p>
          <a:p>
            <a:pPr marL="669960" indent="-325440">
              <a:lnSpc>
                <a:spcPct val="80000"/>
              </a:lnSpc>
              <a:spcBef>
                <a:spcPts val="289"/>
              </a:spcBef>
              <a:tabLst>
                <a:tab algn="l" pos="0"/>
              </a:tabLst>
            </a:pPr>
            <a:r>
              <a:rPr b="0" lang="es-ES" sz="1450" spc="-1" strike="noStrike">
                <a:solidFill>
                  <a:srgbClr val="000000"/>
                </a:solidFill>
                <a:latin typeface="Courier New"/>
              </a:rPr>
              <a:t>div#contenedor {</a:t>
            </a:r>
            <a:endParaRPr b="0" lang="es-ES" sz="1450" spc="-1" strike="noStrike">
              <a:latin typeface="Arial"/>
            </a:endParaRPr>
          </a:p>
          <a:p>
            <a:pPr marL="669960" indent="-325440">
              <a:lnSpc>
                <a:spcPct val="80000"/>
              </a:lnSpc>
              <a:spcBef>
                <a:spcPts val="289"/>
              </a:spcBef>
              <a:tabLst>
                <a:tab algn="l" pos="0"/>
              </a:tabLst>
            </a:pPr>
            <a:r>
              <a:rPr b="0" lang="es-ES" sz="1450" spc="-1" strike="noStrike">
                <a:solidFill>
                  <a:srgbClr val="000000"/>
                </a:solidFill>
                <a:latin typeface="Courier New"/>
              </a:rPr>
              <a:t>	</a:t>
            </a:r>
            <a:r>
              <a:rPr b="0" lang="es-ES" sz="1450" spc="-1" strike="noStrike">
                <a:solidFill>
                  <a:srgbClr val="000000"/>
                </a:solidFill>
                <a:latin typeface="Courier New"/>
              </a:rPr>
              <a:t>	</a:t>
            </a:r>
            <a:r>
              <a:rPr b="0" lang="es-ES" sz="1450" spc="-1" strike="noStrike">
                <a:solidFill>
                  <a:srgbClr val="000000"/>
                </a:solidFill>
                <a:latin typeface="Courier New"/>
              </a:rPr>
              <a:t>margin-top: 100px;</a:t>
            </a:r>
            <a:endParaRPr b="0" lang="es-ES" sz="1450" spc="-1" strike="noStrike">
              <a:latin typeface="Arial"/>
            </a:endParaRPr>
          </a:p>
          <a:p>
            <a:pPr marL="669960" indent="-325440">
              <a:lnSpc>
                <a:spcPct val="80000"/>
              </a:lnSpc>
              <a:spcBef>
                <a:spcPts val="289"/>
              </a:spcBef>
              <a:tabLst>
                <a:tab algn="l" pos="0"/>
              </a:tabLst>
            </a:pPr>
            <a:r>
              <a:rPr b="0" lang="es-ES" sz="1450" spc="-1" strike="noStrike">
                <a:solidFill>
                  <a:srgbClr val="000000"/>
                </a:solidFill>
                <a:latin typeface="Courier New"/>
              </a:rPr>
              <a:t>	</a:t>
            </a:r>
            <a:r>
              <a:rPr b="0" lang="es-ES" sz="1450" spc="-1" strike="noStrike">
                <a:solidFill>
                  <a:srgbClr val="000000"/>
                </a:solidFill>
                <a:latin typeface="Courier New"/>
              </a:rPr>
              <a:t>	</a:t>
            </a:r>
            <a:r>
              <a:rPr b="0" lang="es-ES" sz="1450" spc="-1" strike="noStrike">
                <a:solidFill>
                  <a:srgbClr val="000000"/>
                </a:solidFill>
                <a:latin typeface="Courier New"/>
              </a:rPr>
              <a:t>margin-right: 100px;</a:t>
            </a:r>
            <a:endParaRPr b="0" lang="es-ES" sz="1450" spc="-1" strike="noStrike">
              <a:latin typeface="Arial"/>
            </a:endParaRPr>
          </a:p>
          <a:p>
            <a:pPr marL="669960" indent="-325440">
              <a:lnSpc>
                <a:spcPct val="80000"/>
              </a:lnSpc>
              <a:spcBef>
                <a:spcPts val="289"/>
              </a:spcBef>
              <a:tabLst>
                <a:tab algn="l" pos="0"/>
              </a:tabLst>
            </a:pPr>
            <a:r>
              <a:rPr b="0" lang="es-ES" sz="1450" spc="-1" strike="noStrike">
                <a:solidFill>
                  <a:srgbClr val="000000"/>
                </a:solidFill>
                <a:latin typeface="Courier New"/>
              </a:rPr>
              <a:t>	</a:t>
            </a:r>
            <a:r>
              <a:rPr b="0" lang="es-ES" sz="1450" spc="-1" strike="noStrike">
                <a:solidFill>
                  <a:srgbClr val="000000"/>
                </a:solidFill>
                <a:latin typeface="Courier New"/>
              </a:rPr>
              <a:t>	</a:t>
            </a:r>
            <a:r>
              <a:rPr b="0" lang="es-ES" sz="1450" spc="-1" strike="noStrike">
                <a:solidFill>
                  <a:srgbClr val="000000"/>
                </a:solidFill>
                <a:latin typeface="Courier New"/>
              </a:rPr>
              <a:t>margin-bottom: 100px;</a:t>
            </a:r>
            <a:endParaRPr b="0" lang="es-ES" sz="1450" spc="-1" strike="noStrike">
              <a:latin typeface="Arial"/>
            </a:endParaRPr>
          </a:p>
          <a:p>
            <a:pPr marL="669960" indent="-325440">
              <a:lnSpc>
                <a:spcPct val="80000"/>
              </a:lnSpc>
              <a:spcBef>
                <a:spcPts val="289"/>
              </a:spcBef>
              <a:tabLst>
                <a:tab algn="l" pos="0"/>
              </a:tabLst>
            </a:pPr>
            <a:r>
              <a:rPr b="0" lang="es-ES" sz="1450" spc="-1" strike="noStrike">
                <a:solidFill>
                  <a:srgbClr val="000000"/>
                </a:solidFill>
                <a:latin typeface="Courier New"/>
              </a:rPr>
              <a:t>	</a:t>
            </a:r>
            <a:r>
              <a:rPr b="0" lang="es-ES" sz="1450" spc="-1" strike="noStrike">
                <a:solidFill>
                  <a:srgbClr val="000000"/>
                </a:solidFill>
                <a:latin typeface="Courier New"/>
              </a:rPr>
              <a:t>	</a:t>
            </a:r>
            <a:r>
              <a:rPr b="0" lang="es-ES" sz="1450" spc="-1" strike="noStrike">
                <a:solidFill>
                  <a:srgbClr val="000000"/>
                </a:solidFill>
                <a:latin typeface="Courier New"/>
              </a:rPr>
              <a:t>margin-left: 50px;</a:t>
            </a:r>
            <a:endParaRPr b="0" lang="es-ES" sz="1450" spc="-1" strike="noStrike">
              <a:latin typeface="Arial"/>
            </a:endParaRPr>
          </a:p>
          <a:p>
            <a:pPr marL="669960" indent="-325440">
              <a:lnSpc>
                <a:spcPct val="80000"/>
              </a:lnSpc>
              <a:spcBef>
                <a:spcPts val="289"/>
              </a:spcBef>
              <a:tabLst>
                <a:tab algn="l" pos="0"/>
              </a:tabLst>
            </a:pPr>
            <a:r>
              <a:rPr b="0" lang="es-ES" sz="1450" spc="-1" strike="noStrike">
                <a:solidFill>
                  <a:srgbClr val="000000"/>
                </a:solidFill>
                <a:latin typeface="Courier New"/>
              </a:rPr>
              <a:t>	</a:t>
            </a:r>
            <a:r>
              <a:rPr b="0" lang="es-ES" sz="1450" spc="-1" strike="noStrike">
                <a:solidFill>
                  <a:srgbClr val="000000"/>
                </a:solidFill>
                <a:latin typeface="Courier New"/>
              </a:rPr>
              <a:t>	</a:t>
            </a:r>
            <a:r>
              <a:rPr b="0" lang="es-ES" sz="1450" spc="-1" strike="noStrike">
                <a:solidFill>
                  <a:srgbClr val="000000"/>
                </a:solidFill>
                <a:latin typeface="Courier New"/>
              </a:rPr>
              <a:t>border: 3px dotted blue;</a:t>
            </a:r>
            <a:r>
              <a:rPr b="0" lang="es-ES" sz="1450" spc="-1" strike="noStrike">
                <a:solidFill>
                  <a:srgbClr val="000000"/>
                </a:solidFill>
                <a:latin typeface="Courier New"/>
              </a:rPr>
              <a:t>	</a:t>
            </a:r>
            <a:r>
              <a:rPr b="0" lang="es-ES" sz="1450" spc="-1" strike="noStrike">
                <a:solidFill>
                  <a:srgbClr val="000000"/>
                </a:solidFill>
                <a:latin typeface="Courier New"/>
              </a:rPr>
              <a:t>	</a:t>
            </a:r>
            <a:r>
              <a:rPr b="0" lang="es-ES" sz="1450" spc="-1" strike="noStrike">
                <a:solidFill>
                  <a:srgbClr val="000000"/>
                </a:solidFill>
                <a:latin typeface="Courier New"/>
              </a:rPr>
              <a:t>	</a:t>
            </a:r>
            <a:endParaRPr b="0" lang="es-ES" sz="1450" spc="-1" strike="noStrike">
              <a:latin typeface="Arial"/>
            </a:endParaRPr>
          </a:p>
          <a:p>
            <a:pPr marL="669960" indent="-325440">
              <a:lnSpc>
                <a:spcPct val="80000"/>
              </a:lnSpc>
              <a:spcBef>
                <a:spcPts val="289"/>
              </a:spcBef>
              <a:tabLst>
                <a:tab algn="l" pos="0"/>
              </a:tabLst>
            </a:pPr>
            <a:r>
              <a:rPr b="0" lang="es-ES" sz="1450" spc="-1" strike="noStrike">
                <a:solidFill>
                  <a:srgbClr val="000000"/>
                </a:solidFill>
                <a:latin typeface="Courier New"/>
              </a:rPr>
              <a:t>}</a:t>
            </a:r>
            <a:endParaRPr b="0" lang="es-ES" sz="1450" spc="-1" strike="noStrike">
              <a:latin typeface="Arial"/>
            </a:endParaRPr>
          </a:p>
          <a:p>
            <a:pPr marL="669960" indent="-325440">
              <a:lnSpc>
                <a:spcPct val="80000"/>
              </a:lnSpc>
              <a:spcBef>
                <a:spcPts val="289"/>
              </a:spcBef>
              <a:tabLst>
                <a:tab algn="l" pos="0"/>
              </a:tabLst>
            </a:pPr>
            <a:r>
              <a:rPr b="0" lang="es-ES" sz="1450" spc="-1" strike="noStrike">
                <a:solidFill>
                  <a:srgbClr val="000000"/>
                </a:solidFill>
                <a:latin typeface="Courier New"/>
              </a:rPr>
              <a:t>#contenedor div {</a:t>
            </a:r>
            <a:endParaRPr b="0" lang="es-ES" sz="1450" spc="-1" strike="noStrike">
              <a:latin typeface="Arial"/>
            </a:endParaRPr>
          </a:p>
          <a:p>
            <a:pPr marL="669960" indent="-325440">
              <a:lnSpc>
                <a:spcPct val="80000"/>
              </a:lnSpc>
              <a:spcBef>
                <a:spcPts val="289"/>
              </a:spcBef>
              <a:tabLst>
                <a:tab algn="l" pos="0"/>
              </a:tabLst>
            </a:pPr>
            <a:r>
              <a:rPr b="0" lang="es-ES" sz="1450" spc="-1" strike="noStrike">
                <a:solidFill>
                  <a:srgbClr val="000000"/>
                </a:solidFill>
                <a:latin typeface="Courier New"/>
              </a:rPr>
              <a:t>	</a:t>
            </a:r>
            <a:r>
              <a:rPr b="0" lang="es-ES" sz="1450" spc="-1" strike="noStrike">
                <a:solidFill>
                  <a:srgbClr val="000000"/>
                </a:solidFill>
                <a:latin typeface="Courier New"/>
              </a:rPr>
              <a:t>	</a:t>
            </a:r>
            <a:r>
              <a:rPr b="0" lang="es-ES" sz="1450" spc="-1" strike="noStrike">
                <a:solidFill>
                  <a:srgbClr val="000000"/>
                </a:solidFill>
                <a:latin typeface="Courier New"/>
              </a:rPr>
              <a:t>margin: 15px;</a:t>
            </a:r>
            <a:endParaRPr b="0" lang="es-ES" sz="1450" spc="-1" strike="noStrike">
              <a:latin typeface="Arial"/>
            </a:endParaRPr>
          </a:p>
          <a:p>
            <a:pPr marL="669960" indent="-325440">
              <a:lnSpc>
                <a:spcPct val="80000"/>
              </a:lnSpc>
              <a:spcBef>
                <a:spcPts val="289"/>
              </a:spcBef>
              <a:tabLst>
                <a:tab algn="l" pos="0"/>
              </a:tabLst>
            </a:pPr>
            <a:r>
              <a:rPr b="0" lang="es-ES" sz="1450" spc="-1" strike="noStrike">
                <a:solidFill>
                  <a:srgbClr val="000000"/>
                </a:solidFill>
                <a:latin typeface="Courier New"/>
              </a:rPr>
              <a:t>	</a:t>
            </a:r>
            <a:r>
              <a:rPr b="0" lang="es-ES" sz="1450" spc="-1" strike="noStrike">
                <a:solidFill>
                  <a:srgbClr val="000000"/>
                </a:solidFill>
                <a:latin typeface="Courier New"/>
              </a:rPr>
              <a:t>	</a:t>
            </a:r>
            <a:r>
              <a:rPr b="0" lang="es-ES" sz="1450" spc="-1" strike="noStrike">
                <a:solidFill>
                  <a:srgbClr val="000000"/>
                </a:solidFill>
                <a:latin typeface="Courier New"/>
              </a:rPr>
              <a:t>border: 3px dotted red;</a:t>
            </a:r>
            <a:endParaRPr b="0" lang="es-ES" sz="1450" spc="-1" strike="noStrike">
              <a:latin typeface="Arial"/>
            </a:endParaRPr>
          </a:p>
          <a:p>
            <a:pPr marL="669960" indent="-325440">
              <a:lnSpc>
                <a:spcPct val="80000"/>
              </a:lnSpc>
              <a:spcBef>
                <a:spcPts val="289"/>
              </a:spcBef>
              <a:tabLst>
                <a:tab algn="l" pos="0"/>
              </a:tabLst>
            </a:pPr>
            <a:r>
              <a:rPr b="0" lang="es-ES" sz="1450" spc="-1" strike="noStrike">
                <a:solidFill>
                  <a:srgbClr val="000000"/>
                </a:solidFill>
                <a:latin typeface="Courier New"/>
              </a:rPr>
              <a:t>}</a:t>
            </a:r>
            <a:endParaRPr b="0" lang="es-ES" sz="1450" spc="-1" strike="noStrike">
              <a:latin typeface="Arial"/>
            </a:endParaRPr>
          </a:p>
          <a:p>
            <a:pPr marL="325440" indent="-325440">
              <a:lnSpc>
                <a:spcPct val="80000"/>
              </a:lnSpc>
              <a:spcBef>
                <a:spcPts val="289"/>
              </a:spcBef>
              <a:tabLst>
                <a:tab algn="l" pos="0"/>
              </a:tabLst>
            </a:pPr>
            <a:r>
              <a:rPr b="0" lang="es-ES" sz="1450" spc="-1" strike="noStrike">
                <a:solidFill>
                  <a:srgbClr val="000000"/>
                </a:solidFill>
                <a:latin typeface="Courier New"/>
              </a:rPr>
              <a:t>&lt;/style&gt; </a:t>
            </a:r>
            <a:endParaRPr b="0" lang="es-ES" sz="1450" spc="-1" strike="noStrike">
              <a:latin typeface="Arial"/>
            </a:endParaRPr>
          </a:p>
          <a:p>
            <a:pPr marL="343080" indent="-343080">
              <a:lnSpc>
                <a:spcPct val="80000"/>
              </a:lnSpc>
              <a:spcBef>
                <a:spcPts val="289"/>
              </a:spcBef>
              <a:tabLst>
                <a:tab algn="l" pos="0"/>
              </a:tabLst>
            </a:pPr>
            <a:r>
              <a:rPr b="0" lang="es-ES" sz="1450" spc="-1" strike="noStrike">
                <a:solidFill>
                  <a:srgbClr val="000000"/>
                </a:solidFill>
                <a:latin typeface="Courier New"/>
              </a:rPr>
              <a:t>&lt;/head&gt; </a:t>
            </a:r>
            <a:endParaRPr b="0" lang="es-ES" sz="1450" spc="-1" strike="noStrike">
              <a:latin typeface="Arial"/>
            </a:endParaRPr>
          </a:p>
          <a:p>
            <a:pPr marL="343080" indent="-343080">
              <a:lnSpc>
                <a:spcPct val="80000"/>
              </a:lnSpc>
              <a:spcBef>
                <a:spcPts val="289"/>
              </a:spcBef>
              <a:tabLst>
                <a:tab algn="l" pos="0"/>
              </a:tabLst>
            </a:pPr>
            <a:r>
              <a:rPr b="0" lang="es-ES" sz="1450" spc="-1" strike="noStrike">
                <a:solidFill>
                  <a:srgbClr val="000000"/>
                </a:solidFill>
                <a:latin typeface="Courier New"/>
              </a:rPr>
              <a:t>&lt;body&gt; </a:t>
            </a:r>
            <a:endParaRPr b="0" lang="es-ES" sz="1450" spc="-1" strike="noStrike">
              <a:latin typeface="Arial"/>
            </a:endParaRPr>
          </a:p>
          <a:p>
            <a:pPr marL="343080" indent="-343080">
              <a:lnSpc>
                <a:spcPct val="80000"/>
              </a:lnSpc>
              <a:spcBef>
                <a:spcPts val="289"/>
              </a:spcBef>
              <a:tabLst>
                <a:tab algn="l" pos="0"/>
              </a:tabLst>
            </a:pPr>
            <a:r>
              <a:rPr b="0" lang="es-ES" sz="1450" spc="-1" strike="noStrike">
                <a:solidFill>
                  <a:srgbClr val="000000"/>
                </a:solidFill>
                <a:latin typeface="Courier New"/>
              </a:rPr>
              <a:t>	</a:t>
            </a:r>
            <a:r>
              <a:rPr b="0" lang="es-ES" sz="1450" spc="-1" strike="noStrike">
                <a:solidFill>
                  <a:srgbClr val="000000"/>
                </a:solidFill>
                <a:latin typeface="Courier New"/>
              </a:rPr>
              <a:t>&lt;div id="contenedor"&gt;</a:t>
            </a:r>
            <a:endParaRPr b="0" lang="es-ES" sz="1450" spc="-1" strike="noStrike">
              <a:latin typeface="Arial"/>
            </a:endParaRPr>
          </a:p>
          <a:p>
            <a:pPr marL="343080" indent="-343080">
              <a:lnSpc>
                <a:spcPct val="80000"/>
              </a:lnSpc>
              <a:spcBef>
                <a:spcPts val="289"/>
              </a:spcBef>
              <a:tabLst>
                <a:tab algn="l" pos="0"/>
              </a:tabLst>
            </a:pPr>
            <a:r>
              <a:rPr b="0" lang="es-ES" sz="1450" spc="-1" strike="noStrike">
                <a:solidFill>
                  <a:srgbClr val="000000"/>
                </a:solidFill>
                <a:latin typeface="Courier New"/>
              </a:rPr>
              <a:t>	</a:t>
            </a:r>
            <a:r>
              <a:rPr b="0" lang="es-ES" sz="1450" spc="-1" strike="noStrike">
                <a:solidFill>
                  <a:srgbClr val="000000"/>
                </a:solidFill>
                <a:latin typeface="Courier New"/>
              </a:rPr>
              <a:t>	</a:t>
            </a:r>
            <a:r>
              <a:rPr b="0" lang="es-ES" sz="1450" spc="-1" strike="noStrike">
                <a:solidFill>
                  <a:srgbClr val="000000"/>
                </a:solidFill>
                <a:latin typeface="Courier New"/>
              </a:rPr>
              <a:t>&lt;div&gt;Texto de 50 píxeles&lt;/div&gt;</a:t>
            </a:r>
            <a:endParaRPr b="0" lang="es-ES" sz="1450" spc="-1" strike="noStrike">
              <a:latin typeface="Arial"/>
            </a:endParaRPr>
          </a:p>
          <a:p>
            <a:pPr marL="343080" indent="-343080">
              <a:lnSpc>
                <a:spcPct val="80000"/>
              </a:lnSpc>
              <a:spcBef>
                <a:spcPts val="289"/>
              </a:spcBef>
              <a:tabLst>
                <a:tab algn="l" pos="0"/>
              </a:tabLst>
            </a:pPr>
            <a:r>
              <a:rPr b="0" lang="es-ES" sz="1450" spc="-1" strike="noStrike">
                <a:solidFill>
                  <a:srgbClr val="000000"/>
                </a:solidFill>
                <a:latin typeface="Courier New"/>
              </a:rPr>
              <a:t>	</a:t>
            </a:r>
            <a:r>
              <a:rPr b="0" lang="es-ES" sz="1450" spc="-1" strike="noStrike">
                <a:solidFill>
                  <a:srgbClr val="000000"/>
                </a:solidFill>
                <a:latin typeface="Courier New"/>
              </a:rPr>
              <a:t>&lt;/div&gt;</a:t>
            </a:r>
            <a:endParaRPr b="0" lang="es-ES" sz="1450" spc="-1" strike="noStrike">
              <a:latin typeface="Arial"/>
            </a:endParaRPr>
          </a:p>
          <a:p>
            <a:pPr marL="343080" indent="-343080">
              <a:lnSpc>
                <a:spcPct val="80000"/>
              </a:lnSpc>
              <a:spcBef>
                <a:spcPts val="289"/>
              </a:spcBef>
              <a:tabLst>
                <a:tab algn="l" pos="0"/>
              </a:tabLst>
            </a:pPr>
            <a:r>
              <a:rPr b="0" lang="es-ES" sz="1450" spc="-1" strike="noStrike">
                <a:solidFill>
                  <a:srgbClr val="000000"/>
                </a:solidFill>
                <a:latin typeface="Courier New"/>
              </a:rPr>
              <a:t>&lt;/body&gt; </a:t>
            </a:r>
            <a:endParaRPr b="0" lang="es-ES" sz="145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99"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26AD2A32-DF47-447C-AE09-64CF9E9BB680}"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00"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7.1 ATRIBUTOS </a:t>
            </a:r>
            <a:r>
              <a:rPr b="1" i="1" lang="es-ES" sz="3800" spc="-1" strike="noStrike">
                <a:solidFill>
                  <a:srgbClr val="006633"/>
                </a:solidFill>
                <a:latin typeface="Garamond"/>
              </a:rPr>
              <a:t>MARGIN </a:t>
            </a:r>
            <a:br/>
            <a:endParaRPr b="0" lang="es-ES" sz="3800" spc="-1" strike="noStrike">
              <a:latin typeface="Arial"/>
            </a:endParaRPr>
          </a:p>
        </p:txBody>
      </p:sp>
      <p:sp>
        <p:nvSpPr>
          <p:cNvPr id="301" name="PlaceHolder 3"/>
          <p:cNvSpPr>
            <a:spLocks noGrp="1"/>
          </p:cNvSpPr>
          <p:nvPr>
            <p:ph/>
          </p:nvPr>
        </p:nvSpPr>
        <p:spPr>
          <a:xfrm>
            <a:off x="395280" y="981000"/>
            <a:ext cx="8423640" cy="5105520"/>
          </a:xfrm>
          <a:prstGeom prst="rect">
            <a:avLst/>
          </a:prstGeom>
          <a:noFill/>
          <a:ln w="0">
            <a:noFill/>
          </a:ln>
        </p:spPr>
        <p:txBody>
          <a:bodyPr numCol="1" spcCol="0" lIns="0" rIns="0" tIns="0" bIns="0" anchor="t">
            <a:noAutofit/>
          </a:bodyPr>
          <a:p>
            <a:pPr marL="343080" indent="-343080">
              <a:lnSpc>
                <a:spcPct val="100000"/>
              </a:lnSpc>
              <a:spcBef>
                <a:spcPts val="320"/>
              </a:spcBef>
              <a:buClr>
                <a:srgbClr val="cc9900"/>
              </a:buClr>
              <a:buSzPct val="65000"/>
              <a:buFont typeface="Wingdings" charset="2"/>
              <a:buChar char=""/>
            </a:pPr>
            <a:r>
              <a:rPr b="0" lang="es-ES" sz="1600" spc="-1" strike="noStrike">
                <a:solidFill>
                  <a:srgbClr val="000000"/>
                </a:solidFill>
                <a:latin typeface="Arial"/>
              </a:rPr>
              <a:t>En el ejemplo muestra los atributos definidos en dos cajas: una interna y otras externa. Se hace para las dos porque de esa manera se puede ver  que las medidas se hacen relativas a la caja que la contiene. Para visualizar mejor el efecto se han incluido bordes, cuyo funcionamiento se verá a continuación.</a:t>
            </a:r>
            <a:endParaRPr b="0" lang="es-ES" sz="1600" spc="-1" strike="noStrike">
              <a:latin typeface="Arial"/>
            </a:endParaRPr>
          </a:p>
          <a:p>
            <a:pPr>
              <a:lnSpc>
                <a:spcPct val="100000"/>
              </a:lnSpc>
              <a:spcBef>
                <a:spcPts val="320"/>
              </a:spcBef>
            </a:pPr>
            <a:endParaRPr b="0" lang="es-ES" sz="1600" spc="-1" strike="noStrike">
              <a:latin typeface="Arial"/>
            </a:endParaRPr>
          </a:p>
          <a:p>
            <a:pPr>
              <a:lnSpc>
                <a:spcPct val="100000"/>
              </a:lnSpc>
              <a:spcBef>
                <a:spcPts val="320"/>
              </a:spcBef>
            </a:pPr>
            <a:endParaRPr b="0" lang="es-ES" sz="1600" spc="-1" strike="noStrike">
              <a:latin typeface="Arial"/>
            </a:endParaRPr>
          </a:p>
          <a:p>
            <a:pPr>
              <a:lnSpc>
                <a:spcPct val="100000"/>
              </a:lnSpc>
              <a:spcBef>
                <a:spcPts val="320"/>
              </a:spcBef>
            </a:pPr>
            <a:endParaRPr b="0" lang="es-ES" sz="1600" spc="-1" strike="noStrike">
              <a:latin typeface="Arial"/>
            </a:endParaRPr>
          </a:p>
          <a:p>
            <a:pPr marL="343080" indent="-343080">
              <a:lnSpc>
                <a:spcPct val="100000"/>
              </a:lnSpc>
              <a:spcBef>
                <a:spcPts val="320"/>
              </a:spcBef>
              <a:buClr>
                <a:srgbClr val="cc9900"/>
              </a:buClr>
              <a:buSzPct val="65000"/>
              <a:buFont typeface="Wingdings" charset="2"/>
              <a:buChar char=""/>
            </a:pPr>
            <a:r>
              <a:rPr b="0" lang="es-ES" sz="1600" spc="-1" strike="noStrike">
                <a:solidFill>
                  <a:srgbClr val="000000"/>
                </a:solidFill>
                <a:latin typeface="Arial"/>
              </a:rPr>
              <a:t>Al no haber relleno (padding) la distancia entre el borde del cuadrado exterior (azul) y el mas interno(rojo) es de unos 15 px. La distancia de 100px es entre el borde exterior (azul) y los bordes del navegador, al estar justo debajo de la etiqueta &lt;body&gt;</a:t>
            </a:r>
            <a:endParaRPr b="0" lang="es-ES" sz="1600" spc="-1" strike="noStrike">
              <a:latin typeface="Arial"/>
            </a:endParaRPr>
          </a:p>
          <a:p>
            <a:pPr marL="343080" indent="-343080">
              <a:lnSpc>
                <a:spcPct val="100000"/>
              </a:lnSpc>
              <a:spcBef>
                <a:spcPts val="320"/>
              </a:spcBef>
              <a:buClr>
                <a:srgbClr val="cc9900"/>
              </a:buClr>
              <a:buSzPct val="65000"/>
              <a:buFont typeface="Wingdings" charset="2"/>
              <a:buChar char=""/>
            </a:pPr>
            <a:r>
              <a:rPr b="0" lang="es-ES" sz="1600" spc="-1" strike="noStrike">
                <a:solidFill>
                  <a:srgbClr val="000000"/>
                </a:solidFill>
                <a:latin typeface="Arial"/>
              </a:rPr>
              <a:t>Para simplificar se puede usar un atributo margin que tiene 4 valores separados por espacios en blanco y cuyo orden es en el sentido de las agujas del reloj: margin-top, margin-right, margin-bottom y margin-left. Se puede resumir en uno, dos valores o tres valores teniendo las siguientes posibilidades.</a:t>
            </a:r>
            <a:endParaRPr b="0" lang="es-ES" sz="1600" spc="-1" strike="noStrike">
              <a:latin typeface="Arial"/>
            </a:endParaRPr>
          </a:p>
          <a:p>
            <a:pPr marL="343080" indent="-343080">
              <a:lnSpc>
                <a:spcPct val="100000"/>
              </a:lnSpc>
              <a:spcBef>
                <a:spcPts val="281"/>
              </a:spcBef>
              <a:tabLst>
                <a:tab algn="l" pos="0"/>
              </a:tabLst>
            </a:pPr>
            <a:endParaRPr b="0" lang="es-ES" sz="1600" spc="-1" strike="noStrike">
              <a:latin typeface="Arial"/>
            </a:endParaRPr>
          </a:p>
          <a:p>
            <a:pPr marL="343080" indent="-343080">
              <a:lnSpc>
                <a:spcPct val="100000"/>
              </a:lnSpc>
              <a:spcBef>
                <a:spcPts val="281"/>
              </a:spcBef>
              <a:tabLst>
                <a:tab algn="l" pos="0"/>
              </a:tabLst>
            </a:pPr>
            <a:r>
              <a:rPr b="0" lang="es-ES" sz="1400" spc="-1" strike="noStrike">
                <a:solidFill>
                  <a:srgbClr val="000000"/>
                </a:solidFill>
                <a:latin typeface="Courier New"/>
              </a:rPr>
              <a:t>margin: 100px 100px 100px 50px; </a:t>
            </a:r>
            <a:r>
              <a:rPr b="0" lang="es-ES" sz="1400" spc="-1" strike="noStrike">
                <a:solidFill>
                  <a:srgbClr val="28571f"/>
                </a:solidFill>
                <a:latin typeface="Courier New"/>
              </a:rPr>
              <a:t>/* Top:100, Right:100, Bottom:50, Left:50 */</a:t>
            </a:r>
            <a:endParaRPr b="0" lang="es-ES" sz="1400" spc="-1" strike="noStrike">
              <a:latin typeface="Arial"/>
            </a:endParaRPr>
          </a:p>
          <a:p>
            <a:pPr marL="343080" indent="-343080">
              <a:lnSpc>
                <a:spcPct val="100000"/>
              </a:lnSpc>
              <a:spcBef>
                <a:spcPts val="281"/>
              </a:spcBef>
              <a:tabLst>
                <a:tab algn="l" pos="0"/>
              </a:tabLst>
            </a:pPr>
            <a:r>
              <a:rPr b="0" lang="es-ES" sz="1400" spc="-1" strike="noStrike">
                <a:solidFill>
                  <a:srgbClr val="000000"/>
                </a:solidFill>
                <a:latin typeface="Courier New"/>
              </a:rPr>
              <a:t>margin: 100px 75px 50px; </a:t>
            </a:r>
            <a:r>
              <a:rPr b="0" lang="es-ES" sz="1400" spc="-1" strike="noStrike">
                <a:solidFill>
                  <a:srgbClr val="28571f"/>
                </a:solidFill>
                <a:latin typeface="Courier New"/>
              </a:rPr>
              <a:t>/* Top:100, Left y right:75, Bottom:50 */</a:t>
            </a:r>
            <a:endParaRPr b="0" lang="es-ES" sz="1400" spc="-1" strike="noStrike">
              <a:latin typeface="Arial"/>
            </a:endParaRPr>
          </a:p>
          <a:p>
            <a:pPr marL="343080" indent="-343080">
              <a:lnSpc>
                <a:spcPct val="100000"/>
              </a:lnSpc>
              <a:spcBef>
                <a:spcPts val="281"/>
              </a:spcBef>
              <a:tabLst>
                <a:tab algn="l" pos="0"/>
              </a:tabLst>
            </a:pPr>
            <a:r>
              <a:rPr b="0" lang="es-ES" sz="1400" spc="-1" strike="noStrike">
                <a:solidFill>
                  <a:srgbClr val="000000"/>
                </a:solidFill>
                <a:latin typeface="Courier New"/>
              </a:rPr>
              <a:t>margin: 100px 50px; </a:t>
            </a:r>
            <a:r>
              <a:rPr b="0" lang="es-ES" sz="1400" spc="-1" strike="noStrike">
                <a:solidFill>
                  <a:srgbClr val="28571f"/>
                </a:solidFill>
                <a:latin typeface="Courier New"/>
              </a:rPr>
              <a:t>/* Top y bottom: 00, Left y right: 0 */</a:t>
            </a:r>
            <a:endParaRPr b="0" lang="es-ES" sz="1400" spc="-1" strike="noStrike">
              <a:latin typeface="Arial"/>
            </a:endParaRPr>
          </a:p>
          <a:p>
            <a:pPr marL="343080" indent="-343080">
              <a:lnSpc>
                <a:spcPct val="100000"/>
              </a:lnSpc>
              <a:spcBef>
                <a:spcPts val="281"/>
              </a:spcBef>
              <a:tabLst>
                <a:tab algn="l" pos="0"/>
              </a:tabLst>
            </a:pPr>
            <a:r>
              <a:rPr b="0" lang="es-ES" sz="1400" spc="-1" strike="noStrike">
                <a:solidFill>
                  <a:srgbClr val="000000"/>
                </a:solidFill>
                <a:latin typeface="Courier New"/>
              </a:rPr>
              <a:t>margin: 100px; </a:t>
            </a:r>
            <a:r>
              <a:rPr b="0" lang="es-ES" sz="1400" spc="-1" strike="noStrike">
                <a:solidFill>
                  <a:srgbClr val="28571f"/>
                </a:solidFill>
                <a:latin typeface="Courier New"/>
              </a:rPr>
              <a:t>/* Las cuatro coordenadas 100 */</a:t>
            </a:r>
            <a:endParaRPr b="0" lang="es-ES" sz="1400" spc="-1" strike="noStrike">
              <a:latin typeface="Arial"/>
            </a:endParaRPr>
          </a:p>
          <a:p>
            <a:pPr marL="343080" indent="-343080">
              <a:lnSpc>
                <a:spcPct val="100000"/>
              </a:lnSpc>
              <a:spcBef>
                <a:spcPts val="320"/>
              </a:spcBef>
              <a:tabLst>
                <a:tab algn="l" pos="0"/>
              </a:tabLst>
            </a:pPr>
            <a:endParaRPr b="0" lang="es-ES" sz="1400" spc="-1" strike="noStrike">
              <a:latin typeface="Arial"/>
            </a:endParaRPr>
          </a:p>
          <a:p>
            <a:pPr marL="343080" indent="-343080">
              <a:lnSpc>
                <a:spcPct val="100000"/>
              </a:lnSpc>
              <a:spcBef>
                <a:spcPts val="320"/>
              </a:spcBef>
              <a:tabLst>
                <a:tab algn="l" pos="0"/>
              </a:tabLst>
            </a:pPr>
            <a:endParaRPr b="0" lang="es-ES" sz="1400" spc="-1" strike="noStrike">
              <a:latin typeface="Arial"/>
            </a:endParaRPr>
          </a:p>
          <a:p>
            <a:pPr marL="343080" indent="-343080">
              <a:lnSpc>
                <a:spcPct val="80000"/>
              </a:lnSpc>
              <a:spcBef>
                <a:spcPts val="320"/>
              </a:spcBef>
              <a:tabLst>
                <a:tab algn="l" pos="0"/>
              </a:tabLst>
            </a:pPr>
            <a:endParaRPr b="0" lang="es-ES" sz="1400" spc="-1" strike="noStrike">
              <a:latin typeface="Arial"/>
            </a:endParaRPr>
          </a:p>
        </p:txBody>
      </p:sp>
      <p:pic>
        <p:nvPicPr>
          <p:cNvPr id="302" name="Imagen 5" descr=""/>
          <p:cNvPicPr/>
          <p:nvPr/>
        </p:nvPicPr>
        <p:blipFill>
          <a:blip r:embed="rId1"/>
          <a:stretch/>
        </p:blipFill>
        <p:spPr>
          <a:xfrm>
            <a:off x="827640" y="2061000"/>
            <a:ext cx="7201440" cy="67104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4000" spc="-1" strike="noStrike">
                <a:solidFill>
                  <a:srgbClr val="006633"/>
                </a:solidFill>
                <a:latin typeface="Garamond"/>
              </a:rPr>
              <a:t>7.2</a:t>
            </a:r>
            <a:r>
              <a:rPr b="1" lang="es-ES" sz="4800" spc="-1" strike="noStrike">
                <a:solidFill>
                  <a:srgbClr val="006633"/>
                </a:solidFill>
                <a:latin typeface="Garamond"/>
              </a:rPr>
              <a:t> </a:t>
            </a:r>
            <a:r>
              <a:rPr b="1" lang="es-ES" sz="4000" spc="-1" strike="noStrike">
                <a:solidFill>
                  <a:srgbClr val="006633"/>
                </a:solidFill>
                <a:latin typeface="Garamond"/>
              </a:rPr>
              <a:t>ATRIBUTOS </a:t>
            </a:r>
            <a:r>
              <a:rPr b="1" i="1" lang="es-ES" sz="4000" spc="-1" strike="noStrike">
                <a:solidFill>
                  <a:srgbClr val="006633"/>
                </a:solidFill>
                <a:latin typeface="Garamond"/>
              </a:rPr>
              <a:t>PADDING</a:t>
            </a:r>
            <a:br/>
            <a:endParaRPr b="0" lang="es-ES" sz="4000" spc="-1" strike="noStrike">
              <a:latin typeface="Arial"/>
            </a:endParaRPr>
          </a:p>
        </p:txBody>
      </p:sp>
      <p:sp>
        <p:nvSpPr>
          <p:cNvPr id="304" name="PlaceHolder 2"/>
          <p:cNvSpPr>
            <a:spLocks noGrp="1"/>
          </p:cNvSpPr>
          <p:nvPr>
            <p:ph/>
          </p:nvPr>
        </p:nvSpPr>
        <p:spPr>
          <a:xfrm>
            <a:off x="457200" y="1125360"/>
            <a:ext cx="8228160" cy="5004000"/>
          </a:xfrm>
          <a:prstGeom prst="rect">
            <a:avLst/>
          </a:prstGeom>
          <a:noFill/>
          <a:ln w="0">
            <a:noFill/>
          </a:ln>
        </p:spPr>
        <p:txBody>
          <a:bodyPr numCol="1" spcCol="0" lIns="0" rIns="0" tIns="0" bIns="0" anchor="t">
            <a:noAutofit/>
          </a:bodyPr>
          <a:p>
            <a:pPr algn="just">
              <a:lnSpc>
                <a:spcPct val="100000"/>
              </a:lnSpc>
              <a:spcBef>
                <a:spcPts val="340"/>
              </a:spcBef>
              <a:tabLst>
                <a:tab algn="l" pos="0"/>
              </a:tabLst>
            </a:pPr>
            <a:r>
              <a:rPr b="0" lang="es-ES" sz="1700" spc="-1" strike="noStrike">
                <a:solidFill>
                  <a:srgbClr val="000000"/>
                </a:solidFill>
                <a:latin typeface="Arial"/>
              </a:rPr>
              <a:t>Los atributos son: </a:t>
            </a:r>
            <a:r>
              <a:rPr b="0" i="1" lang="es-ES_tradnl" sz="1700" spc="-1" strike="noStrike">
                <a:solidFill>
                  <a:srgbClr val="000000"/>
                </a:solidFill>
                <a:latin typeface="Arial"/>
              </a:rPr>
              <a:t>padding-top</a:t>
            </a:r>
            <a:r>
              <a:rPr b="0" lang="es-ES_tradnl" sz="1700" spc="-1" strike="noStrike">
                <a:solidFill>
                  <a:srgbClr val="000000"/>
                </a:solidFill>
                <a:latin typeface="Arial"/>
              </a:rPr>
              <a:t> (superior), </a:t>
            </a:r>
            <a:r>
              <a:rPr b="0" i="1" lang="es-ES_tradnl" sz="1700" spc="-1" strike="noStrike">
                <a:solidFill>
                  <a:srgbClr val="000000"/>
                </a:solidFill>
                <a:latin typeface="Arial"/>
              </a:rPr>
              <a:t>padding-right</a:t>
            </a:r>
            <a:r>
              <a:rPr b="0" lang="es-ES_tradnl" sz="1700" spc="-1" strike="noStrike">
                <a:solidFill>
                  <a:srgbClr val="000000"/>
                </a:solidFill>
                <a:latin typeface="Arial"/>
              </a:rPr>
              <a:t> (derecho), </a:t>
            </a:r>
            <a:r>
              <a:rPr b="0" i="1" lang="es-ES_tradnl" sz="1700" spc="-1" strike="noStrike">
                <a:solidFill>
                  <a:srgbClr val="000000"/>
                </a:solidFill>
                <a:latin typeface="Arial"/>
              </a:rPr>
              <a:t>padding-bottom</a:t>
            </a:r>
            <a:r>
              <a:rPr b="0" lang="es-ES_tradnl" sz="1700" spc="-1" strike="noStrike">
                <a:solidFill>
                  <a:srgbClr val="000000"/>
                </a:solidFill>
                <a:latin typeface="Arial"/>
              </a:rPr>
              <a:t> (inferior) y </a:t>
            </a:r>
            <a:r>
              <a:rPr b="0" i="1" lang="es-ES_tradnl" sz="1700" spc="-1" strike="noStrike">
                <a:solidFill>
                  <a:srgbClr val="000000"/>
                </a:solidFill>
                <a:latin typeface="Arial"/>
              </a:rPr>
              <a:t>padding-left</a:t>
            </a:r>
            <a:r>
              <a:rPr b="0" lang="es-ES_tradnl" sz="1700" spc="-1" strike="noStrike">
                <a:solidFill>
                  <a:srgbClr val="000000"/>
                </a:solidFill>
                <a:latin typeface="Arial"/>
              </a:rPr>
              <a:t> (izquierdo). Distancia entre el borde y los elementos que se encuentran en el interior. Se expresan con la misma sintaxis que margin.</a:t>
            </a:r>
            <a:endParaRPr b="0" lang="es-ES" sz="17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&lt;head&gt;</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&lt;style&gt;</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div#contenedor {</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margin: 100px 100px 100px 50px;</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padding: 20px;</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border: 3px dotted blue ;</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#contenedor div {</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margin: 15px;</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padding: 20px 10px; </a:t>
            </a:r>
            <a:r>
              <a:rPr b="0" lang="en-US" sz="1200" spc="-1" strike="noStrike">
                <a:solidFill>
                  <a:srgbClr val="2c6123"/>
                </a:solidFill>
                <a:latin typeface="Courier New"/>
              </a:rPr>
              <a:t>/* 20px top y bottom, 10px left y right */</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border: 3px dotted red;</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&lt;/style&gt;</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&lt;/head&gt;</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&lt;body&gt;</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&lt;div id="contenedor"&gt;</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&lt;div&gt;Texto de 50 píxeles&lt;/div&gt;</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	</a:t>
            </a:r>
            <a:r>
              <a:rPr b="0" lang="en-US" sz="1200" spc="-1" strike="noStrike">
                <a:solidFill>
                  <a:srgbClr val="000000"/>
                </a:solidFill>
                <a:latin typeface="Courier New"/>
              </a:rPr>
              <a:t>&lt;/div&gt;</a:t>
            </a:r>
            <a:endParaRPr b="0" lang="es-ES" sz="1200" spc="-1" strike="noStrike">
              <a:latin typeface="Arial"/>
            </a:endParaRPr>
          </a:p>
          <a:p>
            <a:pPr>
              <a:lnSpc>
                <a:spcPct val="100000"/>
              </a:lnSpc>
              <a:spcBef>
                <a:spcPts val="241"/>
              </a:spcBef>
              <a:tabLst>
                <a:tab algn="l" pos="0"/>
              </a:tabLst>
            </a:pPr>
            <a:r>
              <a:rPr b="0" lang="en-US" sz="1200" spc="-1" strike="noStrike">
                <a:solidFill>
                  <a:srgbClr val="000000"/>
                </a:solidFill>
                <a:latin typeface="Courier New"/>
              </a:rPr>
              <a:t>&lt;/body&gt;</a:t>
            </a:r>
            <a:endParaRPr b="0" lang="es-ES" sz="1200" spc="-1" strike="noStrike">
              <a:latin typeface="Arial"/>
            </a:endParaRPr>
          </a:p>
          <a:p>
            <a:pPr>
              <a:lnSpc>
                <a:spcPct val="100000"/>
              </a:lnSpc>
              <a:spcBef>
                <a:spcPts val="201"/>
              </a:spcBef>
              <a:tabLst>
                <a:tab algn="l" pos="0"/>
              </a:tabLst>
            </a:pPr>
            <a:endParaRPr b="0" lang="es-ES" sz="1200" spc="-1" strike="noStrike">
              <a:latin typeface="Arial"/>
            </a:endParaRPr>
          </a:p>
          <a:p>
            <a:pPr>
              <a:lnSpc>
                <a:spcPct val="100000"/>
              </a:lnSpc>
              <a:spcBef>
                <a:spcPts val="601"/>
              </a:spcBef>
              <a:tabLst>
                <a:tab algn="l" pos="0"/>
              </a:tabLst>
            </a:pPr>
            <a:endParaRPr b="0" lang="es-ES" sz="1200" spc="-1" strike="noStrike">
              <a:latin typeface="Arial"/>
            </a:endParaRPr>
          </a:p>
        </p:txBody>
      </p:sp>
      <p:sp>
        <p:nvSpPr>
          <p:cNvPr id="305" name="PlaceHolder 3"/>
          <p:cNvSpPr>
            <a:spLocks noGrp="1"/>
          </p:cNvSpPr>
          <p:nvPr>
            <p:ph type="sldNum"/>
          </p:nvPr>
        </p:nvSpPr>
        <p:spPr>
          <a:xfrm>
            <a:off x="6588000" y="6237360"/>
            <a:ext cx="2132280" cy="455760"/>
          </a:xfrm>
          <a:prstGeom prst="rect">
            <a:avLst/>
          </a:prstGeom>
          <a:noFill/>
          <a:ln w="9360">
            <a:noFill/>
          </a:ln>
        </p:spPr>
        <p:txBody>
          <a:bodyPr numCol="1" spcCol="0" lIns="90000" rIns="90000" tIns="45000" bIns="45000" anchor="b">
            <a:noAutofit/>
          </a:bodyPr>
          <a:p>
            <a:pPr algn="r">
              <a:lnSpc>
                <a:spcPct val="100000"/>
              </a:lnSpc>
            </a:pPr>
            <a:fld id="{DDE2562B-6B40-4EA3-8E0A-04C6C6F7C88E}"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06" name="Line 8"/>
          <p:cNvSpPr/>
          <p:nvPr/>
        </p:nvSpPr>
        <p:spPr>
          <a:xfrm>
            <a:off x="2627640" y="2924640"/>
            <a:ext cx="2018880" cy="72000"/>
          </a:xfrm>
          <a:prstGeom prst="line">
            <a:avLst/>
          </a:prstGeom>
          <a:ln w="9525">
            <a:solidFill>
              <a:srgbClr val="000000"/>
            </a:solidFill>
            <a:round/>
            <a:tailEnd len="med" type="triangle" w="med"/>
          </a:ln>
        </p:spPr>
        <p:style>
          <a:lnRef idx="0"/>
          <a:fillRef idx="0"/>
          <a:effectRef idx="0"/>
          <a:fontRef idx="minor"/>
        </p:style>
      </p:sp>
      <p:pic>
        <p:nvPicPr>
          <p:cNvPr id="307" name="Imagen 8" descr=""/>
          <p:cNvPicPr/>
          <p:nvPr/>
        </p:nvPicPr>
        <p:blipFill>
          <a:blip r:embed="rId1"/>
          <a:stretch/>
        </p:blipFill>
        <p:spPr>
          <a:xfrm>
            <a:off x="4716000" y="2102040"/>
            <a:ext cx="4038480" cy="1516320"/>
          </a:xfrm>
          <a:prstGeom prst="rect">
            <a:avLst/>
          </a:prstGeom>
          <a:ln w="0">
            <a:noFill/>
          </a:ln>
        </p:spPr>
      </p:pic>
      <p:sp>
        <p:nvSpPr>
          <p:cNvPr id="308" name="Oval 9"/>
          <p:cNvSpPr/>
          <p:nvPr/>
        </p:nvSpPr>
        <p:spPr>
          <a:xfrm>
            <a:off x="4716360" y="2772360"/>
            <a:ext cx="358200" cy="367200"/>
          </a:xfrm>
          <a:prstGeom prst="ellipse">
            <a:avLst/>
          </a:prstGeom>
          <a:noFill/>
          <a:ln w="9525">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09" name="PlaceHolder 1"/>
          <p:cNvSpPr>
            <a:spLocks noGrp="1"/>
          </p:cNvSpPr>
          <p:nvPr>
            <p:ph type="sldNum"/>
          </p:nvPr>
        </p:nvSpPr>
        <p:spPr>
          <a:xfrm>
            <a:off x="6588000" y="6237360"/>
            <a:ext cx="2132280" cy="455760"/>
          </a:xfrm>
          <a:prstGeom prst="rect">
            <a:avLst/>
          </a:prstGeom>
          <a:noFill/>
          <a:ln w="9360">
            <a:noFill/>
          </a:ln>
        </p:spPr>
        <p:txBody>
          <a:bodyPr numCol="1" spcCol="0" lIns="90000" rIns="90000" tIns="45000" bIns="45000" anchor="b">
            <a:noAutofit/>
          </a:bodyPr>
          <a:p>
            <a:pPr algn="r">
              <a:lnSpc>
                <a:spcPct val="100000"/>
              </a:lnSpc>
            </a:pPr>
            <a:fld id="{D8BE788B-9A3C-42E1-B61D-01ADA2A5FCCA}"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10"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7.3 ATRIBUTOS </a:t>
            </a:r>
            <a:r>
              <a:rPr b="1" i="1" lang="es-ES" sz="3800" spc="-1" strike="noStrike">
                <a:solidFill>
                  <a:srgbClr val="006633"/>
                </a:solidFill>
                <a:latin typeface="Garamond"/>
              </a:rPr>
              <a:t>BORDER </a:t>
            </a:r>
            <a:br/>
            <a:endParaRPr b="0" lang="es-ES" sz="3800" spc="-1" strike="noStrike">
              <a:latin typeface="Arial"/>
            </a:endParaRPr>
          </a:p>
        </p:txBody>
      </p:sp>
      <p:sp>
        <p:nvSpPr>
          <p:cNvPr id="311" name="PlaceHolder 3"/>
          <p:cNvSpPr>
            <a:spLocks noGrp="1"/>
          </p:cNvSpPr>
          <p:nvPr>
            <p:ph/>
          </p:nvPr>
        </p:nvSpPr>
        <p:spPr>
          <a:xfrm>
            <a:off x="395280" y="1052640"/>
            <a:ext cx="8228160" cy="5034240"/>
          </a:xfrm>
          <a:prstGeom prst="rect">
            <a:avLst/>
          </a:prstGeom>
          <a:noFill/>
          <a:ln w="0">
            <a:noFill/>
          </a:ln>
        </p:spPr>
        <p:txBody>
          <a:bodyPr numCol="1" spcCol="0" lIns="0" rIns="0" tIns="0" bIns="0" anchor="t">
            <a:noAutofit/>
          </a:bodyPr>
          <a:p>
            <a:pPr marL="343080" indent="-343080" algn="just">
              <a:lnSpc>
                <a:spcPct val="100000"/>
              </a:lnSpc>
              <a:spcBef>
                <a:spcPts val="479"/>
              </a:spcBef>
              <a:buClr>
                <a:srgbClr val="cc9900"/>
              </a:buClr>
              <a:buSzPct val="65000"/>
              <a:buFont typeface="Wingdings" charset="2"/>
              <a:buChar char=""/>
            </a:pPr>
            <a:r>
              <a:rPr b="1" lang="es-ES" sz="2400" spc="-1" strike="noStrike">
                <a:solidFill>
                  <a:srgbClr val="000000"/>
                </a:solidFill>
                <a:latin typeface="Arial"/>
              </a:rPr>
              <a:t>Los atributos son: </a:t>
            </a:r>
            <a:endParaRPr b="0" lang="es-ES" sz="24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1" lang="es-ES" sz="1800" spc="-1" strike="noStrike">
                <a:solidFill>
                  <a:srgbClr val="000000"/>
                </a:solidFill>
                <a:latin typeface="Arial"/>
              </a:rPr>
              <a:t>Border-width: </a:t>
            </a:r>
            <a:r>
              <a:rPr b="0" lang="es-ES" sz="1800" spc="-1" strike="noStrike">
                <a:solidFill>
                  <a:srgbClr val="000000"/>
                </a:solidFill>
                <a:latin typeface="Arial"/>
              </a:rPr>
              <a:t>thick (ancho), medium(medio), thin(estrecho) o cualquier valor en las unidades de medida de CSS.</a:t>
            </a:r>
            <a:endParaRPr b="0" lang="es-ES" sz="18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1" lang="es-ES" sz="1800" spc="-1" strike="noStrike">
                <a:solidFill>
                  <a:srgbClr val="000000"/>
                </a:solidFill>
                <a:latin typeface="Arial"/>
              </a:rPr>
              <a:t>Border-style: </a:t>
            </a:r>
            <a:r>
              <a:rPr b="0" lang="es-ES" sz="1800" spc="-1" strike="noStrike">
                <a:solidFill>
                  <a:srgbClr val="000000"/>
                </a:solidFill>
                <a:latin typeface="Arial"/>
              </a:rPr>
              <a:t>Definen el estilo y color del borde de la caja. Palabras clave: </a:t>
            </a:r>
            <a:r>
              <a:rPr b="0" i="1" lang="es-ES" sz="1800" spc="-1" strike="noStrike">
                <a:solidFill>
                  <a:srgbClr val="000000"/>
                </a:solidFill>
                <a:latin typeface="Arial"/>
              </a:rPr>
              <a:t>none</a:t>
            </a:r>
            <a:r>
              <a:rPr b="0" lang="es-ES" sz="1800" spc="-1" strike="noStrike">
                <a:solidFill>
                  <a:srgbClr val="000000"/>
                </a:solidFill>
                <a:latin typeface="Arial"/>
              </a:rPr>
              <a:t>, </a:t>
            </a:r>
            <a:r>
              <a:rPr b="0" i="1" lang="es-ES" sz="1800" spc="-1" strike="noStrike">
                <a:solidFill>
                  <a:srgbClr val="000000"/>
                </a:solidFill>
                <a:latin typeface="Arial"/>
              </a:rPr>
              <a:t>dotted (punteado)</a:t>
            </a:r>
            <a:r>
              <a:rPr b="0" lang="es-ES" sz="1800" spc="-1" strike="noStrike">
                <a:solidFill>
                  <a:srgbClr val="000000"/>
                </a:solidFill>
                <a:latin typeface="Arial"/>
              </a:rPr>
              <a:t>, </a:t>
            </a:r>
            <a:r>
              <a:rPr b="0" i="1" lang="es-ES" sz="1800" spc="-1" strike="noStrike">
                <a:solidFill>
                  <a:srgbClr val="000000"/>
                </a:solidFill>
                <a:latin typeface="Arial"/>
              </a:rPr>
              <a:t>dashed (discontinua)</a:t>
            </a:r>
            <a:r>
              <a:rPr b="0" lang="es-ES" sz="1800" spc="-1" strike="noStrike">
                <a:solidFill>
                  <a:srgbClr val="000000"/>
                </a:solidFill>
                <a:latin typeface="Arial"/>
              </a:rPr>
              <a:t>, </a:t>
            </a:r>
            <a:r>
              <a:rPr b="0" i="1" lang="es-ES" sz="1800" spc="-1" strike="noStrike">
                <a:solidFill>
                  <a:srgbClr val="000000"/>
                </a:solidFill>
                <a:latin typeface="Arial"/>
              </a:rPr>
              <a:t>solid (línea sólida)</a:t>
            </a:r>
            <a:r>
              <a:rPr b="0" lang="es-ES" sz="1800" spc="-1" strike="noStrike">
                <a:solidFill>
                  <a:srgbClr val="000000"/>
                </a:solidFill>
                <a:latin typeface="Arial"/>
              </a:rPr>
              <a:t>,  </a:t>
            </a:r>
            <a:r>
              <a:rPr b="0" i="1" lang="es-ES" sz="1800" spc="-1" strike="noStrike">
                <a:solidFill>
                  <a:srgbClr val="000000"/>
                </a:solidFill>
                <a:latin typeface="Arial"/>
              </a:rPr>
              <a:t>doublé (doble linea)</a:t>
            </a:r>
            <a:r>
              <a:rPr b="0" lang="es-ES" sz="1800" spc="-1" strike="noStrike">
                <a:solidFill>
                  <a:srgbClr val="000000"/>
                </a:solidFill>
                <a:latin typeface="Arial"/>
              </a:rPr>
              <a:t>, </a:t>
            </a:r>
            <a:r>
              <a:rPr b="0" i="1" lang="es-ES" sz="1800" spc="-1" strike="noStrike">
                <a:solidFill>
                  <a:srgbClr val="000000"/>
                </a:solidFill>
                <a:latin typeface="Arial"/>
              </a:rPr>
              <a:t>groove (ranura)</a:t>
            </a:r>
            <a:r>
              <a:rPr b="0" lang="es-ES" sz="1800" spc="-1" strike="noStrike">
                <a:solidFill>
                  <a:srgbClr val="000000"/>
                </a:solidFill>
                <a:latin typeface="Arial"/>
              </a:rPr>
              <a:t>, </a:t>
            </a:r>
            <a:r>
              <a:rPr b="0" i="1" lang="es-ES" sz="1800" spc="-1" strike="noStrike">
                <a:solidFill>
                  <a:srgbClr val="000000"/>
                </a:solidFill>
                <a:latin typeface="Arial"/>
              </a:rPr>
              <a:t>ridge (cresta)</a:t>
            </a:r>
            <a:r>
              <a:rPr b="0" lang="es-ES" sz="1800" spc="-1" strike="noStrike">
                <a:solidFill>
                  <a:srgbClr val="000000"/>
                </a:solidFill>
                <a:latin typeface="Arial"/>
              </a:rPr>
              <a:t>, </a:t>
            </a:r>
            <a:r>
              <a:rPr b="0" i="1" lang="es-ES" sz="1800" spc="-1" strike="noStrike">
                <a:solidFill>
                  <a:srgbClr val="000000"/>
                </a:solidFill>
                <a:latin typeface="Arial"/>
              </a:rPr>
              <a:t>inset (recuadro) </a:t>
            </a:r>
            <a:r>
              <a:rPr b="0" lang="es-ES" sz="1800" spc="-1" strike="noStrike">
                <a:solidFill>
                  <a:srgbClr val="000000"/>
                </a:solidFill>
                <a:latin typeface="Arial"/>
              </a:rPr>
              <a:t>y </a:t>
            </a:r>
            <a:r>
              <a:rPr b="0" i="1" lang="es-ES" sz="1800" spc="-1" strike="noStrike">
                <a:solidFill>
                  <a:srgbClr val="000000"/>
                </a:solidFill>
                <a:latin typeface="Arial"/>
              </a:rPr>
              <a:t>outset.</a:t>
            </a:r>
            <a:endParaRPr b="0" lang="es-ES" sz="18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1" lang="es-ES" sz="1800" spc="-1" strike="noStrike">
                <a:solidFill>
                  <a:srgbClr val="000000"/>
                </a:solidFill>
                <a:latin typeface="Arial"/>
              </a:rPr>
              <a:t>Border-color: </a:t>
            </a:r>
            <a:r>
              <a:rPr b="0" lang="es-ES" sz="1800" spc="-1" strike="noStrike">
                <a:solidFill>
                  <a:srgbClr val="000000"/>
                </a:solidFill>
                <a:latin typeface="Arial"/>
              </a:rPr>
              <a:t>Cualquier color válido en RGB, hexadecimal o con palabras reservadas.</a:t>
            </a:r>
            <a:endParaRPr b="0" lang="es-ES" sz="18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0" lang="es-ES" sz="1800" spc="-1" strike="noStrike">
                <a:solidFill>
                  <a:srgbClr val="000000"/>
                </a:solidFill>
                <a:latin typeface="Arial"/>
              </a:rPr>
              <a:t>Se pueden resumir estas propiedades por cada coordenada, es decir, </a:t>
            </a:r>
            <a:r>
              <a:rPr b="0" lang="es-ES" sz="1800" spc="-1" strike="noStrike">
                <a:solidFill>
                  <a:srgbClr val="000000"/>
                </a:solidFill>
                <a:latin typeface="Courier New"/>
              </a:rPr>
              <a:t>border-top: 2px solid blue</a:t>
            </a:r>
            <a:r>
              <a:rPr b="0" lang="es-ES" sz="1800" spc="-1" strike="noStrike">
                <a:solidFill>
                  <a:srgbClr val="000000"/>
                </a:solidFill>
                <a:latin typeface="Arial"/>
              </a:rPr>
              <a:t> (border-width, border-style y border-color)</a:t>
            </a:r>
            <a:endParaRPr b="0" lang="es-ES" sz="18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0" lang="es-ES" sz="1800" spc="-1" strike="noStrike">
                <a:solidFill>
                  <a:srgbClr val="000000"/>
                </a:solidFill>
                <a:latin typeface="Arial"/>
              </a:rPr>
              <a:t>Incluso se pueden resumir las tres propiedades para todas las coordenadas con </a:t>
            </a:r>
            <a:r>
              <a:rPr b="0" lang="es-ES" sz="1800" spc="-1" strike="noStrike">
                <a:solidFill>
                  <a:srgbClr val="000000"/>
                </a:solidFill>
                <a:latin typeface="Courier New"/>
              </a:rPr>
              <a:t>border: 1px solid black </a:t>
            </a:r>
            <a:r>
              <a:rPr b="0" lang="es-ES" sz="1800" spc="-1" strike="noStrike">
                <a:solidFill>
                  <a:srgbClr val="000000"/>
                </a:solidFill>
                <a:latin typeface="Arial"/>
              </a:rPr>
              <a:t>(las cuatro coordenadas con ancho de 1px, negro y sólido continuo)</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12" name="PlaceHolder 1"/>
          <p:cNvSpPr>
            <a:spLocks noGrp="1"/>
          </p:cNvSpPr>
          <p:nvPr>
            <p:ph type="sldNum"/>
          </p:nvPr>
        </p:nvSpPr>
        <p:spPr>
          <a:xfrm>
            <a:off x="6588000" y="6237360"/>
            <a:ext cx="2132280" cy="455760"/>
          </a:xfrm>
          <a:prstGeom prst="rect">
            <a:avLst/>
          </a:prstGeom>
          <a:noFill/>
          <a:ln w="9360">
            <a:noFill/>
          </a:ln>
        </p:spPr>
        <p:txBody>
          <a:bodyPr numCol="1" spcCol="0" lIns="90000" rIns="90000" tIns="45000" bIns="45000" anchor="b">
            <a:noAutofit/>
          </a:bodyPr>
          <a:p>
            <a:pPr algn="r">
              <a:lnSpc>
                <a:spcPct val="100000"/>
              </a:lnSpc>
            </a:pPr>
            <a:fld id="{B2105313-05D3-4F7A-9346-D6901020AA48}"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13"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7.3 ATRIBUTOS </a:t>
            </a:r>
            <a:r>
              <a:rPr b="1" i="1" lang="es-ES" sz="3800" spc="-1" strike="noStrike">
                <a:solidFill>
                  <a:srgbClr val="006633"/>
                </a:solidFill>
                <a:latin typeface="Garamond"/>
              </a:rPr>
              <a:t>BORDER </a:t>
            </a:r>
            <a:br/>
            <a:endParaRPr b="0" lang="es-ES" sz="3800" spc="-1" strike="noStrike">
              <a:latin typeface="Arial"/>
            </a:endParaRPr>
          </a:p>
        </p:txBody>
      </p:sp>
      <p:sp>
        <p:nvSpPr>
          <p:cNvPr id="314" name="PlaceHolder 3"/>
          <p:cNvSpPr>
            <a:spLocks noGrp="1"/>
          </p:cNvSpPr>
          <p:nvPr>
            <p:ph/>
          </p:nvPr>
        </p:nvSpPr>
        <p:spPr>
          <a:xfrm>
            <a:off x="395280" y="1052640"/>
            <a:ext cx="8228160" cy="5034240"/>
          </a:xfrm>
          <a:prstGeom prst="rect">
            <a:avLst/>
          </a:prstGeom>
          <a:noFill/>
          <a:ln w="0">
            <a:noFill/>
          </a:ln>
        </p:spPr>
        <p:txBody>
          <a:bodyPr numCol="1" spcCol="0" lIns="0" rIns="0" tIns="0" bIns="0" anchor="t">
            <a:noAutofit/>
          </a:bodyPr>
          <a:p>
            <a:pPr marL="343080" indent="-343080">
              <a:lnSpc>
                <a:spcPct val="80000"/>
              </a:lnSpc>
              <a:spcBef>
                <a:spcPts val="360"/>
              </a:spcBef>
              <a:buClr>
                <a:srgbClr val="cc9900"/>
              </a:buClr>
              <a:buSzPct val="65000"/>
              <a:buFont typeface="Wingdings" charset="2"/>
              <a:buChar char=""/>
            </a:pPr>
            <a:r>
              <a:rPr b="1" lang="es-ES" sz="1800" spc="-1" strike="noStrike">
                <a:solidFill>
                  <a:srgbClr val="000000"/>
                </a:solidFill>
                <a:latin typeface="Arial"/>
              </a:rPr>
              <a:t>Ejemplo:</a:t>
            </a:r>
            <a:endParaRPr b="0" lang="es-ES" sz="18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&lt;head&gt;</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&lt;style&gt;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div#contenedor {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margin: 100px;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border-style: inset;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border-color: blue; /* Color del borde azul */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border-radius: 15px; /* Borde redondeado de radio 15px */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border-width: thick; /* Un borde grueso */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padding: 15px;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#contenedor div {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margin: 15px;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padding: 10px;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border-top : 3px dotted red ; /* Estilo, tamaño y color incluidos en el mismo atributo */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border-right : 2px solid blue ;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border-bottom : 3px double green ;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border-left : 3px groove red ;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&lt;/style&gt;</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&lt;/head&gt;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&lt;body&gt; </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&lt;div id="contenedor"&gt;</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	</a:t>
            </a:r>
            <a:r>
              <a:rPr b="0" lang="es-ES" sz="1200" spc="-1" strike="noStrike">
                <a:solidFill>
                  <a:srgbClr val="000000"/>
                </a:solidFill>
                <a:latin typeface="Courier New"/>
              </a:rPr>
              <a:t>&lt;div&gt;Texto de 50 píxeles&lt;/div&gt;</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	</a:t>
            </a:r>
            <a:r>
              <a:rPr b="0" lang="es-ES" sz="1200" spc="-1" strike="noStrike">
                <a:solidFill>
                  <a:srgbClr val="000000"/>
                </a:solidFill>
                <a:latin typeface="Courier New"/>
              </a:rPr>
              <a:t>&lt;/div&gt;</a:t>
            </a:r>
            <a:endParaRPr b="0" lang="es-ES" sz="1200" spc="-1" strike="noStrike">
              <a:latin typeface="Arial"/>
            </a:endParaRPr>
          </a:p>
          <a:p>
            <a:pPr marL="343080" indent="-343080">
              <a:lnSpc>
                <a:spcPct val="80000"/>
              </a:lnSpc>
              <a:spcBef>
                <a:spcPts val="241"/>
              </a:spcBef>
              <a:tabLst>
                <a:tab algn="l" pos="0"/>
              </a:tabLst>
            </a:pPr>
            <a:r>
              <a:rPr b="0" lang="es-ES" sz="1200" spc="-1" strike="noStrike">
                <a:solidFill>
                  <a:srgbClr val="000000"/>
                </a:solidFill>
                <a:latin typeface="Courier New"/>
              </a:rPr>
              <a:t>&lt;/body&gt;</a:t>
            </a:r>
            <a:endParaRPr b="0" lang="es-ES" sz="1200" spc="-1" strike="noStrike">
              <a:latin typeface="Arial"/>
            </a:endParaRPr>
          </a:p>
        </p:txBody>
      </p:sp>
      <p:pic>
        <p:nvPicPr>
          <p:cNvPr id="315" name="Imagen 5" descr=""/>
          <p:cNvPicPr/>
          <p:nvPr/>
        </p:nvPicPr>
        <p:blipFill>
          <a:blip r:embed="rId1"/>
          <a:stretch/>
        </p:blipFill>
        <p:spPr>
          <a:xfrm>
            <a:off x="3224520" y="994680"/>
            <a:ext cx="5491440" cy="993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7EE188FF-F2F5-4C89-A110-92E90EA1A608}"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05"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1 INTRODUCCIÓN A HOJAS DE ESTILO EN CASCADA (CSS, CASCADING STYLE SHEET).</a:t>
            </a:r>
            <a:endParaRPr b="0" lang="es-ES" sz="2800" spc="-1" strike="noStrike">
              <a:latin typeface="Arial"/>
            </a:endParaRPr>
          </a:p>
        </p:txBody>
      </p:sp>
      <p:sp>
        <p:nvSpPr>
          <p:cNvPr id="106" name="PlaceHolder 3"/>
          <p:cNvSpPr>
            <a:spLocks noGrp="1"/>
          </p:cNvSpPr>
          <p:nvPr>
            <p:ph/>
          </p:nvPr>
        </p:nvSpPr>
        <p:spPr>
          <a:xfrm>
            <a:off x="457200" y="1600200"/>
            <a:ext cx="8228160" cy="4529160"/>
          </a:xfrm>
          <a:prstGeom prst="rect">
            <a:avLst/>
          </a:prstGeom>
          <a:noFill/>
          <a:ln w="0">
            <a:noFill/>
          </a:ln>
        </p:spPr>
        <p:txBody>
          <a:bodyPr numCol="1" spcCol="0" lIns="0" rIns="0" tIns="0" bIns="0" anchor="t">
            <a:noAutofit/>
          </a:bodyPr>
          <a:p>
            <a:pPr marL="343080" indent="-343080" algn="just">
              <a:lnSpc>
                <a:spcPct val="90000"/>
              </a:lnSpc>
              <a:spcBef>
                <a:spcPts val="420"/>
              </a:spcBef>
              <a:buClr>
                <a:srgbClr val="cc9900"/>
              </a:buClr>
              <a:buSzPct val="65000"/>
              <a:buFont typeface="Wingdings" charset="2"/>
              <a:buChar char=""/>
            </a:pPr>
            <a:r>
              <a:rPr b="0" lang="es-ES" sz="2100" spc="-1" strike="noStrike">
                <a:solidFill>
                  <a:srgbClr val="000000"/>
                </a:solidFill>
                <a:latin typeface="Arial"/>
              </a:rPr>
              <a:t>La organización W3C fue la encargada de estandarizar la versión CSS como hojas de estilo en cascada, ya que es posible que un mismo contenido pueda ser regido por varios archivos CSS que controlen su apariencia. Lo que el estándar </a:t>
            </a:r>
            <a:r>
              <a:rPr b="1" lang="es-ES" sz="2100" spc="-1" strike="noStrike">
                <a:solidFill>
                  <a:srgbClr val="000000"/>
                </a:solidFill>
                <a:latin typeface="Arial"/>
              </a:rPr>
              <a:t>CSS1 pretendía </a:t>
            </a:r>
            <a:r>
              <a:rPr b="0" lang="es-ES" sz="2100" spc="-1" strike="noStrike">
                <a:solidFill>
                  <a:srgbClr val="000000"/>
                </a:solidFill>
                <a:latin typeface="Arial"/>
              </a:rPr>
              <a:t>era </a:t>
            </a:r>
            <a:r>
              <a:rPr b="1" lang="es-ES" sz="2100" spc="-1" strike="noStrike">
                <a:solidFill>
                  <a:srgbClr val="000000"/>
                </a:solidFill>
                <a:latin typeface="Arial"/>
              </a:rPr>
              <a:t>establecer los criterios </a:t>
            </a:r>
            <a:r>
              <a:rPr b="0" lang="es-ES" sz="2100" spc="-1" strike="noStrike">
                <a:solidFill>
                  <a:srgbClr val="000000"/>
                </a:solidFill>
                <a:latin typeface="Arial"/>
              </a:rPr>
              <a:t>por los que se da </a:t>
            </a:r>
            <a:r>
              <a:rPr b="1" lang="es-ES" sz="2100" spc="-1" strike="noStrike">
                <a:solidFill>
                  <a:srgbClr val="000000"/>
                </a:solidFill>
                <a:latin typeface="Arial"/>
              </a:rPr>
              <a:t>preferencia a un estilo respecto a otro </a:t>
            </a:r>
            <a:r>
              <a:rPr b="0" lang="es-ES" sz="2100" spc="-1" strike="noStrike">
                <a:solidFill>
                  <a:srgbClr val="000000"/>
                </a:solidFill>
                <a:latin typeface="Arial"/>
              </a:rPr>
              <a:t>(por eso lo de cascada). </a:t>
            </a:r>
            <a:endParaRPr b="0" lang="es-ES" sz="2100" spc="-1" strike="noStrike">
              <a:latin typeface="Arial"/>
            </a:endParaRPr>
          </a:p>
          <a:p>
            <a:pPr marL="343080" indent="-343080" algn="just">
              <a:lnSpc>
                <a:spcPct val="90000"/>
              </a:lnSpc>
              <a:spcBef>
                <a:spcPts val="420"/>
              </a:spcBef>
              <a:buClr>
                <a:srgbClr val="cc9900"/>
              </a:buClr>
              <a:buSzPct val="65000"/>
              <a:buFont typeface="Wingdings" charset="2"/>
              <a:buChar char=""/>
            </a:pPr>
            <a:r>
              <a:rPr b="0" lang="es-ES" sz="2100" spc="-1" strike="noStrike">
                <a:solidFill>
                  <a:srgbClr val="000000"/>
                </a:solidFill>
                <a:latin typeface="Arial"/>
              </a:rPr>
              <a:t>Un mismo elemento como el encabezado &lt;h1&gt; de la página puede estar definido en un archivo CSS externo para aparecer como un texto en azul y en la propia página definirlo como texto rojo. En este caso el navegador tiene que optar por uno u otro estilo. Por lo tanto, la especificación W3C marca las pautas de preferencia que debe respetar un navegador compatible con CSS.</a:t>
            </a:r>
            <a:endParaRPr b="0" lang="es-ES" sz="2100" spc="-1" strike="noStrike">
              <a:latin typeface="Arial"/>
            </a:endParaRPr>
          </a:p>
          <a:p>
            <a:pPr>
              <a:lnSpc>
                <a:spcPct val="90000"/>
              </a:lnSpc>
              <a:spcBef>
                <a:spcPts val="420"/>
              </a:spcBef>
            </a:pPr>
            <a:endParaRPr b="0" lang="es-ES" sz="21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16" name="PlaceHolder 1"/>
          <p:cNvSpPr>
            <a:spLocks noGrp="1"/>
          </p:cNvSpPr>
          <p:nvPr>
            <p:ph type="sldNum"/>
          </p:nvPr>
        </p:nvSpPr>
        <p:spPr>
          <a:xfrm>
            <a:off x="6588000" y="6237360"/>
            <a:ext cx="2132280" cy="455760"/>
          </a:xfrm>
          <a:prstGeom prst="rect">
            <a:avLst/>
          </a:prstGeom>
          <a:noFill/>
          <a:ln w="9360">
            <a:noFill/>
          </a:ln>
        </p:spPr>
        <p:txBody>
          <a:bodyPr numCol="1" spcCol="0" lIns="90000" rIns="90000" tIns="45000" bIns="45000" anchor="b">
            <a:noAutofit/>
          </a:bodyPr>
          <a:p>
            <a:pPr algn="r">
              <a:lnSpc>
                <a:spcPct val="100000"/>
              </a:lnSpc>
            </a:pPr>
            <a:fld id="{BE7ACCF7-7041-45E4-87E4-35CBB2210D86}"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17"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7.4 OTROS ATTRIBUTOS DE CSS3</a:t>
            </a:r>
            <a:endParaRPr b="0" lang="es-ES" sz="3800" spc="-1" strike="noStrike">
              <a:latin typeface="Arial"/>
            </a:endParaRPr>
          </a:p>
        </p:txBody>
      </p:sp>
      <p:sp>
        <p:nvSpPr>
          <p:cNvPr id="318" name="PlaceHolder 3"/>
          <p:cNvSpPr>
            <a:spLocks noGrp="1"/>
          </p:cNvSpPr>
          <p:nvPr>
            <p:ph/>
          </p:nvPr>
        </p:nvSpPr>
        <p:spPr>
          <a:xfrm>
            <a:off x="395280" y="1052640"/>
            <a:ext cx="8228160" cy="4895280"/>
          </a:xfrm>
          <a:prstGeom prst="rect">
            <a:avLst/>
          </a:prstGeom>
          <a:noFill/>
          <a:ln w="0">
            <a:noFill/>
          </a:ln>
        </p:spPr>
        <p:txBody>
          <a:bodyPr numCol="1" spcCol="0" lIns="0" rIns="0" tIns="0" bIns="0" anchor="t">
            <a:noAutofit/>
          </a:bodyPr>
          <a:p>
            <a:pPr marL="343080" indent="-343080">
              <a:lnSpc>
                <a:spcPct val="100000"/>
              </a:lnSpc>
              <a:spcBef>
                <a:spcPts val="360"/>
              </a:spcBef>
              <a:buClr>
                <a:srgbClr val="cc9900"/>
              </a:buClr>
              <a:buSzPct val="65000"/>
              <a:buFont typeface="Wingdings" charset="2"/>
              <a:buChar char=""/>
            </a:pPr>
            <a:r>
              <a:rPr b="0" lang="es-ES_tradnl" sz="1800" spc="-1" strike="noStrike">
                <a:solidFill>
                  <a:srgbClr val="000000"/>
                </a:solidFill>
                <a:latin typeface="Arial"/>
              </a:rPr>
              <a:t>Existen muchos más atributos en CSS3 como:</a:t>
            </a:r>
            <a:endParaRPr b="0" lang="es-ES" sz="1800" spc="-1" strike="noStrike">
              <a:latin typeface="Arial"/>
            </a:endParaRPr>
          </a:p>
          <a:p>
            <a:pPr lvl="1" marL="669960" indent="-325440">
              <a:lnSpc>
                <a:spcPct val="100000"/>
              </a:lnSpc>
              <a:spcBef>
                <a:spcPts val="360"/>
              </a:spcBef>
              <a:buClr>
                <a:srgbClr val="3b812f"/>
              </a:buClr>
              <a:buSzPct val="60000"/>
              <a:buFont typeface="Wingdings" charset="2"/>
              <a:buChar char=""/>
            </a:pPr>
            <a:r>
              <a:rPr b="1" lang="es-ES_tradnl" sz="1800" spc="-1" strike="noStrike">
                <a:solidFill>
                  <a:srgbClr val="000000"/>
                </a:solidFill>
                <a:latin typeface="Arial"/>
              </a:rPr>
              <a:t>border-radius</a:t>
            </a:r>
            <a:r>
              <a:rPr b="0" lang="es-ES_tradnl" sz="1800" spc="-1" strike="noStrike">
                <a:solidFill>
                  <a:srgbClr val="000000"/>
                </a:solidFill>
                <a:latin typeface="Arial"/>
              </a:rPr>
              <a:t>: Se usa para hacer esquinas redondeadas. Tienen un único parámetro que es el grado de curvatura. Al igual que el resto de propiedades del modelo de cajas se puede definir por cada coordenada o con una única regla, aunque la sintaxis cambia ligeramente:</a:t>
            </a:r>
            <a:endParaRPr b="0" lang="es-ES" sz="1800" spc="-1" strike="noStrike">
              <a:latin typeface="Arial"/>
            </a:endParaRPr>
          </a:p>
          <a:p>
            <a:pPr marL="344520">
              <a:lnSpc>
                <a:spcPct val="100000"/>
              </a:lnSpc>
              <a:spcBef>
                <a:spcPts val="281"/>
              </a:spcBef>
              <a:tabLst>
                <a:tab algn="l" pos="0"/>
              </a:tabLst>
            </a:pPr>
            <a:endParaRPr b="0" lang="es-ES" sz="1800" spc="-1" strike="noStrike">
              <a:latin typeface="Arial"/>
            </a:endParaRPr>
          </a:p>
          <a:p>
            <a:pPr marL="344520">
              <a:lnSpc>
                <a:spcPct val="100000"/>
              </a:lnSpc>
              <a:spcBef>
                <a:spcPts val="281"/>
              </a:spcBef>
              <a:tabLst>
                <a:tab algn="l" pos="0"/>
              </a:tabLst>
            </a:pPr>
            <a:r>
              <a:rPr b="0" lang="es-ES_tradnl" sz="1400" spc="-1" strike="noStrike">
                <a:solidFill>
                  <a:srgbClr val="000000"/>
                </a:solidFill>
                <a:latin typeface="Courier New"/>
              </a:rPr>
              <a:t>border-bottom-left-radius: 25px; </a:t>
            </a:r>
            <a:r>
              <a:rPr b="0" lang="es-ES_tradnl" sz="1400" spc="-1" strike="noStrike">
                <a:solidFill>
                  <a:srgbClr val="2c6123"/>
                </a:solidFill>
                <a:latin typeface="Courier New"/>
              </a:rPr>
              <a:t>/* Esquina inferior izquierda */</a:t>
            </a:r>
            <a:endParaRPr b="0" lang="es-ES" sz="1400" spc="-1" strike="noStrike">
              <a:latin typeface="Arial"/>
            </a:endParaRPr>
          </a:p>
          <a:p>
            <a:pPr marL="344520">
              <a:lnSpc>
                <a:spcPct val="100000"/>
              </a:lnSpc>
              <a:spcBef>
                <a:spcPts val="281"/>
              </a:spcBef>
              <a:tabLst>
                <a:tab algn="l" pos="0"/>
              </a:tabLst>
            </a:pPr>
            <a:r>
              <a:rPr b="0" lang="es-ES_tradnl" sz="1400" spc="-1" strike="noStrike">
                <a:solidFill>
                  <a:srgbClr val="000000"/>
                </a:solidFill>
                <a:latin typeface="Courier New"/>
              </a:rPr>
              <a:t>border-top-left-radius: 25px; </a:t>
            </a:r>
            <a:r>
              <a:rPr b="0" lang="es-ES_tradnl" sz="1400" spc="-1" strike="noStrike">
                <a:solidFill>
                  <a:srgbClr val="2c6123"/>
                </a:solidFill>
                <a:latin typeface="Courier New"/>
              </a:rPr>
              <a:t>/* Esquina superior izquierda */</a:t>
            </a:r>
            <a:endParaRPr b="0" lang="es-ES" sz="1400" spc="-1" strike="noStrike">
              <a:latin typeface="Arial"/>
            </a:endParaRPr>
          </a:p>
          <a:p>
            <a:pPr marL="344520">
              <a:lnSpc>
                <a:spcPct val="100000"/>
              </a:lnSpc>
              <a:spcBef>
                <a:spcPts val="281"/>
              </a:spcBef>
              <a:tabLst>
                <a:tab algn="l" pos="0"/>
              </a:tabLst>
            </a:pPr>
            <a:r>
              <a:rPr b="0" lang="es-ES_tradnl" sz="1400" spc="-1" strike="noStrike">
                <a:solidFill>
                  <a:srgbClr val="000000"/>
                </a:solidFill>
                <a:latin typeface="Courier New"/>
              </a:rPr>
              <a:t>border-bottom-right-radius: 25px; </a:t>
            </a:r>
            <a:r>
              <a:rPr b="0" lang="es-ES_tradnl" sz="1400" spc="-1" strike="noStrike">
                <a:solidFill>
                  <a:srgbClr val="2c6123"/>
                </a:solidFill>
                <a:latin typeface="Courier New"/>
              </a:rPr>
              <a:t>/* Esquina inferior derecha */</a:t>
            </a:r>
            <a:endParaRPr b="0" lang="es-ES" sz="1400" spc="-1" strike="noStrike">
              <a:latin typeface="Arial"/>
            </a:endParaRPr>
          </a:p>
          <a:p>
            <a:pPr marL="344520">
              <a:lnSpc>
                <a:spcPct val="100000"/>
              </a:lnSpc>
              <a:spcBef>
                <a:spcPts val="281"/>
              </a:spcBef>
              <a:tabLst>
                <a:tab algn="l" pos="0"/>
              </a:tabLst>
            </a:pPr>
            <a:r>
              <a:rPr b="0" lang="es-ES_tradnl" sz="1400" spc="-1" strike="noStrike">
                <a:solidFill>
                  <a:srgbClr val="000000"/>
                </a:solidFill>
                <a:latin typeface="Courier New"/>
              </a:rPr>
              <a:t>border-top-right-radius: 25px; </a:t>
            </a:r>
            <a:r>
              <a:rPr b="0" lang="es-ES_tradnl" sz="1400" spc="-1" strike="noStrike">
                <a:solidFill>
                  <a:srgbClr val="2c6123"/>
                </a:solidFill>
                <a:latin typeface="Courier New"/>
              </a:rPr>
              <a:t>/* Esquina superior derecha */</a:t>
            </a:r>
            <a:endParaRPr b="0" lang="es-ES" sz="1400" spc="-1" strike="noStrike">
              <a:latin typeface="Arial"/>
            </a:endParaRPr>
          </a:p>
          <a:p>
            <a:pPr marL="344520">
              <a:lnSpc>
                <a:spcPct val="100000"/>
              </a:lnSpc>
              <a:spcBef>
                <a:spcPts val="281"/>
              </a:spcBef>
              <a:tabLst>
                <a:tab algn="l" pos="0"/>
              </a:tabLst>
            </a:pPr>
            <a:endParaRPr b="0" lang="es-ES" sz="1400" spc="-1" strike="noStrike">
              <a:latin typeface="Arial"/>
            </a:endParaRPr>
          </a:p>
          <a:p>
            <a:pPr marL="344520">
              <a:lnSpc>
                <a:spcPct val="100000"/>
              </a:lnSpc>
              <a:spcBef>
                <a:spcPts val="281"/>
              </a:spcBef>
              <a:tabLst>
                <a:tab algn="l" pos="0"/>
              </a:tabLst>
            </a:pPr>
            <a:r>
              <a:rPr b="0" lang="es-ES_tradnl" sz="1400" spc="-1" strike="noStrike">
                <a:solidFill>
                  <a:srgbClr val="000000"/>
                </a:solidFill>
                <a:latin typeface="Courier New"/>
              </a:rPr>
              <a:t>border-radius: 25px; </a:t>
            </a:r>
            <a:r>
              <a:rPr b="0" lang="es-ES_tradnl" sz="1400" spc="-1" strike="noStrike">
                <a:solidFill>
                  <a:srgbClr val="2c6123"/>
                </a:solidFill>
                <a:latin typeface="Courier New"/>
              </a:rPr>
              <a:t>/* Las cuatro esquinas */</a:t>
            </a:r>
            <a:endParaRPr b="0" lang="es-ES" sz="1400" spc="-1" strike="noStrike">
              <a:latin typeface="Arial"/>
            </a:endParaRPr>
          </a:p>
          <a:p>
            <a:pPr marL="344520">
              <a:lnSpc>
                <a:spcPct val="100000"/>
              </a:lnSpc>
              <a:spcBef>
                <a:spcPts val="281"/>
              </a:spcBef>
              <a:tabLst>
                <a:tab algn="l" pos="0"/>
              </a:tabLst>
            </a:pPr>
            <a:r>
              <a:rPr b="0" lang="es-ES_tradnl" sz="1400" spc="-1" strike="noStrike">
                <a:solidFill>
                  <a:srgbClr val="000000"/>
                </a:solidFill>
                <a:latin typeface="Courier New"/>
              </a:rPr>
              <a:t>border-radius: 25px 10px; </a:t>
            </a:r>
            <a:r>
              <a:rPr b="0" lang="es-ES_tradnl" sz="1400" spc="-1" strike="noStrike">
                <a:solidFill>
                  <a:srgbClr val="2c6123"/>
                </a:solidFill>
                <a:latin typeface="Courier New"/>
              </a:rPr>
              <a:t>/* top-left y bottom-right = 25px y el resto 10px*/</a:t>
            </a:r>
            <a:endParaRPr b="0" lang="es-ES" sz="1400" spc="-1" strike="noStrike">
              <a:latin typeface="Arial"/>
            </a:endParaRPr>
          </a:p>
          <a:p>
            <a:pPr marL="344520">
              <a:lnSpc>
                <a:spcPct val="100000"/>
              </a:lnSpc>
              <a:spcBef>
                <a:spcPts val="281"/>
              </a:spcBef>
              <a:tabLst>
                <a:tab algn="l" pos="0"/>
              </a:tabLst>
            </a:pPr>
            <a:r>
              <a:rPr b="0" lang="es-ES_tradnl" sz="1400" spc="-1" strike="noStrike">
                <a:solidFill>
                  <a:srgbClr val="000000"/>
                </a:solidFill>
                <a:latin typeface="Courier New"/>
              </a:rPr>
              <a:t>border-radius: 25px 10px 20px 5px </a:t>
            </a:r>
            <a:r>
              <a:rPr b="0" lang="es-ES_tradnl" sz="1400" spc="-1" strike="noStrike">
                <a:solidFill>
                  <a:srgbClr val="2c6123"/>
                </a:solidFill>
                <a:latin typeface="Courier New"/>
              </a:rPr>
              <a:t>/* </a:t>
            </a:r>
            <a:r>
              <a:rPr b="0" lang="en-US" sz="1400" spc="-1" strike="noStrike">
                <a:solidFill>
                  <a:srgbClr val="2c6123"/>
                </a:solidFill>
                <a:latin typeface="Courier New"/>
              </a:rPr>
              <a:t> Orden: top-left, top-right corner, bottom-right bottom-left */</a:t>
            </a:r>
            <a:endParaRPr b="0" lang="es-ES" sz="1400" spc="-1" strike="noStrike">
              <a:latin typeface="Arial"/>
            </a:endParaRPr>
          </a:p>
          <a:p>
            <a:pPr marL="344520">
              <a:lnSpc>
                <a:spcPct val="100000"/>
              </a:lnSpc>
              <a:spcBef>
                <a:spcPts val="360"/>
              </a:spcBef>
              <a:tabLst>
                <a:tab algn="l" pos="0"/>
              </a:tabLst>
            </a:pPr>
            <a:endParaRPr b="0" lang="es-ES" sz="1400" spc="-1" strike="noStrike">
              <a:latin typeface="Arial"/>
            </a:endParaRPr>
          </a:p>
          <a:p>
            <a:pPr marL="344520">
              <a:lnSpc>
                <a:spcPct val="100000"/>
              </a:lnSpc>
              <a:spcBef>
                <a:spcPts val="360"/>
              </a:spcBef>
              <a:tabLst>
                <a:tab algn="l" pos="0"/>
              </a:tabLst>
            </a:pP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19" name="PlaceHolder 1"/>
          <p:cNvSpPr>
            <a:spLocks noGrp="1"/>
          </p:cNvSpPr>
          <p:nvPr>
            <p:ph type="sldNum"/>
          </p:nvPr>
        </p:nvSpPr>
        <p:spPr>
          <a:xfrm>
            <a:off x="6588000" y="6237360"/>
            <a:ext cx="2132280" cy="455760"/>
          </a:xfrm>
          <a:prstGeom prst="rect">
            <a:avLst/>
          </a:prstGeom>
          <a:noFill/>
          <a:ln w="9360">
            <a:noFill/>
          </a:ln>
        </p:spPr>
        <p:txBody>
          <a:bodyPr numCol="1" spcCol="0" lIns="90000" rIns="90000" tIns="45000" bIns="45000" anchor="b">
            <a:noAutofit/>
          </a:bodyPr>
          <a:p>
            <a:pPr algn="r">
              <a:lnSpc>
                <a:spcPct val="100000"/>
              </a:lnSpc>
            </a:pPr>
            <a:fld id="{7BF464CC-4681-4014-B547-12F9459AF2C8}"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20"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7.4 OTROS ATRIBUTOS DE CSS3</a:t>
            </a:r>
            <a:endParaRPr b="0" lang="es-ES" sz="3800" spc="-1" strike="noStrike">
              <a:latin typeface="Arial"/>
            </a:endParaRPr>
          </a:p>
        </p:txBody>
      </p:sp>
      <p:sp>
        <p:nvSpPr>
          <p:cNvPr id="321" name="PlaceHolder 3"/>
          <p:cNvSpPr>
            <a:spLocks noGrp="1"/>
          </p:cNvSpPr>
          <p:nvPr>
            <p:ph/>
          </p:nvPr>
        </p:nvSpPr>
        <p:spPr>
          <a:xfrm>
            <a:off x="395280" y="1052640"/>
            <a:ext cx="8228160" cy="5111280"/>
          </a:xfrm>
          <a:prstGeom prst="rect">
            <a:avLst/>
          </a:prstGeom>
          <a:noFill/>
          <a:ln w="0">
            <a:noFill/>
          </a:ln>
        </p:spPr>
        <p:txBody>
          <a:bodyPr numCol="1" spcCol="0" lIns="0" rIns="0" tIns="0" bIns="0" anchor="t">
            <a:noAutofit/>
          </a:bodyPr>
          <a:p>
            <a:pPr marL="343080" indent="-343080">
              <a:lnSpc>
                <a:spcPct val="100000"/>
              </a:lnSpc>
              <a:spcBef>
                <a:spcPts val="360"/>
              </a:spcBef>
              <a:buClr>
                <a:srgbClr val="cc9900"/>
              </a:buClr>
              <a:buSzPct val="65000"/>
              <a:buFont typeface="Wingdings" charset="2"/>
              <a:buChar char=""/>
            </a:pPr>
            <a:r>
              <a:rPr b="0" lang="es-ES_tradnl" sz="1800" spc="-1" strike="noStrike">
                <a:solidFill>
                  <a:srgbClr val="000000"/>
                </a:solidFill>
                <a:latin typeface="Arial"/>
              </a:rPr>
              <a:t>Existen muchos más atributos en CSS3 como:</a:t>
            </a:r>
            <a:endParaRPr b="0" lang="es-ES" sz="1800" spc="-1" strike="noStrike">
              <a:latin typeface="Arial"/>
            </a:endParaRPr>
          </a:p>
          <a:p>
            <a:pPr lvl="1" marL="669960" indent="-325440">
              <a:lnSpc>
                <a:spcPct val="100000"/>
              </a:lnSpc>
              <a:spcBef>
                <a:spcPts val="360"/>
              </a:spcBef>
              <a:buClr>
                <a:srgbClr val="3b812f"/>
              </a:buClr>
              <a:buSzPct val="60000"/>
              <a:buFont typeface="Wingdings" charset="2"/>
              <a:buChar char=""/>
            </a:pPr>
            <a:r>
              <a:rPr b="1" lang="es-ES" sz="1800" spc="-1" strike="noStrike">
                <a:solidFill>
                  <a:srgbClr val="000000"/>
                </a:solidFill>
                <a:latin typeface="Arial"/>
              </a:rPr>
              <a:t>border-image: </a:t>
            </a:r>
            <a:r>
              <a:rPr b="0" lang="es-ES" sz="1800" spc="-1" strike="noStrike">
                <a:solidFill>
                  <a:srgbClr val="000000"/>
                </a:solidFill>
                <a:latin typeface="Arial"/>
              </a:rPr>
              <a:t>utiliza una imagen para definir el borde. Los valores numéricos indican el tamaño de la imagen origen que se tomará para formar el borde.</a:t>
            </a:r>
            <a:endParaRPr b="0" lang="es-ES" sz="1800" spc="-1" strike="noStrike">
              <a:latin typeface="Arial"/>
            </a:endParaRPr>
          </a:p>
          <a:p>
            <a:pPr marL="344520">
              <a:lnSpc>
                <a:spcPct val="100000"/>
              </a:lnSpc>
              <a:spcBef>
                <a:spcPts val="320"/>
              </a:spcBef>
              <a:tabLst>
                <a:tab algn="l" pos="0"/>
              </a:tabLst>
            </a:pPr>
            <a:endParaRPr b="0" lang="es-ES" sz="1800" spc="-1" strike="noStrike">
              <a:latin typeface="Arial"/>
            </a:endParaRPr>
          </a:p>
          <a:p>
            <a:pPr marL="344520">
              <a:lnSpc>
                <a:spcPct val="100000"/>
              </a:lnSpc>
              <a:spcBef>
                <a:spcPts val="320"/>
              </a:spcBef>
              <a:tabLst>
                <a:tab algn="l" pos="0"/>
              </a:tabLst>
            </a:pPr>
            <a:r>
              <a:rPr b="0" lang="es-ES" sz="1600" spc="-1" strike="noStrike">
                <a:solidFill>
                  <a:srgbClr val="000000"/>
                </a:solidFill>
                <a:latin typeface="Courier New"/>
              </a:rPr>
              <a:t>border-image: url(border.png) 30 30 round; /* </a:t>
            </a:r>
            <a:r>
              <a:rPr b="1" lang="es-ES" sz="1600" spc="-1" strike="noStrike">
                <a:solidFill>
                  <a:srgbClr val="000000"/>
                </a:solidFill>
                <a:latin typeface="Courier New"/>
              </a:rPr>
              <a:t>round</a:t>
            </a:r>
            <a:r>
              <a:rPr b="0" lang="es-ES" sz="1600" spc="-1" strike="noStrike">
                <a:solidFill>
                  <a:srgbClr val="000000"/>
                </a:solidFill>
                <a:latin typeface="Courier New"/>
              </a:rPr>
              <a:t> es redondeada, en mosaico  y </a:t>
            </a:r>
            <a:r>
              <a:rPr b="1" lang="es-ES" sz="1600" spc="-1" strike="noStrike">
                <a:solidFill>
                  <a:srgbClr val="000000"/>
                </a:solidFill>
                <a:latin typeface="Courier New"/>
              </a:rPr>
              <a:t>strech</a:t>
            </a:r>
            <a:r>
              <a:rPr b="0" lang="es-ES" sz="1600" spc="-1" strike="noStrike">
                <a:solidFill>
                  <a:srgbClr val="000000"/>
                </a:solidFill>
                <a:latin typeface="Courier New"/>
              </a:rPr>
              <a:t> es estirada, la imagen se amplía para llenar el área como se puede ver en la imagen. */</a:t>
            </a:r>
            <a:endParaRPr b="0" lang="es-ES" sz="1600" spc="-1" strike="noStrike">
              <a:latin typeface="Arial"/>
            </a:endParaRPr>
          </a:p>
          <a:p>
            <a:pPr marL="344520">
              <a:lnSpc>
                <a:spcPct val="100000"/>
              </a:lnSpc>
              <a:tabLst>
                <a:tab algn="l" pos="0"/>
              </a:tabLst>
            </a:pPr>
            <a:endParaRPr b="0" lang="es-ES" sz="1600" spc="-1" strike="noStrike">
              <a:latin typeface="Arial"/>
            </a:endParaRPr>
          </a:p>
          <a:p>
            <a:pPr marL="344520">
              <a:lnSpc>
                <a:spcPct val="100000"/>
              </a:lnSpc>
              <a:tabLst>
                <a:tab algn="l" pos="0"/>
              </a:tabLst>
            </a:pPr>
            <a:endParaRPr b="0" lang="es-ES" sz="1600" spc="-1" strike="noStrike">
              <a:latin typeface="Arial"/>
            </a:endParaRPr>
          </a:p>
        </p:txBody>
      </p:sp>
      <p:pic>
        <p:nvPicPr>
          <p:cNvPr id="322" name="Picture 2" descr=""/>
          <p:cNvPicPr/>
          <p:nvPr/>
        </p:nvPicPr>
        <p:blipFill>
          <a:blip r:embed="rId1"/>
          <a:stretch/>
        </p:blipFill>
        <p:spPr>
          <a:xfrm>
            <a:off x="3276000" y="3501000"/>
            <a:ext cx="2446920" cy="2563200"/>
          </a:xfrm>
          <a:prstGeom prst="rect">
            <a:avLst/>
          </a:prstGeom>
          <a:ln w="0">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23" name="PlaceHolder 1"/>
          <p:cNvSpPr>
            <a:spLocks noGrp="1"/>
          </p:cNvSpPr>
          <p:nvPr>
            <p:ph type="sldNum"/>
          </p:nvPr>
        </p:nvSpPr>
        <p:spPr>
          <a:xfrm>
            <a:off x="6588000" y="6237360"/>
            <a:ext cx="2132280" cy="455760"/>
          </a:xfrm>
          <a:prstGeom prst="rect">
            <a:avLst/>
          </a:prstGeom>
          <a:noFill/>
          <a:ln w="9360">
            <a:noFill/>
          </a:ln>
        </p:spPr>
        <p:txBody>
          <a:bodyPr numCol="1" spcCol="0" lIns="90000" rIns="90000" tIns="45000" bIns="45000" anchor="b">
            <a:noAutofit/>
          </a:bodyPr>
          <a:p>
            <a:pPr algn="r">
              <a:lnSpc>
                <a:spcPct val="100000"/>
              </a:lnSpc>
            </a:pPr>
            <a:fld id="{583C30B2-FECC-43D1-BC1E-915C5AE0550C}"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24" name="PlaceHolder 2"/>
          <p:cNvSpPr>
            <a:spLocks noGrp="1"/>
          </p:cNvSpPr>
          <p:nvPr>
            <p:ph type="title"/>
          </p:nvPr>
        </p:nvSpPr>
        <p:spPr>
          <a:xfrm>
            <a:off x="457200" y="277920"/>
            <a:ext cx="8434440" cy="581400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7.4 OTROS ATRIBUTOS DE CSS3</a:t>
            </a:r>
            <a:br/>
            <a:br/>
            <a:endParaRPr b="0" lang="es-ES" sz="3800" spc="-1" strike="noStrike">
              <a:latin typeface="Arial"/>
            </a:endParaRPr>
          </a:p>
        </p:txBody>
      </p:sp>
      <p:sp>
        <p:nvSpPr>
          <p:cNvPr id="325" name="PlaceHolder 3"/>
          <p:cNvSpPr>
            <a:spLocks noGrp="1"/>
          </p:cNvSpPr>
          <p:nvPr>
            <p:ph/>
          </p:nvPr>
        </p:nvSpPr>
        <p:spPr>
          <a:xfrm>
            <a:off x="395280" y="1052640"/>
            <a:ext cx="8228160" cy="4751280"/>
          </a:xfrm>
          <a:prstGeom prst="rect">
            <a:avLst/>
          </a:prstGeom>
          <a:noFill/>
          <a:ln w="0">
            <a:noFill/>
          </a:ln>
        </p:spPr>
        <p:txBody>
          <a:bodyPr numCol="1" spcCol="0" lIns="0" rIns="0" tIns="0" bIns="0" anchor="t">
            <a:noAutofit/>
          </a:bodyPr>
          <a:p>
            <a:pPr lvl="1" marL="669960" indent="-325440">
              <a:lnSpc>
                <a:spcPct val="100000"/>
              </a:lnSpc>
              <a:spcBef>
                <a:spcPts val="360"/>
              </a:spcBef>
              <a:buClr>
                <a:srgbClr val="3b812f"/>
              </a:buClr>
              <a:buSzPct val="60000"/>
              <a:buFont typeface="Wingdings" charset="2"/>
              <a:buChar char=""/>
            </a:pPr>
            <a:r>
              <a:rPr b="1" lang="es-ES_tradnl" sz="1800" spc="-1" strike="noStrike">
                <a:solidFill>
                  <a:srgbClr val="000000"/>
                </a:solidFill>
                <a:latin typeface="Arial"/>
              </a:rPr>
              <a:t>box-shadow</a:t>
            </a:r>
            <a:r>
              <a:rPr b="0" lang="es-ES_tradnl" sz="1800" spc="-1" strike="noStrike">
                <a:solidFill>
                  <a:srgbClr val="000000"/>
                </a:solidFill>
                <a:latin typeface="Arial"/>
              </a:rPr>
              <a:t>:</a:t>
            </a:r>
            <a:r>
              <a:rPr b="0" i="1" lang="es-ES_tradnl" sz="1800" spc="-1" strike="noStrike">
                <a:solidFill>
                  <a:srgbClr val="000000"/>
                </a:solidFill>
                <a:latin typeface="Arial"/>
              </a:rPr>
              <a:t> </a:t>
            </a:r>
            <a:r>
              <a:rPr b="0" lang="es-ES_tradnl" sz="1800" spc="-1" strike="noStrike">
                <a:solidFill>
                  <a:srgbClr val="000000"/>
                </a:solidFill>
                <a:latin typeface="Arial"/>
              </a:rPr>
              <a:t>que se usa para hacer dar sombra.</a:t>
            </a:r>
            <a:endParaRPr b="0" lang="es-ES" sz="1800" spc="-1" strike="noStrike">
              <a:latin typeface="Arial"/>
            </a:endParaRPr>
          </a:p>
          <a:p>
            <a:pPr lvl="2" marL="1022400" indent="-351000">
              <a:lnSpc>
                <a:spcPct val="100000"/>
              </a:lnSpc>
              <a:spcBef>
                <a:spcPts val="320"/>
              </a:spcBef>
              <a:buClr>
                <a:srgbClr val="cc9900"/>
              </a:buClr>
              <a:buSzPct val="65000"/>
              <a:buFont typeface="Wingdings" charset="2"/>
              <a:buChar char=""/>
            </a:pPr>
            <a:r>
              <a:rPr b="0" lang="es-ES_tradnl" sz="1600" spc="-1" strike="noStrike">
                <a:solidFill>
                  <a:srgbClr val="000000"/>
                </a:solidFill>
                <a:latin typeface="Arial"/>
              </a:rPr>
              <a:t>Los dos primeros parámetros son el lado derecho e inferior, respectivamente (y si los valores son negativos la sombra aparecería a la izquierda y arriba). El tercer parámetro es el nivel de opacidad y el último el color de la sombra.</a:t>
            </a: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p:txBody>
      </p:sp>
      <p:pic>
        <p:nvPicPr>
          <p:cNvPr id="326" name="Picture 2" descr=""/>
          <p:cNvPicPr/>
          <p:nvPr/>
        </p:nvPicPr>
        <p:blipFill>
          <a:blip r:embed="rId1"/>
          <a:stretch/>
        </p:blipFill>
        <p:spPr>
          <a:xfrm>
            <a:off x="971640" y="2709000"/>
            <a:ext cx="1863720" cy="685800"/>
          </a:xfrm>
          <a:prstGeom prst="rect">
            <a:avLst/>
          </a:prstGeom>
          <a:ln w="0">
            <a:noFill/>
          </a:ln>
        </p:spPr>
      </p:pic>
      <p:pic>
        <p:nvPicPr>
          <p:cNvPr id="327" name="Picture 3" descr=""/>
          <p:cNvPicPr/>
          <p:nvPr/>
        </p:nvPicPr>
        <p:blipFill>
          <a:blip r:embed="rId2"/>
          <a:stretch/>
        </p:blipFill>
        <p:spPr>
          <a:xfrm>
            <a:off x="4140000" y="2565000"/>
            <a:ext cx="3668400" cy="3311280"/>
          </a:xfrm>
          <a:prstGeom prst="rect">
            <a:avLst/>
          </a:prstGeom>
          <a:ln w="0">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28"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9415235F-E66F-4C8E-A894-4E9184CE3254}"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29" name="PlaceHolder 2"/>
          <p:cNvSpPr>
            <a:spLocks noGrp="1"/>
          </p:cNvSpPr>
          <p:nvPr>
            <p:ph type="title"/>
          </p:nvPr>
        </p:nvSpPr>
        <p:spPr>
          <a:xfrm>
            <a:off x="457200" y="277920"/>
            <a:ext cx="836172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7.5 ATRIBUTOS DEL CONTENIDO Y DIMENSIONES</a:t>
            </a:r>
            <a:endParaRPr b="0" lang="es-ES" sz="3800" spc="-1" strike="noStrike">
              <a:latin typeface="Arial"/>
            </a:endParaRPr>
          </a:p>
        </p:txBody>
      </p:sp>
      <p:sp>
        <p:nvSpPr>
          <p:cNvPr id="330" name="PlaceHolder 3"/>
          <p:cNvSpPr>
            <a:spLocks noGrp="1"/>
          </p:cNvSpPr>
          <p:nvPr>
            <p:ph/>
          </p:nvPr>
        </p:nvSpPr>
        <p:spPr>
          <a:xfrm>
            <a:off x="457200" y="1657440"/>
            <a:ext cx="8228160" cy="4780080"/>
          </a:xfrm>
          <a:prstGeom prst="rect">
            <a:avLst/>
          </a:prstGeom>
          <a:noFill/>
          <a:ln w="0">
            <a:noFill/>
          </a:ln>
        </p:spPr>
        <p:txBody>
          <a:bodyPr numCol="1" spcCol="0" lIns="0" rIns="0" tIns="0" bIns="0" anchor="t">
            <a:noAutofit/>
          </a:bodyPr>
          <a:p>
            <a:pPr marL="343080" indent="-343080" algn="just">
              <a:lnSpc>
                <a:spcPct val="100000"/>
              </a:lnSpc>
              <a:spcBef>
                <a:spcPts val="400"/>
              </a:spcBef>
              <a:buClr>
                <a:srgbClr val="cc9900"/>
              </a:buClr>
              <a:buSzPct val="65000"/>
              <a:buFont typeface="Wingdings" charset="2"/>
              <a:buChar char=""/>
            </a:pPr>
            <a:r>
              <a:rPr b="0" lang="es-ES_tradnl" sz="2000" spc="-1" strike="noStrike">
                <a:solidFill>
                  <a:srgbClr val="000000"/>
                </a:solidFill>
                <a:latin typeface="Arial"/>
              </a:rPr>
              <a:t>También se puede concretar el ancho y alto de un contenido, con los atributos </a:t>
            </a:r>
            <a:r>
              <a:rPr b="1" lang="es-ES_tradnl" sz="2000" spc="-1" strike="noStrike">
                <a:solidFill>
                  <a:srgbClr val="000000"/>
                </a:solidFill>
                <a:latin typeface="Arial"/>
              </a:rPr>
              <a:t>width</a:t>
            </a:r>
            <a:r>
              <a:rPr b="0" lang="es-ES_tradnl" sz="2000" spc="-1" strike="noStrike">
                <a:solidFill>
                  <a:srgbClr val="000000"/>
                </a:solidFill>
                <a:latin typeface="Arial"/>
              </a:rPr>
              <a:t> y </a:t>
            </a:r>
            <a:r>
              <a:rPr b="1" lang="es-ES_tradnl" sz="2000" spc="-1" strike="noStrike">
                <a:solidFill>
                  <a:srgbClr val="000000"/>
                </a:solidFill>
                <a:latin typeface="Arial"/>
              </a:rPr>
              <a:t>height</a:t>
            </a:r>
            <a:r>
              <a:rPr b="0" lang="es-ES_tradnl" sz="2000" spc="-1" strike="noStrike">
                <a:solidFill>
                  <a:srgbClr val="000000"/>
                </a:solidFill>
                <a:latin typeface="Arial"/>
              </a:rPr>
              <a:t> respectivamente (con un valor con cualquier unidad de medida válida, ya sean px, % o em, entre otros). </a:t>
            </a:r>
            <a:endParaRPr b="0" lang="es-ES" sz="2000" spc="-1" strike="noStrike">
              <a:latin typeface="Arial"/>
            </a:endParaRPr>
          </a:p>
          <a:p>
            <a:pPr marL="343080" indent="-343080" algn="just">
              <a:lnSpc>
                <a:spcPct val="100000"/>
              </a:lnSpc>
              <a:spcBef>
                <a:spcPts val="400"/>
              </a:spcBef>
              <a:buClr>
                <a:srgbClr val="cc9900"/>
              </a:buClr>
              <a:buSzPct val="65000"/>
              <a:buFont typeface="Wingdings" charset="2"/>
              <a:buChar char=""/>
            </a:pPr>
            <a:r>
              <a:rPr b="0" lang="es-ES_tradnl" sz="2000" spc="-1" strike="noStrike">
                <a:solidFill>
                  <a:srgbClr val="000000"/>
                </a:solidFill>
                <a:latin typeface="Arial"/>
              </a:rPr>
              <a:t>Además, las propiedades </a:t>
            </a:r>
            <a:r>
              <a:rPr b="1" lang="es-ES_tradnl" sz="2000" spc="-1" strike="noStrike">
                <a:solidFill>
                  <a:srgbClr val="000000"/>
                </a:solidFill>
                <a:latin typeface="Arial"/>
              </a:rPr>
              <a:t>max-width</a:t>
            </a:r>
            <a:r>
              <a:rPr b="0" lang="es-ES_tradnl" sz="2000" spc="-1" strike="noStrike">
                <a:solidFill>
                  <a:srgbClr val="000000"/>
                </a:solidFill>
                <a:latin typeface="Arial"/>
              </a:rPr>
              <a:t>, </a:t>
            </a:r>
            <a:r>
              <a:rPr b="1" lang="es-ES_tradnl" sz="2000" spc="-1" strike="noStrike">
                <a:solidFill>
                  <a:srgbClr val="000000"/>
                </a:solidFill>
                <a:latin typeface="Arial"/>
              </a:rPr>
              <a:t>max-height</a:t>
            </a:r>
            <a:r>
              <a:rPr b="0" lang="es-ES_tradnl" sz="2000" spc="-1" strike="noStrike">
                <a:solidFill>
                  <a:srgbClr val="000000"/>
                </a:solidFill>
                <a:latin typeface="Arial"/>
              </a:rPr>
              <a:t>, </a:t>
            </a:r>
            <a:r>
              <a:rPr b="1" lang="es-ES_tradnl" sz="2000" spc="-1" strike="noStrike">
                <a:solidFill>
                  <a:srgbClr val="000000"/>
                </a:solidFill>
                <a:latin typeface="Arial"/>
              </a:rPr>
              <a:t>min-width</a:t>
            </a:r>
            <a:r>
              <a:rPr b="0" lang="es-ES_tradnl" sz="2000" spc="-1" strike="noStrike">
                <a:solidFill>
                  <a:srgbClr val="000000"/>
                </a:solidFill>
                <a:latin typeface="Arial"/>
              </a:rPr>
              <a:t> y </a:t>
            </a:r>
            <a:r>
              <a:rPr b="1" lang="es-ES_tradnl" sz="2000" spc="-1" strike="noStrike">
                <a:solidFill>
                  <a:srgbClr val="000000"/>
                </a:solidFill>
                <a:latin typeface="Arial"/>
              </a:rPr>
              <a:t>min-height</a:t>
            </a:r>
            <a:r>
              <a:rPr b="0" lang="es-ES_tradnl" sz="2000" spc="-1" strike="noStrike">
                <a:solidFill>
                  <a:srgbClr val="000000"/>
                </a:solidFill>
                <a:latin typeface="Arial"/>
              </a:rPr>
              <a:t> permiten delimitar el tamaño máximo y mínimo cuando se emplear unidades relativas o que calcula el navegador. Por ejemplo: </a:t>
            </a:r>
            <a:endParaRPr b="0" lang="es-ES" sz="2000" spc="-1" strike="noStrike">
              <a:latin typeface="Arial"/>
            </a:endParaRPr>
          </a:p>
          <a:p>
            <a:pPr algn="just">
              <a:lnSpc>
                <a:spcPct val="100000"/>
              </a:lnSpc>
              <a:spcBef>
                <a:spcPts val="400"/>
              </a:spcBef>
              <a:tabLst>
                <a:tab algn="l" pos="0"/>
              </a:tabLst>
            </a:pPr>
            <a:r>
              <a:rPr b="0" lang="es-ES" sz="2000" spc="-1" strike="noStrike" u="sng">
                <a:solidFill>
                  <a:srgbClr val="996600"/>
                </a:solidFill>
                <a:uFillTx/>
                <a:latin typeface="Arial"/>
                <a:hlinkClick r:id="rId1"/>
              </a:rPr>
              <a:t>https://www.w3schools.com/cssref/tryit.asp?filename=trycss_dim_min-width</a:t>
            </a:r>
            <a:endParaRPr b="0" lang="es-ES" sz="2000" spc="-1" strike="noStrike">
              <a:latin typeface="Arial"/>
            </a:endParaRPr>
          </a:p>
          <a:p>
            <a:pPr algn="just">
              <a:lnSpc>
                <a:spcPct val="100000"/>
              </a:lnSpc>
              <a:spcBef>
                <a:spcPts val="400"/>
              </a:spcBef>
              <a:tabLst>
                <a:tab algn="l" pos="0"/>
              </a:tabLst>
            </a:pPr>
            <a:r>
              <a:rPr b="0" lang="es-ES" sz="2000" spc="-1" strike="noStrike" u="sng">
                <a:solidFill>
                  <a:srgbClr val="996600"/>
                </a:solidFill>
                <a:uFillTx/>
                <a:latin typeface="Arial"/>
                <a:hlinkClick r:id="rId2"/>
              </a:rPr>
              <a:t>https://www.w3schools.com/cssref/tryit.asp?filename=trycss_dim_max-height</a:t>
            </a:r>
            <a:endParaRPr b="0" lang="es-ES" sz="2000" spc="-1" strike="noStrike">
              <a:latin typeface="Arial"/>
            </a:endParaRPr>
          </a:p>
          <a:p>
            <a:pPr marL="669960" indent="-325440">
              <a:lnSpc>
                <a:spcPct val="80000"/>
              </a:lnSpc>
              <a:spcBef>
                <a:spcPts val="439"/>
              </a:spcBef>
              <a:tabLst>
                <a:tab algn="l" pos="0"/>
              </a:tabLst>
            </a:pP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31"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485E8FAB-EFA2-4598-A49B-1076324F44C4}"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32" name="PlaceHolder 2"/>
          <p:cNvSpPr>
            <a:spLocks noGrp="1"/>
          </p:cNvSpPr>
          <p:nvPr>
            <p:ph type="title"/>
          </p:nvPr>
        </p:nvSpPr>
        <p:spPr>
          <a:xfrm>
            <a:off x="457200" y="277920"/>
            <a:ext cx="836172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7.5 ATRIBUTOS DEL CONTENIDO Y DIMENSIONES</a:t>
            </a:r>
            <a:endParaRPr b="0" lang="es-ES" sz="3800" spc="-1" strike="noStrike">
              <a:latin typeface="Arial"/>
            </a:endParaRPr>
          </a:p>
        </p:txBody>
      </p:sp>
      <p:sp>
        <p:nvSpPr>
          <p:cNvPr id="333" name="PlaceHolder 3"/>
          <p:cNvSpPr>
            <a:spLocks noGrp="1"/>
          </p:cNvSpPr>
          <p:nvPr>
            <p:ph/>
          </p:nvPr>
        </p:nvSpPr>
        <p:spPr>
          <a:xfrm>
            <a:off x="431640" y="1461960"/>
            <a:ext cx="8228160" cy="4780080"/>
          </a:xfrm>
          <a:prstGeom prst="rect">
            <a:avLst/>
          </a:prstGeom>
          <a:noFill/>
          <a:ln w="0">
            <a:noFill/>
          </a:ln>
        </p:spPr>
        <p:txBody>
          <a:bodyPr numCol="1" spcCol="0" lIns="0" rIns="0" tIns="0" bIns="0" anchor="t">
            <a:noAutofit/>
          </a:bodyPr>
          <a:p>
            <a:pPr marL="343080" indent="-343080" algn="just">
              <a:lnSpc>
                <a:spcPct val="100000"/>
              </a:lnSpc>
              <a:spcBef>
                <a:spcPts val="320"/>
              </a:spcBef>
              <a:buClr>
                <a:srgbClr val="cc9900"/>
              </a:buClr>
              <a:buSzPct val="65000"/>
              <a:buFont typeface="Wingdings" charset="2"/>
              <a:buChar char=""/>
            </a:pPr>
            <a:r>
              <a:rPr b="0" lang="es-ES" sz="1600" spc="-1" strike="noStrike">
                <a:solidFill>
                  <a:srgbClr val="000000"/>
                </a:solidFill>
                <a:latin typeface="Arial"/>
              </a:rPr>
              <a:t>Cabe destacar que </a:t>
            </a:r>
            <a:r>
              <a:rPr b="1" lang="es-ES" sz="1600" spc="-1" strike="noStrike">
                <a:solidFill>
                  <a:srgbClr val="000000"/>
                </a:solidFill>
                <a:latin typeface="Arial"/>
              </a:rPr>
              <a:t>height</a:t>
            </a:r>
            <a:r>
              <a:rPr b="0" lang="es-ES" sz="1600" spc="-1" strike="noStrike">
                <a:solidFill>
                  <a:srgbClr val="000000"/>
                </a:solidFill>
                <a:latin typeface="Arial"/>
              </a:rPr>
              <a:t> no funciona con porcentajes cuando se aplica en un elemento que no tiene dimensiones absolutas o relativas de manera estática, tales como px, em, rem o incluso unidades del viewport.</a:t>
            </a:r>
            <a:endParaRPr b="0" lang="es-ES" sz="1600" spc="-1" strike="noStrike">
              <a:latin typeface="Arial"/>
            </a:endParaRPr>
          </a:p>
          <a:p>
            <a:pPr marL="343080" indent="-343080" algn="just">
              <a:lnSpc>
                <a:spcPct val="100000"/>
              </a:lnSpc>
              <a:spcBef>
                <a:spcPts val="320"/>
              </a:spcBef>
              <a:buClr>
                <a:srgbClr val="cc9900"/>
              </a:buClr>
              <a:buSzPct val="65000"/>
              <a:buFont typeface="Wingdings" charset="2"/>
              <a:buChar char=""/>
            </a:pPr>
            <a:r>
              <a:rPr b="0" lang="es-ES" sz="1600" spc="-1" strike="noStrike">
                <a:solidFill>
                  <a:srgbClr val="000000"/>
                </a:solidFill>
                <a:latin typeface="Arial"/>
              </a:rPr>
              <a:t>Por ejemplo, al elemento verde de la imagen de debajo se le aplica el selector </a:t>
            </a:r>
            <a:r>
              <a:rPr b="0" lang="es-ES" sz="1400" spc="-1" strike="noStrike">
                <a:solidFill>
                  <a:srgbClr val="000000"/>
                </a:solidFill>
                <a:latin typeface="Courier New"/>
              </a:rPr>
              <a:t>#green {height: 50%} </a:t>
            </a:r>
            <a:r>
              <a:rPr b="0" lang="es-ES" sz="1600" spc="-1" strike="noStrike">
                <a:solidFill>
                  <a:srgbClr val="000000"/>
                </a:solidFill>
                <a:latin typeface="Arial"/>
              </a:rPr>
              <a:t>pero no da resultado. Sin embargo, en el subcontenedor de debajo funciona el alto con porcentajes porque su contenedor tiene definido un alto de </a:t>
            </a:r>
            <a:r>
              <a:rPr b="0" lang="es-ES" sz="1400" spc="-1" strike="noStrike">
                <a:solidFill>
                  <a:srgbClr val="000000"/>
                </a:solidFill>
                <a:latin typeface="Courier New"/>
              </a:rPr>
              <a:t>6rem</a:t>
            </a:r>
            <a:endParaRPr b="0" lang="es-ES" sz="1400" spc="-1" strike="noStrike">
              <a:latin typeface="Arial"/>
            </a:endParaRPr>
          </a:p>
          <a:p>
            <a:pPr algn="just">
              <a:lnSpc>
                <a:spcPct val="100000"/>
              </a:lnSpc>
              <a:spcBef>
                <a:spcPts val="281"/>
              </a:spcBef>
            </a:pPr>
            <a:endParaRPr b="0" lang="es-ES" sz="1400" spc="-1" strike="noStrike">
              <a:latin typeface="Arial"/>
            </a:endParaRPr>
          </a:p>
          <a:p>
            <a:pPr algn="just">
              <a:lnSpc>
                <a:spcPct val="100000"/>
              </a:lnSpc>
              <a:spcBef>
                <a:spcPts val="320"/>
              </a:spcBef>
            </a:pPr>
            <a:endParaRPr b="0" lang="es-ES" sz="1400" spc="-1" strike="noStrike">
              <a:latin typeface="Arial"/>
            </a:endParaRPr>
          </a:p>
          <a:p>
            <a:pPr marL="669960" indent="-325440">
              <a:lnSpc>
                <a:spcPct val="80000"/>
              </a:lnSpc>
              <a:spcBef>
                <a:spcPts val="439"/>
              </a:spcBef>
              <a:tabLst>
                <a:tab algn="l" pos="0"/>
              </a:tabLst>
            </a:pPr>
            <a:endParaRPr b="0" lang="es-ES" sz="1400" spc="-1" strike="noStrike">
              <a:latin typeface="Arial"/>
            </a:endParaRPr>
          </a:p>
        </p:txBody>
      </p:sp>
      <p:pic>
        <p:nvPicPr>
          <p:cNvPr id="334" name="Imagen 2" descr=""/>
          <p:cNvPicPr/>
          <p:nvPr/>
        </p:nvPicPr>
        <p:blipFill>
          <a:blip r:embed="rId1"/>
          <a:stretch/>
        </p:blipFill>
        <p:spPr>
          <a:xfrm>
            <a:off x="3276000" y="3213000"/>
            <a:ext cx="3028680" cy="2878920"/>
          </a:xfrm>
          <a:prstGeom prst="rect">
            <a:avLst/>
          </a:prstGeom>
          <a:ln w="0">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35"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3816DB54-9615-4730-8D0A-8217C5E21A79}"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36" name="PlaceHolder 2"/>
          <p:cNvSpPr>
            <a:spLocks noGrp="1"/>
          </p:cNvSpPr>
          <p:nvPr>
            <p:ph type="title"/>
          </p:nvPr>
        </p:nvSpPr>
        <p:spPr>
          <a:xfrm>
            <a:off x="457200" y="277920"/>
            <a:ext cx="836172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7.5 ATRIBUTOS DEL CONTENIDO Y DIMENSIONES</a:t>
            </a:r>
            <a:endParaRPr b="0" lang="es-ES" sz="3800" spc="-1" strike="noStrike">
              <a:latin typeface="Arial"/>
            </a:endParaRPr>
          </a:p>
        </p:txBody>
      </p:sp>
      <p:sp>
        <p:nvSpPr>
          <p:cNvPr id="337" name="PlaceHolder 3"/>
          <p:cNvSpPr>
            <a:spLocks noGrp="1"/>
          </p:cNvSpPr>
          <p:nvPr>
            <p:ph/>
          </p:nvPr>
        </p:nvSpPr>
        <p:spPr>
          <a:xfrm>
            <a:off x="457200" y="1556640"/>
            <a:ext cx="8228160" cy="4780080"/>
          </a:xfrm>
          <a:prstGeom prst="rect">
            <a:avLst/>
          </a:prstGeom>
          <a:noFill/>
          <a:ln w="0">
            <a:noFill/>
          </a:ln>
        </p:spPr>
        <p:txBody>
          <a:bodyPr numCol="1" spcCol="0" lIns="0" rIns="0" tIns="0" bIns="0" anchor="t">
            <a:noAutofit/>
          </a:bodyPr>
          <a:p>
            <a:pPr marL="343080" indent="-343080" algn="just">
              <a:lnSpc>
                <a:spcPct val="100000"/>
              </a:lnSpc>
              <a:spcBef>
                <a:spcPts val="400"/>
              </a:spcBef>
              <a:buClr>
                <a:srgbClr val="cc9900"/>
              </a:buClr>
              <a:buSzPct val="65000"/>
              <a:buFont typeface="Wingdings" charset="2"/>
              <a:buChar char=""/>
            </a:pPr>
            <a:r>
              <a:rPr b="0" lang="es-ES" sz="2000" spc="-1" strike="noStrike">
                <a:solidFill>
                  <a:srgbClr val="000000"/>
                </a:solidFill>
                <a:latin typeface="Arial"/>
              </a:rPr>
              <a:t>En las últimas especificaciones de CSS se han incluido una serie de palabras reservadas para adaptar el alto o ancho al contenido. Algunas de las más empleadas son:</a:t>
            </a:r>
            <a:endParaRPr b="0" lang="es-ES" sz="20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0" lang="es-ES" sz="1800" spc="-1" strike="noStrike" u="sng">
                <a:solidFill>
                  <a:srgbClr val="000000"/>
                </a:solidFill>
                <a:uFillTx/>
                <a:latin typeface="Arial"/>
              </a:rPr>
              <a:t>max-content:</a:t>
            </a:r>
            <a:r>
              <a:rPr b="0" lang="es-ES" sz="1800" spc="-1" strike="noStrike">
                <a:solidFill>
                  <a:srgbClr val="000000"/>
                </a:solidFill>
                <a:latin typeface="Arial"/>
              </a:rPr>
              <a:t> La altura del contenido siempre, aunque desborde.</a:t>
            </a:r>
            <a:endParaRPr b="0" lang="es-ES" sz="18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0" lang="es-ES" sz="1800" spc="-1" strike="noStrike" u="sng">
                <a:solidFill>
                  <a:srgbClr val="000000"/>
                </a:solidFill>
                <a:uFillTx/>
                <a:latin typeface="Arial"/>
              </a:rPr>
              <a:t>min-content:</a:t>
            </a:r>
            <a:r>
              <a:rPr b="0" lang="es-ES" sz="1800" spc="-1" strike="noStrike">
                <a:solidFill>
                  <a:srgbClr val="000000"/>
                </a:solidFill>
                <a:latin typeface="Arial"/>
              </a:rPr>
              <a:t> La altura mínima posible.</a:t>
            </a:r>
            <a:endParaRPr b="0" lang="es-ES" sz="18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0" lang="es-ES" sz="1800" spc="-1" strike="noStrike" u="sng">
                <a:solidFill>
                  <a:srgbClr val="000000"/>
                </a:solidFill>
                <a:uFillTx/>
                <a:latin typeface="Arial"/>
              </a:rPr>
              <a:t>fit-content:</a:t>
            </a:r>
            <a:r>
              <a:rPr b="0" lang="es-ES" sz="1800" spc="-1" strike="noStrike">
                <a:solidFill>
                  <a:srgbClr val="000000"/>
                </a:solidFill>
                <a:latin typeface="Arial"/>
              </a:rPr>
              <a:t> Se adapta al contenido sin desbordar el contenedor.</a:t>
            </a:r>
            <a:endParaRPr b="0" lang="es-ES" sz="1800" spc="-1" strike="noStrike">
              <a:latin typeface="Arial"/>
            </a:endParaRPr>
          </a:p>
          <a:p>
            <a:pPr marL="669960" indent="-325440">
              <a:lnSpc>
                <a:spcPct val="80000"/>
              </a:lnSpc>
              <a:spcBef>
                <a:spcPts val="439"/>
              </a:spcBef>
              <a:tabLst>
                <a:tab algn="l" pos="0"/>
              </a:tabLst>
            </a:pPr>
            <a:endParaRPr b="0" lang="es-ES" sz="1800" spc="-1" strike="noStrike">
              <a:latin typeface="Arial"/>
            </a:endParaRPr>
          </a:p>
        </p:txBody>
      </p:sp>
      <p:pic>
        <p:nvPicPr>
          <p:cNvPr id="338" name="Imagen 2" descr=""/>
          <p:cNvPicPr/>
          <p:nvPr/>
        </p:nvPicPr>
        <p:blipFill>
          <a:blip r:embed="rId1"/>
          <a:stretch/>
        </p:blipFill>
        <p:spPr>
          <a:xfrm>
            <a:off x="5436000" y="3589920"/>
            <a:ext cx="3122280" cy="2646000"/>
          </a:xfrm>
          <a:prstGeom prst="rect">
            <a:avLst/>
          </a:prstGeom>
          <a:ln w="0">
            <a:noFill/>
          </a:ln>
        </p:spPr>
      </p:pic>
      <p:pic>
        <p:nvPicPr>
          <p:cNvPr id="339" name="Imagen 3" descr=""/>
          <p:cNvPicPr/>
          <p:nvPr/>
        </p:nvPicPr>
        <p:blipFill>
          <a:blip r:embed="rId2"/>
          <a:stretch/>
        </p:blipFill>
        <p:spPr>
          <a:xfrm>
            <a:off x="653400" y="3670200"/>
            <a:ext cx="4523040" cy="2436840"/>
          </a:xfrm>
          <a:prstGeom prst="rect">
            <a:avLst/>
          </a:prstGeom>
          <a:ln w="0">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0"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C955CF78-94E2-42F1-A062-07C11B7B19F7}"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41" name="PlaceHolder 2"/>
          <p:cNvSpPr>
            <a:spLocks noGrp="1"/>
          </p:cNvSpPr>
          <p:nvPr>
            <p:ph type="title"/>
          </p:nvPr>
        </p:nvSpPr>
        <p:spPr>
          <a:xfrm>
            <a:off x="457200" y="277920"/>
            <a:ext cx="843372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7.5 ATRIBUTOS DEL CONTENIDO Y DIMENSIONES</a:t>
            </a:r>
            <a:endParaRPr b="0" lang="es-ES" sz="3800" spc="-1" strike="noStrike">
              <a:latin typeface="Arial"/>
            </a:endParaRPr>
          </a:p>
        </p:txBody>
      </p:sp>
      <p:sp>
        <p:nvSpPr>
          <p:cNvPr id="342" name="PlaceHolder 3"/>
          <p:cNvSpPr>
            <a:spLocks noGrp="1"/>
          </p:cNvSpPr>
          <p:nvPr>
            <p:ph/>
          </p:nvPr>
        </p:nvSpPr>
        <p:spPr>
          <a:xfrm>
            <a:off x="457200" y="1599840"/>
            <a:ext cx="8433720" cy="4780080"/>
          </a:xfrm>
          <a:prstGeom prst="rect">
            <a:avLst/>
          </a:prstGeom>
          <a:noFill/>
          <a:ln w="0">
            <a:noFill/>
          </a:ln>
        </p:spPr>
        <p:txBody>
          <a:bodyPr numCol="1" spcCol="0" lIns="0" rIns="0" tIns="0" bIns="0" anchor="t">
            <a:noAutofit/>
          </a:bodyPr>
          <a:p>
            <a:pPr lvl="1" marL="343080" indent="-343080" algn="just">
              <a:lnSpc>
                <a:spcPct val="100000"/>
              </a:lnSpc>
              <a:spcBef>
                <a:spcPts val="349"/>
              </a:spcBef>
              <a:buClr>
                <a:srgbClr val="cc9900"/>
              </a:buClr>
              <a:buSzPct val="65000"/>
              <a:buFont typeface="Wingdings" charset="2"/>
              <a:buChar char=""/>
            </a:pPr>
            <a:r>
              <a:rPr b="0" lang="es-ES" sz="1750" spc="-1" strike="noStrike">
                <a:solidFill>
                  <a:srgbClr val="000000"/>
                </a:solidFill>
                <a:latin typeface="Arial"/>
              </a:rPr>
              <a:t>Cuando se definen propiedades del modelo de cajas, ya sean margin, padding o borde, estas se suman al tamaño de un elemento. Por ejemplo, en la imagen de debajo, el contenido realmente ocupa 390px de ancho (300px + 50px+ 10px + 30px). Esto presenta una serie de problemas al diseñador.</a:t>
            </a:r>
            <a:endParaRPr b="0" lang="es-ES" sz="1750" spc="-1" strike="noStrike">
              <a:latin typeface="Arial"/>
            </a:endParaRPr>
          </a:p>
          <a:p>
            <a:pPr>
              <a:lnSpc>
                <a:spcPct val="100000"/>
              </a:lnSpc>
            </a:pPr>
            <a:endParaRPr b="0" lang="es-ES" sz="1750" spc="-1" strike="noStrike">
              <a:latin typeface="Arial"/>
            </a:endParaRPr>
          </a:p>
          <a:p>
            <a:pPr>
              <a:lnSpc>
                <a:spcPct val="100000"/>
              </a:lnSpc>
            </a:pPr>
            <a:endParaRPr b="0" lang="es-ES" sz="1750" spc="-1" strike="noStrike">
              <a:latin typeface="Arial"/>
            </a:endParaRPr>
          </a:p>
          <a:p>
            <a:pPr>
              <a:lnSpc>
                <a:spcPct val="100000"/>
              </a:lnSpc>
            </a:pPr>
            <a:endParaRPr b="0" lang="es-ES" sz="1750" spc="-1" strike="noStrike">
              <a:latin typeface="Arial"/>
            </a:endParaRPr>
          </a:p>
          <a:p>
            <a:pPr>
              <a:lnSpc>
                <a:spcPct val="100000"/>
              </a:lnSpc>
            </a:pPr>
            <a:endParaRPr b="0" lang="es-ES" sz="1750" spc="-1" strike="noStrike">
              <a:latin typeface="Arial"/>
            </a:endParaRPr>
          </a:p>
          <a:p>
            <a:pPr>
              <a:lnSpc>
                <a:spcPct val="100000"/>
              </a:lnSpc>
            </a:pPr>
            <a:endParaRPr b="0" lang="es-ES" sz="1750" spc="-1" strike="noStrike">
              <a:latin typeface="Arial"/>
            </a:endParaRPr>
          </a:p>
          <a:p>
            <a:pPr>
              <a:lnSpc>
                <a:spcPct val="100000"/>
              </a:lnSpc>
            </a:pPr>
            <a:endParaRPr b="0" lang="es-ES" sz="1750" spc="-1" strike="noStrike">
              <a:latin typeface="Arial"/>
            </a:endParaRPr>
          </a:p>
          <a:p>
            <a:pPr lvl="1" marL="343080" indent="-343080" algn="just">
              <a:lnSpc>
                <a:spcPct val="100000"/>
              </a:lnSpc>
              <a:spcBef>
                <a:spcPts val="349"/>
              </a:spcBef>
              <a:buClr>
                <a:srgbClr val="cc9900"/>
              </a:buClr>
              <a:buSzPct val="65000"/>
              <a:buFont typeface="Wingdings" charset="2"/>
              <a:buChar char=""/>
            </a:pPr>
            <a:r>
              <a:rPr b="0" lang="es-ES" sz="1750" spc="-1" strike="noStrike">
                <a:solidFill>
                  <a:srgbClr val="000000"/>
                </a:solidFill>
                <a:latin typeface="Arial"/>
              </a:rPr>
              <a:t>El atributo </a:t>
            </a:r>
            <a:r>
              <a:rPr b="0" lang="es-ES" sz="1750" spc="-1" strike="noStrike" u="sng">
                <a:solidFill>
                  <a:srgbClr val="000000"/>
                </a:solidFill>
                <a:uFillTx/>
                <a:latin typeface="Arial"/>
              </a:rPr>
              <a:t>box-sizing</a:t>
            </a:r>
            <a:r>
              <a:rPr b="0" lang="es-ES" sz="1750" spc="-1" strike="noStrike">
                <a:solidFill>
                  <a:srgbClr val="000000"/>
                </a:solidFill>
                <a:latin typeface="Arial"/>
              </a:rPr>
              <a:t> con la propiedad </a:t>
            </a:r>
            <a:r>
              <a:rPr b="0" lang="es-ES" sz="1750" spc="-1" strike="noStrike" u="sng">
                <a:solidFill>
                  <a:srgbClr val="000000"/>
                </a:solidFill>
                <a:uFillTx/>
                <a:latin typeface="Arial"/>
              </a:rPr>
              <a:t>border-box</a:t>
            </a:r>
            <a:r>
              <a:rPr b="0" lang="es-ES" sz="1750" spc="-1" strike="noStrike">
                <a:solidFill>
                  <a:srgbClr val="000000"/>
                </a:solidFill>
                <a:latin typeface="Arial"/>
              </a:rPr>
              <a:t> de soluciona este problema, ya que en el ancho (o alto) tiene en cuenta el padding y el borde (no el margin, ya que es una separación externa al elemento). Por tanto, el div de la imagen de arriba ocuparía 300px más los 30 px de margen. Ejemplo: </a:t>
            </a:r>
            <a:r>
              <a:rPr b="0" lang="es-ES" sz="1750" spc="-1" strike="noStrike" u="sng">
                <a:solidFill>
                  <a:srgbClr val="996600"/>
                </a:solidFill>
                <a:uFillTx/>
                <a:latin typeface="Arial"/>
                <a:hlinkClick r:id="rId1"/>
              </a:rPr>
              <a:t>https://www.w3schools.com/cssref/tryit.asp?filename=trycss3_box-sizing</a:t>
            </a:r>
            <a:endParaRPr b="0" lang="es-ES" sz="1750" spc="-1" strike="noStrike">
              <a:latin typeface="Arial"/>
            </a:endParaRPr>
          </a:p>
          <a:p>
            <a:pPr>
              <a:lnSpc>
                <a:spcPct val="100000"/>
              </a:lnSpc>
            </a:pPr>
            <a:endParaRPr b="0" lang="es-ES" sz="1750" spc="-1" strike="noStrike">
              <a:latin typeface="Arial"/>
            </a:endParaRPr>
          </a:p>
          <a:p>
            <a:pPr marL="669960" indent="-325440">
              <a:lnSpc>
                <a:spcPct val="80000"/>
              </a:lnSpc>
              <a:spcBef>
                <a:spcPts val="439"/>
              </a:spcBef>
              <a:tabLst>
                <a:tab algn="l" pos="0"/>
              </a:tabLst>
            </a:pPr>
            <a:endParaRPr b="0" lang="es-ES" sz="1750" spc="-1" strike="noStrike">
              <a:latin typeface="Arial"/>
            </a:endParaRPr>
          </a:p>
        </p:txBody>
      </p:sp>
      <p:pic>
        <p:nvPicPr>
          <p:cNvPr id="343" name="Imagen 6" descr=""/>
          <p:cNvPicPr/>
          <p:nvPr/>
        </p:nvPicPr>
        <p:blipFill>
          <a:blip r:embed="rId2"/>
          <a:stretch/>
        </p:blipFill>
        <p:spPr>
          <a:xfrm>
            <a:off x="2555640" y="2781000"/>
            <a:ext cx="3837240" cy="1589400"/>
          </a:xfrm>
          <a:prstGeom prst="rect">
            <a:avLst/>
          </a:prstGeom>
          <a:ln w="0">
            <a:noFill/>
          </a:ln>
        </p:spPr>
      </p:pic>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4"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53C3BC09-D424-4A53-8993-2D1D27F20AE1}"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45" name="PlaceHolder 2"/>
          <p:cNvSpPr>
            <a:spLocks noGrp="1"/>
          </p:cNvSpPr>
          <p:nvPr>
            <p:ph type="title"/>
          </p:nvPr>
        </p:nvSpPr>
        <p:spPr>
          <a:xfrm>
            <a:off x="457200" y="277920"/>
            <a:ext cx="843372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7.5 ATRIBUTOS DEL CONTENIDO Y DIMENSIONES</a:t>
            </a:r>
            <a:endParaRPr b="0" lang="es-ES" sz="3800" spc="-1" strike="noStrike">
              <a:latin typeface="Arial"/>
            </a:endParaRPr>
          </a:p>
        </p:txBody>
      </p:sp>
      <p:sp>
        <p:nvSpPr>
          <p:cNvPr id="346" name="PlaceHolder 3"/>
          <p:cNvSpPr>
            <a:spLocks noGrp="1"/>
          </p:cNvSpPr>
          <p:nvPr>
            <p:ph/>
          </p:nvPr>
        </p:nvSpPr>
        <p:spPr>
          <a:xfrm>
            <a:off x="457200" y="1455840"/>
            <a:ext cx="8433720" cy="4780080"/>
          </a:xfrm>
          <a:prstGeom prst="rect">
            <a:avLst/>
          </a:prstGeom>
          <a:noFill/>
          <a:ln w="0">
            <a:noFill/>
          </a:ln>
        </p:spPr>
        <p:txBody>
          <a:bodyPr numCol="1" spcCol="0" lIns="0" rIns="0" tIns="0" bIns="0" anchor="t">
            <a:noAutofit/>
          </a:bodyPr>
          <a:p>
            <a:pPr lvl="1" marL="343080" indent="-343080" algn="just">
              <a:lnSpc>
                <a:spcPct val="100000"/>
              </a:lnSpc>
              <a:spcBef>
                <a:spcPts val="349"/>
              </a:spcBef>
              <a:buClr>
                <a:srgbClr val="cc9900"/>
              </a:buClr>
              <a:buSzPct val="65000"/>
              <a:buFont typeface="Wingdings" charset="2"/>
              <a:buChar char=""/>
            </a:pPr>
            <a:r>
              <a:rPr b="0" lang="es-ES" sz="1750" spc="-1" strike="noStrike">
                <a:solidFill>
                  <a:srgbClr val="000000"/>
                </a:solidFill>
                <a:latin typeface="Arial"/>
              </a:rPr>
              <a:t>En definitiva, combinar las dimensiones y el modelo de cajas es uno de los aspectos más complejos del diseño. Supongamos la siguiente página con un contenedor principal. Los dos cuadrados internos tienen 50% de ancho y margen de 1em para intentar situar ambos en la misma línea (con float que veremos más adelante). </a:t>
            </a:r>
            <a:endParaRPr b="0" lang="es-ES" sz="1750" spc="-1" strike="noStrike">
              <a:latin typeface="Arial"/>
            </a:endParaRPr>
          </a:p>
          <a:p>
            <a:pPr lvl="1" marL="343080" indent="-343080" algn="just">
              <a:lnSpc>
                <a:spcPct val="100000"/>
              </a:lnSpc>
              <a:spcBef>
                <a:spcPts val="349"/>
              </a:spcBef>
              <a:buClr>
                <a:srgbClr val="cc9900"/>
              </a:buClr>
              <a:buSzPct val="65000"/>
              <a:buFont typeface="Wingdings" charset="2"/>
              <a:buChar char=""/>
            </a:pPr>
            <a:r>
              <a:rPr b="0" lang="es-ES" sz="1750" spc="-1" strike="noStrike">
                <a:solidFill>
                  <a:srgbClr val="000000"/>
                </a:solidFill>
                <a:latin typeface="Arial"/>
              </a:rPr>
              <a:t>Entonces las dimensiones desbordan porque el margen no cuenta en las dimensiones y tenemos 50% + 2 em (uno a cada lado) + 50%. Un total de 100% + 2em que hacen que el segundo cuadrado aparezca debajo.</a:t>
            </a:r>
            <a:endParaRPr b="0" lang="es-ES" sz="1750" spc="-1" strike="noStrike">
              <a:latin typeface="Arial"/>
            </a:endParaRPr>
          </a:p>
          <a:p>
            <a:pPr>
              <a:lnSpc>
                <a:spcPct val="100000"/>
              </a:lnSpc>
            </a:pPr>
            <a:endParaRPr b="0" lang="es-ES" sz="1750" spc="-1" strike="noStrike">
              <a:latin typeface="Arial"/>
            </a:endParaRPr>
          </a:p>
          <a:p>
            <a:pPr>
              <a:lnSpc>
                <a:spcPct val="100000"/>
              </a:lnSpc>
            </a:pPr>
            <a:endParaRPr b="0" lang="es-ES" sz="1750" spc="-1" strike="noStrike">
              <a:latin typeface="Arial"/>
            </a:endParaRPr>
          </a:p>
          <a:p>
            <a:pPr>
              <a:lnSpc>
                <a:spcPct val="100000"/>
              </a:lnSpc>
            </a:pPr>
            <a:endParaRPr b="0" lang="es-ES" sz="1750" spc="-1" strike="noStrike">
              <a:latin typeface="Arial"/>
            </a:endParaRPr>
          </a:p>
          <a:p>
            <a:pPr>
              <a:lnSpc>
                <a:spcPct val="100000"/>
              </a:lnSpc>
            </a:pPr>
            <a:endParaRPr b="0" lang="es-ES" sz="1750" spc="-1" strike="noStrike">
              <a:latin typeface="Arial"/>
            </a:endParaRPr>
          </a:p>
          <a:p>
            <a:pPr marL="669960" indent="-325440">
              <a:lnSpc>
                <a:spcPct val="80000"/>
              </a:lnSpc>
              <a:spcBef>
                <a:spcPts val="439"/>
              </a:spcBef>
              <a:tabLst>
                <a:tab algn="l" pos="0"/>
              </a:tabLst>
            </a:pPr>
            <a:endParaRPr b="0" lang="es-ES" sz="1750" spc="-1" strike="noStrike">
              <a:latin typeface="Arial"/>
            </a:endParaRPr>
          </a:p>
        </p:txBody>
      </p:sp>
      <p:pic>
        <p:nvPicPr>
          <p:cNvPr id="347" name="Imagen 1" descr=""/>
          <p:cNvPicPr/>
          <p:nvPr/>
        </p:nvPicPr>
        <p:blipFill>
          <a:blip r:embed="rId1"/>
          <a:stretch/>
        </p:blipFill>
        <p:spPr>
          <a:xfrm>
            <a:off x="755640" y="3789000"/>
            <a:ext cx="8098920" cy="2038320"/>
          </a:xfrm>
          <a:prstGeom prst="rect">
            <a:avLst/>
          </a:prstGeom>
          <a:ln w="0">
            <a:noFill/>
          </a:ln>
        </p:spPr>
      </p:pic>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8"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5A6D9B7E-47FA-4C90-A20A-54A42D1EEF8B}"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49" name="PlaceHolder 2"/>
          <p:cNvSpPr>
            <a:spLocks noGrp="1"/>
          </p:cNvSpPr>
          <p:nvPr>
            <p:ph type="title"/>
          </p:nvPr>
        </p:nvSpPr>
        <p:spPr>
          <a:xfrm>
            <a:off x="451800" y="260640"/>
            <a:ext cx="843372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7.5 ATRIBUTOS DEL CONTENIDO Y DIMENSIONES</a:t>
            </a:r>
            <a:endParaRPr b="0" lang="es-ES" sz="3800" spc="-1" strike="noStrike">
              <a:latin typeface="Arial"/>
            </a:endParaRPr>
          </a:p>
        </p:txBody>
      </p:sp>
      <p:sp>
        <p:nvSpPr>
          <p:cNvPr id="350" name="PlaceHolder 3"/>
          <p:cNvSpPr>
            <a:spLocks noGrp="1"/>
          </p:cNvSpPr>
          <p:nvPr>
            <p:ph/>
          </p:nvPr>
        </p:nvSpPr>
        <p:spPr>
          <a:xfrm>
            <a:off x="457200" y="1599840"/>
            <a:ext cx="8433720" cy="4780080"/>
          </a:xfrm>
          <a:prstGeom prst="rect">
            <a:avLst/>
          </a:prstGeom>
          <a:noFill/>
          <a:ln w="0">
            <a:noFill/>
          </a:ln>
        </p:spPr>
        <p:txBody>
          <a:bodyPr numCol="1" spcCol="0" lIns="0" rIns="0" tIns="0" bIns="0" anchor="t">
            <a:noAutofit/>
          </a:bodyPr>
          <a:p>
            <a:pPr lvl="1" marL="343080" indent="-343080" algn="just">
              <a:lnSpc>
                <a:spcPct val="100000"/>
              </a:lnSpc>
              <a:spcBef>
                <a:spcPts val="349"/>
              </a:spcBef>
              <a:buClr>
                <a:srgbClr val="cc9900"/>
              </a:buClr>
              <a:buSzPct val="65000"/>
              <a:buFont typeface="Wingdings" charset="2"/>
              <a:buChar char=""/>
            </a:pPr>
            <a:r>
              <a:rPr b="0" lang="es-ES" sz="1750" spc="-1" strike="noStrike">
                <a:solidFill>
                  <a:srgbClr val="000000"/>
                </a:solidFill>
                <a:latin typeface="Arial"/>
              </a:rPr>
              <a:t>Una propiedad interesante para asignar al ancho o al alto es el valor </a:t>
            </a:r>
            <a:r>
              <a:rPr b="1" lang="es-ES" sz="1750" spc="-1" strike="noStrike">
                <a:solidFill>
                  <a:srgbClr val="000000"/>
                </a:solidFill>
                <a:latin typeface="Arial"/>
              </a:rPr>
              <a:t>calc.</a:t>
            </a:r>
            <a:r>
              <a:rPr b="0" lang="es-ES" sz="1750" spc="-1" strike="noStrike">
                <a:solidFill>
                  <a:srgbClr val="000000"/>
                </a:solidFill>
                <a:latin typeface="Arial"/>
              </a:rPr>
              <a:t> Lo interesante es que se puede mezclar con porcentajes y em. Por lo que en el ejemplo anterior si tenemos un ancho con </a:t>
            </a:r>
            <a:r>
              <a:rPr b="0" lang="es-ES" sz="1600" spc="-1" strike="noStrike">
                <a:solidFill>
                  <a:srgbClr val="000000"/>
                </a:solidFill>
                <a:latin typeface="Courier New"/>
              </a:rPr>
              <a:t>width: calc(50% - 2em)</a:t>
            </a:r>
            <a:r>
              <a:rPr b="0" lang="es-ES" sz="1600" spc="-1" strike="noStrike">
                <a:solidFill>
                  <a:srgbClr val="000000"/>
                </a:solidFill>
                <a:latin typeface="Arial"/>
              </a:rPr>
              <a:t> </a:t>
            </a:r>
            <a:r>
              <a:rPr b="0" lang="es-ES" sz="1750" spc="-1" strike="noStrike">
                <a:solidFill>
                  <a:srgbClr val="000000"/>
                </a:solidFill>
                <a:latin typeface="Arial"/>
              </a:rPr>
              <a:t>entonces lograremos el diseño de debajo sin desbordar y empleando márgenes. En los ejemplos adjuntos a la presentación puedes observar con más detalle esta técnica de diseño.</a:t>
            </a:r>
            <a:endParaRPr b="0" lang="es-ES" sz="1750" spc="-1" strike="noStrike">
              <a:latin typeface="Arial"/>
            </a:endParaRPr>
          </a:p>
          <a:p>
            <a:pPr lvl="1" marL="343080" indent="-343080" algn="just">
              <a:lnSpc>
                <a:spcPct val="100000"/>
              </a:lnSpc>
              <a:spcBef>
                <a:spcPts val="349"/>
              </a:spcBef>
              <a:buClr>
                <a:srgbClr val="cc9900"/>
              </a:buClr>
              <a:buSzPct val="65000"/>
              <a:buFont typeface="Wingdings" charset="2"/>
              <a:buChar char=""/>
            </a:pPr>
            <a:r>
              <a:rPr b="0" lang="es-ES" sz="1750" spc="-1" strike="noStrike">
                <a:solidFill>
                  <a:srgbClr val="000000"/>
                </a:solidFill>
                <a:latin typeface="Arial"/>
              </a:rPr>
              <a:t>La idea de la función </a:t>
            </a:r>
            <a:r>
              <a:rPr b="1" lang="es-ES" sz="1750" spc="-1" strike="noStrike">
                <a:solidFill>
                  <a:srgbClr val="000000"/>
                </a:solidFill>
                <a:latin typeface="Arial"/>
              </a:rPr>
              <a:t>calc</a:t>
            </a:r>
            <a:r>
              <a:rPr b="0" lang="es-ES" sz="1750" spc="-1" strike="noStrike">
                <a:solidFill>
                  <a:srgbClr val="000000"/>
                </a:solidFill>
                <a:latin typeface="Arial"/>
              </a:rPr>
              <a:t> es poder asignar dimensiones más complejas y evitar desbordamientos cuando no se emplean px y no tenemos certeza del espacio real que van a ocupar los elementos.</a:t>
            </a:r>
            <a:endParaRPr b="0" lang="es-ES" sz="1750" spc="-1" strike="noStrike">
              <a:latin typeface="Arial"/>
            </a:endParaRPr>
          </a:p>
          <a:p>
            <a:pPr>
              <a:lnSpc>
                <a:spcPct val="100000"/>
              </a:lnSpc>
            </a:pPr>
            <a:endParaRPr b="0" lang="es-ES" sz="1750" spc="-1" strike="noStrike">
              <a:latin typeface="Arial"/>
            </a:endParaRPr>
          </a:p>
          <a:p>
            <a:pPr>
              <a:lnSpc>
                <a:spcPct val="100000"/>
              </a:lnSpc>
            </a:pPr>
            <a:endParaRPr b="0" lang="es-ES" sz="1750" spc="-1" strike="noStrike">
              <a:latin typeface="Arial"/>
            </a:endParaRPr>
          </a:p>
          <a:p>
            <a:pPr>
              <a:lnSpc>
                <a:spcPct val="100000"/>
              </a:lnSpc>
            </a:pPr>
            <a:endParaRPr b="0" lang="es-ES" sz="1750" spc="-1" strike="noStrike">
              <a:latin typeface="Arial"/>
            </a:endParaRPr>
          </a:p>
          <a:p>
            <a:pPr>
              <a:lnSpc>
                <a:spcPct val="100000"/>
              </a:lnSpc>
            </a:pPr>
            <a:endParaRPr b="0" lang="es-ES" sz="1750" spc="-1" strike="noStrike">
              <a:latin typeface="Arial"/>
            </a:endParaRPr>
          </a:p>
          <a:p>
            <a:pPr marL="669960" indent="-325440">
              <a:lnSpc>
                <a:spcPct val="80000"/>
              </a:lnSpc>
              <a:spcBef>
                <a:spcPts val="439"/>
              </a:spcBef>
              <a:tabLst>
                <a:tab algn="l" pos="0"/>
              </a:tabLst>
            </a:pPr>
            <a:endParaRPr b="0" lang="es-ES" sz="1750" spc="-1" strike="noStrike">
              <a:latin typeface="Arial"/>
            </a:endParaRPr>
          </a:p>
        </p:txBody>
      </p:sp>
      <p:pic>
        <p:nvPicPr>
          <p:cNvPr id="351" name="Imagen 2" descr=""/>
          <p:cNvPicPr/>
          <p:nvPr/>
        </p:nvPicPr>
        <p:blipFill>
          <a:blip r:embed="rId1"/>
          <a:stretch/>
        </p:blipFill>
        <p:spPr>
          <a:xfrm>
            <a:off x="755640" y="4223160"/>
            <a:ext cx="8026920" cy="1270800"/>
          </a:xfrm>
          <a:prstGeom prst="rect">
            <a:avLst/>
          </a:prstGeom>
          <a:ln w="0">
            <a:noFill/>
          </a:ln>
        </p:spPr>
      </p:pic>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52"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2BA5B4E2-7A9F-4FF7-B136-97067433C271}"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53"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 MAQUETACIÓN CON CAPAS</a:t>
            </a:r>
            <a:endParaRPr b="0" lang="es-ES" sz="3800" spc="-1" strike="noStrike">
              <a:latin typeface="Arial"/>
            </a:endParaRPr>
          </a:p>
        </p:txBody>
      </p:sp>
      <p:sp>
        <p:nvSpPr>
          <p:cNvPr id="354" name="PlaceHolder 3"/>
          <p:cNvSpPr>
            <a:spLocks noGrp="1"/>
          </p:cNvSpPr>
          <p:nvPr>
            <p:ph/>
          </p:nvPr>
        </p:nvSpPr>
        <p:spPr>
          <a:xfrm>
            <a:off x="395280" y="1197000"/>
            <a:ext cx="8351640" cy="5088240"/>
          </a:xfrm>
          <a:prstGeom prst="rect">
            <a:avLst/>
          </a:prstGeom>
          <a:noFill/>
          <a:ln w="0">
            <a:noFill/>
          </a:ln>
        </p:spPr>
        <p:txBody>
          <a:bodyPr numCol="1" spcCol="0" lIns="0" rIns="0" tIns="0" bIns="0" anchor="t">
            <a:noAutofit/>
          </a:bodyPr>
          <a:p>
            <a:pPr marL="343080" indent="-343080" algn="just">
              <a:lnSpc>
                <a:spcPct val="100000"/>
              </a:lnSpc>
              <a:spcBef>
                <a:spcPts val="320"/>
              </a:spcBef>
              <a:buClr>
                <a:srgbClr val="cc9900"/>
              </a:buClr>
              <a:buSzPct val="65000"/>
              <a:buFont typeface="Wingdings" charset="2"/>
              <a:buChar char=""/>
            </a:pPr>
            <a:r>
              <a:rPr b="0" lang="es-ES" sz="1600" spc="-1" strike="noStrike">
                <a:solidFill>
                  <a:srgbClr val="000000"/>
                </a:solidFill>
                <a:latin typeface="Arial"/>
              </a:rPr>
              <a:t>Las capas, layouts o divs son el mismo concepto, pero con distinto nombre. Se suelen imaginar como contenedores donde podemos incluir lo que queramos dentro (imágenes, texto, animaciones, otro bloque, o todo al mismo tiempo) a los que se le asigna un ancho, alto y posición, de esta manera se van a ir posicionando consiguiendo la estructura que queremos. Por ejemplo, en la siguiente imagen: </a:t>
            </a:r>
            <a:endParaRPr b="0" lang="es-ES" sz="1600" spc="-1" strike="noStrike">
              <a:latin typeface="Arial"/>
            </a:endParaRPr>
          </a:p>
          <a:p>
            <a:pPr algn="just">
              <a:lnSpc>
                <a:spcPct val="100000"/>
              </a:lnSpc>
              <a:spcBef>
                <a:spcPts val="320"/>
              </a:spcBef>
            </a:pPr>
            <a:endParaRPr b="0" lang="es-ES" sz="1600" spc="-1" strike="noStrike">
              <a:latin typeface="Arial"/>
            </a:endParaRPr>
          </a:p>
          <a:p>
            <a:pPr algn="just">
              <a:lnSpc>
                <a:spcPct val="100000"/>
              </a:lnSpc>
              <a:spcBef>
                <a:spcPts val="320"/>
              </a:spcBef>
            </a:pPr>
            <a:endParaRPr b="0" lang="es-ES" sz="1600" spc="-1" strike="noStrike">
              <a:latin typeface="Arial"/>
            </a:endParaRPr>
          </a:p>
          <a:p>
            <a:pPr algn="just">
              <a:lnSpc>
                <a:spcPct val="100000"/>
              </a:lnSpc>
              <a:spcBef>
                <a:spcPts val="320"/>
              </a:spcBef>
            </a:pPr>
            <a:endParaRPr b="0" lang="es-ES" sz="1600" spc="-1" strike="noStrike">
              <a:latin typeface="Arial"/>
            </a:endParaRPr>
          </a:p>
          <a:p>
            <a:pPr algn="just">
              <a:lnSpc>
                <a:spcPct val="100000"/>
              </a:lnSpc>
              <a:spcBef>
                <a:spcPts val="320"/>
              </a:spcBef>
            </a:pPr>
            <a:endParaRPr b="0" lang="es-ES" sz="1600" spc="-1" strike="noStrike">
              <a:latin typeface="Arial"/>
            </a:endParaRPr>
          </a:p>
          <a:p>
            <a:pPr algn="just">
              <a:lnSpc>
                <a:spcPct val="100000"/>
              </a:lnSpc>
              <a:spcBef>
                <a:spcPts val="320"/>
              </a:spcBef>
            </a:pPr>
            <a:endParaRPr b="0" lang="es-ES" sz="1600" spc="-1" strike="noStrike">
              <a:latin typeface="Arial"/>
            </a:endParaRPr>
          </a:p>
          <a:p>
            <a:pPr algn="just">
              <a:lnSpc>
                <a:spcPct val="100000"/>
              </a:lnSpc>
              <a:spcBef>
                <a:spcPts val="320"/>
              </a:spcBef>
            </a:pPr>
            <a:endParaRPr b="0" lang="es-ES" sz="1600" spc="-1" strike="noStrike">
              <a:latin typeface="Arial"/>
            </a:endParaRPr>
          </a:p>
          <a:p>
            <a:pPr algn="just">
              <a:lnSpc>
                <a:spcPct val="100000"/>
              </a:lnSpc>
              <a:spcBef>
                <a:spcPts val="320"/>
              </a:spcBef>
            </a:pPr>
            <a:endParaRPr b="0" lang="es-ES" sz="1600" spc="-1" strike="noStrike">
              <a:latin typeface="Arial"/>
            </a:endParaRPr>
          </a:p>
          <a:p>
            <a:pPr algn="just">
              <a:lnSpc>
                <a:spcPct val="100000"/>
              </a:lnSpc>
              <a:spcBef>
                <a:spcPts val="320"/>
              </a:spcBef>
            </a:pPr>
            <a:endParaRPr b="0" lang="es-ES" sz="1600" spc="-1" strike="noStrike">
              <a:latin typeface="Arial"/>
            </a:endParaRPr>
          </a:p>
          <a:p>
            <a:pPr marL="343080" indent="-343080" algn="just">
              <a:lnSpc>
                <a:spcPct val="100000"/>
              </a:lnSpc>
              <a:spcBef>
                <a:spcPts val="320"/>
              </a:spcBef>
              <a:buClr>
                <a:srgbClr val="cc9900"/>
              </a:buClr>
              <a:buSzPct val="65000"/>
              <a:buFont typeface="Wingdings" charset="2"/>
              <a:buChar char=""/>
            </a:pPr>
            <a:r>
              <a:rPr b="0" lang="es-ES" sz="1600" spc="-1" strike="noStrike" u="sng">
                <a:solidFill>
                  <a:srgbClr val="000000"/>
                </a:solidFill>
                <a:uFillTx/>
                <a:latin typeface="Arial"/>
              </a:rPr>
              <a:t>Capa 1:</a:t>
            </a:r>
            <a:r>
              <a:rPr b="0" lang="es-ES" sz="1600" spc="-1" strike="noStrike">
                <a:solidFill>
                  <a:srgbClr val="000000"/>
                </a:solidFill>
                <a:latin typeface="Arial"/>
              </a:rPr>
              <a:t> Es la capa principal y contenedora</a:t>
            </a:r>
            <a:endParaRPr b="0" lang="es-ES" sz="1600" spc="-1" strike="noStrike">
              <a:latin typeface="Arial"/>
            </a:endParaRPr>
          </a:p>
          <a:p>
            <a:pPr marL="343080" indent="-343080" algn="just">
              <a:lnSpc>
                <a:spcPct val="100000"/>
              </a:lnSpc>
              <a:spcBef>
                <a:spcPts val="320"/>
              </a:spcBef>
              <a:buClr>
                <a:srgbClr val="cc9900"/>
              </a:buClr>
              <a:buSzPct val="65000"/>
              <a:buFont typeface="Wingdings" charset="2"/>
              <a:buChar char=""/>
            </a:pPr>
            <a:r>
              <a:rPr b="0" lang="es-ES" sz="1600" spc="-1" strike="noStrike" u="sng">
                <a:solidFill>
                  <a:srgbClr val="000000"/>
                </a:solidFill>
                <a:uFillTx/>
                <a:latin typeface="Arial"/>
              </a:rPr>
              <a:t>Capa 2:</a:t>
            </a:r>
            <a:r>
              <a:rPr b="0" lang="es-ES" sz="1600" spc="-1" strike="noStrike">
                <a:solidFill>
                  <a:srgbClr val="000000"/>
                </a:solidFill>
                <a:latin typeface="Arial"/>
              </a:rPr>
              <a:t> Capa dentro de la capa contenedora 1 y alineada a la izquierda (float: left;)</a:t>
            </a:r>
            <a:endParaRPr b="0" lang="es-ES" sz="1600" spc="-1" strike="noStrike">
              <a:latin typeface="Arial"/>
            </a:endParaRPr>
          </a:p>
          <a:p>
            <a:pPr marL="343080" indent="-343080" algn="just">
              <a:lnSpc>
                <a:spcPct val="100000"/>
              </a:lnSpc>
              <a:spcBef>
                <a:spcPts val="320"/>
              </a:spcBef>
              <a:buClr>
                <a:srgbClr val="cc9900"/>
              </a:buClr>
              <a:buSzPct val="65000"/>
              <a:buFont typeface="Wingdings" charset="2"/>
              <a:buChar char=""/>
            </a:pPr>
            <a:r>
              <a:rPr b="0" lang="es-ES" sz="1600" spc="-1" strike="noStrike" u="sng">
                <a:solidFill>
                  <a:srgbClr val="000000"/>
                </a:solidFill>
                <a:uFillTx/>
                <a:latin typeface="Arial"/>
              </a:rPr>
              <a:t>Capa 3:</a:t>
            </a:r>
            <a:r>
              <a:rPr b="0" lang="es-ES" sz="1600" spc="-1" strike="noStrike">
                <a:solidFill>
                  <a:srgbClr val="000000"/>
                </a:solidFill>
                <a:latin typeface="Arial"/>
              </a:rPr>
              <a:t> Igual que la capa 2, pero a la derecha y con un margen (float: right; margin: 10px).</a:t>
            </a:r>
            <a:endParaRPr b="0" lang="es-ES" sz="1600" spc="-1" strike="noStrike">
              <a:latin typeface="Arial"/>
            </a:endParaRPr>
          </a:p>
        </p:txBody>
      </p:sp>
      <p:pic>
        <p:nvPicPr>
          <p:cNvPr id="355" name="Imagen 5" descr=""/>
          <p:cNvPicPr/>
          <p:nvPr/>
        </p:nvPicPr>
        <p:blipFill>
          <a:blip r:embed="rId1"/>
          <a:stretch/>
        </p:blipFill>
        <p:spPr>
          <a:xfrm>
            <a:off x="2843640" y="2565000"/>
            <a:ext cx="3670920" cy="2145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6851C8E5-1BEA-4B28-BC8E-E21BB7FC55DF}"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08"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1 INTRODUCCIÓN A HOJAS DE ESTILO EN CASCADA (CSS, CASCADING STYLE SHEET).</a:t>
            </a:r>
            <a:endParaRPr b="0" lang="es-ES" sz="2800" spc="-1" strike="noStrike">
              <a:latin typeface="Arial"/>
            </a:endParaRPr>
          </a:p>
        </p:txBody>
      </p:sp>
      <p:sp>
        <p:nvSpPr>
          <p:cNvPr id="109" name="PlaceHolder 3"/>
          <p:cNvSpPr>
            <a:spLocks noGrp="1"/>
          </p:cNvSpPr>
          <p:nvPr>
            <p:ph/>
          </p:nvPr>
        </p:nvSpPr>
        <p:spPr>
          <a:xfrm>
            <a:off x="457200" y="1600200"/>
            <a:ext cx="8228160" cy="4529160"/>
          </a:xfrm>
          <a:prstGeom prst="rect">
            <a:avLst/>
          </a:prstGeom>
          <a:noFill/>
          <a:ln w="0">
            <a:noFill/>
          </a:ln>
        </p:spPr>
        <p:txBody>
          <a:bodyPr numCol="1" spcCol="0" lIns="0" rIns="0" tIns="0" bIns="0" anchor="t">
            <a:noAutofit/>
          </a:bodyPr>
          <a:p>
            <a:pPr marL="343080" indent="-343080" algn="just">
              <a:lnSpc>
                <a:spcPct val="90000"/>
              </a:lnSpc>
              <a:spcBef>
                <a:spcPts val="479"/>
              </a:spcBef>
              <a:buClr>
                <a:srgbClr val="cc9900"/>
              </a:buClr>
              <a:buSzPct val="65000"/>
              <a:buFont typeface="Wingdings" charset="2"/>
              <a:buChar char=""/>
            </a:pPr>
            <a:r>
              <a:rPr b="0" lang="es-ES" sz="2400" spc="-1" strike="noStrike">
                <a:solidFill>
                  <a:srgbClr val="000000"/>
                </a:solidFill>
                <a:latin typeface="Arial"/>
              </a:rPr>
              <a:t>CSS1 alcanzó el status de recomendación por la W3C en 1995. Las reglas CSS1 tienen un soporte adecuado en prácticamente todos los navegadores modernos mas conocidos.</a:t>
            </a:r>
            <a:endParaRPr b="0" lang="es-ES" sz="2400" spc="-1" strike="noStrike">
              <a:latin typeface="Arial"/>
            </a:endParaRPr>
          </a:p>
          <a:p>
            <a:pPr marL="343080" indent="-343080" algn="just">
              <a:lnSpc>
                <a:spcPct val="90000"/>
              </a:lnSpc>
              <a:spcBef>
                <a:spcPts val="479"/>
              </a:spcBef>
              <a:buClr>
                <a:srgbClr val="cc9900"/>
              </a:buClr>
              <a:buSzPct val="65000"/>
              <a:buFont typeface="Wingdings" charset="2"/>
              <a:buChar char=""/>
            </a:pPr>
            <a:r>
              <a:rPr b="0" lang="es-ES" sz="2400" spc="-1" strike="noStrike">
                <a:solidFill>
                  <a:srgbClr val="000000"/>
                </a:solidFill>
                <a:latin typeface="Arial"/>
              </a:rPr>
              <a:t>Las reglas CSS2 alcanzaron el status de recomendación en 1998.</a:t>
            </a:r>
            <a:endParaRPr b="0" lang="es-ES" sz="2400" spc="-1" strike="noStrike">
              <a:latin typeface="Arial"/>
            </a:endParaRPr>
          </a:p>
          <a:p>
            <a:pPr marL="343080" indent="-343080" algn="just">
              <a:lnSpc>
                <a:spcPct val="90000"/>
              </a:lnSpc>
              <a:spcBef>
                <a:spcPts val="479"/>
              </a:spcBef>
              <a:buClr>
                <a:srgbClr val="cc9900"/>
              </a:buClr>
              <a:buSzPct val="65000"/>
              <a:buFont typeface="Wingdings" charset="2"/>
              <a:buChar char=""/>
            </a:pPr>
            <a:r>
              <a:rPr b="0" lang="es-ES" sz="2400" spc="-1" strike="noStrike">
                <a:solidFill>
                  <a:srgbClr val="000000"/>
                </a:solidFill>
                <a:latin typeface="Arial"/>
              </a:rPr>
              <a:t>En junio de 2011 la versión CSS3 fue publicada.</a:t>
            </a:r>
            <a:endParaRPr b="0" lang="es-ES" sz="2400" spc="-1" strike="noStrike">
              <a:latin typeface="Arial"/>
            </a:endParaRPr>
          </a:p>
          <a:p>
            <a:pPr marL="343080" indent="-343080" algn="just">
              <a:lnSpc>
                <a:spcPct val="90000"/>
              </a:lnSpc>
              <a:spcBef>
                <a:spcPts val="479"/>
              </a:spcBef>
              <a:buClr>
                <a:srgbClr val="cc9900"/>
              </a:buClr>
              <a:buSzPct val="65000"/>
              <a:buFont typeface="Wingdings" charset="2"/>
              <a:buChar char=""/>
            </a:pPr>
            <a:r>
              <a:rPr b="0" lang="es-ES" sz="2400" spc="-1" strike="noStrike">
                <a:solidFill>
                  <a:srgbClr val="000000"/>
                </a:solidFill>
                <a:latin typeface="Arial"/>
              </a:rPr>
              <a:t>El </a:t>
            </a:r>
            <a:r>
              <a:rPr b="1" lang="es-ES" sz="2400" spc="-1" strike="noStrike">
                <a:solidFill>
                  <a:srgbClr val="000000"/>
                </a:solidFill>
                <a:latin typeface="Arial"/>
              </a:rPr>
              <a:t>objetivo de que W3C estandarice CSS </a:t>
            </a:r>
            <a:r>
              <a:rPr b="0" lang="es-ES" sz="2400" spc="-1" strike="noStrike">
                <a:solidFill>
                  <a:srgbClr val="000000"/>
                </a:solidFill>
                <a:latin typeface="Arial"/>
              </a:rPr>
              <a:t>es </a:t>
            </a:r>
            <a:r>
              <a:rPr b="1" lang="es-ES" sz="2400" spc="-1" strike="noStrike">
                <a:solidFill>
                  <a:srgbClr val="000000"/>
                </a:solidFill>
                <a:latin typeface="Arial"/>
              </a:rPr>
              <a:t>garantizar </a:t>
            </a:r>
            <a:r>
              <a:rPr b="0" lang="es-ES" sz="2400" spc="-1" strike="noStrike">
                <a:solidFill>
                  <a:srgbClr val="000000"/>
                </a:solidFill>
                <a:latin typeface="Arial"/>
              </a:rPr>
              <a:t>que el creador de un sitio web no tenga que hacer uno a propósito de cada uno de los navegadores web y dispositivos existentes.</a:t>
            </a:r>
            <a:endParaRPr b="0" lang="es-ES" sz="2400" spc="-1" strike="noStrike">
              <a:latin typeface="Arial"/>
            </a:endParaRPr>
          </a:p>
          <a:p>
            <a:pPr>
              <a:lnSpc>
                <a:spcPct val="90000"/>
              </a:lnSpc>
              <a:spcBef>
                <a:spcPts val="420"/>
              </a:spcBef>
            </a:pP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56"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CEE810B6-64EC-4DF4-9505-745477959E5F}"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57"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8.1. ATRIBUTOS DE POSICIÓN</a:t>
            </a:r>
            <a:r>
              <a:rPr b="0" lang="es-ES" sz="3800" spc="-1" strike="noStrike">
                <a:solidFill>
                  <a:srgbClr val="006633"/>
                </a:solidFill>
                <a:latin typeface="Garamond"/>
              </a:rPr>
              <a:t> </a:t>
            </a:r>
            <a:endParaRPr b="0" lang="es-ES" sz="3800" spc="-1" strike="noStrike">
              <a:latin typeface="Arial"/>
            </a:endParaRPr>
          </a:p>
        </p:txBody>
      </p:sp>
      <p:sp>
        <p:nvSpPr>
          <p:cNvPr id="358" name="PlaceHolder 3"/>
          <p:cNvSpPr>
            <a:spLocks noGrp="1"/>
          </p:cNvSpPr>
          <p:nvPr>
            <p:ph/>
          </p:nvPr>
        </p:nvSpPr>
        <p:spPr>
          <a:xfrm>
            <a:off x="395280" y="1197000"/>
            <a:ext cx="8207640" cy="5088240"/>
          </a:xfrm>
          <a:prstGeom prst="rect">
            <a:avLst/>
          </a:prstGeom>
          <a:noFill/>
          <a:ln w="0">
            <a:noFill/>
          </a:ln>
        </p:spPr>
        <p:txBody>
          <a:bodyPr numCol="1" spcCol="0" lIns="0" rIns="0" tIns="0" bIns="0" anchor="t">
            <a:noAutofit/>
          </a:bodyPr>
          <a:p>
            <a:pPr marL="343080" indent="-343080" algn="just">
              <a:lnSpc>
                <a:spcPct val="100000"/>
              </a:lnSpc>
              <a:spcBef>
                <a:spcPts val="479"/>
              </a:spcBef>
              <a:buClr>
                <a:srgbClr val="cc9900"/>
              </a:buClr>
              <a:buSzPct val="65000"/>
              <a:buFont typeface="Wingdings" charset="2"/>
              <a:buChar char=""/>
            </a:pPr>
            <a:r>
              <a:rPr b="0" lang="es-ES" sz="2400" spc="-1" strike="noStrike">
                <a:solidFill>
                  <a:srgbClr val="000000"/>
                </a:solidFill>
                <a:latin typeface="Arial"/>
              </a:rPr>
              <a:t>A continuación veremos una serie de atributos normalmente asociados a la maquetación por capas, empezando por el posicionamiento,:</a:t>
            </a:r>
            <a:endParaRPr b="0" lang="es-ES" sz="2400" spc="-1" strike="noStrike">
              <a:latin typeface="Arial"/>
            </a:endParaRPr>
          </a:p>
          <a:p>
            <a:pPr lvl="1" marL="669960" indent="-325440" algn="just">
              <a:lnSpc>
                <a:spcPct val="100000"/>
              </a:lnSpc>
              <a:spcBef>
                <a:spcPts val="320"/>
              </a:spcBef>
              <a:buClr>
                <a:srgbClr val="3b812f"/>
              </a:buClr>
              <a:buSzPct val="60000"/>
              <a:buFont typeface="Wingdings" charset="2"/>
              <a:buChar char=""/>
            </a:pPr>
            <a:r>
              <a:rPr b="1" lang="es-ES" sz="1600" spc="-1" strike="noStrike">
                <a:solidFill>
                  <a:srgbClr val="000000"/>
                </a:solidFill>
                <a:latin typeface="Arial"/>
              </a:rPr>
              <a:t>position: static </a:t>
            </a:r>
            <a:r>
              <a:rPr b="0" lang="es-ES" sz="1600" spc="-1" strike="noStrike">
                <a:solidFill>
                  <a:srgbClr val="000000"/>
                </a:solidFill>
                <a:latin typeface="Arial"/>
              </a:rPr>
              <a:t>es el valor predeterminado del atributo y el posicionamiento normal de los elementos en la página. Quiere decir que los elementos se colocarán según el flujo normal del HTML.</a:t>
            </a:r>
            <a:endParaRPr b="0" lang="es-ES" sz="1600" spc="-1" strike="noStrike">
              <a:latin typeface="Arial"/>
            </a:endParaRPr>
          </a:p>
          <a:p>
            <a:pPr marL="344520" algn="just">
              <a:lnSpc>
                <a:spcPct val="100000"/>
              </a:lnSpc>
              <a:spcBef>
                <a:spcPts val="320"/>
              </a:spcBef>
              <a:tabLst>
                <a:tab algn="l" pos="0"/>
              </a:tabLst>
            </a:pPr>
            <a:endParaRPr b="0" lang="es-ES" sz="1600" spc="-1" strike="noStrike">
              <a:latin typeface="Arial"/>
            </a:endParaRPr>
          </a:p>
          <a:p>
            <a:pPr marL="344520" algn="just">
              <a:lnSpc>
                <a:spcPct val="100000"/>
              </a:lnSpc>
              <a:spcBef>
                <a:spcPts val="320"/>
              </a:spcBef>
              <a:tabLst>
                <a:tab algn="l" pos="0"/>
              </a:tabLst>
            </a:pPr>
            <a:endParaRPr b="0" lang="es-ES" sz="1600" spc="-1" strike="noStrike">
              <a:latin typeface="Arial"/>
            </a:endParaRPr>
          </a:p>
          <a:p>
            <a:pPr marL="344520" algn="just">
              <a:lnSpc>
                <a:spcPct val="100000"/>
              </a:lnSpc>
              <a:spcBef>
                <a:spcPts val="320"/>
              </a:spcBef>
              <a:tabLst>
                <a:tab algn="l" pos="0"/>
              </a:tabLst>
            </a:pPr>
            <a:endParaRPr b="0" lang="es-ES" sz="1600" spc="-1" strike="noStrike">
              <a:latin typeface="Arial"/>
            </a:endParaRPr>
          </a:p>
          <a:p>
            <a:pPr marL="344520" algn="just">
              <a:lnSpc>
                <a:spcPct val="100000"/>
              </a:lnSpc>
              <a:spcBef>
                <a:spcPts val="320"/>
              </a:spcBef>
              <a:tabLst>
                <a:tab algn="l" pos="0"/>
              </a:tabLst>
            </a:pPr>
            <a:endParaRPr b="0" lang="es-ES" sz="1600" spc="-1" strike="noStrike">
              <a:latin typeface="Arial"/>
            </a:endParaRPr>
          </a:p>
          <a:p>
            <a:pPr marL="343080" indent="-343080">
              <a:lnSpc>
                <a:spcPct val="80000"/>
              </a:lnSpc>
              <a:spcBef>
                <a:spcPts val="380"/>
              </a:spcBef>
              <a:tabLst>
                <a:tab algn="l" pos="0"/>
              </a:tabLst>
            </a:pPr>
            <a:endParaRPr b="0" lang="es-ES" sz="1600" spc="-1" strike="noStrike">
              <a:latin typeface="Arial"/>
            </a:endParaRPr>
          </a:p>
        </p:txBody>
      </p:sp>
      <p:pic>
        <p:nvPicPr>
          <p:cNvPr id="359" name="Imagen 5" descr=""/>
          <p:cNvPicPr/>
          <p:nvPr/>
        </p:nvPicPr>
        <p:blipFill>
          <a:blip r:embed="rId1"/>
          <a:stretch/>
        </p:blipFill>
        <p:spPr>
          <a:xfrm>
            <a:off x="2771640" y="3213000"/>
            <a:ext cx="2806920" cy="2768760"/>
          </a:xfrm>
          <a:prstGeom prst="rect">
            <a:avLst/>
          </a:prstGeom>
          <a:ln w="0">
            <a:noFill/>
          </a:ln>
        </p:spPr>
      </p:pic>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60"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E2A06258-AD1E-4117-9B68-28E5B0ACF3CB}"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61"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8.1. ATRIBUTOS DE POSICIÓN</a:t>
            </a:r>
            <a:r>
              <a:rPr b="0" lang="es-ES" sz="3800" spc="-1" strike="noStrike">
                <a:solidFill>
                  <a:srgbClr val="006633"/>
                </a:solidFill>
                <a:latin typeface="Garamond"/>
              </a:rPr>
              <a:t> </a:t>
            </a:r>
            <a:endParaRPr b="0" lang="es-ES" sz="3800" spc="-1" strike="noStrike">
              <a:latin typeface="Arial"/>
            </a:endParaRPr>
          </a:p>
        </p:txBody>
      </p:sp>
      <p:sp>
        <p:nvSpPr>
          <p:cNvPr id="362" name="PlaceHolder 3"/>
          <p:cNvSpPr>
            <a:spLocks noGrp="1"/>
          </p:cNvSpPr>
          <p:nvPr>
            <p:ph/>
          </p:nvPr>
        </p:nvSpPr>
        <p:spPr>
          <a:xfrm>
            <a:off x="395280" y="1197000"/>
            <a:ext cx="8207640" cy="5088240"/>
          </a:xfrm>
          <a:prstGeom prst="rect">
            <a:avLst/>
          </a:prstGeom>
          <a:noFill/>
          <a:ln w="0">
            <a:noFill/>
          </a:ln>
        </p:spPr>
        <p:txBody>
          <a:bodyPr numCol="1" spcCol="0" lIns="0" rIns="0" tIns="0" bIns="0" anchor="t">
            <a:noAutofit/>
          </a:bodyPr>
          <a:p>
            <a:pPr lvl="1" marL="669960" indent="-325440" algn="just">
              <a:lnSpc>
                <a:spcPct val="100000"/>
              </a:lnSpc>
              <a:spcBef>
                <a:spcPts val="320"/>
              </a:spcBef>
              <a:buClr>
                <a:srgbClr val="3b812f"/>
              </a:buClr>
              <a:buSzPct val="60000"/>
              <a:buFont typeface="Wingdings" charset="2"/>
              <a:buChar char=""/>
            </a:pPr>
            <a:r>
              <a:rPr b="1" lang="es-ES" sz="1600" spc="-1" strike="noStrike">
                <a:solidFill>
                  <a:srgbClr val="000000"/>
                </a:solidFill>
                <a:latin typeface="Arial"/>
              </a:rPr>
              <a:t>position: absolute </a:t>
            </a:r>
            <a:r>
              <a:rPr b="0" lang="es-ES" sz="1600" spc="-1" strike="noStrike">
                <a:solidFill>
                  <a:srgbClr val="000000"/>
                </a:solidFill>
                <a:latin typeface="Arial"/>
              </a:rPr>
              <a:t>indica la distancia del borde superior de la capa con respecto al borde superior de la última capa posicionada. Es decir, si hay un &lt;div&gt; por encima con posicionamiento se tienen en cuenta este último, si no el borde del navegador. En la imagen los 9 recuadros podrían estar rodeados por un &lt;div&gt; con posicionamiento y se tendría en cuenta este elemento. Si no, las coordenadas del navegador.</a:t>
            </a: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a:p>
            <a:pPr>
              <a:lnSpc>
                <a:spcPct val="100000"/>
              </a:lnSpc>
            </a:pPr>
            <a:endParaRPr b="0" lang="es-ES" sz="1600" spc="-1" strike="noStrike">
              <a:latin typeface="Arial"/>
            </a:endParaRPr>
          </a:p>
        </p:txBody>
      </p:sp>
      <p:pic>
        <p:nvPicPr>
          <p:cNvPr id="363" name="Imagen 5" descr=""/>
          <p:cNvPicPr/>
          <p:nvPr/>
        </p:nvPicPr>
        <p:blipFill>
          <a:blip r:embed="rId1"/>
          <a:stretch/>
        </p:blipFill>
        <p:spPr>
          <a:xfrm>
            <a:off x="2988000" y="2909880"/>
            <a:ext cx="3238920" cy="3110400"/>
          </a:xfrm>
          <a:prstGeom prst="rect">
            <a:avLst/>
          </a:prstGeom>
          <a:ln w="0">
            <a:noFill/>
          </a:ln>
        </p:spPr>
      </p:pic>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64"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F579E925-D4EE-48B7-88C8-8B72ED0462A2}"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65"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8.1. ATRIBUTOS DE POSICIÓN</a:t>
            </a:r>
            <a:r>
              <a:rPr b="0" lang="es-ES" sz="3800" spc="-1" strike="noStrike">
                <a:solidFill>
                  <a:srgbClr val="006633"/>
                </a:solidFill>
                <a:latin typeface="Garamond"/>
              </a:rPr>
              <a:t> </a:t>
            </a:r>
            <a:endParaRPr b="0" lang="es-ES" sz="3800" spc="-1" strike="noStrike">
              <a:latin typeface="Arial"/>
            </a:endParaRPr>
          </a:p>
        </p:txBody>
      </p:sp>
      <p:sp>
        <p:nvSpPr>
          <p:cNvPr id="366" name="PlaceHolder 3"/>
          <p:cNvSpPr>
            <a:spLocks noGrp="1"/>
          </p:cNvSpPr>
          <p:nvPr>
            <p:ph/>
          </p:nvPr>
        </p:nvSpPr>
        <p:spPr>
          <a:xfrm>
            <a:off x="395280" y="1197000"/>
            <a:ext cx="8207640" cy="5088240"/>
          </a:xfrm>
          <a:prstGeom prst="rect">
            <a:avLst/>
          </a:prstGeom>
          <a:noFill/>
          <a:ln w="0">
            <a:noFill/>
          </a:ln>
        </p:spPr>
        <p:txBody>
          <a:bodyPr numCol="1" spcCol="0" lIns="0" rIns="0" tIns="0" bIns="0" anchor="t">
            <a:noAutofit/>
          </a:bodyPr>
          <a:p>
            <a:pPr lvl="1" marL="669960" indent="-325440" algn="just">
              <a:lnSpc>
                <a:spcPct val="100000"/>
              </a:lnSpc>
              <a:spcBef>
                <a:spcPts val="320"/>
              </a:spcBef>
              <a:buClr>
                <a:srgbClr val="3b812f"/>
              </a:buClr>
              <a:buSzPct val="60000"/>
              <a:buFont typeface="Wingdings" charset="2"/>
              <a:buChar char=""/>
            </a:pPr>
            <a:r>
              <a:rPr b="1" lang="es-ES" sz="1600" spc="-1" strike="noStrike">
                <a:solidFill>
                  <a:srgbClr val="000000"/>
                </a:solidFill>
                <a:latin typeface="Arial"/>
              </a:rPr>
              <a:t>position: relative</a:t>
            </a:r>
            <a:r>
              <a:rPr b="0" lang="es-ES" sz="1600" spc="-1" strike="noStrike">
                <a:solidFill>
                  <a:srgbClr val="000000"/>
                </a:solidFill>
                <a:latin typeface="Arial"/>
              </a:rPr>
              <a:t> indica la distancia desde donde correspondía el posicionamiento en ese momento.</a:t>
            </a:r>
            <a:endParaRPr b="0" lang="es-ES" sz="1600" spc="-1" strike="noStrike">
              <a:latin typeface="Arial"/>
            </a:endParaRPr>
          </a:p>
          <a:p>
            <a:pPr marL="343080" indent="-343080">
              <a:lnSpc>
                <a:spcPct val="80000"/>
              </a:lnSpc>
              <a:spcBef>
                <a:spcPts val="380"/>
              </a:spcBef>
              <a:tabLst>
                <a:tab algn="l" pos="0"/>
              </a:tabLst>
            </a:pPr>
            <a:endParaRPr b="0" lang="es-ES" sz="1600" spc="-1" strike="noStrike">
              <a:latin typeface="Arial"/>
            </a:endParaRPr>
          </a:p>
          <a:p>
            <a:pPr marL="343080" indent="-343080">
              <a:lnSpc>
                <a:spcPct val="100000"/>
              </a:lnSpc>
              <a:tabLst>
                <a:tab algn="l" pos="0"/>
              </a:tabLst>
            </a:pPr>
            <a:endParaRPr b="0" lang="es-ES" sz="1600" spc="-1" strike="noStrike">
              <a:latin typeface="Arial"/>
            </a:endParaRPr>
          </a:p>
          <a:p>
            <a:pPr marL="343080" indent="-343080">
              <a:lnSpc>
                <a:spcPct val="100000"/>
              </a:lnSpc>
              <a:tabLst>
                <a:tab algn="l" pos="0"/>
              </a:tabLst>
            </a:pPr>
            <a:endParaRPr b="0" lang="es-ES" sz="1600" spc="-1" strike="noStrike">
              <a:latin typeface="Arial"/>
            </a:endParaRPr>
          </a:p>
          <a:p>
            <a:pPr marL="343080" indent="-343080">
              <a:lnSpc>
                <a:spcPct val="100000"/>
              </a:lnSpc>
              <a:tabLst>
                <a:tab algn="l" pos="0"/>
              </a:tabLst>
            </a:pPr>
            <a:endParaRPr b="0" lang="es-ES" sz="1600" spc="-1" strike="noStrike">
              <a:latin typeface="Arial"/>
            </a:endParaRPr>
          </a:p>
        </p:txBody>
      </p:sp>
      <p:pic>
        <p:nvPicPr>
          <p:cNvPr id="367" name="Imagen 5" descr=""/>
          <p:cNvPicPr/>
          <p:nvPr/>
        </p:nvPicPr>
        <p:blipFill>
          <a:blip r:embed="rId1"/>
          <a:stretch/>
        </p:blipFill>
        <p:spPr>
          <a:xfrm>
            <a:off x="2267640" y="2133000"/>
            <a:ext cx="3929400" cy="3779280"/>
          </a:xfrm>
          <a:prstGeom prst="rect">
            <a:avLst/>
          </a:prstGeom>
          <a:ln w="0">
            <a:noFill/>
          </a:ln>
        </p:spPr>
      </p:pic>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68"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35236895-FD35-4F5D-A925-9AD30108A6F5}"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69"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8.1. ATRIBUTOS DE POSICIÓN</a:t>
            </a:r>
            <a:r>
              <a:rPr b="0" lang="es-ES" sz="3800" spc="-1" strike="noStrike">
                <a:solidFill>
                  <a:srgbClr val="006633"/>
                </a:solidFill>
                <a:latin typeface="Garamond"/>
              </a:rPr>
              <a:t> </a:t>
            </a:r>
            <a:endParaRPr b="0" lang="es-ES" sz="3800" spc="-1" strike="noStrike">
              <a:latin typeface="Arial"/>
            </a:endParaRPr>
          </a:p>
        </p:txBody>
      </p:sp>
      <p:sp>
        <p:nvSpPr>
          <p:cNvPr id="370" name="PlaceHolder 3"/>
          <p:cNvSpPr>
            <a:spLocks noGrp="1"/>
          </p:cNvSpPr>
          <p:nvPr>
            <p:ph/>
          </p:nvPr>
        </p:nvSpPr>
        <p:spPr>
          <a:xfrm>
            <a:off x="395280" y="1197000"/>
            <a:ext cx="8207640" cy="5088240"/>
          </a:xfrm>
          <a:prstGeom prst="rect">
            <a:avLst/>
          </a:prstGeom>
          <a:noFill/>
          <a:ln w="0">
            <a:noFill/>
          </a:ln>
        </p:spPr>
        <p:txBody>
          <a:bodyPr numCol="1" spcCol="0" lIns="0" rIns="0" tIns="0" bIns="0" anchor="t">
            <a:noAutofit/>
          </a:bodyPr>
          <a:p>
            <a:pPr lvl="1" marL="669960" indent="-325440" algn="just">
              <a:lnSpc>
                <a:spcPct val="100000"/>
              </a:lnSpc>
              <a:spcBef>
                <a:spcPts val="320"/>
              </a:spcBef>
              <a:buClr>
                <a:srgbClr val="3b812f"/>
              </a:buClr>
              <a:buSzPct val="60000"/>
              <a:buFont typeface="Wingdings" charset="2"/>
              <a:buChar char=""/>
            </a:pPr>
            <a:r>
              <a:rPr b="1" lang="es-ES" sz="1600" spc="-1" strike="noStrike">
                <a:solidFill>
                  <a:srgbClr val="000000"/>
                </a:solidFill>
                <a:latin typeface="Arial"/>
              </a:rPr>
              <a:t>position: fixed </a:t>
            </a:r>
            <a:r>
              <a:rPr b="0" lang="es-ES" sz="1600" spc="-1" strike="noStrike">
                <a:solidFill>
                  <a:srgbClr val="000000"/>
                </a:solidFill>
                <a:latin typeface="Arial"/>
              </a:rPr>
              <a:t>La posición final de la capa será siempre fija, es decir, aunque se desplace el documento con las barras de desplazamiento del navegador, siempre aparecerá en la misma posición. </a:t>
            </a:r>
            <a:endParaRPr b="0" lang="es-ES" sz="1600" spc="-1" strike="noStrike">
              <a:latin typeface="Arial"/>
            </a:endParaRPr>
          </a:p>
          <a:p>
            <a:pPr marL="343080" indent="-343080">
              <a:lnSpc>
                <a:spcPct val="80000"/>
              </a:lnSpc>
              <a:spcBef>
                <a:spcPts val="380"/>
              </a:spcBef>
              <a:tabLst>
                <a:tab algn="l" pos="0"/>
              </a:tabLst>
            </a:pPr>
            <a:endParaRPr b="0" lang="es-ES" sz="1600" spc="-1" strike="noStrike">
              <a:latin typeface="Arial"/>
            </a:endParaRPr>
          </a:p>
          <a:p>
            <a:pPr marL="343080" indent="-343080">
              <a:lnSpc>
                <a:spcPct val="100000"/>
              </a:lnSpc>
              <a:tabLst>
                <a:tab algn="l" pos="0"/>
              </a:tabLst>
            </a:pPr>
            <a:endParaRPr b="0" lang="es-ES" sz="1600" spc="-1" strike="noStrike">
              <a:latin typeface="Arial"/>
            </a:endParaRPr>
          </a:p>
          <a:p>
            <a:pPr marL="343080" indent="-343080">
              <a:lnSpc>
                <a:spcPct val="100000"/>
              </a:lnSpc>
              <a:tabLst>
                <a:tab algn="l" pos="0"/>
              </a:tabLst>
            </a:pPr>
            <a:endParaRPr b="0" lang="es-ES" sz="1600" spc="-1" strike="noStrike">
              <a:latin typeface="Arial"/>
            </a:endParaRPr>
          </a:p>
          <a:p>
            <a:pPr marL="343080" indent="-343080">
              <a:lnSpc>
                <a:spcPct val="100000"/>
              </a:lnSpc>
              <a:tabLst>
                <a:tab algn="l" pos="0"/>
              </a:tabLst>
            </a:pPr>
            <a:endParaRPr b="0" lang="es-ES" sz="1600" spc="-1" strike="noStrike">
              <a:latin typeface="Arial"/>
            </a:endParaRPr>
          </a:p>
        </p:txBody>
      </p:sp>
      <p:pic>
        <p:nvPicPr>
          <p:cNvPr id="371" name="Imagen 5" descr=""/>
          <p:cNvPicPr/>
          <p:nvPr/>
        </p:nvPicPr>
        <p:blipFill>
          <a:blip r:embed="rId1"/>
          <a:stretch/>
        </p:blipFill>
        <p:spPr>
          <a:xfrm>
            <a:off x="2699640" y="2133000"/>
            <a:ext cx="3526920" cy="3816000"/>
          </a:xfrm>
          <a:prstGeom prst="rect">
            <a:avLst/>
          </a:prstGeom>
          <a:ln w="0">
            <a:noFill/>
          </a:ln>
        </p:spPr>
      </p:pic>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72"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F83EA440-A4FD-45C7-983B-B1EB95863997}"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73"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8.1. ATRIBUTOS DE POSICIÓN</a:t>
            </a:r>
            <a:r>
              <a:rPr b="0" lang="es-ES" sz="3800" spc="-1" strike="noStrike">
                <a:solidFill>
                  <a:srgbClr val="006633"/>
                </a:solidFill>
                <a:latin typeface="Garamond"/>
              </a:rPr>
              <a:t> </a:t>
            </a:r>
            <a:endParaRPr b="0" lang="es-ES" sz="3800" spc="-1" strike="noStrike">
              <a:latin typeface="Arial"/>
            </a:endParaRPr>
          </a:p>
        </p:txBody>
      </p:sp>
      <p:sp>
        <p:nvSpPr>
          <p:cNvPr id="374" name="PlaceHolder 3"/>
          <p:cNvSpPr>
            <a:spLocks noGrp="1"/>
          </p:cNvSpPr>
          <p:nvPr>
            <p:ph/>
          </p:nvPr>
        </p:nvSpPr>
        <p:spPr>
          <a:xfrm>
            <a:off x="395280" y="1197000"/>
            <a:ext cx="8207640" cy="5088240"/>
          </a:xfrm>
          <a:prstGeom prst="rect">
            <a:avLst/>
          </a:prstGeom>
          <a:noFill/>
          <a:ln w="0">
            <a:noFill/>
          </a:ln>
        </p:spPr>
        <p:txBody>
          <a:bodyPr numCol="1" spcCol="0" lIns="0" rIns="0" tIns="0" bIns="0" anchor="t">
            <a:noAutofit/>
          </a:bodyPr>
          <a:p>
            <a:pPr lvl="1" marL="669960" indent="-325440" algn="just">
              <a:lnSpc>
                <a:spcPct val="100000"/>
              </a:lnSpc>
              <a:spcBef>
                <a:spcPts val="320"/>
              </a:spcBef>
              <a:buClr>
                <a:srgbClr val="3b812f"/>
              </a:buClr>
              <a:buSzPct val="60000"/>
              <a:buFont typeface="Wingdings" charset="2"/>
              <a:buChar char=""/>
            </a:pPr>
            <a:r>
              <a:rPr b="1" lang="es-ES" sz="1600" spc="-1" strike="noStrike">
                <a:solidFill>
                  <a:srgbClr val="000000"/>
                </a:solidFill>
                <a:latin typeface="Arial"/>
              </a:rPr>
              <a:t>position: sticky:</a:t>
            </a:r>
            <a:r>
              <a:rPr b="0" lang="es-ES" sz="1600" spc="-1" strike="noStrike">
                <a:solidFill>
                  <a:srgbClr val="000000"/>
                </a:solidFill>
                <a:latin typeface="Arial"/>
              </a:rPr>
              <a:t> En principio se comporta como posicionamiento relativo, pero si se hace scroll se queda como posicionamiento fijo con los valores definidos.</a:t>
            </a:r>
            <a:endParaRPr b="0" lang="es-ES" sz="1600" spc="-1" strike="noStrike">
              <a:latin typeface="Arial"/>
            </a:endParaRPr>
          </a:p>
          <a:p>
            <a:pPr marL="343080" indent="-343080">
              <a:lnSpc>
                <a:spcPct val="80000"/>
              </a:lnSpc>
              <a:spcBef>
                <a:spcPts val="380"/>
              </a:spcBef>
              <a:tabLst>
                <a:tab algn="l" pos="0"/>
              </a:tabLst>
            </a:pPr>
            <a:endParaRPr b="0" lang="es-ES" sz="1600" spc="-1" strike="noStrike">
              <a:latin typeface="Arial"/>
            </a:endParaRPr>
          </a:p>
          <a:p>
            <a:pPr marL="343080" indent="-343080">
              <a:lnSpc>
                <a:spcPct val="100000"/>
              </a:lnSpc>
              <a:tabLst>
                <a:tab algn="l" pos="0"/>
              </a:tabLst>
            </a:pPr>
            <a:endParaRPr b="0" lang="es-ES" sz="1600" spc="-1" strike="noStrike">
              <a:latin typeface="Arial"/>
            </a:endParaRPr>
          </a:p>
          <a:p>
            <a:pPr marL="343080" indent="-343080">
              <a:lnSpc>
                <a:spcPct val="100000"/>
              </a:lnSpc>
              <a:tabLst>
                <a:tab algn="l" pos="0"/>
              </a:tabLst>
            </a:pPr>
            <a:endParaRPr b="0" lang="es-ES" sz="1600" spc="-1" strike="noStrike">
              <a:latin typeface="Arial"/>
            </a:endParaRPr>
          </a:p>
          <a:p>
            <a:pPr marL="343080" indent="-343080">
              <a:lnSpc>
                <a:spcPct val="100000"/>
              </a:lnSpc>
              <a:tabLst>
                <a:tab algn="l" pos="0"/>
              </a:tabLst>
            </a:pPr>
            <a:endParaRPr b="0" lang="es-ES" sz="1600" spc="-1" strike="noStrike">
              <a:latin typeface="Arial"/>
            </a:endParaRPr>
          </a:p>
        </p:txBody>
      </p:sp>
      <p:pic>
        <p:nvPicPr>
          <p:cNvPr id="375" name="Imagen 5" descr=""/>
          <p:cNvPicPr/>
          <p:nvPr/>
        </p:nvPicPr>
        <p:blipFill>
          <a:blip r:embed="rId1"/>
          <a:stretch/>
        </p:blipFill>
        <p:spPr>
          <a:xfrm>
            <a:off x="2339640" y="1989000"/>
            <a:ext cx="3789720" cy="3817800"/>
          </a:xfrm>
          <a:prstGeom prst="rect">
            <a:avLst/>
          </a:prstGeom>
          <a:ln w="0">
            <a:noFill/>
          </a:ln>
        </p:spPr>
      </p:pic>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76"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9BBE2D08-2D70-4F04-894C-CDF1CD2F7FED}"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77"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8.1. ATRIBUTOS DE POSICIÓN</a:t>
            </a:r>
            <a:r>
              <a:rPr b="0" lang="es-ES" sz="3800" spc="-1" strike="noStrike">
                <a:solidFill>
                  <a:srgbClr val="006633"/>
                </a:solidFill>
                <a:latin typeface="Garamond"/>
              </a:rPr>
              <a:t> </a:t>
            </a:r>
            <a:endParaRPr b="0" lang="es-ES" sz="3800" spc="-1" strike="noStrike">
              <a:latin typeface="Arial"/>
            </a:endParaRPr>
          </a:p>
        </p:txBody>
      </p:sp>
      <p:sp>
        <p:nvSpPr>
          <p:cNvPr id="378" name="PlaceHolder 3"/>
          <p:cNvSpPr>
            <a:spLocks noGrp="1"/>
          </p:cNvSpPr>
          <p:nvPr>
            <p:ph/>
          </p:nvPr>
        </p:nvSpPr>
        <p:spPr>
          <a:xfrm>
            <a:off x="395640" y="1268640"/>
            <a:ext cx="8207640" cy="5088240"/>
          </a:xfrm>
          <a:prstGeom prst="rect">
            <a:avLst/>
          </a:prstGeom>
          <a:noFill/>
          <a:ln w="0">
            <a:noFill/>
          </a:ln>
        </p:spPr>
        <p:txBody>
          <a:bodyPr numCol="1" spcCol="0" lIns="0" rIns="0" tIns="0" bIns="0" anchor="t">
            <a:noAutofit/>
          </a:bodyPr>
          <a:p>
            <a:pPr marL="343080" indent="-343080" algn="just">
              <a:lnSpc>
                <a:spcPct val="100000"/>
              </a:lnSpc>
              <a:spcBef>
                <a:spcPts val="400"/>
              </a:spcBef>
              <a:buClr>
                <a:srgbClr val="cc9900"/>
              </a:buClr>
              <a:buSzPct val="65000"/>
              <a:buFont typeface="Wingdings" charset="2"/>
              <a:buChar char=""/>
            </a:pPr>
            <a:r>
              <a:rPr b="0" lang="es-ES" sz="2000" spc="-1" strike="noStrike">
                <a:solidFill>
                  <a:srgbClr val="000000"/>
                </a:solidFill>
                <a:latin typeface="Arial"/>
              </a:rPr>
              <a:t>Teniendo en cuenta los diferentes valores de posicionamiento, para que realmente tengan efecto hay que combinarlos con desplazamientos según las coordenadas que se indican a continuación:</a:t>
            </a:r>
            <a:endParaRPr b="0" lang="es-ES" sz="2000" spc="-1" strike="noStrike">
              <a:latin typeface="Arial"/>
            </a:endParaRPr>
          </a:p>
          <a:p>
            <a:pPr lvl="1" marL="669960" indent="-325440" algn="just">
              <a:lnSpc>
                <a:spcPct val="100000"/>
              </a:lnSpc>
              <a:spcBef>
                <a:spcPts val="320"/>
              </a:spcBef>
              <a:buClr>
                <a:srgbClr val="3b812f"/>
              </a:buClr>
              <a:buSzPct val="60000"/>
              <a:buFont typeface="Wingdings" charset="2"/>
              <a:buChar char=""/>
            </a:pPr>
            <a:r>
              <a:rPr b="0" lang="es-ES" sz="1600" spc="-1" strike="noStrike">
                <a:solidFill>
                  <a:srgbClr val="000000"/>
                </a:solidFill>
                <a:latin typeface="Arial"/>
              </a:rPr>
              <a:t>top</a:t>
            </a:r>
            <a:endParaRPr b="0" lang="es-ES" sz="1600" spc="-1" strike="noStrike">
              <a:latin typeface="Arial"/>
            </a:endParaRPr>
          </a:p>
          <a:p>
            <a:pPr lvl="1" marL="669960" indent="-325440" algn="just">
              <a:lnSpc>
                <a:spcPct val="100000"/>
              </a:lnSpc>
              <a:spcBef>
                <a:spcPts val="320"/>
              </a:spcBef>
              <a:buClr>
                <a:srgbClr val="3b812f"/>
              </a:buClr>
              <a:buSzPct val="60000"/>
              <a:buFont typeface="Wingdings" charset="2"/>
              <a:buChar char=""/>
            </a:pPr>
            <a:r>
              <a:rPr b="0" lang="es-ES" sz="1600" spc="-1" strike="noStrike">
                <a:solidFill>
                  <a:srgbClr val="000000"/>
                </a:solidFill>
                <a:latin typeface="Arial"/>
              </a:rPr>
              <a:t>bottom</a:t>
            </a:r>
            <a:endParaRPr b="0" lang="es-ES" sz="1600" spc="-1" strike="noStrike">
              <a:latin typeface="Arial"/>
            </a:endParaRPr>
          </a:p>
          <a:p>
            <a:pPr lvl="1" marL="669960" indent="-325440" algn="just">
              <a:lnSpc>
                <a:spcPct val="100000"/>
              </a:lnSpc>
              <a:spcBef>
                <a:spcPts val="320"/>
              </a:spcBef>
              <a:buClr>
                <a:srgbClr val="3b812f"/>
              </a:buClr>
              <a:buSzPct val="60000"/>
              <a:buFont typeface="Wingdings" charset="2"/>
              <a:buChar char=""/>
            </a:pPr>
            <a:r>
              <a:rPr b="0" lang="es-ES" sz="1600" spc="-1" strike="noStrike">
                <a:solidFill>
                  <a:srgbClr val="000000"/>
                </a:solidFill>
                <a:latin typeface="Arial"/>
              </a:rPr>
              <a:t>left</a:t>
            </a:r>
            <a:endParaRPr b="0" lang="es-ES" sz="1600" spc="-1" strike="noStrike">
              <a:latin typeface="Arial"/>
            </a:endParaRPr>
          </a:p>
          <a:p>
            <a:pPr lvl="1" marL="669960" indent="-325440" algn="just">
              <a:lnSpc>
                <a:spcPct val="100000"/>
              </a:lnSpc>
              <a:spcBef>
                <a:spcPts val="320"/>
              </a:spcBef>
              <a:buClr>
                <a:srgbClr val="3b812f"/>
              </a:buClr>
              <a:buSzPct val="60000"/>
              <a:buFont typeface="Wingdings" charset="2"/>
              <a:buChar char=""/>
            </a:pPr>
            <a:r>
              <a:rPr b="0" lang="es-ES" sz="1600" spc="-1" strike="noStrike">
                <a:solidFill>
                  <a:srgbClr val="000000"/>
                </a:solidFill>
                <a:latin typeface="Arial"/>
              </a:rPr>
              <a:t>right</a:t>
            </a:r>
            <a:endParaRPr b="0" lang="es-ES" sz="1600" spc="-1" strike="noStrike">
              <a:latin typeface="Arial"/>
            </a:endParaRPr>
          </a:p>
          <a:p>
            <a:pPr marL="343080" indent="-343080" algn="just">
              <a:lnSpc>
                <a:spcPct val="100000"/>
              </a:lnSpc>
              <a:spcBef>
                <a:spcPts val="400"/>
              </a:spcBef>
              <a:buClr>
                <a:srgbClr val="cc9900"/>
              </a:buClr>
              <a:buSzPct val="65000"/>
              <a:buFont typeface="Wingdings" charset="2"/>
              <a:buChar char=""/>
            </a:pPr>
            <a:r>
              <a:rPr b="0" lang="es-ES" sz="2000" spc="-1" strike="noStrike">
                <a:solidFill>
                  <a:srgbClr val="000000"/>
                </a:solidFill>
                <a:latin typeface="Arial"/>
              </a:rPr>
              <a:t>Por ejemplo:</a:t>
            </a:r>
            <a:endParaRPr b="0" lang="es-ES" sz="2000" spc="-1" strike="noStrike">
              <a:latin typeface="Arial"/>
            </a:endParaRPr>
          </a:p>
          <a:p>
            <a:pPr marL="326880" algn="just">
              <a:lnSpc>
                <a:spcPct val="100000"/>
              </a:lnSpc>
              <a:spcBef>
                <a:spcPts val="320"/>
              </a:spcBef>
              <a:tabLst>
                <a:tab algn="l" pos="0"/>
              </a:tabLst>
            </a:pPr>
            <a:r>
              <a:rPr b="0" lang="en-US" sz="1600" spc="-1" strike="noStrike">
                <a:solidFill>
                  <a:srgbClr val="000000"/>
                </a:solidFill>
                <a:latin typeface="Courier New"/>
              </a:rPr>
              <a:t>a.caja { </a:t>
            </a:r>
            <a:endParaRPr b="0" lang="es-ES" sz="1600" spc="-1" strike="noStrike">
              <a:latin typeface="Arial"/>
            </a:endParaRPr>
          </a:p>
          <a:p>
            <a:pPr marL="696960" algn="just">
              <a:lnSpc>
                <a:spcPct val="100000"/>
              </a:lnSpc>
              <a:spcBef>
                <a:spcPts val="320"/>
              </a:spcBef>
              <a:tabLst>
                <a:tab algn="l" pos="0"/>
              </a:tabLst>
            </a:pPr>
            <a:r>
              <a:rPr b="0" lang="en-US" sz="1600" spc="-1" strike="noStrike">
                <a:solidFill>
                  <a:srgbClr val="000000"/>
                </a:solidFill>
                <a:latin typeface="Courier New"/>
              </a:rPr>
              <a:t>position:absolute; </a:t>
            </a:r>
            <a:endParaRPr b="0" lang="es-ES" sz="1600" spc="-1" strike="noStrike">
              <a:latin typeface="Arial"/>
            </a:endParaRPr>
          </a:p>
          <a:p>
            <a:pPr marL="696960" algn="just">
              <a:lnSpc>
                <a:spcPct val="100000"/>
              </a:lnSpc>
              <a:spcBef>
                <a:spcPts val="320"/>
              </a:spcBef>
              <a:tabLst>
                <a:tab algn="l" pos="0"/>
              </a:tabLst>
            </a:pPr>
            <a:r>
              <a:rPr b="0" lang="en-US" sz="1600" spc="-1" strike="noStrike">
                <a:solidFill>
                  <a:srgbClr val="000000"/>
                </a:solidFill>
                <a:latin typeface="Courier New"/>
              </a:rPr>
              <a:t>top:50px; </a:t>
            </a:r>
            <a:endParaRPr b="0" lang="es-ES" sz="1600" spc="-1" strike="noStrike">
              <a:latin typeface="Arial"/>
            </a:endParaRPr>
          </a:p>
          <a:p>
            <a:pPr marL="696960" algn="just">
              <a:lnSpc>
                <a:spcPct val="100000"/>
              </a:lnSpc>
              <a:spcBef>
                <a:spcPts val="320"/>
              </a:spcBef>
              <a:tabLst>
                <a:tab algn="l" pos="0"/>
              </a:tabLst>
            </a:pPr>
            <a:r>
              <a:rPr b="0" lang="en-US" sz="1600" spc="-1" strike="noStrike">
                <a:solidFill>
                  <a:srgbClr val="000000"/>
                </a:solidFill>
                <a:latin typeface="Courier New"/>
              </a:rPr>
              <a:t>left:50px; </a:t>
            </a:r>
            <a:endParaRPr b="0" lang="es-ES" sz="1600" spc="-1" strike="noStrike">
              <a:latin typeface="Arial"/>
            </a:endParaRPr>
          </a:p>
          <a:p>
            <a:pPr marL="696960" algn="just">
              <a:lnSpc>
                <a:spcPct val="100000"/>
              </a:lnSpc>
              <a:spcBef>
                <a:spcPts val="320"/>
              </a:spcBef>
              <a:tabLst>
                <a:tab algn="l" pos="0"/>
              </a:tabLst>
            </a:pPr>
            <a:r>
              <a:rPr b="0" lang="en-US" sz="1600" spc="-1" strike="noStrike">
                <a:solidFill>
                  <a:srgbClr val="000000"/>
                </a:solidFill>
                <a:latin typeface="Courier New"/>
              </a:rPr>
              <a:t>background-color:red; </a:t>
            </a:r>
            <a:endParaRPr b="0" lang="es-ES" sz="1600" spc="-1" strike="noStrike">
              <a:latin typeface="Arial"/>
            </a:endParaRPr>
          </a:p>
          <a:p>
            <a:pPr marL="352440" algn="just">
              <a:lnSpc>
                <a:spcPct val="100000"/>
              </a:lnSpc>
              <a:spcBef>
                <a:spcPts val="320"/>
              </a:spcBef>
              <a:tabLst>
                <a:tab algn="l" pos="0"/>
              </a:tabLst>
            </a:pPr>
            <a:r>
              <a:rPr b="0" lang="en-US" sz="1600" spc="-1" strike="noStrike">
                <a:solidFill>
                  <a:srgbClr val="000000"/>
                </a:solidFill>
                <a:latin typeface="Courier New"/>
              </a:rPr>
              <a:t>} </a:t>
            </a:r>
            <a:r>
              <a:rPr b="0" lang="en-US" sz="1600" spc="-1" strike="noStrike">
                <a:solidFill>
                  <a:srgbClr val="2c6123"/>
                </a:solidFill>
                <a:latin typeface="Courier New"/>
              </a:rPr>
              <a:t>/* Se desplaza 50px desde la izquierda y 50px desde arriba de donde corresponde el posicionamiento */</a:t>
            </a:r>
            <a:endParaRPr b="0" lang="es-ES" sz="1600" spc="-1" strike="noStrike">
              <a:latin typeface="Arial"/>
            </a:endParaRPr>
          </a:p>
          <a:p>
            <a:pPr marL="352440" algn="just">
              <a:lnSpc>
                <a:spcPct val="100000"/>
              </a:lnSpc>
              <a:spcBef>
                <a:spcPts val="320"/>
              </a:spcBef>
              <a:tabLst>
                <a:tab algn="l" pos="0"/>
              </a:tabLst>
            </a:pPr>
            <a:endParaRPr b="0" lang="es-ES" sz="1600" spc="-1" strike="noStrike">
              <a:latin typeface="Arial"/>
            </a:endParaRPr>
          </a:p>
          <a:p>
            <a:pPr marL="352440" algn="just">
              <a:lnSpc>
                <a:spcPct val="100000"/>
              </a:lnSpc>
              <a:spcBef>
                <a:spcPts val="360"/>
              </a:spcBef>
              <a:tabLst>
                <a:tab algn="l" pos="0"/>
              </a:tabLst>
            </a:pPr>
            <a:endParaRPr b="0" lang="es-ES" sz="1600" spc="-1" strike="noStrike">
              <a:latin typeface="Arial"/>
            </a:endParaRPr>
          </a:p>
          <a:p>
            <a:pPr marL="352440" algn="just">
              <a:lnSpc>
                <a:spcPct val="80000"/>
              </a:lnSpc>
              <a:spcBef>
                <a:spcPts val="360"/>
              </a:spcBef>
              <a:tabLst>
                <a:tab algn="l" pos="0"/>
              </a:tabLst>
            </a:pPr>
            <a:endParaRPr b="0" lang="es-ES" sz="1600" spc="-1" strike="noStrike">
              <a:latin typeface="Arial"/>
            </a:endParaRPr>
          </a:p>
          <a:p>
            <a:pPr marL="343080" indent="-343080">
              <a:lnSpc>
                <a:spcPct val="80000"/>
              </a:lnSpc>
              <a:spcBef>
                <a:spcPts val="380"/>
              </a:spcBef>
              <a:tabLst>
                <a:tab algn="l" pos="0"/>
              </a:tabLst>
            </a:pP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79"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8E41FF2C-06E1-40AE-A553-B1716C955AAE}"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80" name="PlaceHolder 2"/>
          <p:cNvSpPr>
            <a:spLocks noGrp="1"/>
          </p:cNvSpPr>
          <p:nvPr>
            <p:ph type="title"/>
          </p:nvPr>
        </p:nvSpPr>
        <p:spPr>
          <a:xfrm>
            <a:off x="539640" y="33264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8.2 SUPERPOSICIÓN DE CAJAS</a:t>
            </a:r>
            <a:endParaRPr b="0" lang="es-ES" sz="3800" spc="-1" strike="noStrike">
              <a:latin typeface="Arial"/>
            </a:endParaRPr>
          </a:p>
        </p:txBody>
      </p:sp>
      <p:sp>
        <p:nvSpPr>
          <p:cNvPr id="381" name="PlaceHolder 3"/>
          <p:cNvSpPr>
            <a:spLocks noGrp="1"/>
          </p:cNvSpPr>
          <p:nvPr>
            <p:ph/>
          </p:nvPr>
        </p:nvSpPr>
        <p:spPr>
          <a:xfrm>
            <a:off x="467640" y="1196640"/>
            <a:ext cx="8228160" cy="4895280"/>
          </a:xfrm>
          <a:prstGeom prst="rect">
            <a:avLst/>
          </a:prstGeom>
          <a:noFill/>
          <a:ln w="0">
            <a:noFill/>
          </a:ln>
        </p:spPr>
        <p:txBody>
          <a:bodyPr numCol="1" spcCol="0" lIns="0" rIns="0" tIns="0" bIns="0" anchor="t">
            <a:noAutofit/>
          </a:bodyPr>
          <a:p>
            <a:pPr marL="343080" indent="-343080" algn="just">
              <a:lnSpc>
                <a:spcPct val="100000"/>
              </a:lnSpc>
              <a:spcBef>
                <a:spcPts val="420"/>
              </a:spcBef>
              <a:buClr>
                <a:srgbClr val="cc9900"/>
              </a:buClr>
              <a:buSzPct val="65000"/>
              <a:buFont typeface="Wingdings" charset="2"/>
              <a:buChar char=""/>
            </a:pPr>
            <a:r>
              <a:rPr b="0" lang="es-ES_tradnl" sz="2100" spc="-1" strike="noStrike">
                <a:solidFill>
                  <a:srgbClr val="000000"/>
                </a:solidFill>
                <a:latin typeface="Arial"/>
              </a:rPr>
              <a:t>Controlar los aspectos  de superposición y precedencia de estilos supone entender bien el funcionamiento del CSS y conseguir resultados muy precisos y personales.</a:t>
            </a:r>
            <a:r>
              <a:rPr b="0" lang="es-ES" sz="2100" spc="-1" strike="noStrike">
                <a:solidFill>
                  <a:srgbClr val="000000"/>
                </a:solidFill>
                <a:latin typeface="Arial"/>
              </a:rPr>
              <a:t> </a:t>
            </a:r>
            <a:endParaRPr b="0" lang="es-ES" sz="2100" spc="-1" strike="noStrike">
              <a:latin typeface="Arial"/>
            </a:endParaRPr>
          </a:p>
          <a:p>
            <a:pPr algn="just">
              <a:lnSpc>
                <a:spcPct val="100000"/>
              </a:lnSpc>
              <a:spcBef>
                <a:spcPts val="420"/>
              </a:spcBef>
            </a:pPr>
            <a:endParaRPr b="0" lang="es-ES" sz="2100" spc="-1" strike="noStrike">
              <a:latin typeface="Arial"/>
            </a:endParaRPr>
          </a:p>
          <a:p>
            <a:pPr marL="343080" indent="-343080" algn="just">
              <a:lnSpc>
                <a:spcPct val="100000"/>
              </a:lnSpc>
              <a:spcBef>
                <a:spcPts val="420"/>
              </a:spcBef>
              <a:buClr>
                <a:srgbClr val="cc9900"/>
              </a:buClr>
              <a:buSzPct val="65000"/>
              <a:buFont typeface="Wingdings" charset="2"/>
              <a:buChar char=""/>
            </a:pPr>
            <a:r>
              <a:rPr b="0" lang="es-ES_tradnl" sz="2100" spc="-1" strike="noStrike">
                <a:solidFill>
                  <a:srgbClr val="000000"/>
                </a:solidFill>
                <a:latin typeface="Arial"/>
              </a:rPr>
              <a:t>El atributo </a:t>
            </a:r>
            <a:r>
              <a:rPr b="0" lang="es-ES_tradnl" sz="2100" spc="-1" strike="noStrike">
                <a:solidFill>
                  <a:srgbClr val="000000"/>
                </a:solidFill>
                <a:latin typeface="Courier New"/>
              </a:rPr>
              <a:t>z-index</a:t>
            </a:r>
            <a:r>
              <a:rPr b="0" i="1" lang="es-ES_tradnl" sz="2100" spc="-1" strike="noStrike">
                <a:solidFill>
                  <a:srgbClr val="000000"/>
                </a:solidFill>
                <a:latin typeface="Arial"/>
              </a:rPr>
              <a:t> </a:t>
            </a:r>
            <a:r>
              <a:rPr b="0" lang="es-ES_tradnl" sz="2100" spc="-1" strike="noStrike">
                <a:solidFill>
                  <a:srgbClr val="000000"/>
                </a:solidFill>
                <a:latin typeface="Arial"/>
              </a:rPr>
              <a:t>permite definir el nivel de profundidad de una caja. Su valor es un número entero. En principio el estándar W3C permite números negativos, pero generalmente el valor 0 suele tomarse como en nivel más bajo. Cuanto más alto sea el valor, más cerca</a:t>
            </a:r>
            <a:r>
              <a:rPr b="0" i="1" lang="es-ES_tradnl" sz="2100" spc="-1" strike="noStrike">
                <a:solidFill>
                  <a:srgbClr val="000000"/>
                </a:solidFill>
                <a:latin typeface="Arial"/>
              </a:rPr>
              <a:t> </a:t>
            </a:r>
            <a:r>
              <a:rPr b="0" lang="es-ES_tradnl" sz="2100" spc="-1" strike="noStrike">
                <a:solidFill>
                  <a:srgbClr val="000000"/>
                </a:solidFill>
                <a:latin typeface="Arial"/>
              </a:rPr>
              <a:t>se mostrará la capa al usuario en la web, es decir, una caja con </a:t>
            </a:r>
            <a:r>
              <a:rPr b="0" lang="es-ES_tradnl" sz="2100" spc="-1" strike="noStrike">
                <a:solidFill>
                  <a:srgbClr val="000000"/>
                </a:solidFill>
                <a:latin typeface="Courier New"/>
              </a:rPr>
              <a:t>z-index=10</a:t>
            </a:r>
            <a:r>
              <a:rPr b="0" lang="es-ES_tradnl" sz="2100" spc="-1" strike="noStrike">
                <a:solidFill>
                  <a:srgbClr val="000000"/>
                </a:solidFill>
                <a:latin typeface="Arial"/>
              </a:rPr>
              <a:t> se mostrará por encima de una con </a:t>
            </a:r>
            <a:r>
              <a:rPr b="0" lang="es-ES_tradnl" sz="2100" spc="-1" strike="noStrike">
                <a:solidFill>
                  <a:srgbClr val="000000"/>
                </a:solidFill>
                <a:latin typeface="Courier New"/>
              </a:rPr>
              <a:t>z-index=9</a:t>
            </a:r>
            <a:r>
              <a:rPr b="0" i="1" lang="es-ES_tradnl" sz="2100" spc="-1" strike="noStrike">
                <a:solidFill>
                  <a:srgbClr val="000000"/>
                </a:solidFill>
                <a:latin typeface="Arial"/>
              </a:rPr>
              <a:t>).</a:t>
            </a:r>
            <a:endParaRPr b="0" lang="es-ES" sz="2100" spc="-1" strike="noStrike">
              <a:latin typeface="Arial"/>
            </a:endParaRPr>
          </a:p>
          <a:p>
            <a:pPr algn="just">
              <a:lnSpc>
                <a:spcPct val="100000"/>
              </a:lnSpc>
              <a:spcBef>
                <a:spcPts val="420"/>
              </a:spcBef>
            </a:pPr>
            <a:endParaRPr b="0" lang="es-ES" sz="2100" spc="-1" strike="noStrike">
              <a:latin typeface="Arial"/>
            </a:endParaRPr>
          </a:p>
          <a:p>
            <a:pPr marL="343080" indent="-343080" algn="just">
              <a:lnSpc>
                <a:spcPct val="100000"/>
              </a:lnSpc>
              <a:spcBef>
                <a:spcPts val="420"/>
              </a:spcBef>
              <a:buClr>
                <a:srgbClr val="cc9900"/>
              </a:buClr>
              <a:buSzPct val="65000"/>
              <a:buFont typeface="Wingdings" charset="2"/>
              <a:buChar char=""/>
            </a:pPr>
            <a:r>
              <a:rPr b="1" lang="es-ES_tradnl" sz="2100" spc="-1" strike="noStrike">
                <a:solidFill>
                  <a:srgbClr val="000000"/>
                </a:solidFill>
                <a:latin typeface="Arial"/>
              </a:rPr>
              <a:t>El atributo z-index solo tiene efecto si va acompañado del atributo position con un valor diferente a static.</a:t>
            </a:r>
            <a:endParaRPr b="0" lang="es-ES" sz="21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82"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E11554A7-DEF9-49D9-AE3E-47F76470CB74}"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83" name="PlaceHolder 2"/>
          <p:cNvSpPr>
            <a:spLocks noGrp="1"/>
          </p:cNvSpPr>
          <p:nvPr>
            <p:ph type="title"/>
          </p:nvPr>
        </p:nvSpPr>
        <p:spPr>
          <a:xfrm>
            <a:off x="468360" y="26028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8.3. FLOTAR Y POSICIONAR</a:t>
            </a:r>
            <a:endParaRPr b="0" lang="es-ES" sz="3800" spc="-1" strike="noStrike">
              <a:latin typeface="Arial"/>
            </a:endParaRPr>
          </a:p>
        </p:txBody>
      </p:sp>
      <p:sp>
        <p:nvSpPr>
          <p:cNvPr id="384" name="PlaceHolder 3"/>
          <p:cNvSpPr>
            <a:spLocks noGrp="1"/>
          </p:cNvSpPr>
          <p:nvPr>
            <p:ph/>
          </p:nvPr>
        </p:nvSpPr>
        <p:spPr>
          <a:xfrm>
            <a:off x="395280" y="1125360"/>
            <a:ext cx="8228160" cy="4894560"/>
          </a:xfrm>
          <a:prstGeom prst="rect">
            <a:avLst/>
          </a:prstGeom>
          <a:noFill/>
          <a:ln w="0">
            <a:noFill/>
          </a:ln>
        </p:spPr>
        <p:txBody>
          <a:bodyPr numCol="1" spcCol="0" lIns="0" rIns="0" tIns="0" bIns="0" anchor="t">
            <a:noAutofit/>
          </a:bodyPr>
          <a:p>
            <a:pPr marL="355680" algn="just">
              <a:lnSpc>
                <a:spcPct val="100000"/>
              </a:lnSpc>
              <a:spcBef>
                <a:spcPts val="360"/>
              </a:spcBef>
              <a:tabLst>
                <a:tab algn="l" pos="0"/>
              </a:tabLst>
            </a:pPr>
            <a:r>
              <a:rPr b="0" lang="es-ES" sz="1800" spc="-1" strike="noStrike">
                <a:solidFill>
                  <a:srgbClr val="000000"/>
                </a:solidFill>
                <a:latin typeface="Arial"/>
              </a:rPr>
              <a:t>Flotar sirve para mover una caja a la izquierda o a la derecha hasta que su borde exterior toque el borde de la caja que lo contiene o toque otra caja flotante. Para que un elemento pueda flotar debe tener definido implícita o explícitamente su tamaño. Las cajas flotantes no se encuentran en el "flujo normal" del documento por lo que las cajas que sí siguen el flujo normal se comportan como si las flotantes no estuviesen ahí.</a:t>
            </a:r>
            <a:endParaRPr b="0" lang="es-ES" sz="1800" spc="-1" strike="noStrike">
              <a:latin typeface="Arial"/>
            </a:endParaRPr>
          </a:p>
          <a:p>
            <a:pPr marL="669960" indent="-325440">
              <a:lnSpc>
                <a:spcPct val="80000"/>
              </a:lnSpc>
              <a:spcBef>
                <a:spcPts val="360"/>
              </a:spcBef>
              <a:buClr>
                <a:srgbClr val="cc9900"/>
              </a:buClr>
              <a:buSzPct val="65000"/>
              <a:buFont typeface="Wingdings" charset="2"/>
              <a:buChar char=""/>
              <a:tabLst>
                <a:tab algn="l" pos="0"/>
              </a:tabLst>
            </a:pPr>
            <a:r>
              <a:rPr b="1" lang="es-ES_tradnl" sz="1800" spc="-1" strike="noStrike">
                <a:solidFill>
                  <a:srgbClr val="000000"/>
                </a:solidFill>
                <a:latin typeface="Arial"/>
              </a:rPr>
              <a:t>Float: </a:t>
            </a:r>
            <a:r>
              <a:rPr b="0" lang="es-ES" sz="1800" spc="-1" strike="noStrike">
                <a:solidFill>
                  <a:srgbClr val="000000"/>
                </a:solidFill>
                <a:latin typeface="Arial"/>
              </a:rPr>
              <a:t>La propiedad float puede tener los siguientes valores:</a:t>
            </a:r>
            <a:endParaRPr b="0" lang="es-ES" sz="1800" spc="-1" strike="noStrike">
              <a:latin typeface="Arial"/>
            </a:endParaRPr>
          </a:p>
          <a:p>
            <a:pPr lvl="1" marL="812880" indent="-190440">
              <a:lnSpc>
                <a:spcPct val="80000"/>
              </a:lnSpc>
              <a:spcBef>
                <a:spcPts val="320"/>
              </a:spcBef>
              <a:buClr>
                <a:srgbClr val="3b812f"/>
              </a:buClr>
              <a:buSzPct val="60000"/>
              <a:buFont typeface="Wingdings" charset="2"/>
              <a:buChar char=""/>
              <a:tabLst>
                <a:tab algn="l" pos="0"/>
              </a:tabLst>
            </a:pPr>
            <a:r>
              <a:rPr b="0" i="1" lang="es-ES" sz="1600" spc="-1" strike="noStrike">
                <a:solidFill>
                  <a:srgbClr val="000000"/>
                </a:solidFill>
                <a:latin typeface="Arial"/>
              </a:rPr>
              <a:t>none</a:t>
            </a:r>
            <a:r>
              <a:rPr b="0" lang="es-ES" sz="1600" spc="-1" strike="noStrike">
                <a:solidFill>
                  <a:srgbClr val="000000"/>
                </a:solidFill>
                <a:latin typeface="Arial"/>
              </a:rPr>
              <a:t> hará que el objeto no sea flotante (por defecto)</a:t>
            </a:r>
            <a:endParaRPr b="0" lang="es-ES" sz="1600" spc="-1" strike="noStrike">
              <a:latin typeface="Arial"/>
            </a:endParaRPr>
          </a:p>
          <a:p>
            <a:pPr lvl="1" marL="812880" indent="-190440">
              <a:lnSpc>
                <a:spcPct val="80000"/>
              </a:lnSpc>
              <a:spcBef>
                <a:spcPts val="320"/>
              </a:spcBef>
              <a:buClr>
                <a:srgbClr val="3b812f"/>
              </a:buClr>
              <a:buSzPct val="60000"/>
              <a:buFont typeface="Wingdings" charset="2"/>
              <a:buChar char=""/>
              <a:tabLst>
                <a:tab algn="l" pos="0"/>
              </a:tabLst>
            </a:pPr>
            <a:r>
              <a:rPr b="0" i="1" lang="es-ES" sz="1600" spc="-1" strike="noStrike">
                <a:solidFill>
                  <a:srgbClr val="000000"/>
                </a:solidFill>
                <a:latin typeface="Arial"/>
              </a:rPr>
              <a:t>left</a:t>
            </a:r>
            <a:r>
              <a:rPr b="0" lang="es-ES" sz="1600" spc="-1" strike="noStrike">
                <a:solidFill>
                  <a:srgbClr val="000000"/>
                </a:solidFill>
                <a:latin typeface="Arial"/>
              </a:rPr>
              <a:t> hace que el elemento flote a la izquierda.</a:t>
            </a:r>
            <a:endParaRPr b="0" lang="es-ES" sz="1600" spc="-1" strike="noStrike">
              <a:latin typeface="Arial"/>
            </a:endParaRPr>
          </a:p>
          <a:p>
            <a:pPr lvl="1" marL="812880" indent="-190440">
              <a:lnSpc>
                <a:spcPct val="80000"/>
              </a:lnSpc>
              <a:spcBef>
                <a:spcPts val="320"/>
              </a:spcBef>
              <a:buClr>
                <a:srgbClr val="3b812f"/>
              </a:buClr>
              <a:buSzPct val="60000"/>
              <a:buFont typeface="Wingdings" charset="2"/>
              <a:buChar char=""/>
              <a:tabLst>
                <a:tab algn="l" pos="0"/>
              </a:tabLst>
            </a:pPr>
            <a:r>
              <a:rPr b="0" i="1" lang="es-ES" sz="1600" spc="-1" strike="noStrike">
                <a:solidFill>
                  <a:srgbClr val="000000"/>
                </a:solidFill>
                <a:latin typeface="Arial"/>
              </a:rPr>
              <a:t>right</a:t>
            </a:r>
            <a:r>
              <a:rPr b="0" lang="es-ES" sz="1600" spc="-1" strike="noStrike">
                <a:solidFill>
                  <a:srgbClr val="000000"/>
                </a:solidFill>
                <a:latin typeface="Arial"/>
              </a:rPr>
              <a:t> hace que el elemento flote a la derecha.</a:t>
            </a:r>
            <a:endParaRPr b="0" lang="es-ES" sz="1600" spc="-1" strike="noStrike">
              <a:latin typeface="Arial"/>
            </a:endParaRPr>
          </a:p>
          <a:p>
            <a:pPr>
              <a:lnSpc>
                <a:spcPct val="100000"/>
              </a:lnSpc>
              <a:tabLst>
                <a:tab algn="l" pos="0"/>
              </a:tabLst>
            </a:pPr>
            <a:endParaRPr b="0" lang="es-ES" sz="1600" spc="-1" strike="noStrike">
              <a:latin typeface="Arial"/>
            </a:endParaRPr>
          </a:p>
          <a:p>
            <a:pPr marL="622440">
              <a:lnSpc>
                <a:spcPct val="80000"/>
              </a:lnSpc>
              <a:spcBef>
                <a:spcPts val="320"/>
              </a:spcBef>
              <a:tabLst>
                <a:tab algn="l" pos="0"/>
              </a:tabLst>
            </a:pPr>
            <a:endParaRPr b="0" lang="es-ES" sz="1600" spc="-1" strike="noStrike">
              <a:latin typeface="Arial"/>
            </a:endParaRPr>
          </a:p>
          <a:p>
            <a:pPr marL="622440">
              <a:lnSpc>
                <a:spcPct val="100000"/>
              </a:lnSpc>
              <a:tabLst>
                <a:tab algn="l" pos="0"/>
              </a:tabLst>
            </a:pPr>
            <a:endParaRPr b="0" lang="es-ES" sz="1600" spc="-1" strike="noStrike">
              <a:latin typeface="Arial"/>
            </a:endParaRPr>
          </a:p>
          <a:p>
            <a:pPr marL="622440">
              <a:lnSpc>
                <a:spcPct val="80000"/>
              </a:lnSpc>
              <a:spcBef>
                <a:spcPts val="320"/>
              </a:spcBef>
              <a:tabLst>
                <a:tab algn="l" pos="0"/>
              </a:tabLst>
            </a:pPr>
            <a:endParaRPr b="0" lang="es-ES" sz="1600" spc="-1" strike="noStrike">
              <a:latin typeface="Arial"/>
            </a:endParaRPr>
          </a:p>
          <a:p>
            <a:pPr marL="622440">
              <a:lnSpc>
                <a:spcPct val="100000"/>
              </a:lnSpc>
              <a:tabLst>
                <a:tab algn="l" pos="0"/>
              </a:tabLst>
            </a:pPr>
            <a:endParaRPr b="0" lang="es-ES" sz="1600" spc="-1" strike="noStrike">
              <a:latin typeface="Arial"/>
            </a:endParaRPr>
          </a:p>
          <a:p>
            <a:pPr marL="622440">
              <a:lnSpc>
                <a:spcPct val="80000"/>
              </a:lnSpc>
              <a:spcBef>
                <a:spcPts val="320"/>
              </a:spcBef>
              <a:tabLst>
                <a:tab algn="l" pos="0"/>
              </a:tabLst>
            </a:pPr>
            <a:endParaRPr b="0" lang="es-ES" sz="1600" spc="-1" strike="noStrike">
              <a:latin typeface="Arial"/>
            </a:endParaRPr>
          </a:p>
        </p:txBody>
      </p:sp>
      <p:pic>
        <p:nvPicPr>
          <p:cNvPr id="385" name="Picture 4" descr="https://css-tricks.com/wp-content/csstricks-uploads/web-text-wrap.png"/>
          <p:cNvPicPr/>
          <p:nvPr/>
        </p:nvPicPr>
        <p:blipFill>
          <a:blip r:embed="rId1"/>
          <a:stretch/>
        </p:blipFill>
        <p:spPr>
          <a:xfrm>
            <a:off x="2556000" y="4005360"/>
            <a:ext cx="3670560" cy="1835280"/>
          </a:xfrm>
          <a:prstGeom prst="rect">
            <a:avLst/>
          </a:prstGeom>
          <a:ln w="0">
            <a:noFill/>
          </a:ln>
        </p:spPr>
      </p:pic>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86"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85B2CE3B-CFF0-42BB-8FD8-3AC6F85C1B64}"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87" name="PlaceHolder 2"/>
          <p:cNvSpPr>
            <a:spLocks noGrp="1"/>
          </p:cNvSpPr>
          <p:nvPr>
            <p:ph type="title"/>
          </p:nvPr>
        </p:nvSpPr>
        <p:spPr>
          <a:xfrm>
            <a:off x="468360" y="26028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8.3. FLOTAR Y POSICIONAR</a:t>
            </a:r>
            <a:endParaRPr b="0" lang="es-ES" sz="3800" spc="-1" strike="noStrike">
              <a:latin typeface="Arial"/>
            </a:endParaRPr>
          </a:p>
        </p:txBody>
      </p:sp>
      <p:sp>
        <p:nvSpPr>
          <p:cNvPr id="388" name="PlaceHolder 3"/>
          <p:cNvSpPr>
            <a:spLocks noGrp="1"/>
          </p:cNvSpPr>
          <p:nvPr>
            <p:ph/>
          </p:nvPr>
        </p:nvSpPr>
        <p:spPr>
          <a:xfrm>
            <a:off x="395280" y="1125360"/>
            <a:ext cx="8228160" cy="4894560"/>
          </a:xfrm>
          <a:prstGeom prst="rect">
            <a:avLst/>
          </a:prstGeom>
          <a:noFill/>
          <a:ln w="0">
            <a:noFill/>
          </a:ln>
        </p:spPr>
        <p:txBody>
          <a:bodyPr numCol="1" spcCol="0" lIns="0" rIns="0" tIns="0" bIns="0" anchor="t">
            <a:noAutofit/>
          </a:bodyPr>
          <a:p>
            <a:pPr marL="272880" indent="-272880" algn="just">
              <a:lnSpc>
                <a:spcPct val="100000"/>
              </a:lnSpc>
              <a:spcBef>
                <a:spcPts val="320"/>
              </a:spcBef>
              <a:buClr>
                <a:srgbClr val="cc9900"/>
              </a:buClr>
              <a:buSzPct val="65000"/>
              <a:buFont typeface="Wingdings" charset="2"/>
              <a:buChar char=""/>
            </a:pPr>
            <a:r>
              <a:rPr b="1" lang="es-ES_tradnl" sz="1600" spc="-1" strike="noStrike">
                <a:solidFill>
                  <a:srgbClr val="000000"/>
                </a:solidFill>
                <a:latin typeface="Arial"/>
              </a:rPr>
              <a:t>Clear: </a:t>
            </a:r>
            <a:r>
              <a:rPr b="0" lang="es-ES" sz="1600" spc="-1" strike="noStrike">
                <a:solidFill>
                  <a:srgbClr val="000000"/>
                </a:solidFill>
                <a:latin typeface="Arial"/>
              </a:rPr>
              <a:t>Sirve para mantener limpia el área que está al lado del elemento flotante y que el siguiente elemento comience en su posición normal dentro del bloque que lo contiene. La propiedad clear puede tener los siguientes valores: </a:t>
            </a:r>
            <a:endParaRPr b="0" lang="es-ES" sz="1600" spc="-1" strike="noStrike">
              <a:latin typeface="Arial"/>
            </a:endParaRPr>
          </a:p>
          <a:p>
            <a:pPr lvl="2" marL="679320" indent="-326880" algn="just">
              <a:lnSpc>
                <a:spcPct val="100000"/>
              </a:lnSpc>
              <a:spcBef>
                <a:spcPts val="300"/>
              </a:spcBef>
              <a:buClr>
                <a:srgbClr val="cc9900"/>
              </a:buClr>
              <a:buSzPct val="65000"/>
              <a:buFont typeface="Wingdings" charset="2"/>
              <a:buChar char=""/>
            </a:pPr>
            <a:r>
              <a:rPr b="0" lang="es-ES" sz="1500" spc="-1" strike="noStrike">
                <a:solidFill>
                  <a:srgbClr val="000000"/>
                </a:solidFill>
                <a:latin typeface="Arial"/>
              </a:rPr>
              <a:t>left indica que el elemento comienza por debajo de cualquier otro elemento del bloque al que pertenece que estuviese flotando a la izquierda.</a:t>
            </a:r>
            <a:endParaRPr b="0" lang="es-ES" sz="1500" spc="-1" strike="noStrike">
              <a:latin typeface="Arial"/>
            </a:endParaRPr>
          </a:p>
          <a:p>
            <a:pPr lvl="2" marL="679320" indent="-326880" algn="just">
              <a:lnSpc>
                <a:spcPct val="100000"/>
              </a:lnSpc>
              <a:spcBef>
                <a:spcPts val="300"/>
              </a:spcBef>
              <a:buClr>
                <a:srgbClr val="cc9900"/>
              </a:buClr>
              <a:buSzPct val="65000"/>
              <a:buFont typeface="Wingdings" charset="2"/>
              <a:buChar char=""/>
            </a:pPr>
            <a:r>
              <a:rPr b="0" lang="es-ES" sz="1500" spc="-1" strike="noStrike">
                <a:solidFill>
                  <a:srgbClr val="000000"/>
                </a:solidFill>
                <a:latin typeface="Arial"/>
              </a:rPr>
              <a:t>right funciona como el left pero en este caso el elemento deberá estar flotando a la derecha.</a:t>
            </a:r>
            <a:endParaRPr b="0" lang="es-ES" sz="1500" spc="-1" strike="noStrike">
              <a:latin typeface="Arial"/>
            </a:endParaRPr>
          </a:p>
          <a:p>
            <a:pPr lvl="2" marL="679320" indent="-326880" algn="just">
              <a:lnSpc>
                <a:spcPct val="100000"/>
              </a:lnSpc>
              <a:spcBef>
                <a:spcPts val="300"/>
              </a:spcBef>
              <a:buClr>
                <a:srgbClr val="cc9900"/>
              </a:buClr>
              <a:buSzPct val="65000"/>
              <a:buFont typeface="Wingdings" charset="2"/>
              <a:buChar char=""/>
            </a:pPr>
            <a:r>
              <a:rPr b="0" lang="es-ES" sz="1500" spc="-1" strike="noStrike">
                <a:solidFill>
                  <a:srgbClr val="000000"/>
                </a:solidFill>
                <a:latin typeface="Arial"/>
              </a:rPr>
              <a:t>both mueve hacia abajo el elemento hasta que esté limpio de elementos flotantes a ambos lados.</a:t>
            </a:r>
            <a:endParaRPr b="0" lang="es-ES" sz="1500" spc="-1" strike="noStrike">
              <a:latin typeface="Arial"/>
            </a:endParaRPr>
          </a:p>
          <a:p>
            <a:pPr lvl="2" marL="679320" indent="-326880" algn="just">
              <a:lnSpc>
                <a:spcPct val="100000"/>
              </a:lnSpc>
              <a:spcBef>
                <a:spcPts val="300"/>
              </a:spcBef>
              <a:buClr>
                <a:srgbClr val="cc9900"/>
              </a:buClr>
              <a:buSzPct val="65000"/>
              <a:buFont typeface="Wingdings" charset="2"/>
              <a:buChar char=""/>
            </a:pPr>
            <a:r>
              <a:rPr b="0" lang="es-ES" sz="1500" spc="-1" strike="noStrike">
                <a:solidFill>
                  <a:srgbClr val="000000"/>
                </a:solidFill>
                <a:latin typeface="Arial"/>
              </a:rPr>
              <a:t>none permite elementos flotantes a ambos lados. Es el valor por defecto.</a:t>
            </a:r>
            <a:endParaRPr b="0" lang="es-ES" sz="1500" spc="-1" strike="noStrike">
              <a:latin typeface="Arial"/>
            </a:endParaRPr>
          </a:p>
          <a:p>
            <a:pPr>
              <a:lnSpc>
                <a:spcPct val="80000"/>
              </a:lnSpc>
              <a:spcBef>
                <a:spcPts val="360"/>
              </a:spcBef>
            </a:pPr>
            <a:endParaRPr b="0" lang="es-ES" sz="1500" spc="-1" strike="noStrike">
              <a:latin typeface="Arial"/>
            </a:endParaRPr>
          </a:p>
          <a:p>
            <a:pPr>
              <a:lnSpc>
                <a:spcPct val="80000"/>
              </a:lnSpc>
              <a:spcBef>
                <a:spcPts val="320"/>
              </a:spcBef>
            </a:pPr>
            <a:endParaRPr b="0" lang="es-ES" sz="1500" spc="-1" strike="noStrike">
              <a:latin typeface="Arial"/>
            </a:endParaRPr>
          </a:p>
          <a:p>
            <a:pPr marL="622440">
              <a:lnSpc>
                <a:spcPct val="80000"/>
              </a:lnSpc>
              <a:spcBef>
                <a:spcPts val="320"/>
              </a:spcBef>
              <a:tabLst>
                <a:tab algn="l" pos="0"/>
              </a:tabLst>
            </a:pPr>
            <a:endParaRPr b="0" lang="es-ES" sz="1500" spc="-1" strike="noStrike">
              <a:latin typeface="Arial"/>
            </a:endParaRPr>
          </a:p>
          <a:p>
            <a:pPr marL="622440">
              <a:lnSpc>
                <a:spcPct val="100000"/>
              </a:lnSpc>
              <a:tabLst>
                <a:tab algn="l" pos="0"/>
              </a:tabLst>
            </a:pPr>
            <a:endParaRPr b="0" lang="es-ES" sz="1500" spc="-1" strike="noStrike">
              <a:latin typeface="Arial"/>
            </a:endParaRPr>
          </a:p>
          <a:p>
            <a:pPr marL="622440">
              <a:lnSpc>
                <a:spcPct val="80000"/>
              </a:lnSpc>
              <a:spcBef>
                <a:spcPts val="320"/>
              </a:spcBef>
              <a:tabLst>
                <a:tab algn="l" pos="0"/>
              </a:tabLst>
            </a:pPr>
            <a:endParaRPr b="0" lang="es-ES" sz="1500" spc="-1" strike="noStrike">
              <a:latin typeface="Arial"/>
            </a:endParaRPr>
          </a:p>
          <a:p>
            <a:pPr marL="622440">
              <a:lnSpc>
                <a:spcPct val="100000"/>
              </a:lnSpc>
              <a:tabLst>
                <a:tab algn="l" pos="0"/>
              </a:tabLst>
            </a:pPr>
            <a:endParaRPr b="0" lang="es-ES" sz="1500" spc="-1" strike="noStrike">
              <a:latin typeface="Arial"/>
            </a:endParaRPr>
          </a:p>
          <a:p>
            <a:pPr marL="622440">
              <a:lnSpc>
                <a:spcPct val="80000"/>
              </a:lnSpc>
              <a:spcBef>
                <a:spcPts val="320"/>
              </a:spcBef>
              <a:tabLst>
                <a:tab algn="l" pos="0"/>
              </a:tabLst>
            </a:pPr>
            <a:endParaRPr b="0" lang="es-ES" sz="1500" spc="-1" strike="noStrike">
              <a:latin typeface="Arial"/>
            </a:endParaRPr>
          </a:p>
        </p:txBody>
      </p:sp>
      <p:pic>
        <p:nvPicPr>
          <p:cNvPr id="389" name="Picture 2" descr="CSS-Clear-Both.gif (630×400)"/>
          <p:cNvPicPr/>
          <p:nvPr/>
        </p:nvPicPr>
        <p:blipFill>
          <a:blip r:embed="rId1"/>
          <a:stretch/>
        </p:blipFill>
        <p:spPr>
          <a:xfrm>
            <a:off x="2843280" y="3789360"/>
            <a:ext cx="3367080" cy="2136960"/>
          </a:xfrm>
          <a:prstGeom prst="rect">
            <a:avLst/>
          </a:prstGeom>
          <a:ln w="0">
            <a:noFill/>
          </a:ln>
        </p:spPr>
      </p:pic>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90"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F3CB6F0D-040F-4489-B3DC-776EF4652DF0}"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91" name="PlaceHolder 2"/>
          <p:cNvSpPr>
            <a:spLocks noGrp="1"/>
          </p:cNvSpPr>
          <p:nvPr>
            <p:ph type="title"/>
          </p:nvPr>
        </p:nvSpPr>
        <p:spPr>
          <a:xfrm>
            <a:off x="395640" y="26064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8.4. CENTRAR ELEMENTOS </a:t>
            </a:r>
            <a:endParaRPr b="0" lang="es-ES" sz="3800" spc="-1" strike="noStrike">
              <a:latin typeface="Arial"/>
            </a:endParaRPr>
          </a:p>
        </p:txBody>
      </p:sp>
      <p:sp>
        <p:nvSpPr>
          <p:cNvPr id="392" name="PlaceHolder 3"/>
          <p:cNvSpPr>
            <a:spLocks noGrp="1"/>
          </p:cNvSpPr>
          <p:nvPr>
            <p:ph/>
          </p:nvPr>
        </p:nvSpPr>
        <p:spPr>
          <a:xfrm>
            <a:off x="395280" y="1125360"/>
            <a:ext cx="8228160" cy="4894560"/>
          </a:xfrm>
          <a:prstGeom prst="rect">
            <a:avLst/>
          </a:prstGeom>
          <a:noFill/>
          <a:ln w="0">
            <a:noFill/>
          </a:ln>
        </p:spPr>
        <p:txBody>
          <a:bodyPr numCol="1" spcCol="0" lIns="0" rIns="0" tIns="0" bIns="0" anchor="t">
            <a:noAutofit/>
          </a:bodyPr>
          <a:p>
            <a:pPr marL="272880" indent="-272880" algn="just">
              <a:lnSpc>
                <a:spcPct val="100000"/>
              </a:lnSpc>
              <a:spcBef>
                <a:spcPts val="300"/>
              </a:spcBef>
              <a:buClr>
                <a:srgbClr val="cc9900"/>
              </a:buClr>
              <a:buSzPct val="65000"/>
              <a:buFont typeface="Wingdings" charset="2"/>
              <a:buChar char=""/>
            </a:pPr>
            <a:r>
              <a:rPr b="0" lang="es-ES" sz="1500" spc="-1" strike="noStrike">
                <a:solidFill>
                  <a:srgbClr val="000000"/>
                </a:solidFill>
                <a:latin typeface="Arial"/>
              </a:rPr>
              <a:t>Hasta ahora se han estudiado propiedades que tienen que ver con la alineación de texto o de celdas en tablas (text-align o vertical-align). Si queremos alinear contenedores, el procedimiento es algo diferente. </a:t>
            </a:r>
            <a:endParaRPr b="0" lang="es-ES" sz="1500" spc="-1" strike="noStrike">
              <a:latin typeface="Arial"/>
            </a:endParaRPr>
          </a:p>
          <a:p>
            <a:pPr marL="272880" indent="-272880" algn="just">
              <a:lnSpc>
                <a:spcPct val="100000"/>
              </a:lnSpc>
              <a:spcBef>
                <a:spcPts val="300"/>
              </a:spcBef>
              <a:buClr>
                <a:srgbClr val="cc9900"/>
              </a:buClr>
              <a:buSzPct val="65000"/>
              <a:buFont typeface="Wingdings" charset="2"/>
              <a:buChar char=""/>
            </a:pPr>
            <a:r>
              <a:rPr b="0" lang="es-ES" sz="1500" spc="-1" strike="noStrike">
                <a:solidFill>
                  <a:srgbClr val="000000"/>
                </a:solidFill>
                <a:latin typeface="Arial"/>
              </a:rPr>
              <a:t>Por un lado, la </a:t>
            </a:r>
            <a:r>
              <a:rPr b="1" lang="es-ES" sz="1500" spc="-1" strike="noStrike">
                <a:solidFill>
                  <a:srgbClr val="000000"/>
                </a:solidFill>
                <a:latin typeface="Arial"/>
              </a:rPr>
              <a:t>alineación horizontal </a:t>
            </a:r>
            <a:r>
              <a:rPr b="0" lang="es-ES" sz="1500" spc="-1" strike="noStrike">
                <a:solidFill>
                  <a:srgbClr val="000000"/>
                </a:solidFill>
                <a:latin typeface="Arial"/>
              </a:rPr>
              <a:t>es muy sencilla. Se trata de agrupar todos los contenidos de la página en un elemento &lt;div&gt; y asignarle a ese &lt;div&gt; (u otra etiqueta en bloque equivalente unos márgenes laterales automáticos con el valor auto en las coordenadas left y right.</a:t>
            </a:r>
            <a:endParaRPr b="0" lang="es-ES" sz="1500" spc="-1" strike="noStrike">
              <a:latin typeface="Arial"/>
            </a:endParaRPr>
          </a:p>
          <a:p>
            <a:pPr marL="272880" indent="-272880" algn="just">
              <a:lnSpc>
                <a:spcPct val="100000"/>
              </a:lnSpc>
              <a:spcBef>
                <a:spcPts val="300"/>
              </a:spcBef>
              <a:buClr>
                <a:srgbClr val="cc9900"/>
              </a:buClr>
              <a:buSzPct val="65000"/>
              <a:buFont typeface="Wingdings" charset="2"/>
              <a:buChar char=""/>
            </a:pPr>
            <a:r>
              <a:rPr b="0" lang="es-ES" sz="1500" spc="-1" strike="noStrike">
                <a:solidFill>
                  <a:srgbClr val="000000"/>
                </a:solidFill>
                <a:latin typeface="Arial"/>
              </a:rPr>
              <a:t>De la misma forma, con el valor margin-left: auto un elemento se alinea a la derecha (deja el resto de espacio al margen izquierdo) y con el valor margin-right: auto a la izquierda (dejando el resto del espacio al margen derecho).</a:t>
            </a:r>
            <a:endParaRPr b="0" lang="es-ES" sz="1500" spc="-1" strike="noStrike">
              <a:latin typeface="Arial"/>
            </a:endParaRPr>
          </a:p>
          <a:p>
            <a:pPr>
              <a:lnSpc>
                <a:spcPct val="100000"/>
              </a:lnSpc>
              <a:spcBef>
                <a:spcPts val="320"/>
              </a:spcBef>
              <a:tabLst>
                <a:tab algn="l" pos="0"/>
              </a:tabLst>
            </a:pPr>
            <a:r>
              <a:rPr b="0" lang="en-GB" sz="1600" spc="-1" strike="noStrike">
                <a:solidFill>
                  <a:srgbClr val="000000"/>
                </a:solidFill>
                <a:latin typeface="Courier New"/>
              </a:rPr>
              <a:t>#contenedor1 { </a:t>
            </a:r>
            <a:endParaRPr b="0" lang="es-ES" sz="16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Courier New"/>
              </a:rPr>
              <a:t>margin: 0 auto; </a:t>
            </a:r>
            <a:r>
              <a:rPr b="0" lang="en-GB" sz="1400" spc="-1" strike="noStrike">
                <a:solidFill>
                  <a:srgbClr val="2c6123"/>
                </a:solidFill>
                <a:latin typeface="Courier New"/>
              </a:rPr>
              <a:t>/* centrado */</a:t>
            </a:r>
            <a:endParaRPr b="0" lang="es-ES" sz="1400" spc="-1" strike="noStrike">
              <a:latin typeface="Arial"/>
            </a:endParaRPr>
          </a:p>
          <a:p>
            <a:pPr marL="326880">
              <a:lnSpc>
                <a:spcPct val="100000"/>
              </a:lnSpc>
              <a:spcBef>
                <a:spcPts val="320"/>
              </a:spcBef>
              <a:tabLst>
                <a:tab algn="l" pos="0"/>
              </a:tabLst>
            </a:pPr>
            <a:r>
              <a:rPr b="0" lang="en-GB" sz="1600" spc="-1" strike="noStrike">
                <a:solidFill>
                  <a:srgbClr val="000000"/>
                </a:solidFill>
                <a:latin typeface="Courier New"/>
              </a:rPr>
              <a:t>}</a:t>
            </a:r>
            <a:endParaRPr b="0" lang="es-ES" sz="1600" spc="-1" strike="noStrike">
              <a:latin typeface="Arial"/>
            </a:endParaRPr>
          </a:p>
          <a:p>
            <a:pPr marL="326880">
              <a:lnSpc>
                <a:spcPct val="100000"/>
              </a:lnSpc>
              <a:spcBef>
                <a:spcPts val="320"/>
              </a:spcBef>
              <a:tabLst>
                <a:tab algn="l" pos="0"/>
              </a:tabLst>
            </a:pPr>
            <a:r>
              <a:rPr b="0" lang="en-GB" sz="1600" spc="-1" strike="noStrike">
                <a:solidFill>
                  <a:srgbClr val="000000"/>
                </a:solidFill>
                <a:latin typeface="Courier New"/>
              </a:rPr>
              <a:t>#contenedor2 { </a:t>
            </a:r>
            <a:endParaRPr b="0" lang="es-ES" sz="16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Courier New"/>
              </a:rPr>
              <a:t>margin-right: auto;  </a:t>
            </a:r>
            <a:r>
              <a:rPr b="0" lang="en-GB" sz="1400" spc="-1" strike="noStrike">
                <a:solidFill>
                  <a:srgbClr val="2c6123"/>
                </a:solidFill>
                <a:latin typeface="Courier New"/>
              </a:rPr>
              <a:t>/* izquierda */</a:t>
            </a:r>
            <a:endParaRPr b="0" lang="es-ES" sz="1400" spc="-1" strike="noStrike">
              <a:latin typeface="Arial"/>
            </a:endParaRPr>
          </a:p>
          <a:p>
            <a:pPr marL="326880">
              <a:lnSpc>
                <a:spcPct val="100000"/>
              </a:lnSpc>
              <a:spcBef>
                <a:spcPts val="320"/>
              </a:spcBef>
              <a:tabLst>
                <a:tab algn="l" pos="0"/>
              </a:tabLst>
            </a:pPr>
            <a:r>
              <a:rPr b="0" lang="en-GB" sz="1600" spc="-1" strike="noStrike">
                <a:solidFill>
                  <a:srgbClr val="000000"/>
                </a:solidFill>
                <a:latin typeface="Courier New"/>
              </a:rPr>
              <a:t>} </a:t>
            </a:r>
            <a:endParaRPr b="0" lang="es-ES" sz="1600" spc="-1" strike="noStrike">
              <a:latin typeface="Arial"/>
            </a:endParaRPr>
          </a:p>
          <a:p>
            <a:pPr marL="326880">
              <a:lnSpc>
                <a:spcPct val="100000"/>
              </a:lnSpc>
              <a:spcBef>
                <a:spcPts val="320"/>
              </a:spcBef>
              <a:tabLst>
                <a:tab algn="l" pos="0"/>
              </a:tabLst>
            </a:pPr>
            <a:r>
              <a:rPr b="0" lang="en-GB" sz="1600" spc="-1" strike="noStrike">
                <a:solidFill>
                  <a:srgbClr val="000000"/>
                </a:solidFill>
                <a:latin typeface="Courier New"/>
              </a:rPr>
              <a:t>#contenedor3 { </a:t>
            </a:r>
            <a:endParaRPr b="0" lang="es-ES" sz="16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Courier New"/>
              </a:rPr>
              <a:t>margin-left: auto; </a:t>
            </a:r>
            <a:r>
              <a:rPr b="0" lang="en-GB" sz="1400" spc="-1" strike="noStrike">
                <a:solidFill>
                  <a:srgbClr val="2c6123"/>
                </a:solidFill>
                <a:latin typeface="Courier New"/>
              </a:rPr>
              <a:t>/* derecha */</a:t>
            </a:r>
            <a:endParaRPr b="0" lang="es-ES" sz="1400" spc="-1" strike="noStrike">
              <a:latin typeface="Arial"/>
            </a:endParaRPr>
          </a:p>
          <a:p>
            <a:pPr marL="326880">
              <a:lnSpc>
                <a:spcPct val="100000"/>
              </a:lnSpc>
              <a:spcBef>
                <a:spcPts val="320"/>
              </a:spcBef>
              <a:tabLst>
                <a:tab algn="l" pos="0"/>
              </a:tabLst>
            </a:pPr>
            <a:r>
              <a:rPr b="0" lang="en-GB" sz="1600" spc="-1" strike="noStrike">
                <a:solidFill>
                  <a:srgbClr val="000000"/>
                </a:solidFill>
                <a:latin typeface="Courier New"/>
              </a:rPr>
              <a:t>} </a:t>
            </a:r>
            <a:endParaRPr b="0" lang="es-ES" sz="1600" spc="-1" strike="noStrike">
              <a:latin typeface="Arial"/>
            </a:endParaRPr>
          </a:p>
          <a:p>
            <a:pPr marL="326880">
              <a:lnSpc>
                <a:spcPct val="100000"/>
              </a:lnSpc>
              <a:spcBef>
                <a:spcPts val="320"/>
              </a:spcBef>
              <a:tabLst>
                <a:tab algn="l" pos="0"/>
              </a:tabLst>
            </a:pPr>
            <a:endParaRPr b="0" lang="es-ES" sz="1600" spc="-1" strike="noStrike">
              <a:latin typeface="Arial"/>
            </a:endParaRPr>
          </a:p>
          <a:p>
            <a:pPr marL="326880">
              <a:lnSpc>
                <a:spcPct val="100000"/>
              </a:lnSpc>
              <a:spcBef>
                <a:spcPts val="320"/>
              </a:spcBef>
              <a:tabLst>
                <a:tab algn="l" pos="0"/>
              </a:tabLst>
            </a:pPr>
            <a:r>
              <a:rPr b="0" lang="en-GB" sz="1600" spc="-1" strike="noStrike">
                <a:solidFill>
                  <a:srgbClr val="000000"/>
                </a:solidFill>
                <a:latin typeface="Courier New"/>
              </a:rPr>
              <a:t> </a:t>
            </a:r>
            <a:endParaRPr b="0" lang="es-ES" sz="1600" spc="-1" strike="noStrike">
              <a:latin typeface="Arial"/>
            </a:endParaRPr>
          </a:p>
          <a:p>
            <a:pPr marL="326880">
              <a:lnSpc>
                <a:spcPct val="100000"/>
              </a:lnSpc>
              <a:spcBef>
                <a:spcPts val="201"/>
              </a:spcBef>
              <a:tabLst>
                <a:tab algn="l" pos="0"/>
              </a:tabLst>
            </a:pPr>
            <a:endParaRPr b="0" lang="es-ES" sz="1600" spc="-1" strike="noStrike">
              <a:latin typeface="Arial"/>
            </a:endParaRPr>
          </a:p>
          <a:p>
            <a:pPr marL="326880">
              <a:lnSpc>
                <a:spcPct val="100000"/>
              </a:lnSpc>
              <a:spcBef>
                <a:spcPts val="201"/>
              </a:spcBef>
              <a:tabLst>
                <a:tab algn="l" pos="0"/>
              </a:tabLst>
            </a:pPr>
            <a:endParaRPr b="0" lang="es-ES" sz="1600" spc="-1" strike="noStrike">
              <a:latin typeface="Arial"/>
            </a:endParaRPr>
          </a:p>
          <a:p>
            <a:pPr marL="344520">
              <a:lnSpc>
                <a:spcPct val="80000"/>
              </a:lnSpc>
              <a:spcBef>
                <a:spcPts val="360"/>
              </a:spcBef>
              <a:tabLst>
                <a:tab algn="l" pos="0"/>
              </a:tabLst>
            </a:pPr>
            <a:endParaRPr b="0" lang="es-ES" sz="1600" spc="-1" strike="noStrike">
              <a:latin typeface="Arial"/>
            </a:endParaRPr>
          </a:p>
          <a:p>
            <a:pPr marL="344520">
              <a:lnSpc>
                <a:spcPct val="80000"/>
              </a:lnSpc>
              <a:spcBef>
                <a:spcPts val="320"/>
              </a:spcBef>
              <a:tabLst>
                <a:tab algn="l" pos="0"/>
              </a:tabLst>
            </a:pPr>
            <a:endParaRPr b="0" lang="es-ES" sz="1600" spc="-1" strike="noStrike">
              <a:latin typeface="Arial"/>
            </a:endParaRPr>
          </a:p>
          <a:p>
            <a:pPr marL="622440">
              <a:lnSpc>
                <a:spcPct val="80000"/>
              </a:lnSpc>
              <a:spcBef>
                <a:spcPts val="320"/>
              </a:spcBef>
              <a:tabLst>
                <a:tab algn="l" pos="0"/>
              </a:tabLst>
            </a:pPr>
            <a:endParaRPr b="0" lang="es-ES" sz="1600" spc="-1" strike="noStrike">
              <a:latin typeface="Arial"/>
            </a:endParaRPr>
          </a:p>
          <a:p>
            <a:pPr marL="622440">
              <a:lnSpc>
                <a:spcPct val="100000"/>
              </a:lnSpc>
              <a:tabLst>
                <a:tab algn="l" pos="0"/>
              </a:tabLst>
            </a:pPr>
            <a:endParaRPr b="0" lang="es-ES" sz="1600" spc="-1" strike="noStrike">
              <a:latin typeface="Arial"/>
            </a:endParaRPr>
          </a:p>
          <a:p>
            <a:pPr marL="622440">
              <a:lnSpc>
                <a:spcPct val="80000"/>
              </a:lnSpc>
              <a:spcBef>
                <a:spcPts val="320"/>
              </a:spcBef>
              <a:tabLst>
                <a:tab algn="l" pos="0"/>
              </a:tabLst>
            </a:pPr>
            <a:endParaRPr b="0" lang="es-ES" sz="1600" spc="-1" strike="noStrike">
              <a:latin typeface="Arial"/>
            </a:endParaRPr>
          </a:p>
          <a:p>
            <a:pPr marL="622440">
              <a:lnSpc>
                <a:spcPct val="100000"/>
              </a:lnSpc>
              <a:tabLst>
                <a:tab algn="l" pos="0"/>
              </a:tabLst>
            </a:pPr>
            <a:endParaRPr b="0" lang="es-ES" sz="1600" spc="-1" strike="noStrike">
              <a:latin typeface="Arial"/>
            </a:endParaRPr>
          </a:p>
          <a:p>
            <a:pPr marL="622440">
              <a:lnSpc>
                <a:spcPct val="80000"/>
              </a:lnSpc>
              <a:spcBef>
                <a:spcPts val="320"/>
              </a:spcBef>
              <a:tabLst>
                <a:tab algn="l" pos="0"/>
              </a:tabLst>
            </a:pPr>
            <a:endParaRPr b="0" lang="es-ES" sz="1600" spc="-1" strike="noStrike">
              <a:latin typeface="Arial"/>
            </a:endParaRPr>
          </a:p>
        </p:txBody>
      </p:sp>
      <p:pic>
        <p:nvPicPr>
          <p:cNvPr id="393" name="Imagen 5" descr=""/>
          <p:cNvPicPr/>
          <p:nvPr/>
        </p:nvPicPr>
        <p:blipFill>
          <a:blip r:embed="rId1"/>
          <a:stretch/>
        </p:blipFill>
        <p:spPr>
          <a:xfrm>
            <a:off x="5062680" y="3487680"/>
            <a:ext cx="3561120" cy="25322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EFB0EDCE-37BA-42AE-86A6-B36963F787A2}" type="slidenum">
              <a:rPr b="0" lang="es-ES" sz="1200" spc="-1" strike="noStrike">
                <a:solidFill>
                  <a:srgbClr val="000000"/>
                </a:solidFill>
                <a:latin typeface="Garamond"/>
              </a:rPr>
              <a:t>&lt;número&gt;</a:t>
            </a:fld>
            <a:endParaRPr b="0" lang="es-ES" sz="1200" spc="-1" strike="noStrike">
              <a:latin typeface="Times New Roman"/>
            </a:endParaRPr>
          </a:p>
        </p:txBody>
      </p:sp>
      <p:sp>
        <p:nvSpPr>
          <p:cNvPr id="111"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2800" spc="-1" strike="noStrike">
                <a:solidFill>
                  <a:srgbClr val="006633"/>
                </a:solidFill>
                <a:latin typeface="Garamond"/>
              </a:rPr>
              <a:t>1 INTRODUCCIÓN A HOJAS DE ESTILO EN CASCADA (CSS, CASCADING STYLE SHEET).</a:t>
            </a:r>
            <a:endParaRPr b="0" lang="es-ES" sz="2800" spc="-1" strike="noStrike">
              <a:latin typeface="Arial"/>
            </a:endParaRPr>
          </a:p>
        </p:txBody>
      </p:sp>
      <p:pic>
        <p:nvPicPr>
          <p:cNvPr id="112" name="" descr=""/>
          <p:cNvPicPr/>
          <p:nvPr/>
        </p:nvPicPr>
        <p:blipFill>
          <a:blip r:embed="rId1"/>
          <a:stretch/>
        </p:blipFill>
        <p:spPr>
          <a:xfrm>
            <a:off x="1260000" y="1591200"/>
            <a:ext cx="6839280" cy="3240720"/>
          </a:xfrm>
          <a:prstGeom prst="rect">
            <a:avLst/>
          </a:prstGeom>
          <a:ln w="0">
            <a:noFill/>
          </a:ln>
        </p:spPr>
      </p:pic>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94"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79D12EE1-5FFA-41DF-8384-70015A94B0E5}"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95" name="PlaceHolder 2"/>
          <p:cNvSpPr>
            <a:spLocks noGrp="1"/>
          </p:cNvSpPr>
          <p:nvPr>
            <p:ph type="title"/>
          </p:nvPr>
        </p:nvSpPr>
        <p:spPr>
          <a:xfrm>
            <a:off x="395640" y="26064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8.4. CENTRAR ELEMENTOS</a:t>
            </a:r>
            <a:endParaRPr b="0" lang="es-ES" sz="3800" spc="-1" strike="noStrike">
              <a:latin typeface="Arial"/>
            </a:endParaRPr>
          </a:p>
        </p:txBody>
      </p:sp>
      <p:sp>
        <p:nvSpPr>
          <p:cNvPr id="396" name="PlaceHolder 3"/>
          <p:cNvSpPr>
            <a:spLocks noGrp="1"/>
          </p:cNvSpPr>
          <p:nvPr>
            <p:ph/>
          </p:nvPr>
        </p:nvSpPr>
        <p:spPr>
          <a:xfrm>
            <a:off x="395280" y="1125360"/>
            <a:ext cx="8228160" cy="4894560"/>
          </a:xfrm>
          <a:prstGeom prst="rect">
            <a:avLst/>
          </a:prstGeom>
          <a:noFill/>
          <a:ln w="0">
            <a:noFill/>
          </a:ln>
        </p:spPr>
        <p:txBody>
          <a:bodyPr numCol="1" spcCol="0" lIns="0" rIns="0" tIns="0" bIns="0" anchor="t">
            <a:noAutofit/>
          </a:bodyPr>
          <a:p>
            <a:pPr marL="272880" indent="-272880" algn="just">
              <a:lnSpc>
                <a:spcPct val="100000"/>
              </a:lnSpc>
              <a:spcBef>
                <a:spcPts val="300"/>
              </a:spcBef>
              <a:buClr>
                <a:srgbClr val="cc9900"/>
              </a:buClr>
              <a:buSzPct val="65000"/>
              <a:buFont typeface="Wingdings" charset="2"/>
              <a:buChar char=""/>
            </a:pPr>
            <a:r>
              <a:rPr b="0" lang="es-ES" sz="1500" spc="-1" strike="noStrike">
                <a:solidFill>
                  <a:srgbClr val="000000"/>
                </a:solidFill>
                <a:latin typeface="Arial"/>
              </a:rPr>
              <a:t>Aunque centrar una página web horizontalmente es muy sencillo, centrarla verticalmente es mucho más complicado. Afortunadamente, no es muy común que una página web aparezca centrada de forma vertical. El motivo es que la mayoría de páginas web son más altas que la ventana del navegador, por lo que no es posible centrarlas verticalmente de manera sencilla.</a:t>
            </a:r>
            <a:endParaRPr b="0" lang="es-ES" sz="1500" spc="-1" strike="noStrike">
              <a:latin typeface="Arial"/>
            </a:endParaRPr>
          </a:p>
          <a:p>
            <a:pPr marL="272880" indent="-272880" algn="just">
              <a:lnSpc>
                <a:spcPct val="100000"/>
              </a:lnSpc>
              <a:spcBef>
                <a:spcPts val="300"/>
              </a:spcBef>
              <a:buClr>
                <a:srgbClr val="cc9900"/>
              </a:buClr>
              <a:buSzPct val="65000"/>
              <a:buFont typeface="Wingdings" charset="2"/>
              <a:buChar char=""/>
            </a:pPr>
            <a:r>
              <a:rPr b="0" lang="es-ES" sz="1500" spc="-1" strike="noStrike">
                <a:solidFill>
                  <a:srgbClr val="000000"/>
                </a:solidFill>
                <a:latin typeface="Arial"/>
              </a:rPr>
              <a:t>Desafortunadamente, la propiedad margin: auto no funciona tal y como se espera para los márgenes verticales y la página no se muestra centrada.</a:t>
            </a:r>
            <a:endParaRPr b="0" lang="es-ES" sz="1500" spc="-1" strike="noStrike">
              <a:latin typeface="Arial"/>
            </a:endParaRPr>
          </a:p>
          <a:p>
            <a:pPr marL="272880" indent="-272880" algn="just">
              <a:lnSpc>
                <a:spcPct val="100000"/>
              </a:lnSpc>
              <a:spcBef>
                <a:spcPts val="300"/>
              </a:spcBef>
              <a:buClr>
                <a:srgbClr val="cc9900"/>
              </a:buClr>
              <a:buSzPct val="65000"/>
              <a:buFont typeface="Wingdings" charset="2"/>
              <a:buChar char=""/>
            </a:pPr>
            <a:r>
              <a:rPr b="0" lang="es-ES" sz="1500" spc="-1" strike="noStrike">
                <a:solidFill>
                  <a:srgbClr val="000000"/>
                </a:solidFill>
                <a:latin typeface="Arial"/>
              </a:rPr>
              <a:t>La solución correcta para </a:t>
            </a:r>
            <a:r>
              <a:rPr b="1" lang="es-ES" sz="1500" spc="-1" strike="noStrike">
                <a:solidFill>
                  <a:srgbClr val="000000"/>
                </a:solidFill>
                <a:latin typeface="Arial"/>
              </a:rPr>
              <a:t>centrar verticalmente </a:t>
            </a:r>
            <a:r>
              <a:rPr b="0" lang="es-ES" sz="1500" spc="-1" strike="noStrike">
                <a:solidFill>
                  <a:srgbClr val="000000"/>
                </a:solidFill>
                <a:latin typeface="Arial"/>
              </a:rPr>
              <a:t>una página web se basa en el posicionamiento absoluto e implica realizar un cálculo matemático sencillo. A continuación se muestra el esquema gráfico de los cuatro pasos necesarios para centrar una página web en la ventana del navegador:</a:t>
            </a:r>
            <a:endParaRPr b="0" lang="es-ES" sz="1500" spc="-1" strike="noStrike">
              <a:latin typeface="Arial"/>
            </a:endParaRPr>
          </a:p>
          <a:p>
            <a:pPr>
              <a:lnSpc>
                <a:spcPct val="100000"/>
              </a:lnSpc>
              <a:spcBef>
                <a:spcPts val="320"/>
              </a:spcBef>
              <a:tabLst>
                <a:tab algn="l" pos="0"/>
              </a:tabLst>
            </a:pPr>
            <a:r>
              <a:rPr b="0" lang="en-GB" sz="1000" spc="-1" strike="noStrike">
                <a:solidFill>
                  <a:srgbClr val="000000"/>
                </a:solidFill>
                <a:latin typeface="Arial"/>
              </a:rPr>
              <a:t> </a:t>
            </a:r>
            <a:r>
              <a:rPr b="0" lang="en-GB" sz="1600" spc="-1" strike="noStrike">
                <a:solidFill>
                  <a:srgbClr val="000000"/>
                </a:solidFill>
                <a:latin typeface="Arial"/>
              </a:rPr>
              <a:t>#contenedor { </a:t>
            </a:r>
            <a:endParaRPr b="0" lang="es-ES" sz="16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Arial"/>
              </a:rPr>
              <a:t>width: 500px; </a:t>
            </a:r>
            <a:endParaRPr b="0" lang="es-ES" sz="14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Arial"/>
              </a:rPr>
              <a:t>height: 500px; </a:t>
            </a:r>
            <a:endParaRPr b="0" lang="es-ES" sz="14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Arial"/>
              </a:rPr>
              <a:t>position: absolute; </a:t>
            </a:r>
            <a:endParaRPr b="0" lang="es-ES" sz="14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Arial"/>
              </a:rPr>
              <a:t>top: 50%; </a:t>
            </a:r>
            <a:endParaRPr b="0" lang="es-ES" sz="14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Arial"/>
              </a:rPr>
              <a:t>left: 50%; </a:t>
            </a:r>
            <a:endParaRPr b="0" lang="es-ES" sz="1400" spc="-1" strike="noStrike">
              <a:latin typeface="Arial"/>
            </a:endParaRPr>
          </a:p>
          <a:p>
            <a:pPr marL="326880">
              <a:lnSpc>
                <a:spcPct val="100000"/>
              </a:lnSpc>
              <a:spcBef>
                <a:spcPts val="281"/>
              </a:spcBef>
              <a:tabLst>
                <a:tab algn="l" pos="0"/>
              </a:tabLst>
            </a:pPr>
            <a:r>
              <a:rPr b="0" lang="en-US" sz="1400" spc="-1" strike="noStrike">
                <a:solidFill>
                  <a:srgbClr val="000000"/>
                </a:solidFill>
                <a:latin typeface="Arial"/>
              </a:rPr>
              <a:t>margin-top: -250px; </a:t>
            </a:r>
            <a:r>
              <a:rPr b="0" lang="en-US" sz="1400" spc="-1" strike="noStrike">
                <a:solidFill>
                  <a:srgbClr val="2c6123"/>
                </a:solidFill>
                <a:latin typeface="Arial"/>
              </a:rPr>
              <a:t>/* height/2 = 500px / 2 */ </a:t>
            </a:r>
            <a:endParaRPr b="0" lang="es-ES" sz="1400" spc="-1" strike="noStrike">
              <a:latin typeface="Arial"/>
            </a:endParaRPr>
          </a:p>
          <a:p>
            <a:pPr marL="326880">
              <a:lnSpc>
                <a:spcPct val="100000"/>
              </a:lnSpc>
              <a:spcBef>
                <a:spcPts val="281"/>
              </a:spcBef>
              <a:tabLst>
                <a:tab algn="l" pos="0"/>
              </a:tabLst>
            </a:pPr>
            <a:r>
              <a:rPr b="0" lang="en-US" sz="1400" spc="-1" strike="noStrike">
                <a:solidFill>
                  <a:srgbClr val="000000"/>
                </a:solidFill>
                <a:latin typeface="Arial"/>
              </a:rPr>
              <a:t>margin-left: -250px; </a:t>
            </a:r>
            <a:r>
              <a:rPr b="0" lang="en-US" sz="1400" spc="-1" strike="noStrike">
                <a:solidFill>
                  <a:srgbClr val="2c6123"/>
                </a:solidFill>
                <a:latin typeface="Arial"/>
              </a:rPr>
              <a:t>/* width/2 = 500px / 2 */ </a:t>
            </a:r>
            <a:endParaRPr b="0" lang="es-ES" sz="1400" spc="-1" strike="noStrike">
              <a:latin typeface="Arial"/>
            </a:endParaRPr>
          </a:p>
          <a:p>
            <a:pPr marL="326880">
              <a:lnSpc>
                <a:spcPct val="100000"/>
              </a:lnSpc>
              <a:spcBef>
                <a:spcPts val="320"/>
              </a:spcBef>
              <a:tabLst>
                <a:tab algn="l" pos="0"/>
              </a:tabLst>
            </a:pPr>
            <a:r>
              <a:rPr b="0" lang="en-GB" sz="1600" spc="-1" strike="noStrike">
                <a:solidFill>
                  <a:srgbClr val="000000"/>
                </a:solidFill>
                <a:latin typeface="Arial"/>
              </a:rPr>
              <a:t>}</a:t>
            </a:r>
            <a:endParaRPr b="0" lang="es-ES" sz="1600" spc="-1" strike="noStrike">
              <a:latin typeface="Arial"/>
            </a:endParaRPr>
          </a:p>
          <a:p>
            <a:pPr marL="326880">
              <a:lnSpc>
                <a:spcPct val="100000"/>
              </a:lnSpc>
              <a:spcBef>
                <a:spcPts val="201"/>
              </a:spcBef>
              <a:tabLst>
                <a:tab algn="l" pos="0"/>
              </a:tabLst>
            </a:pPr>
            <a:endParaRPr b="0" lang="es-ES" sz="1600" spc="-1" strike="noStrike">
              <a:latin typeface="Arial"/>
            </a:endParaRPr>
          </a:p>
          <a:p>
            <a:pPr marL="326880">
              <a:lnSpc>
                <a:spcPct val="100000"/>
              </a:lnSpc>
              <a:spcBef>
                <a:spcPts val="201"/>
              </a:spcBef>
              <a:tabLst>
                <a:tab algn="l" pos="0"/>
              </a:tabLst>
            </a:pPr>
            <a:endParaRPr b="0" lang="es-ES" sz="1600" spc="-1" strike="noStrike">
              <a:latin typeface="Arial"/>
            </a:endParaRPr>
          </a:p>
          <a:p>
            <a:pPr marL="344520">
              <a:lnSpc>
                <a:spcPct val="80000"/>
              </a:lnSpc>
              <a:spcBef>
                <a:spcPts val="360"/>
              </a:spcBef>
              <a:tabLst>
                <a:tab algn="l" pos="0"/>
              </a:tabLst>
            </a:pPr>
            <a:endParaRPr b="0" lang="es-ES" sz="1600" spc="-1" strike="noStrike">
              <a:latin typeface="Arial"/>
            </a:endParaRPr>
          </a:p>
          <a:p>
            <a:pPr marL="344520">
              <a:lnSpc>
                <a:spcPct val="80000"/>
              </a:lnSpc>
              <a:spcBef>
                <a:spcPts val="320"/>
              </a:spcBef>
              <a:tabLst>
                <a:tab algn="l" pos="0"/>
              </a:tabLst>
            </a:pPr>
            <a:endParaRPr b="0" lang="es-ES" sz="1600" spc="-1" strike="noStrike">
              <a:latin typeface="Arial"/>
            </a:endParaRPr>
          </a:p>
          <a:p>
            <a:pPr marL="622440">
              <a:lnSpc>
                <a:spcPct val="80000"/>
              </a:lnSpc>
              <a:spcBef>
                <a:spcPts val="320"/>
              </a:spcBef>
              <a:tabLst>
                <a:tab algn="l" pos="0"/>
              </a:tabLst>
            </a:pPr>
            <a:endParaRPr b="0" lang="es-ES" sz="1600" spc="-1" strike="noStrike">
              <a:latin typeface="Arial"/>
            </a:endParaRPr>
          </a:p>
          <a:p>
            <a:pPr marL="622440">
              <a:lnSpc>
                <a:spcPct val="100000"/>
              </a:lnSpc>
              <a:tabLst>
                <a:tab algn="l" pos="0"/>
              </a:tabLst>
            </a:pPr>
            <a:endParaRPr b="0" lang="es-ES" sz="1600" spc="-1" strike="noStrike">
              <a:latin typeface="Arial"/>
            </a:endParaRPr>
          </a:p>
          <a:p>
            <a:pPr marL="622440">
              <a:lnSpc>
                <a:spcPct val="80000"/>
              </a:lnSpc>
              <a:spcBef>
                <a:spcPts val="320"/>
              </a:spcBef>
              <a:tabLst>
                <a:tab algn="l" pos="0"/>
              </a:tabLst>
            </a:pPr>
            <a:endParaRPr b="0" lang="es-ES" sz="1600" spc="-1" strike="noStrike">
              <a:latin typeface="Arial"/>
            </a:endParaRPr>
          </a:p>
          <a:p>
            <a:pPr marL="622440">
              <a:lnSpc>
                <a:spcPct val="100000"/>
              </a:lnSpc>
              <a:tabLst>
                <a:tab algn="l" pos="0"/>
              </a:tabLst>
            </a:pPr>
            <a:endParaRPr b="0" lang="es-ES" sz="1600" spc="-1" strike="noStrike">
              <a:latin typeface="Arial"/>
            </a:endParaRPr>
          </a:p>
          <a:p>
            <a:pPr marL="622440">
              <a:lnSpc>
                <a:spcPct val="80000"/>
              </a:lnSpc>
              <a:spcBef>
                <a:spcPts val="320"/>
              </a:spcBef>
              <a:tabLst>
                <a:tab algn="l" pos="0"/>
              </a:tabLst>
            </a:pP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97"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135ECC10-A691-4359-9E30-CDDF00A638CB}" type="slidenum">
              <a:rPr b="0" lang="es-ES" sz="1200" spc="-1" strike="noStrike">
                <a:solidFill>
                  <a:srgbClr val="000000"/>
                </a:solidFill>
                <a:latin typeface="Garamond"/>
              </a:rPr>
              <a:t>&lt;número&gt;</a:t>
            </a:fld>
            <a:endParaRPr b="0" lang="es-ES" sz="1200" spc="-1" strike="noStrike">
              <a:latin typeface="Times New Roman"/>
            </a:endParaRPr>
          </a:p>
        </p:txBody>
      </p:sp>
      <p:sp>
        <p:nvSpPr>
          <p:cNvPr id="398" name="PlaceHolder 2"/>
          <p:cNvSpPr>
            <a:spLocks noGrp="1"/>
          </p:cNvSpPr>
          <p:nvPr>
            <p:ph type="title"/>
          </p:nvPr>
        </p:nvSpPr>
        <p:spPr>
          <a:xfrm>
            <a:off x="395640" y="26064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8.4. CENTRAR ELEMENTOS</a:t>
            </a:r>
            <a:endParaRPr b="0" lang="es-ES" sz="3800" spc="-1" strike="noStrike">
              <a:latin typeface="Arial"/>
            </a:endParaRPr>
          </a:p>
        </p:txBody>
      </p:sp>
      <p:sp>
        <p:nvSpPr>
          <p:cNvPr id="399" name="PlaceHolder 3"/>
          <p:cNvSpPr>
            <a:spLocks noGrp="1"/>
          </p:cNvSpPr>
          <p:nvPr>
            <p:ph/>
          </p:nvPr>
        </p:nvSpPr>
        <p:spPr>
          <a:xfrm>
            <a:off x="395280" y="1125360"/>
            <a:ext cx="8228160" cy="4894560"/>
          </a:xfrm>
          <a:prstGeom prst="rect">
            <a:avLst/>
          </a:prstGeom>
          <a:noFill/>
          <a:ln w="0">
            <a:noFill/>
          </a:ln>
        </p:spPr>
        <p:txBody>
          <a:bodyPr numCol="1" spcCol="0" lIns="0" rIns="0" tIns="0" bIns="0" anchor="t">
            <a:noAutofit/>
          </a:bodyPr>
          <a:p>
            <a:pPr marL="272880" indent="-272880" algn="just">
              <a:lnSpc>
                <a:spcPct val="100000"/>
              </a:lnSpc>
              <a:spcBef>
                <a:spcPts val="360"/>
              </a:spcBef>
              <a:buClr>
                <a:srgbClr val="cc9900"/>
              </a:buClr>
              <a:buSzPct val="65000"/>
              <a:buFont typeface="Wingdings" charset="2"/>
              <a:buChar char=""/>
            </a:pPr>
            <a:r>
              <a:rPr b="0" lang="es-ES" sz="1800" spc="-1" strike="noStrike">
                <a:solidFill>
                  <a:srgbClr val="000000"/>
                </a:solidFill>
                <a:latin typeface="Arial"/>
              </a:rPr>
              <a:t>Como se desprende de la imagen anterior, la página web debe moverse hacia arriba una cantidad igual a la mitad de su altura y debe desplazarse hacia la izquierda una cantidad equivalente a la mitad de su anchura</a:t>
            </a:r>
            <a:endParaRPr b="0" lang="es-ES" sz="1800" spc="-1" strike="noStrike">
              <a:latin typeface="Arial"/>
            </a:endParaRPr>
          </a:p>
          <a:p>
            <a:pPr>
              <a:lnSpc>
                <a:spcPct val="100000"/>
              </a:lnSpc>
              <a:spcBef>
                <a:spcPts val="159"/>
              </a:spcBef>
              <a:tabLst>
                <a:tab algn="l" pos="0"/>
              </a:tabLst>
            </a:pPr>
            <a:endParaRPr b="0" lang="es-ES" sz="1800" spc="-1" strike="noStrike">
              <a:latin typeface="Arial"/>
            </a:endParaRPr>
          </a:p>
          <a:p>
            <a:pPr marL="344520">
              <a:lnSpc>
                <a:spcPct val="80000"/>
              </a:lnSpc>
              <a:spcBef>
                <a:spcPts val="360"/>
              </a:spcBef>
              <a:tabLst>
                <a:tab algn="l" pos="0"/>
              </a:tabLst>
            </a:pPr>
            <a:endParaRPr b="0" lang="es-ES" sz="1800" spc="-1" strike="noStrike">
              <a:latin typeface="Arial"/>
            </a:endParaRPr>
          </a:p>
          <a:p>
            <a:pPr marL="344520">
              <a:lnSpc>
                <a:spcPct val="80000"/>
              </a:lnSpc>
              <a:spcBef>
                <a:spcPts val="320"/>
              </a:spcBef>
              <a:tabLst>
                <a:tab algn="l" pos="0"/>
              </a:tabLst>
            </a:pPr>
            <a:endParaRPr b="0" lang="es-ES" sz="1800" spc="-1" strike="noStrike">
              <a:latin typeface="Arial"/>
            </a:endParaRPr>
          </a:p>
          <a:p>
            <a:pPr marL="622440">
              <a:lnSpc>
                <a:spcPct val="80000"/>
              </a:lnSpc>
              <a:spcBef>
                <a:spcPts val="320"/>
              </a:spcBef>
              <a:tabLst>
                <a:tab algn="l" pos="0"/>
              </a:tabLst>
            </a:pPr>
            <a:endParaRPr b="0" lang="es-ES" sz="1800" spc="-1" strike="noStrike">
              <a:latin typeface="Arial"/>
            </a:endParaRPr>
          </a:p>
          <a:p>
            <a:pPr marL="622440">
              <a:lnSpc>
                <a:spcPct val="100000"/>
              </a:lnSpc>
              <a:tabLst>
                <a:tab algn="l" pos="0"/>
              </a:tabLst>
            </a:pPr>
            <a:endParaRPr b="0" lang="es-ES" sz="1800" spc="-1" strike="noStrike">
              <a:latin typeface="Arial"/>
            </a:endParaRPr>
          </a:p>
          <a:p>
            <a:pPr marL="622440">
              <a:lnSpc>
                <a:spcPct val="80000"/>
              </a:lnSpc>
              <a:spcBef>
                <a:spcPts val="320"/>
              </a:spcBef>
              <a:tabLst>
                <a:tab algn="l" pos="0"/>
              </a:tabLst>
            </a:pPr>
            <a:endParaRPr b="0" lang="es-ES" sz="1800" spc="-1" strike="noStrike">
              <a:latin typeface="Arial"/>
            </a:endParaRPr>
          </a:p>
          <a:p>
            <a:pPr marL="622440">
              <a:lnSpc>
                <a:spcPct val="100000"/>
              </a:lnSpc>
              <a:tabLst>
                <a:tab algn="l" pos="0"/>
              </a:tabLst>
            </a:pPr>
            <a:endParaRPr b="0" lang="es-ES" sz="1800" spc="-1" strike="noStrike">
              <a:latin typeface="Arial"/>
            </a:endParaRPr>
          </a:p>
          <a:p>
            <a:pPr marL="622440">
              <a:lnSpc>
                <a:spcPct val="80000"/>
              </a:lnSpc>
              <a:spcBef>
                <a:spcPts val="320"/>
              </a:spcBef>
              <a:tabLst>
                <a:tab algn="l" pos="0"/>
              </a:tabLst>
            </a:pPr>
            <a:endParaRPr b="0" lang="es-ES" sz="1800" spc="-1" strike="noStrike">
              <a:latin typeface="Arial"/>
            </a:endParaRPr>
          </a:p>
        </p:txBody>
      </p:sp>
      <p:pic>
        <p:nvPicPr>
          <p:cNvPr id="400" name="Imagen 5" descr=""/>
          <p:cNvPicPr/>
          <p:nvPr/>
        </p:nvPicPr>
        <p:blipFill>
          <a:blip r:embed="rId1"/>
          <a:stretch/>
        </p:blipFill>
        <p:spPr>
          <a:xfrm>
            <a:off x="1619640" y="1989000"/>
            <a:ext cx="5924160" cy="4030920"/>
          </a:xfrm>
          <a:prstGeom prst="rect">
            <a:avLst/>
          </a:prstGeom>
          <a:ln w="0">
            <a:noFill/>
          </a:ln>
        </p:spPr>
      </p:pic>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01"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6928C4A7-D8B2-4496-9D8E-9FF4E215CB02}" type="slidenum">
              <a:rPr b="0" lang="es-ES" sz="1200" spc="-1" strike="noStrike">
                <a:solidFill>
                  <a:srgbClr val="000000"/>
                </a:solidFill>
                <a:latin typeface="Garamond"/>
              </a:rPr>
              <a:t>&lt;número&gt;</a:t>
            </a:fld>
            <a:endParaRPr b="0" lang="es-ES" sz="1200" spc="-1" strike="noStrike">
              <a:latin typeface="Times New Roman"/>
            </a:endParaRPr>
          </a:p>
        </p:txBody>
      </p:sp>
      <p:sp>
        <p:nvSpPr>
          <p:cNvPr id="402" name="PlaceHolder 2"/>
          <p:cNvSpPr>
            <a:spLocks noGrp="1"/>
          </p:cNvSpPr>
          <p:nvPr>
            <p:ph type="title"/>
          </p:nvPr>
        </p:nvSpPr>
        <p:spPr>
          <a:xfrm>
            <a:off x="395640" y="26064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8.4. CENTRAR ELEMENTOS</a:t>
            </a:r>
            <a:endParaRPr b="0" lang="es-ES" sz="3800" spc="-1" strike="noStrike">
              <a:latin typeface="Arial"/>
            </a:endParaRPr>
          </a:p>
        </p:txBody>
      </p:sp>
      <p:sp>
        <p:nvSpPr>
          <p:cNvPr id="403" name="PlaceHolder 3"/>
          <p:cNvSpPr>
            <a:spLocks noGrp="1"/>
          </p:cNvSpPr>
          <p:nvPr>
            <p:ph/>
          </p:nvPr>
        </p:nvSpPr>
        <p:spPr>
          <a:xfrm>
            <a:off x="395280" y="1125360"/>
            <a:ext cx="8228160" cy="4894560"/>
          </a:xfrm>
          <a:prstGeom prst="rect">
            <a:avLst/>
          </a:prstGeom>
          <a:noFill/>
          <a:ln w="0">
            <a:noFill/>
          </a:ln>
        </p:spPr>
        <p:txBody>
          <a:bodyPr numCol="1" spcCol="0" lIns="0" rIns="0" tIns="0" bIns="0" anchor="t">
            <a:noAutofit/>
          </a:bodyPr>
          <a:p>
            <a:pPr marL="272880" indent="-272880" algn="just">
              <a:lnSpc>
                <a:spcPct val="100000"/>
              </a:lnSpc>
              <a:spcBef>
                <a:spcPts val="360"/>
              </a:spcBef>
              <a:buClr>
                <a:srgbClr val="cc9900"/>
              </a:buClr>
              <a:buSzPct val="65000"/>
              <a:buFont typeface="Wingdings" charset="2"/>
              <a:buChar char=""/>
            </a:pPr>
            <a:r>
              <a:rPr b="0" lang="es-ES" sz="1800" spc="-1" strike="noStrike">
                <a:solidFill>
                  <a:srgbClr val="000000"/>
                </a:solidFill>
                <a:latin typeface="Arial"/>
              </a:rPr>
              <a:t>Y estos cálculos se pueden hacer automáticamente empleando la propiedad transform: translate(-50%, -50%) que desplaza un elemento la mitad de su tamaño hacia la izquierda y hacia arriba.</a:t>
            </a:r>
            <a:endParaRPr b="0" lang="es-ES" sz="1800" spc="-1" strike="noStrike">
              <a:latin typeface="Arial"/>
            </a:endParaRPr>
          </a:p>
          <a:p>
            <a:pPr algn="just">
              <a:lnSpc>
                <a:spcPct val="100000"/>
              </a:lnSpc>
              <a:spcBef>
                <a:spcPts val="360"/>
              </a:spcBef>
            </a:pPr>
            <a:endParaRPr b="0" lang="es-ES" sz="1800" spc="-1" strike="noStrike">
              <a:latin typeface="Arial"/>
            </a:endParaRPr>
          </a:p>
          <a:p>
            <a:pPr>
              <a:lnSpc>
                <a:spcPct val="100000"/>
              </a:lnSpc>
              <a:spcBef>
                <a:spcPts val="320"/>
              </a:spcBef>
              <a:tabLst>
                <a:tab algn="l" pos="0"/>
              </a:tabLst>
            </a:pPr>
            <a:r>
              <a:rPr b="0" lang="en-GB" sz="1000" spc="-1" strike="noStrike">
                <a:solidFill>
                  <a:srgbClr val="000000"/>
                </a:solidFill>
                <a:latin typeface="Arial"/>
              </a:rPr>
              <a:t> </a:t>
            </a:r>
            <a:r>
              <a:rPr b="0" lang="en-GB" sz="1600" spc="-1" strike="noStrike">
                <a:solidFill>
                  <a:srgbClr val="000000"/>
                </a:solidFill>
                <a:latin typeface="Arial"/>
              </a:rPr>
              <a:t>#contenedor { </a:t>
            </a:r>
            <a:endParaRPr b="0" lang="es-ES" sz="16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Arial"/>
              </a:rPr>
              <a:t>width: 500px; </a:t>
            </a:r>
            <a:endParaRPr b="0" lang="es-ES" sz="14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Arial"/>
              </a:rPr>
              <a:t>height: 500px; </a:t>
            </a:r>
            <a:endParaRPr b="0" lang="es-ES" sz="14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Arial"/>
              </a:rPr>
              <a:t>position: absolute; </a:t>
            </a:r>
            <a:endParaRPr b="0" lang="es-ES" sz="14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Arial"/>
              </a:rPr>
              <a:t>top: 50%; </a:t>
            </a:r>
            <a:endParaRPr b="0" lang="es-ES" sz="1400" spc="-1" strike="noStrike">
              <a:latin typeface="Arial"/>
            </a:endParaRPr>
          </a:p>
          <a:p>
            <a:pPr marL="326880">
              <a:lnSpc>
                <a:spcPct val="100000"/>
              </a:lnSpc>
              <a:spcBef>
                <a:spcPts val="281"/>
              </a:spcBef>
              <a:tabLst>
                <a:tab algn="l" pos="0"/>
              </a:tabLst>
            </a:pPr>
            <a:r>
              <a:rPr b="0" lang="en-GB" sz="1400" spc="-1" strike="noStrike">
                <a:solidFill>
                  <a:srgbClr val="000000"/>
                </a:solidFill>
                <a:latin typeface="Arial"/>
              </a:rPr>
              <a:t>left: 50%; </a:t>
            </a:r>
            <a:endParaRPr b="0" lang="es-ES" sz="1400" spc="-1" strike="noStrike">
              <a:latin typeface="Arial"/>
            </a:endParaRPr>
          </a:p>
          <a:p>
            <a:pPr marL="326880">
              <a:lnSpc>
                <a:spcPct val="100000"/>
              </a:lnSpc>
              <a:spcBef>
                <a:spcPts val="281"/>
              </a:spcBef>
              <a:tabLst>
                <a:tab algn="l" pos="0"/>
              </a:tabLst>
            </a:pPr>
            <a:r>
              <a:rPr b="0" lang="en-US" sz="1400" spc="-1" strike="noStrike">
                <a:solidFill>
                  <a:srgbClr val="000000"/>
                </a:solidFill>
                <a:latin typeface="Arial"/>
              </a:rPr>
              <a:t>transform: translate(-50%, -50%).</a:t>
            </a:r>
            <a:endParaRPr b="0" lang="es-ES" sz="1400" spc="-1" strike="noStrike">
              <a:latin typeface="Arial"/>
            </a:endParaRPr>
          </a:p>
          <a:p>
            <a:pPr marL="326880">
              <a:lnSpc>
                <a:spcPct val="100000"/>
              </a:lnSpc>
              <a:spcBef>
                <a:spcPts val="320"/>
              </a:spcBef>
              <a:tabLst>
                <a:tab algn="l" pos="0"/>
              </a:tabLst>
            </a:pPr>
            <a:r>
              <a:rPr b="0" lang="en-GB" sz="1600" spc="-1" strike="noStrike">
                <a:solidFill>
                  <a:srgbClr val="000000"/>
                </a:solidFill>
                <a:latin typeface="Arial"/>
              </a:rPr>
              <a:t>}</a:t>
            </a:r>
            <a:endParaRPr b="0" lang="es-ES" sz="1600" spc="-1" strike="noStrike">
              <a:latin typeface="Arial"/>
            </a:endParaRPr>
          </a:p>
          <a:p>
            <a:pPr marL="326880" algn="just">
              <a:lnSpc>
                <a:spcPct val="100000"/>
              </a:lnSpc>
              <a:spcBef>
                <a:spcPts val="360"/>
              </a:spcBef>
              <a:tabLst>
                <a:tab algn="l" pos="0"/>
              </a:tabLst>
            </a:pPr>
            <a:endParaRPr b="0" lang="es-ES" sz="1600" spc="-1" strike="noStrike">
              <a:latin typeface="Arial"/>
            </a:endParaRPr>
          </a:p>
          <a:p>
            <a:pPr marL="326880" algn="just">
              <a:lnSpc>
                <a:spcPct val="100000"/>
              </a:lnSpc>
              <a:spcBef>
                <a:spcPts val="119"/>
              </a:spcBef>
              <a:tabLst>
                <a:tab algn="l" pos="0"/>
              </a:tabLst>
            </a:pPr>
            <a:endParaRPr b="0" lang="es-ES" sz="1600" spc="-1" strike="noStrike">
              <a:latin typeface="Arial"/>
            </a:endParaRPr>
          </a:p>
          <a:p>
            <a:pPr marL="326880">
              <a:lnSpc>
                <a:spcPct val="100000"/>
              </a:lnSpc>
              <a:spcBef>
                <a:spcPts val="159"/>
              </a:spcBef>
              <a:tabLst>
                <a:tab algn="l" pos="0"/>
              </a:tabLst>
            </a:pPr>
            <a:endParaRPr b="0" lang="es-ES" sz="1600" spc="-1" strike="noStrike">
              <a:latin typeface="Arial"/>
            </a:endParaRPr>
          </a:p>
          <a:p>
            <a:pPr marL="344520">
              <a:lnSpc>
                <a:spcPct val="80000"/>
              </a:lnSpc>
              <a:spcBef>
                <a:spcPts val="360"/>
              </a:spcBef>
              <a:tabLst>
                <a:tab algn="l" pos="0"/>
              </a:tabLst>
            </a:pPr>
            <a:endParaRPr b="0" lang="es-ES" sz="1600" spc="-1" strike="noStrike">
              <a:latin typeface="Arial"/>
            </a:endParaRPr>
          </a:p>
          <a:p>
            <a:pPr marL="344520">
              <a:lnSpc>
                <a:spcPct val="80000"/>
              </a:lnSpc>
              <a:spcBef>
                <a:spcPts val="320"/>
              </a:spcBef>
              <a:tabLst>
                <a:tab algn="l" pos="0"/>
              </a:tabLst>
            </a:pPr>
            <a:endParaRPr b="0" lang="es-ES" sz="1600" spc="-1" strike="noStrike">
              <a:latin typeface="Arial"/>
            </a:endParaRPr>
          </a:p>
          <a:p>
            <a:pPr marL="622440">
              <a:lnSpc>
                <a:spcPct val="80000"/>
              </a:lnSpc>
              <a:spcBef>
                <a:spcPts val="320"/>
              </a:spcBef>
              <a:tabLst>
                <a:tab algn="l" pos="0"/>
              </a:tabLst>
            </a:pPr>
            <a:endParaRPr b="0" lang="es-ES" sz="1600" spc="-1" strike="noStrike">
              <a:latin typeface="Arial"/>
            </a:endParaRPr>
          </a:p>
          <a:p>
            <a:pPr marL="622440">
              <a:lnSpc>
                <a:spcPct val="100000"/>
              </a:lnSpc>
              <a:tabLst>
                <a:tab algn="l" pos="0"/>
              </a:tabLst>
            </a:pPr>
            <a:endParaRPr b="0" lang="es-ES" sz="1600" spc="-1" strike="noStrike">
              <a:latin typeface="Arial"/>
            </a:endParaRPr>
          </a:p>
          <a:p>
            <a:pPr marL="622440">
              <a:lnSpc>
                <a:spcPct val="80000"/>
              </a:lnSpc>
              <a:spcBef>
                <a:spcPts val="320"/>
              </a:spcBef>
              <a:tabLst>
                <a:tab algn="l" pos="0"/>
              </a:tabLst>
            </a:pPr>
            <a:endParaRPr b="0" lang="es-ES" sz="1600" spc="-1" strike="noStrike">
              <a:latin typeface="Arial"/>
            </a:endParaRPr>
          </a:p>
          <a:p>
            <a:pPr marL="622440">
              <a:lnSpc>
                <a:spcPct val="100000"/>
              </a:lnSpc>
              <a:tabLst>
                <a:tab algn="l" pos="0"/>
              </a:tabLst>
            </a:pPr>
            <a:endParaRPr b="0" lang="es-ES" sz="1600" spc="-1" strike="noStrike">
              <a:latin typeface="Arial"/>
            </a:endParaRPr>
          </a:p>
          <a:p>
            <a:pPr marL="622440">
              <a:lnSpc>
                <a:spcPct val="80000"/>
              </a:lnSpc>
              <a:spcBef>
                <a:spcPts val="320"/>
              </a:spcBef>
              <a:tabLst>
                <a:tab algn="l" pos="0"/>
              </a:tabLst>
            </a:pP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04"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A9550608-F27C-4413-8978-C3F7631B10F3}" type="slidenum">
              <a:rPr b="0" lang="es-ES" sz="1200" spc="-1" strike="noStrike">
                <a:solidFill>
                  <a:srgbClr val="000000"/>
                </a:solidFill>
                <a:latin typeface="Garamond"/>
              </a:rPr>
              <a:t>&lt;número&gt;</a:t>
            </a:fld>
            <a:endParaRPr b="0" lang="es-ES" sz="1200" spc="-1" strike="noStrike">
              <a:latin typeface="Times New Roman"/>
            </a:endParaRPr>
          </a:p>
        </p:txBody>
      </p:sp>
      <p:sp>
        <p:nvSpPr>
          <p:cNvPr id="405" name="PlaceHolder 2"/>
          <p:cNvSpPr>
            <a:spLocks noGrp="1"/>
          </p:cNvSpPr>
          <p:nvPr>
            <p:ph type="title"/>
          </p:nvPr>
        </p:nvSpPr>
        <p:spPr>
          <a:xfrm>
            <a:off x="457200" y="277920"/>
            <a:ext cx="8228160" cy="91764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9. PRECEDENCIA DE ESTILOS </a:t>
            </a:r>
            <a:br/>
            <a:endParaRPr b="0" lang="es-ES" sz="3800" spc="-1" strike="noStrike">
              <a:latin typeface="Arial"/>
            </a:endParaRPr>
          </a:p>
        </p:txBody>
      </p:sp>
      <p:sp>
        <p:nvSpPr>
          <p:cNvPr id="406" name="PlaceHolder 3"/>
          <p:cNvSpPr>
            <a:spLocks noGrp="1"/>
          </p:cNvSpPr>
          <p:nvPr>
            <p:ph/>
          </p:nvPr>
        </p:nvSpPr>
        <p:spPr>
          <a:xfrm>
            <a:off x="468360" y="1268640"/>
            <a:ext cx="8228160" cy="4529160"/>
          </a:xfrm>
          <a:prstGeom prst="rect">
            <a:avLst/>
          </a:prstGeom>
          <a:noFill/>
          <a:ln w="0">
            <a:noFill/>
          </a:ln>
        </p:spPr>
        <p:txBody>
          <a:bodyPr numCol="1" spcCol="0" lIns="0" rIns="0" tIns="0" bIns="0" anchor="t">
            <a:noAutofit/>
          </a:bodyPr>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La precedencia de estilos va asociado con el concepto de </a:t>
            </a:r>
            <a:r>
              <a:rPr b="0" i="1" lang="es-ES" sz="2100" spc="-1" strike="noStrike">
                <a:solidFill>
                  <a:srgbClr val="000000"/>
                </a:solidFill>
                <a:latin typeface="Arial"/>
              </a:rPr>
              <a:t>especificidad </a:t>
            </a:r>
            <a:r>
              <a:rPr b="0" lang="es-ES" sz="2100" spc="-1" strike="noStrike">
                <a:solidFill>
                  <a:srgbClr val="000000"/>
                </a:solidFill>
                <a:latin typeface="Arial"/>
              </a:rPr>
              <a:t>de una regla. </a:t>
            </a:r>
            <a:endParaRPr b="0" lang="es-ES" sz="2100" spc="-1" strike="noStrike">
              <a:latin typeface="Arial"/>
            </a:endParaRPr>
          </a:p>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La especificidad se refiere al peso que toman cada uno de los elementos de una hoja de estilo. Cuanto más peso más especificidad. Cuanta más especificidad tenga un regla menos problemas a la hora de garantizar que será esa y no otra la regla que se aplique sobre un determinado contenido. </a:t>
            </a:r>
            <a:endParaRPr b="0" lang="es-ES" sz="2100" spc="-1" strike="noStrike">
              <a:latin typeface="Arial"/>
            </a:endParaRPr>
          </a:p>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Un cálculo sencillo para calcular la especificidad de una regla es sumar los puntos según el tipo de selectores que contenga: </a:t>
            </a:r>
            <a:endParaRPr b="0" lang="es-ES" sz="2100" spc="-1" strike="noStrike">
              <a:latin typeface="Arial"/>
            </a:endParaRPr>
          </a:p>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Se da un valor de 1 punto a un </a:t>
            </a:r>
            <a:r>
              <a:rPr b="0" i="1" lang="es-ES" sz="2100" spc="-1" strike="noStrike">
                <a:solidFill>
                  <a:srgbClr val="000000"/>
                </a:solidFill>
                <a:latin typeface="Arial"/>
              </a:rPr>
              <a:t>selector de etiqueta </a:t>
            </a:r>
            <a:r>
              <a:rPr b="0" lang="es-ES" sz="2100" spc="-1" strike="noStrike">
                <a:solidFill>
                  <a:srgbClr val="000000"/>
                </a:solidFill>
                <a:latin typeface="Arial"/>
              </a:rPr>
              <a:t>(por ejemplo, h1, p, div). </a:t>
            </a:r>
            <a:endParaRPr b="0" lang="es-ES" sz="2100" spc="-1" strike="noStrike">
              <a:latin typeface="Arial"/>
            </a:endParaRPr>
          </a:p>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A un </a:t>
            </a:r>
            <a:r>
              <a:rPr b="0" i="1" lang="es-ES" sz="2100" spc="-1" strike="noStrike">
                <a:solidFill>
                  <a:srgbClr val="000000"/>
                </a:solidFill>
                <a:latin typeface="Arial"/>
              </a:rPr>
              <a:t>selector de clase </a:t>
            </a:r>
            <a:r>
              <a:rPr b="0" lang="es-ES" sz="2100" spc="-1" strike="noStrike">
                <a:solidFill>
                  <a:srgbClr val="000000"/>
                </a:solidFill>
                <a:latin typeface="Arial"/>
              </a:rPr>
              <a:t>se le da el valor de 10 puntos. </a:t>
            </a:r>
            <a:endParaRPr b="0" lang="es-ES" sz="2100" spc="-1" strike="noStrike">
              <a:latin typeface="Arial"/>
            </a:endParaRPr>
          </a:p>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A un </a:t>
            </a:r>
            <a:r>
              <a:rPr b="0" i="1" lang="es-ES" sz="2100" spc="-1" strike="noStrike">
                <a:solidFill>
                  <a:srgbClr val="000000"/>
                </a:solidFill>
                <a:latin typeface="Arial"/>
              </a:rPr>
              <a:t>selector de identificador </a:t>
            </a:r>
            <a:r>
              <a:rPr b="0" lang="es-ES" sz="2100" spc="-1" strike="noStrike">
                <a:solidFill>
                  <a:srgbClr val="000000"/>
                </a:solidFill>
                <a:latin typeface="Arial"/>
              </a:rPr>
              <a:t>se le da un valor de 100 puntos. </a:t>
            </a:r>
            <a:endParaRPr b="0" lang="es-ES" sz="2100" spc="-1" strike="noStrike">
              <a:latin typeface="Arial"/>
            </a:endParaRPr>
          </a:p>
          <a:p>
            <a:pPr marL="343080" indent="-343080" algn="just">
              <a:lnSpc>
                <a:spcPct val="80000"/>
              </a:lnSpc>
              <a:spcBef>
                <a:spcPts val="420"/>
              </a:spcBef>
              <a:buClr>
                <a:srgbClr val="cc9900"/>
              </a:buClr>
              <a:buSzPct val="65000"/>
              <a:buFont typeface="Wingdings" charset="2"/>
              <a:buChar char=""/>
            </a:pPr>
            <a:r>
              <a:rPr b="0" lang="es-ES" sz="2100" spc="-1" strike="noStrike">
                <a:solidFill>
                  <a:srgbClr val="000000"/>
                </a:solidFill>
                <a:latin typeface="Arial"/>
              </a:rPr>
              <a:t>A un </a:t>
            </a:r>
            <a:r>
              <a:rPr b="0" i="1" lang="es-ES" sz="2100" spc="-1" strike="noStrike">
                <a:solidFill>
                  <a:srgbClr val="000000"/>
                </a:solidFill>
                <a:latin typeface="Arial"/>
              </a:rPr>
              <a:t>atributo de estilo </a:t>
            </a:r>
            <a:r>
              <a:rPr b="0" lang="es-ES" sz="2100" spc="-1" strike="noStrike">
                <a:solidFill>
                  <a:srgbClr val="000000"/>
                </a:solidFill>
                <a:latin typeface="Arial"/>
              </a:rPr>
              <a:t>(style) a los que se les da un valor de 1000 puntos. </a:t>
            </a:r>
            <a:endParaRPr b="0" lang="es-ES" sz="2100" spc="-1" strike="noStrike">
              <a:latin typeface="Arial"/>
            </a:endParaRPr>
          </a:p>
          <a:p>
            <a:pPr>
              <a:lnSpc>
                <a:spcPct val="80000"/>
              </a:lnSpc>
              <a:spcBef>
                <a:spcPts val="420"/>
              </a:spcBef>
            </a:pPr>
            <a:endParaRPr b="0" lang="es-ES" sz="21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07"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61E27159-FA49-4354-91E3-4AE089D37DDB}" type="slidenum">
              <a:rPr b="0" lang="es-ES" sz="1200" spc="-1" strike="noStrike">
                <a:solidFill>
                  <a:srgbClr val="000000"/>
                </a:solidFill>
                <a:latin typeface="Garamond"/>
              </a:rPr>
              <a:t>&lt;número&gt;</a:t>
            </a:fld>
            <a:endParaRPr b="0" lang="es-ES" sz="1200" spc="-1" strike="noStrike">
              <a:latin typeface="Times New Roman"/>
            </a:endParaRPr>
          </a:p>
        </p:txBody>
      </p:sp>
      <p:sp>
        <p:nvSpPr>
          <p:cNvPr id="408"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9. PRECEDENCIA DE ESTILOS</a:t>
            </a:r>
            <a:endParaRPr b="0" lang="es-ES" sz="3800" spc="-1" strike="noStrike">
              <a:latin typeface="Arial"/>
            </a:endParaRPr>
          </a:p>
        </p:txBody>
      </p:sp>
      <p:sp>
        <p:nvSpPr>
          <p:cNvPr id="409" name="PlaceHolder 3"/>
          <p:cNvSpPr>
            <a:spLocks noGrp="1"/>
          </p:cNvSpPr>
          <p:nvPr>
            <p:ph/>
          </p:nvPr>
        </p:nvSpPr>
        <p:spPr>
          <a:xfrm>
            <a:off x="457200" y="1052640"/>
            <a:ext cx="8228160" cy="4529160"/>
          </a:xfrm>
          <a:prstGeom prst="rect">
            <a:avLst/>
          </a:prstGeom>
          <a:noFill/>
          <a:ln w="0">
            <a:noFill/>
          </a:ln>
        </p:spPr>
        <p:txBody>
          <a:bodyPr numCol="1" spcCol="0" lIns="0" rIns="0" tIns="0" bIns="0" anchor="t">
            <a:noAutofit/>
          </a:bodyPr>
          <a:p>
            <a:pPr marL="343080" indent="-343080">
              <a:lnSpc>
                <a:spcPct val="100000"/>
              </a:lnSpc>
              <a:spcBef>
                <a:spcPts val="519"/>
              </a:spcBef>
              <a:buClr>
                <a:srgbClr val="cc9900"/>
              </a:buClr>
              <a:buSzPct val="65000"/>
              <a:buFont typeface="Wingdings" charset="2"/>
              <a:buChar char=""/>
            </a:pPr>
            <a:r>
              <a:rPr b="0" lang="es-ES" sz="2600" spc="-1" strike="noStrike">
                <a:solidFill>
                  <a:srgbClr val="000000"/>
                </a:solidFill>
                <a:latin typeface="Arial"/>
              </a:rPr>
              <a:t>Ejemplo: </a:t>
            </a:r>
            <a:endParaRPr b="0" lang="es-ES" sz="2600" spc="-1" strike="noStrike">
              <a:latin typeface="Arial"/>
            </a:endParaRPr>
          </a:p>
          <a:p>
            <a:pPr marL="343080" indent="-343080">
              <a:lnSpc>
                <a:spcPct val="100000"/>
              </a:lnSpc>
              <a:spcBef>
                <a:spcPts val="400"/>
              </a:spcBef>
              <a:tabLst>
                <a:tab algn="l" pos="0"/>
              </a:tabLst>
            </a:pPr>
            <a:r>
              <a:rPr b="0" lang="es-ES" sz="2000" spc="-1" strike="noStrike">
                <a:solidFill>
                  <a:srgbClr val="000000"/>
                </a:solidFill>
                <a:latin typeface="Courier New"/>
              </a:rPr>
              <a:t>&lt;style&gt; </a:t>
            </a:r>
            <a:endParaRPr b="0" lang="es-ES" sz="2000" spc="-1" strike="noStrike">
              <a:latin typeface="Arial"/>
            </a:endParaRPr>
          </a:p>
          <a:p>
            <a:pPr marL="669960" indent="-325440">
              <a:lnSpc>
                <a:spcPct val="100000"/>
              </a:lnSpc>
              <a:spcBef>
                <a:spcPts val="360"/>
              </a:spcBef>
              <a:tabLst>
                <a:tab algn="l" pos="0"/>
              </a:tabLst>
            </a:pPr>
            <a:r>
              <a:rPr b="0" lang="es-ES" sz="1800" spc="-1" strike="noStrike">
                <a:solidFill>
                  <a:srgbClr val="000000"/>
                </a:solidFill>
                <a:latin typeface="Courier New"/>
              </a:rPr>
              <a:t>p{background: crimson;} </a:t>
            </a:r>
            <a:r>
              <a:rPr b="0" lang="es-ES" sz="1800" spc="-1" strike="noStrike">
                <a:solidFill>
                  <a:srgbClr val="2c6123"/>
                </a:solidFill>
                <a:latin typeface="Courier New"/>
              </a:rPr>
              <a:t>/* Especificidad de 1 puntos */ </a:t>
            </a:r>
            <a:endParaRPr b="0" lang="es-ES" sz="1800" spc="-1" strike="noStrike">
              <a:latin typeface="Arial"/>
            </a:endParaRPr>
          </a:p>
          <a:p>
            <a:pPr marL="669960" indent="-325440">
              <a:lnSpc>
                <a:spcPct val="100000"/>
              </a:lnSpc>
              <a:spcBef>
                <a:spcPts val="360"/>
              </a:spcBef>
              <a:tabLst>
                <a:tab algn="l" pos="0"/>
              </a:tabLst>
            </a:pPr>
            <a:r>
              <a:rPr b="0" lang="es-ES" sz="1800" spc="-1" strike="noStrike">
                <a:solidFill>
                  <a:srgbClr val="000000"/>
                </a:solidFill>
                <a:latin typeface="Courier New"/>
              </a:rPr>
              <a:t>.parrafo{background: pink;} </a:t>
            </a:r>
            <a:r>
              <a:rPr b="0" lang="es-ES" sz="1800" spc="-1" strike="noStrike">
                <a:solidFill>
                  <a:srgbClr val="2c6123"/>
                </a:solidFill>
                <a:latin typeface="Courier New"/>
              </a:rPr>
              <a:t>/*Especificidad de 10 puntos*/ </a:t>
            </a:r>
            <a:endParaRPr b="0" lang="es-ES" sz="1800" spc="-1" strike="noStrike">
              <a:latin typeface="Arial"/>
            </a:endParaRPr>
          </a:p>
          <a:p>
            <a:pPr marL="669960" indent="-325440">
              <a:lnSpc>
                <a:spcPct val="100000"/>
              </a:lnSpc>
              <a:spcBef>
                <a:spcPts val="360"/>
              </a:spcBef>
              <a:tabLst>
                <a:tab algn="l" pos="0"/>
              </a:tabLst>
            </a:pPr>
            <a:r>
              <a:rPr b="0" lang="es-ES" sz="1800" spc="-1" strike="noStrike">
                <a:solidFill>
                  <a:srgbClr val="000000"/>
                </a:solidFill>
                <a:latin typeface="Courier New"/>
              </a:rPr>
              <a:t>p.parrafo{background: brown;} </a:t>
            </a:r>
            <a:r>
              <a:rPr b="0" lang="es-ES" sz="1800" spc="-1" strike="noStrike">
                <a:solidFill>
                  <a:srgbClr val="2c6123"/>
                </a:solidFill>
                <a:latin typeface="Courier New"/>
              </a:rPr>
              <a:t>/*Especificidad de 11 puntos*/ </a:t>
            </a:r>
            <a:endParaRPr b="0" lang="es-ES" sz="1800" spc="-1" strike="noStrike">
              <a:latin typeface="Arial"/>
            </a:endParaRPr>
          </a:p>
          <a:p>
            <a:pPr marL="669960" indent="-325440">
              <a:lnSpc>
                <a:spcPct val="100000"/>
              </a:lnSpc>
              <a:spcBef>
                <a:spcPts val="360"/>
              </a:spcBef>
              <a:tabLst>
                <a:tab algn="l" pos="0"/>
              </a:tabLst>
            </a:pPr>
            <a:r>
              <a:rPr b="0" lang="es-ES" sz="1800" spc="-1" strike="noStrike">
                <a:solidFill>
                  <a:srgbClr val="000000"/>
                </a:solidFill>
                <a:latin typeface="Courier New"/>
              </a:rPr>
              <a:t>#id-parrafo{background: orange;}</a:t>
            </a:r>
            <a:r>
              <a:rPr b="0" lang="es-ES" sz="1800" spc="-1" strike="noStrike">
                <a:solidFill>
                  <a:srgbClr val="2c6123"/>
                </a:solidFill>
                <a:latin typeface="Courier New"/>
              </a:rPr>
              <a:t>/*Especificidad de 100 puntos*/ </a:t>
            </a:r>
            <a:endParaRPr b="0" lang="es-ES" sz="1800" spc="-1" strike="noStrike">
              <a:latin typeface="Arial"/>
            </a:endParaRPr>
          </a:p>
          <a:p>
            <a:pPr marL="669960" indent="-325440">
              <a:lnSpc>
                <a:spcPct val="100000"/>
              </a:lnSpc>
              <a:spcBef>
                <a:spcPts val="360"/>
              </a:spcBef>
              <a:tabLst>
                <a:tab algn="l" pos="0"/>
              </a:tabLst>
            </a:pPr>
            <a:r>
              <a:rPr b="0" lang="es-ES" sz="1800" spc="-1" strike="noStrike">
                <a:solidFill>
                  <a:srgbClr val="000000"/>
                </a:solidFill>
                <a:latin typeface="Courier New"/>
              </a:rPr>
              <a:t>p#id-parrafo{background: red;}</a:t>
            </a:r>
            <a:r>
              <a:rPr b="0" lang="es-ES" sz="1800" spc="-1" strike="noStrike">
                <a:solidFill>
                  <a:srgbClr val="2c6123"/>
                </a:solidFill>
                <a:latin typeface="Courier New"/>
              </a:rPr>
              <a:t>/*Especificidad de 101 puntos*/ </a:t>
            </a:r>
            <a:endParaRPr b="0" lang="es-ES" sz="1800" spc="-1" strike="noStrike">
              <a:latin typeface="Arial"/>
            </a:endParaRPr>
          </a:p>
          <a:p>
            <a:pPr marL="669960" indent="-325440">
              <a:lnSpc>
                <a:spcPct val="100000"/>
              </a:lnSpc>
              <a:spcBef>
                <a:spcPts val="360"/>
              </a:spcBef>
              <a:tabLst>
                <a:tab algn="l" pos="0"/>
              </a:tabLst>
            </a:pPr>
            <a:r>
              <a:rPr b="0" lang="es-ES" sz="1800" spc="-1" strike="noStrike">
                <a:solidFill>
                  <a:srgbClr val="000000"/>
                </a:solidFill>
                <a:latin typeface="Courier New"/>
              </a:rPr>
              <a:t>p.parrafo#id-parrafo{background:green;}</a:t>
            </a:r>
            <a:r>
              <a:rPr b="0" lang="es-ES" sz="1800" spc="-1" strike="noStrike">
                <a:solidFill>
                  <a:srgbClr val="2c6123"/>
                </a:solidFill>
                <a:latin typeface="Courier New"/>
              </a:rPr>
              <a:t>/*Especificidad de 111 puntos*/ </a:t>
            </a:r>
            <a:endParaRPr b="0" lang="es-ES" sz="1800" spc="-1" strike="noStrike">
              <a:latin typeface="Arial"/>
            </a:endParaRPr>
          </a:p>
          <a:p>
            <a:pPr marL="343080" indent="-343080">
              <a:lnSpc>
                <a:spcPct val="100000"/>
              </a:lnSpc>
              <a:spcBef>
                <a:spcPts val="400"/>
              </a:spcBef>
              <a:tabLst>
                <a:tab algn="l" pos="0"/>
              </a:tabLst>
            </a:pPr>
            <a:r>
              <a:rPr b="0" lang="es-ES" sz="2000" spc="-1" strike="noStrike">
                <a:solidFill>
                  <a:srgbClr val="000000"/>
                </a:solidFill>
                <a:latin typeface="Courier New"/>
              </a:rPr>
              <a:t>&lt;/style&gt; </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10"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47C8C443-0C58-43DF-AA87-9A6506B671AF}" type="slidenum">
              <a:rPr b="0" lang="es-ES" sz="1200" spc="-1" strike="noStrike">
                <a:solidFill>
                  <a:srgbClr val="000000"/>
                </a:solidFill>
                <a:latin typeface="Garamond"/>
              </a:rPr>
              <a:t>&lt;número&gt;</a:t>
            </a:fld>
            <a:endParaRPr b="0" lang="es-ES" sz="1200" spc="-1" strike="noStrike">
              <a:latin typeface="Times New Roman"/>
            </a:endParaRPr>
          </a:p>
        </p:txBody>
      </p:sp>
      <p:sp>
        <p:nvSpPr>
          <p:cNvPr id="411"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9. PRECEDENCIA DE ESTILOS</a:t>
            </a:r>
            <a:endParaRPr b="0" lang="es-ES" sz="3800" spc="-1" strike="noStrike">
              <a:latin typeface="Arial"/>
            </a:endParaRPr>
          </a:p>
        </p:txBody>
      </p:sp>
      <p:sp>
        <p:nvSpPr>
          <p:cNvPr id="412" name="PlaceHolder 3"/>
          <p:cNvSpPr>
            <a:spLocks noGrp="1"/>
          </p:cNvSpPr>
          <p:nvPr>
            <p:ph/>
          </p:nvPr>
        </p:nvSpPr>
        <p:spPr>
          <a:xfrm>
            <a:off x="457200" y="1052640"/>
            <a:ext cx="8228160" cy="4529160"/>
          </a:xfrm>
          <a:prstGeom prst="rect">
            <a:avLst/>
          </a:prstGeom>
          <a:noFill/>
          <a:ln w="0">
            <a:noFill/>
          </a:ln>
        </p:spPr>
        <p:txBody>
          <a:bodyPr numCol="1" spcCol="0" lIns="0" rIns="0" tIns="0" bIns="0" anchor="t">
            <a:noAutofit/>
          </a:bodyPr>
          <a:p>
            <a:pPr marL="343080" indent="-343080">
              <a:lnSpc>
                <a:spcPct val="100000"/>
              </a:lnSpc>
              <a:spcBef>
                <a:spcPts val="519"/>
              </a:spcBef>
              <a:buClr>
                <a:srgbClr val="cc9900"/>
              </a:buClr>
              <a:buSzPct val="65000"/>
              <a:buFont typeface="Wingdings" charset="2"/>
              <a:buChar char=""/>
            </a:pPr>
            <a:r>
              <a:rPr b="0" lang="es-ES" sz="2600" spc="-1" strike="noStrike">
                <a:solidFill>
                  <a:srgbClr val="000000"/>
                </a:solidFill>
                <a:latin typeface="Arial"/>
              </a:rPr>
              <a:t>Otro enfoque a tener en cuenta:</a:t>
            </a:r>
            <a:endParaRPr b="0" lang="es-ES" sz="2600" spc="-1" strike="noStrike">
              <a:latin typeface="Arial"/>
            </a:endParaRPr>
          </a:p>
          <a:p>
            <a:pPr lvl="1" marL="669960" indent="-325440">
              <a:lnSpc>
                <a:spcPct val="100000"/>
              </a:lnSpc>
              <a:spcBef>
                <a:spcPts val="439"/>
              </a:spcBef>
              <a:buClr>
                <a:srgbClr val="3b812f"/>
              </a:buClr>
              <a:buSzPct val="60000"/>
              <a:buFont typeface="Wingdings" charset="2"/>
              <a:buChar char=""/>
            </a:pPr>
            <a:r>
              <a:rPr b="0" lang="es-ES" sz="2200" spc="-1" strike="noStrike">
                <a:solidFill>
                  <a:srgbClr val="000000"/>
                </a:solidFill>
                <a:latin typeface="Arial"/>
              </a:rPr>
              <a:t>Se cuenta 1 si la declaración está incluida en un atributo style; si no, se cuenta 0. (Peso "a", mayor importancia).</a:t>
            </a:r>
            <a:endParaRPr b="0" lang="es-ES" sz="2200" spc="-1" strike="noStrike">
              <a:latin typeface="Arial"/>
            </a:endParaRPr>
          </a:p>
          <a:p>
            <a:pPr lvl="1" marL="669960" indent="-325440">
              <a:lnSpc>
                <a:spcPct val="100000"/>
              </a:lnSpc>
              <a:spcBef>
                <a:spcPts val="439"/>
              </a:spcBef>
              <a:buClr>
                <a:srgbClr val="3b812f"/>
              </a:buClr>
              <a:buSzPct val="60000"/>
              <a:buFont typeface="Wingdings" charset="2"/>
              <a:buChar char=""/>
            </a:pPr>
            <a:r>
              <a:rPr b="0" lang="es-ES" sz="2200" spc="-1" strike="noStrike">
                <a:solidFill>
                  <a:srgbClr val="000000"/>
                </a:solidFill>
                <a:latin typeface="Arial"/>
              </a:rPr>
              <a:t>Se cuenta el número de identificadores (ID) que aparezcan en el selector. (Peso "b").</a:t>
            </a:r>
            <a:endParaRPr b="0" lang="es-ES" sz="2200" spc="-1" strike="noStrike">
              <a:latin typeface="Arial"/>
            </a:endParaRPr>
          </a:p>
          <a:p>
            <a:pPr lvl="1" marL="669960" indent="-325440">
              <a:lnSpc>
                <a:spcPct val="100000"/>
              </a:lnSpc>
              <a:spcBef>
                <a:spcPts val="439"/>
              </a:spcBef>
              <a:buClr>
                <a:srgbClr val="3b812f"/>
              </a:buClr>
              <a:buSzPct val="60000"/>
              <a:buFont typeface="Wingdings" charset="2"/>
              <a:buChar char=""/>
            </a:pPr>
            <a:r>
              <a:rPr b="0" lang="es-ES" sz="2200" spc="-1" strike="noStrike">
                <a:solidFill>
                  <a:srgbClr val="000000"/>
                </a:solidFill>
                <a:latin typeface="Arial"/>
              </a:rPr>
              <a:t>Se cuenta el número de atributos (distintos al ID) , clases y pseudo-clases en el selector. (Peso "c").</a:t>
            </a:r>
            <a:endParaRPr b="0" lang="es-ES" sz="2200" spc="-1" strike="noStrike">
              <a:latin typeface="Arial"/>
            </a:endParaRPr>
          </a:p>
          <a:p>
            <a:pPr lvl="1" marL="669960" indent="-325440">
              <a:lnSpc>
                <a:spcPct val="100000"/>
              </a:lnSpc>
              <a:spcBef>
                <a:spcPts val="439"/>
              </a:spcBef>
              <a:buClr>
                <a:srgbClr val="3b812f"/>
              </a:buClr>
              <a:buSzPct val="60000"/>
              <a:buFont typeface="Wingdings" charset="2"/>
              <a:buChar char=""/>
            </a:pPr>
            <a:r>
              <a:rPr b="0" lang="es-ES" sz="2200" spc="-1" strike="noStrike">
                <a:solidFill>
                  <a:srgbClr val="000000"/>
                </a:solidFill>
                <a:latin typeface="Arial"/>
              </a:rPr>
              <a:t>Se cuenta el número de nombres de elementos y pseudo-elementos en el selector. (Peso "d", menor importancia).</a:t>
            </a:r>
            <a:endParaRPr b="0" lang="es-ES" sz="2200" spc="-1" strike="noStrike">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13"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7C6AF8D2-7C7E-414A-B26D-2EB7D96B5018}" type="slidenum">
              <a:rPr b="0" lang="es-ES" sz="1200" spc="-1" strike="noStrike">
                <a:solidFill>
                  <a:srgbClr val="000000"/>
                </a:solidFill>
                <a:latin typeface="Garamond"/>
              </a:rPr>
              <a:t>&lt;número&gt;</a:t>
            </a:fld>
            <a:endParaRPr b="0" lang="es-ES" sz="1200" spc="-1" strike="noStrike">
              <a:latin typeface="Times New Roman"/>
            </a:endParaRPr>
          </a:p>
        </p:txBody>
      </p:sp>
      <p:sp>
        <p:nvSpPr>
          <p:cNvPr id="414"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9. PRECEDENCIA DE ESTILOS</a:t>
            </a:r>
            <a:endParaRPr b="0" lang="es-ES" sz="3800" spc="-1" strike="noStrike">
              <a:latin typeface="Arial"/>
            </a:endParaRPr>
          </a:p>
        </p:txBody>
      </p:sp>
      <p:sp>
        <p:nvSpPr>
          <p:cNvPr id="415" name="PlaceHolder 3"/>
          <p:cNvSpPr>
            <a:spLocks noGrp="1"/>
          </p:cNvSpPr>
          <p:nvPr>
            <p:ph/>
          </p:nvPr>
        </p:nvSpPr>
        <p:spPr>
          <a:xfrm>
            <a:off x="457200" y="1052640"/>
            <a:ext cx="8228160" cy="4529160"/>
          </a:xfrm>
          <a:prstGeom prst="rect">
            <a:avLst/>
          </a:prstGeom>
          <a:noFill/>
          <a:ln w="0">
            <a:noFill/>
          </a:ln>
        </p:spPr>
        <p:txBody>
          <a:bodyPr numCol="1" spcCol="0" lIns="0" rIns="0" tIns="0" bIns="0" anchor="t">
            <a:noAutofit/>
          </a:bodyPr>
          <a:p>
            <a:pPr marL="343080" indent="-343080">
              <a:lnSpc>
                <a:spcPct val="100000"/>
              </a:lnSpc>
              <a:spcBef>
                <a:spcPts val="519"/>
              </a:spcBef>
              <a:buClr>
                <a:srgbClr val="cc9900"/>
              </a:buClr>
              <a:buSzPct val="65000"/>
              <a:buFont typeface="Wingdings" charset="2"/>
              <a:buChar char=""/>
            </a:pPr>
            <a:r>
              <a:rPr b="0" lang="es-ES" sz="2600" spc="-1" strike="noStrike">
                <a:solidFill>
                  <a:srgbClr val="000000"/>
                </a:solidFill>
                <a:latin typeface="Arial"/>
              </a:rPr>
              <a:t>Otro enfoque a tener en cuenta:</a:t>
            </a:r>
            <a:endParaRPr b="0" lang="es-ES" sz="2600" spc="-1" strike="noStrike">
              <a:latin typeface="Arial"/>
            </a:endParaRPr>
          </a:p>
          <a:p>
            <a:pPr>
              <a:lnSpc>
                <a:spcPct val="100000"/>
              </a:lnSpc>
              <a:spcBef>
                <a:spcPts val="300"/>
              </a:spcBef>
              <a:tabLst>
                <a:tab algn="l" pos="0"/>
              </a:tabLst>
            </a:pPr>
            <a:r>
              <a:rPr b="0" lang="es-ES" sz="1500" spc="-1" strike="noStrike">
                <a:solidFill>
                  <a:srgbClr val="000000"/>
                </a:solidFill>
                <a:latin typeface="Courier New"/>
              </a:rPr>
              <a:t>*             {}  </a:t>
            </a:r>
            <a:r>
              <a:rPr b="0" lang="es-ES" sz="1500" spc="-1" strike="noStrike">
                <a:solidFill>
                  <a:srgbClr val="2c6123"/>
                </a:solidFill>
                <a:latin typeface="Courier New"/>
              </a:rPr>
              <a:t>/* a=0 b=0 c=0 d=0 -&gt; especificidad = 0,0,0,0 */</a:t>
            </a:r>
            <a:endParaRPr b="0" lang="es-ES" sz="1500" spc="-1" strike="noStrike">
              <a:latin typeface="Arial"/>
            </a:endParaRPr>
          </a:p>
          <a:p>
            <a:pPr>
              <a:lnSpc>
                <a:spcPct val="100000"/>
              </a:lnSpc>
              <a:spcBef>
                <a:spcPts val="300"/>
              </a:spcBef>
              <a:tabLst>
                <a:tab algn="l" pos="0"/>
              </a:tabLst>
            </a:pPr>
            <a:r>
              <a:rPr b="0" lang="es-ES" sz="1500" spc="-1" strike="noStrike">
                <a:solidFill>
                  <a:srgbClr val="000000"/>
                </a:solidFill>
                <a:latin typeface="Courier New"/>
              </a:rPr>
              <a:t> </a:t>
            </a:r>
            <a:r>
              <a:rPr b="0" lang="es-ES" sz="1500" spc="-1" strike="noStrike">
                <a:solidFill>
                  <a:srgbClr val="000000"/>
                </a:solidFill>
                <a:latin typeface="Courier New"/>
              </a:rPr>
              <a:t>li            {}  </a:t>
            </a:r>
            <a:r>
              <a:rPr b="0" lang="es-ES" sz="1500" spc="-1" strike="noStrike">
                <a:solidFill>
                  <a:srgbClr val="2c6123"/>
                </a:solidFill>
                <a:latin typeface="Courier New"/>
              </a:rPr>
              <a:t>/* a=0 b=0 c=0 d=1 -&gt; especificidad = 0,0,0,1 */</a:t>
            </a:r>
            <a:endParaRPr b="0" lang="es-ES" sz="1500" spc="-1" strike="noStrike">
              <a:latin typeface="Arial"/>
            </a:endParaRPr>
          </a:p>
          <a:p>
            <a:pPr>
              <a:lnSpc>
                <a:spcPct val="100000"/>
              </a:lnSpc>
              <a:spcBef>
                <a:spcPts val="300"/>
              </a:spcBef>
              <a:tabLst>
                <a:tab algn="l" pos="0"/>
              </a:tabLst>
            </a:pPr>
            <a:r>
              <a:rPr b="0" lang="es-ES" sz="1500" spc="-1" strike="noStrike">
                <a:solidFill>
                  <a:srgbClr val="000000"/>
                </a:solidFill>
                <a:latin typeface="Courier New"/>
              </a:rPr>
              <a:t> </a:t>
            </a:r>
            <a:r>
              <a:rPr b="0" lang="es-ES" sz="1500" spc="-1" strike="noStrike">
                <a:solidFill>
                  <a:srgbClr val="000000"/>
                </a:solidFill>
                <a:latin typeface="Courier New"/>
              </a:rPr>
              <a:t>li:first-line {}  </a:t>
            </a:r>
            <a:r>
              <a:rPr b="0" lang="es-ES" sz="1500" spc="-1" strike="noStrike">
                <a:solidFill>
                  <a:srgbClr val="2c6123"/>
                </a:solidFill>
                <a:latin typeface="Courier New"/>
              </a:rPr>
              <a:t>/* a=0 b=0 c=0 d=2 -&gt; especificidad = 0,0,0,2 */</a:t>
            </a:r>
            <a:endParaRPr b="0" lang="es-ES" sz="1500" spc="-1" strike="noStrike">
              <a:latin typeface="Arial"/>
            </a:endParaRPr>
          </a:p>
          <a:p>
            <a:pPr>
              <a:lnSpc>
                <a:spcPct val="100000"/>
              </a:lnSpc>
              <a:spcBef>
                <a:spcPts val="300"/>
              </a:spcBef>
              <a:tabLst>
                <a:tab algn="l" pos="0"/>
              </a:tabLst>
            </a:pPr>
            <a:r>
              <a:rPr b="0" lang="es-ES" sz="1500" spc="-1" strike="noStrike">
                <a:solidFill>
                  <a:srgbClr val="000000"/>
                </a:solidFill>
                <a:latin typeface="Courier New"/>
              </a:rPr>
              <a:t> </a:t>
            </a:r>
            <a:r>
              <a:rPr b="0" lang="es-ES" sz="1500" spc="-1" strike="noStrike">
                <a:solidFill>
                  <a:srgbClr val="000000"/>
                </a:solidFill>
                <a:latin typeface="Courier New"/>
              </a:rPr>
              <a:t>ul li         {}  </a:t>
            </a:r>
            <a:r>
              <a:rPr b="0" lang="es-ES" sz="1500" spc="-1" strike="noStrike">
                <a:solidFill>
                  <a:srgbClr val="2c6123"/>
                </a:solidFill>
                <a:latin typeface="Courier New"/>
              </a:rPr>
              <a:t>/* a=0 b=0 c=0 d=2 -&gt; especificidad = 0,0,0,2 */</a:t>
            </a:r>
            <a:endParaRPr b="0" lang="es-ES" sz="1500" spc="-1" strike="noStrike">
              <a:latin typeface="Arial"/>
            </a:endParaRPr>
          </a:p>
          <a:p>
            <a:pPr>
              <a:lnSpc>
                <a:spcPct val="100000"/>
              </a:lnSpc>
              <a:spcBef>
                <a:spcPts val="300"/>
              </a:spcBef>
              <a:tabLst>
                <a:tab algn="l" pos="0"/>
              </a:tabLst>
            </a:pPr>
            <a:r>
              <a:rPr b="0" lang="es-ES" sz="1500" spc="-1" strike="noStrike">
                <a:solidFill>
                  <a:srgbClr val="000000"/>
                </a:solidFill>
                <a:latin typeface="Courier New"/>
              </a:rPr>
              <a:t> </a:t>
            </a:r>
            <a:r>
              <a:rPr b="0" lang="es-ES" sz="1500" spc="-1" strike="noStrike">
                <a:solidFill>
                  <a:srgbClr val="000000"/>
                </a:solidFill>
                <a:latin typeface="Courier New"/>
              </a:rPr>
              <a:t>ul ol+li      {}  </a:t>
            </a:r>
            <a:r>
              <a:rPr b="0" lang="es-ES" sz="1500" spc="-1" strike="noStrike">
                <a:solidFill>
                  <a:srgbClr val="2c6123"/>
                </a:solidFill>
                <a:latin typeface="Courier New"/>
              </a:rPr>
              <a:t>/* a=0 b=0 c=0 d=3 -&gt; especificidad = 0,0,0,3 */</a:t>
            </a:r>
            <a:endParaRPr b="0" lang="es-ES" sz="1500" spc="-1" strike="noStrike">
              <a:latin typeface="Arial"/>
            </a:endParaRPr>
          </a:p>
          <a:p>
            <a:pPr>
              <a:lnSpc>
                <a:spcPct val="100000"/>
              </a:lnSpc>
              <a:spcBef>
                <a:spcPts val="300"/>
              </a:spcBef>
              <a:tabLst>
                <a:tab algn="l" pos="0"/>
              </a:tabLst>
            </a:pPr>
            <a:r>
              <a:rPr b="0" lang="es-ES" sz="1500" spc="-1" strike="noStrike">
                <a:solidFill>
                  <a:srgbClr val="000000"/>
                </a:solidFill>
                <a:latin typeface="Courier New"/>
              </a:rPr>
              <a:t> </a:t>
            </a:r>
            <a:r>
              <a:rPr b="0" lang="es-ES" sz="1500" spc="-1" strike="noStrike">
                <a:solidFill>
                  <a:srgbClr val="000000"/>
                </a:solidFill>
                <a:latin typeface="Courier New"/>
              </a:rPr>
              <a:t>h1 + *[rel=up]{}  </a:t>
            </a:r>
            <a:r>
              <a:rPr b="0" lang="es-ES" sz="1500" spc="-1" strike="noStrike">
                <a:solidFill>
                  <a:srgbClr val="2c6123"/>
                </a:solidFill>
                <a:latin typeface="Courier New"/>
              </a:rPr>
              <a:t>/* a=0 b=0 c=1 d=1 -&gt; especificidad = 0,0,1,1 */</a:t>
            </a:r>
            <a:endParaRPr b="0" lang="es-ES" sz="1500" spc="-1" strike="noStrike">
              <a:latin typeface="Arial"/>
            </a:endParaRPr>
          </a:p>
          <a:p>
            <a:pPr>
              <a:lnSpc>
                <a:spcPct val="100000"/>
              </a:lnSpc>
              <a:spcBef>
                <a:spcPts val="300"/>
              </a:spcBef>
              <a:tabLst>
                <a:tab algn="l" pos="0"/>
              </a:tabLst>
            </a:pPr>
            <a:r>
              <a:rPr b="0" lang="es-ES" sz="1500" spc="-1" strike="noStrike">
                <a:solidFill>
                  <a:srgbClr val="000000"/>
                </a:solidFill>
                <a:latin typeface="Courier New"/>
              </a:rPr>
              <a:t> </a:t>
            </a:r>
            <a:r>
              <a:rPr b="0" lang="es-ES" sz="1500" spc="-1" strike="noStrike">
                <a:solidFill>
                  <a:srgbClr val="000000"/>
                </a:solidFill>
                <a:latin typeface="Courier New"/>
              </a:rPr>
              <a:t>ul ol li.red  {}  </a:t>
            </a:r>
            <a:r>
              <a:rPr b="0" lang="es-ES" sz="1500" spc="-1" strike="noStrike">
                <a:solidFill>
                  <a:srgbClr val="2c6123"/>
                </a:solidFill>
                <a:latin typeface="Courier New"/>
              </a:rPr>
              <a:t>/* a=0 b=0 c=1 d=3 -&gt; especificidad = 0,0,1,3 */</a:t>
            </a:r>
            <a:endParaRPr b="0" lang="es-ES" sz="1500" spc="-1" strike="noStrike">
              <a:latin typeface="Arial"/>
            </a:endParaRPr>
          </a:p>
          <a:p>
            <a:pPr>
              <a:lnSpc>
                <a:spcPct val="100000"/>
              </a:lnSpc>
              <a:spcBef>
                <a:spcPts val="300"/>
              </a:spcBef>
              <a:tabLst>
                <a:tab algn="l" pos="0"/>
              </a:tabLst>
            </a:pPr>
            <a:r>
              <a:rPr b="0" lang="es-ES" sz="1500" spc="-1" strike="noStrike">
                <a:solidFill>
                  <a:srgbClr val="000000"/>
                </a:solidFill>
                <a:latin typeface="Courier New"/>
              </a:rPr>
              <a:t> </a:t>
            </a:r>
            <a:r>
              <a:rPr b="0" lang="es-ES" sz="1500" spc="-1" strike="noStrike">
                <a:solidFill>
                  <a:srgbClr val="000000"/>
                </a:solidFill>
                <a:latin typeface="Courier New"/>
              </a:rPr>
              <a:t>li.red.level  {}  </a:t>
            </a:r>
            <a:r>
              <a:rPr b="0" lang="es-ES" sz="1500" spc="-1" strike="noStrike">
                <a:solidFill>
                  <a:srgbClr val="2c6123"/>
                </a:solidFill>
                <a:latin typeface="Courier New"/>
              </a:rPr>
              <a:t>/* a=0 b=0 c=2 d=1 -&gt; especificidad = 0,0,2,1 */</a:t>
            </a:r>
            <a:endParaRPr b="0" lang="es-ES" sz="1500" spc="-1" strike="noStrike">
              <a:latin typeface="Arial"/>
            </a:endParaRPr>
          </a:p>
          <a:p>
            <a:pPr>
              <a:lnSpc>
                <a:spcPct val="100000"/>
              </a:lnSpc>
              <a:spcBef>
                <a:spcPts val="300"/>
              </a:spcBef>
              <a:tabLst>
                <a:tab algn="l" pos="0"/>
              </a:tabLst>
            </a:pPr>
            <a:r>
              <a:rPr b="0" lang="es-ES" sz="1500" spc="-1" strike="noStrike">
                <a:solidFill>
                  <a:srgbClr val="000000"/>
                </a:solidFill>
                <a:latin typeface="Courier New"/>
              </a:rPr>
              <a:t> </a:t>
            </a:r>
            <a:r>
              <a:rPr b="0" lang="es-ES" sz="1500" spc="-1" strike="noStrike">
                <a:solidFill>
                  <a:srgbClr val="000000"/>
                </a:solidFill>
                <a:latin typeface="Courier New"/>
              </a:rPr>
              <a:t>#x34y         {}  </a:t>
            </a:r>
            <a:r>
              <a:rPr b="0" lang="es-ES" sz="1500" spc="-1" strike="noStrike">
                <a:solidFill>
                  <a:srgbClr val="2c6123"/>
                </a:solidFill>
                <a:latin typeface="Courier New"/>
              </a:rPr>
              <a:t>/* a=0 b=1 c=0 d=0 -&gt; especificidad = 0,1,0,0 */</a:t>
            </a:r>
            <a:endParaRPr b="0" lang="es-ES" sz="1500" spc="-1" strike="noStrike">
              <a:latin typeface="Arial"/>
            </a:endParaRPr>
          </a:p>
          <a:p>
            <a:pPr>
              <a:lnSpc>
                <a:spcPct val="100000"/>
              </a:lnSpc>
              <a:spcBef>
                <a:spcPts val="300"/>
              </a:spcBef>
              <a:tabLst>
                <a:tab algn="l" pos="0"/>
              </a:tabLst>
            </a:pPr>
            <a:r>
              <a:rPr b="0" lang="es-ES" sz="1500" spc="-1" strike="noStrike">
                <a:solidFill>
                  <a:srgbClr val="000000"/>
                </a:solidFill>
                <a:latin typeface="Courier New"/>
              </a:rPr>
              <a:t> </a:t>
            </a:r>
            <a:r>
              <a:rPr b="0" lang="es-ES" sz="1500" spc="-1" strike="noStrike">
                <a:solidFill>
                  <a:srgbClr val="000000"/>
                </a:solidFill>
                <a:latin typeface="Courier New"/>
              </a:rPr>
              <a:t>style=""          </a:t>
            </a:r>
            <a:r>
              <a:rPr b="0" lang="es-ES" sz="1500" spc="-1" strike="noStrike">
                <a:solidFill>
                  <a:srgbClr val="2c6123"/>
                </a:solidFill>
                <a:latin typeface="Courier New"/>
              </a:rPr>
              <a:t>/* a=1 b=0 c=0 d=0 -&gt; especificidad = 1,0,0,0 . </a:t>
            </a:r>
            <a:endParaRPr b="0" lang="es-ES" sz="1500" spc="-1" strike="noStrike">
              <a:latin typeface="Arial"/>
            </a:endParaRPr>
          </a:p>
          <a:p>
            <a:pPr>
              <a:lnSpc>
                <a:spcPct val="100000"/>
              </a:lnSpc>
              <a:spcBef>
                <a:spcPts val="300"/>
              </a:spcBef>
              <a:tabLst>
                <a:tab algn="l" pos="0"/>
              </a:tabLst>
            </a:pPr>
            <a:r>
              <a:rPr b="0" lang="es-ES" sz="1500" spc="-1" strike="noStrike">
                <a:solidFill>
                  <a:srgbClr val="000000"/>
                </a:solidFill>
                <a:latin typeface="Courier New"/>
              </a:rPr>
              <a:t>                      </a:t>
            </a:r>
            <a:r>
              <a:rPr b="0" lang="es-ES" sz="1500" spc="-1" strike="noStrike">
                <a:solidFill>
                  <a:srgbClr val="2c6123"/>
                </a:solidFill>
                <a:latin typeface="Courier New"/>
              </a:rPr>
              <a:t>Éste último es el que se aplica primero*/</a:t>
            </a:r>
            <a:endParaRPr b="0" lang="es-ES" sz="1500" spc="-1" strike="noStrike">
              <a:latin typeface="Arial"/>
            </a:endParaRPr>
          </a:p>
          <a:p>
            <a:pPr>
              <a:lnSpc>
                <a:spcPct val="100000"/>
              </a:lnSpc>
              <a:spcBef>
                <a:spcPts val="519"/>
              </a:spcBef>
              <a:tabLst>
                <a:tab algn="l" pos="0"/>
              </a:tabLst>
            </a:pPr>
            <a:endParaRPr b="0" lang="es-ES" sz="15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16"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CEDE240A-E96B-42AA-8B76-6DCB58387F58}" type="slidenum">
              <a:rPr b="0" lang="es-ES" sz="1200" spc="-1" strike="noStrike">
                <a:solidFill>
                  <a:srgbClr val="000000"/>
                </a:solidFill>
                <a:latin typeface="Garamond"/>
              </a:rPr>
              <a:t>&lt;número&gt;</a:t>
            </a:fld>
            <a:endParaRPr b="0" lang="es-ES" sz="1200" spc="-1" strike="noStrike">
              <a:latin typeface="Times New Roman"/>
            </a:endParaRPr>
          </a:p>
        </p:txBody>
      </p:sp>
      <p:sp>
        <p:nvSpPr>
          <p:cNvPr id="417"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9. PRECEDENCIA DE ESTILOS</a:t>
            </a:r>
            <a:endParaRPr b="0" lang="es-ES" sz="3800" spc="-1" strike="noStrike">
              <a:latin typeface="Arial"/>
            </a:endParaRPr>
          </a:p>
        </p:txBody>
      </p:sp>
      <p:sp>
        <p:nvSpPr>
          <p:cNvPr id="418" name="PlaceHolder 3"/>
          <p:cNvSpPr>
            <a:spLocks noGrp="1"/>
          </p:cNvSpPr>
          <p:nvPr>
            <p:ph/>
          </p:nvPr>
        </p:nvSpPr>
        <p:spPr>
          <a:xfrm>
            <a:off x="457200" y="1052640"/>
            <a:ext cx="8228160" cy="4529160"/>
          </a:xfrm>
          <a:prstGeom prst="rect">
            <a:avLst/>
          </a:prstGeom>
          <a:noFill/>
          <a:ln w="0">
            <a:noFill/>
          </a:ln>
        </p:spPr>
        <p:txBody>
          <a:bodyPr numCol="1" spcCol="0" lIns="0" rIns="0" tIns="0" bIns="0" anchor="t">
            <a:noAutofit/>
          </a:bodyPr>
          <a:p>
            <a:pPr marL="343080" indent="-343080" algn="just">
              <a:lnSpc>
                <a:spcPct val="100000"/>
              </a:lnSpc>
              <a:spcBef>
                <a:spcPts val="519"/>
              </a:spcBef>
              <a:buClr>
                <a:srgbClr val="cc9900"/>
              </a:buClr>
              <a:buSzPct val="65000"/>
              <a:buFont typeface="Wingdings" charset="2"/>
              <a:buChar char=""/>
            </a:pPr>
            <a:r>
              <a:rPr b="0" lang="es-ES" sz="2600" spc="-1" strike="noStrike">
                <a:solidFill>
                  <a:srgbClr val="000000"/>
                </a:solidFill>
                <a:latin typeface="Arial"/>
              </a:rPr>
              <a:t>Por último, estas reglas tienen una excepción que viene dada por el identificador </a:t>
            </a:r>
            <a:r>
              <a:rPr b="0" lang="es-ES" sz="2600" spc="-1" strike="noStrike">
                <a:solidFill>
                  <a:srgbClr val="000000"/>
                </a:solidFill>
                <a:latin typeface="Courier New"/>
              </a:rPr>
              <a:t>!important</a:t>
            </a:r>
            <a:endParaRPr b="0" lang="es-ES" sz="2600" spc="-1" strike="noStrike">
              <a:latin typeface="Arial"/>
            </a:endParaRPr>
          </a:p>
          <a:p>
            <a:pPr marL="343080" indent="-343080" algn="just">
              <a:lnSpc>
                <a:spcPct val="100000"/>
              </a:lnSpc>
              <a:spcBef>
                <a:spcPts val="519"/>
              </a:spcBef>
              <a:buClr>
                <a:srgbClr val="cc9900"/>
              </a:buClr>
              <a:buSzPct val="65000"/>
              <a:buFont typeface="Wingdings" charset="2"/>
              <a:buChar char=""/>
            </a:pPr>
            <a:r>
              <a:rPr b="0" lang="es-ES" sz="2600" spc="-1" strike="noStrike">
                <a:solidFill>
                  <a:srgbClr val="000000"/>
                </a:solidFill>
                <a:latin typeface="Arial"/>
              </a:rPr>
              <a:t>Por ejemplo: </a:t>
            </a:r>
            <a:r>
              <a:rPr b="0" lang="es-ES" sz="2600" spc="-1" strike="noStrike">
                <a:solidFill>
                  <a:srgbClr val="000000"/>
                </a:solidFill>
                <a:latin typeface="Courier New"/>
              </a:rPr>
              <a:t>p{color: blue !important}</a:t>
            </a:r>
            <a:endParaRPr b="0" lang="es-ES" sz="2600" spc="-1" strike="noStrike">
              <a:latin typeface="Arial"/>
            </a:endParaRPr>
          </a:p>
          <a:p>
            <a:pPr marL="343080" indent="-343080" algn="just">
              <a:lnSpc>
                <a:spcPct val="100000"/>
              </a:lnSpc>
              <a:spcBef>
                <a:spcPts val="519"/>
              </a:spcBef>
              <a:buClr>
                <a:srgbClr val="cc9900"/>
              </a:buClr>
              <a:buSzPct val="65000"/>
              <a:buFont typeface="Wingdings" charset="2"/>
              <a:buChar char=""/>
            </a:pPr>
            <a:r>
              <a:rPr b="0" lang="es-ES" sz="2600" spc="-1" strike="noStrike">
                <a:solidFill>
                  <a:srgbClr val="000000"/>
                </a:solidFill>
                <a:latin typeface="Arial"/>
              </a:rPr>
              <a:t>Esta última regla tendría prioridad sobre otras más específicas.</a:t>
            </a:r>
            <a:endParaRPr b="0" lang="es-ES" sz="2600" spc="-1" strike="noStrike">
              <a:latin typeface="Arial"/>
            </a:endParaRPr>
          </a:p>
          <a:p>
            <a:pPr marL="343080" indent="-343080" algn="just">
              <a:lnSpc>
                <a:spcPct val="100000"/>
              </a:lnSpc>
              <a:spcBef>
                <a:spcPts val="519"/>
              </a:spcBef>
              <a:buClr>
                <a:srgbClr val="cc9900"/>
              </a:buClr>
              <a:buSzPct val="65000"/>
              <a:buFont typeface="Wingdings" charset="2"/>
              <a:buChar char=""/>
            </a:pPr>
            <a:r>
              <a:rPr b="0" lang="es-ES" sz="2600" spc="-1" strike="noStrike">
                <a:solidFill>
                  <a:srgbClr val="000000"/>
                </a:solidFill>
                <a:latin typeface="Arial"/>
              </a:rPr>
              <a:t>En caso de que haya varias reglas con </a:t>
            </a:r>
            <a:r>
              <a:rPr b="0" lang="es-ES" sz="2600" spc="-1" strike="noStrike">
                <a:solidFill>
                  <a:srgbClr val="000000"/>
                </a:solidFill>
                <a:latin typeface="Courier New"/>
              </a:rPr>
              <a:t>!important</a:t>
            </a:r>
            <a:r>
              <a:rPr b="0" lang="es-ES" sz="2600" spc="-1" strike="noStrike">
                <a:solidFill>
                  <a:srgbClr val="000000"/>
                </a:solidFill>
                <a:latin typeface="Arial"/>
              </a:rPr>
              <a:t>, se tienen en cuenta los mismos parámetros y se opta por la más específica.</a:t>
            </a:r>
            <a:endParaRPr b="0" lang="es-ES" sz="2600" spc="-1" strike="noStrike">
              <a:latin typeface="Arial"/>
            </a:endParaRPr>
          </a:p>
          <a:p>
            <a:pPr>
              <a:lnSpc>
                <a:spcPct val="100000"/>
              </a:lnSpc>
              <a:spcBef>
                <a:spcPts val="300"/>
              </a:spcBef>
            </a:pPr>
            <a:endParaRPr b="0" lang="es-ES" sz="2600" spc="-1" strike="noStrike">
              <a:latin typeface="Arial"/>
            </a:endParaRPr>
          </a:p>
          <a:p>
            <a:pPr>
              <a:lnSpc>
                <a:spcPct val="100000"/>
              </a:lnSpc>
              <a:spcBef>
                <a:spcPts val="519"/>
              </a:spcBef>
              <a:tabLst>
                <a:tab algn="l" pos="0"/>
              </a:tabLst>
            </a:pPr>
            <a:endParaRPr b="0" lang="es-ES" sz="26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19" name="PlaceHolder 1"/>
          <p:cNvSpPr>
            <a:spLocks noGrp="1"/>
          </p:cNvSpPr>
          <p:nvPr>
            <p:ph type="sldNum"/>
          </p:nvPr>
        </p:nvSpPr>
        <p:spPr>
          <a:xfrm>
            <a:off x="6553080" y="6243480"/>
            <a:ext cx="2132280" cy="455760"/>
          </a:xfrm>
          <a:prstGeom prst="rect">
            <a:avLst/>
          </a:prstGeom>
          <a:noFill/>
          <a:ln w="9360">
            <a:noFill/>
          </a:ln>
        </p:spPr>
        <p:txBody>
          <a:bodyPr numCol="1" spcCol="0" lIns="90000" rIns="90000" tIns="45000" bIns="45000" anchor="b">
            <a:noAutofit/>
          </a:bodyPr>
          <a:p>
            <a:pPr algn="r">
              <a:lnSpc>
                <a:spcPct val="100000"/>
              </a:lnSpc>
            </a:pPr>
            <a:fld id="{4DFB6A5F-1788-451B-A8D0-B768D42F3717}" type="slidenum">
              <a:rPr b="0" lang="es-ES" sz="1200" spc="-1" strike="noStrike">
                <a:solidFill>
                  <a:srgbClr val="000000"/>
                </a:solidFill>
                <a:latin typeface="Garamond"/>
              </a:rPr>
              <a:t>&lt;número&gt;</a:t>
            </a:fld>
            <a:endParaRPr b="0" lang="es-ES" sz="1200" spc="-1" strike="noStrike">
              <a:latin typeface="Times New Roman"/>
            </a:endParaRPr>
          </a:p>
        </p:txBody>
      </p:sp>
      <p:sp>
        <p:nvSpPr>
          <p:cNvPr id="420" name="PlaceHolder 2"/>
          <p:cNvSpPr>
            <a:spLocks noGrp="1"/>
          </p:cNvSpPr>
          <p:nvPr>
            <p:ph type="title"/>
          </p:nvPr>
        </p:nvSpPr>
        <p:spPr>
          <a:xfrm>
            <a:off x="457200" y="277920"/>
            <a:ext cx="8228160" cy="1138320"/>
          </a:xfrm>
          <a:prstGeom prst="rect">
            <a:avLst/>
          </a:prstGeom>
          <a:noFill/>
          <a:ln w="0">
            <a:noFill/>
          </a:ln>
        </p:spPr>
        <p:txBody>
          <a:bodyPr numCol="1" spcCol="0" lIns="0" rIns="0" tIns="0" bIns="0" anchor="t">
            <a:noAutofit/>
          </a:bodyPr>
          <a:p>
            <a:pPr>
              <a:lnSpc>
                <a:spcPct val="100000"/>
              </a:lnSpc>
            </a:pPr>
            <a:r>
              <a:rPr b="1" lang="es-ES" sz="3800" spc="-1" strike="noStrike">
                <a:solidFill>
                  <a:srgbClr val="006633"/>
                </a:solidFill>
                <a:latin typeface="Garamond"/>
              </a:rPr>
              <a:t>10. COMPATIBILIDAD CSS NAVEGADORES</a:t>
            </a:r>
            <a:br/>
            <a:endParaRPr b="0" lang="es-ES" sz="3800" spc="-1" strike="noStrike">
              <a:latin typeface="Arial"/>
            </a:endParaRPr>
          </a:p>
        </p:txBody>
      </p:sp>
      <p:sp>
        <p:nvSpPr>
          <p:cNvPr id="421" name="PlaceHolder 3"/>
          <p:cNvSpPr>
            <a:spLocks noGrp="1"/>
          </p:cNvSpPr>
          <p:nvPr>
            <p:ph/>
          </p:nvPr>
        </p:nvSpPr>
        <p:spPr>
          <a:xfrm>
            <a:off x="457200" y="1600200"/>
            <a:ext cx="8228160" cy="4529160"/>
          </a:xfrm>
          <a:prstGeom prst="rect">
            <a:avLst/>
          </a:prstGeom>
          <a:noFill/>
          <a:ln w="0">
            <a:noFill/>
          </a:ln>
        </p:spPr>
        <p:txBody>
          <a:bodyPr numCol="1" spcCol="0" lIns="0" rIns="0" tIns="0" bIns="0" anchor="t">
            <a:noAutofit/>
          </a:bodyPr>
          <a:p>
            <a:pPr marL="343080" indent="-343080" algn="just">
              <a:lnSpc>
                <a:spcPct val="100000"/>
              </a:lnSpc>
              <a:spcBef>
                <a:spcPts val="479"/>
              </a:spcBef>
              <a:buClr>
                <a:srgbClr val="cc9900"/>
              </a:buClr>
              <a:buSzPct val="65000"/>
              <a:buFont typeface="Wingdings" charset="2"/>
              <a:buChar char=""/>
            </a:pPr>
            <a:r>
              <a:rPr b="0" lang="es-ES" sz="2400" spc="-1" strike="noStrike">
                <a:solidFill>
                  <a:srgbClr val="000000"/>
                </a:solidFill>
                <a:latin typeface="Arial"/>
              </a:rPr>
              <a:t>A continuación se incluye un enlace con la compatibilidad de las diferentes propiedades de CSS en los navegadores más empleados:</a:t>
            </a:r>
            <a:endParaRPr b="0" lang="es-ES" sz="24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0" lang="es-ES" sz="1800" spc="-1" strike="noStrike" u="sng">
                <a:solidFill>
                  <a:srgbClr val="996600"/>
                </a:solidFill>
                <a:uFillTx/>
                <a:latin typeface="Arial"/>
                <a:hlinkClick r:id="rId1"/>
              </a:rPr>
              <a:t>https://www.w3schools.com/cssref/css3_browsersupport.asp</a:t>
            </a:r>
            <a:endParaRPr b="0" lang="es-ES" sz="1800" spc="-1" strike="noStrike">
              <a:latin typeface="Arial"/>
            </a:endParaRPr>
          </a:p>
          <a:p>
            <a:pPr lvl="1" marL="343080" indent="-343080" algn="just">
              <a:lnSpc>
                <a:spcPct val="100000"/>
              </a:lnSpc>
              <a:spcBef>
                <a:spcPts val="479"/>
              </a:spcBef>
              <a:buClr>
                <a:srgbClr val="cc9900"/>
              </a:buClr>
              <a:buSzPct val="65000"/>
              <a:buFont typeface="Wingdings" charset="2"/>
              <a:buChar char=""/>
            </a:pPr>
            <a:r>
              <a:rPr b="0" lang="es-ES" sz="2400" spc="-1" strike="noStrike">
                <a:solidFill>
                  <a:srgbClr val="000000"/>
                </a:solidFill>
                <a:latin typeface="Arial"/>
              </a:rPr>
              <a:t>Mientras que la página siguiente contiene un buscador por propiedad que permite verificar su soporte en una amplia gama de navegadores:</a:t>
            </a:r>
            <a:endParaRPr b="0" lang="es-ES" sz="2400" spc="-1" strike="noStrike">
              <a:latin typeface="Arial"/>
            </a:endParaRPr>
          </a:p>
          <a:p>
            <a:pPr lvl="1" marL="669960" indent="-325440" algn="just">
              <a:lnSpc>
                <a:spcPct val="100000"/>
              </a:lnSpc>
              <a:spcBef>
                <a:spcPts val="360"/>
              </a:spcBef>
              <a:buClr>
                <a:srgbClr val="3b812f"/>
              </a:buClr>
              <a:buSzPct val="60000"/>
              <a:buFont typeface="Wingdings" charset="2"/>
              <a:buChar char=""/>
            </a:pPr>
            <a:r>
              <a:rPr b="0" lang="es-ES" sz="1800" spc="-1" strike="noStrike" u="sng">
                <a:solidFill>
                  <a:srgbClr val="996600"/>
                </a:solidFill>
                <a:uFillTx/>
                <a:latin typeface="Arial"/>
                <a:hlinkClick r:id="rId2"/>
              </a:rPr>
              <a:t>https://caniuse.com/</a:t>
            </a:r>
            <a:endParaRPr b="0" lang="es-ES" sz="1800" spc="-1" strike="noStrike">
              <a:latin typeface="Arial"/>
            </a:endParaRPr>
          </a:p>
          <a:p>
            <a:pPr>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77920"/>
            <a:ext cx="8228160" cy="1138320"/>
          </a:xfrm>
          <a:prstGeom prst="rect">
            <a:avLst/>
          </a:prstGeom>
          <a:noFill/>
          <a:ln w="0">
            <a:noFill/>
          </a:ln>
        </p:spPr>
        <p:txBody>
          <a:bodyPr numCol="1" spcCol="0" lIns="90000" rIns="90000" tIns="45000" bIns="45000" anchor="t">
            <a:noAutofit/>
          </a:bodyPr>
          <a:p>
            <a:pPr>
              <a:lnSpc>
                <a:spcPct val="100000"/>
              </a:lnSpc>
            </a:pPr>
            <a:r>
              <a:rPr b="1" lang="es-ES_tradnl" sz="3800" spc="-1" strike="noStrike">
                <a:solidFill>
                  <a:srgbClr val="006633"/>
                </a:solidFill>
                <a:latin typeface="Garamond"/>
              </a:rPr>
              <a:t>11. DIRECCIONES DE INTERÉS</a:t>
            </a:r>
            <a:endParaRPr b="0" lang="es-ES" sz="3800" spc="-1" strike="noStrike">
              <a:latin typeface="Arial"/>
            </a:endParaRPr>
          </a:p>
        </p:txBody>
      </p:sp>
      <p:sp>
        <p:nvSpPr>
          <p:cNvPr id="423" name="PlaceHolder 2"/>
          <p:cNvSpPr>
            <a:spLocks noGrp="1"/>
          </p:cNvSpPr>
          <p:nvPr>
            <p:ph/>
          </p:nvPr>
        </p:nvSpPr>
        <p:spPr>
          <a:xfrm>
            <a:off x="468360" y="1052640"/>
            <a:ext cx="8228160" cy="4529160"/>
          </a:xfrm>
          <a:prstGeom prst="rect">
            <a:avLst/>
          </a:prstGeom>
          <a:noFill/>
          <a:ln w="0">
            <a:noFill/>
          </a:ln>
        </p:spPr>
        <p:txBody>
          <a:bodyPr numCol="1" spcCol="0" lIns="90000" rIns="90000" tIns="45000" bIns="45000" anchor="t">
            <a:noAutofit/>
          </a:bodyPr>
          <a:p>
            <a:pPr marL="343080" indent="-343080">
              <a:lnSpc>
                <a:spcPct val="90000"/>
              </a:lnSpc>
              <a:spcBef>
                <a:spcPts val="420"/>
              </a:spcBef>
              <a:buClr>
                <a:srgbClr val="cc9900"/>
              </a:buClr>
              <a:buSzPct val="65000"/>
              <a:buFont typeface="Wingdings" charset="2"/>
              <a:buChar char=""/>
            </a:pPr>
            <a:r>
              <a:rPr b="0" lang="es-ES" sz="2100" spc="-1" strike="noStrike" u="sng">
                <a:solidFill>
                  <a:srgbClr val="996600"/>
                </a:solidFill>
                <a:uFillTx/>
                <a:latin typeface="Arial"/>
                <a:hlinkClick r:id="rId1"/>
              </a:rPr>
              <a:t>http://www.w3.org/</a:t>
            </a:r>
            <a:endParaRPr b="0" lang="es-ES" sz="2100" spc="-1" strike="noStrike">
              <a:latin typeface="Arial"/>
            </a:endParaRPr>
          </a:p>
          <a:p>
            <a:pPr marL="343080" indent="-343080">
              <a:lnSpc>
                <a:spcPct val="90000"/>
              </a:lnSpc>
              <a:spcBef>
                <a:spcPts val="420"/>
              </a:spcBef>
              <a:buClr>
                <a:srgbClr val="cc9900"/>
              </a:buClr>
              <a:buSzPct val="65000"/>
              <a:buFont typeface="Wingdings" charset="2"/>
              <a:buChar char=""/>
            </a:pPr>
            <a:r>
              <a:rPr b="0" lang="es-ES" sz="2100" spc="-1" strike="noStrike" u="sng">
                <a:solidFill>
                  <a:srgbClr val="996600"/>
                </a:solidFill>
                <a:uFillTx/>
                <a:latin typeface="Arial"/>
                <a:hlinkClick r:id="rId2"/>
              </a:rPr>
              <a:t>http://www.w3schools.com/</a:t>
            </a:r>
            <a:endParaRPr b="0" lang="es-ES" sz="2100" spc="-1" strike="noStrike">
              <a:latin typeface="Arial"/>
            </a:endParaRPr>
          </a:p>
          <a:p>
            <a:pPr marL="343080" indent="-343080">
              <a:lnSpc>
                <a:spcPct val="90000"/>
              </a:lnSpc>
              <a:spcBef>
                <a:spcPts val="420"/>
              </a:spcBef>
              <a:buClr>
                <a:srgbClr val="cc9900"/>
              </a:buClr>
              <a:buSzPct val="65000"/>
              <a:buFont typeface="Wingdings" charset="2"/>
              <a:buChar char=""/>
            </a:pPr>
            <a:r>
              <a:rPr b="0" lang="es-ES" sz="2100" spc="-1" strike="noStrike" u="sng">
                <a:solidFill>
                  <a:srgbClr val="996600"/>
                </a:solidFill>
                <a:uFillTx/>
                <a:latin typeface="Arial"/>
                <a:hlinkClick r:id="rId3"/>
              </a:rPr>
              <a:t>http://jigsaw.w3.org/css-validator/</a:t>
            </a:r>
            <a:endParaRPr b="0" lang="es-ES" sz="2100" spc="-1" strike="noStrike">
              <a:latin typeface="Arial"/>
            </a:endParaRPr>
          </a:p>
          <a:p>
            <a:pPr marL="343080" indent="-343080">
              <a:lnSpc>
                <a:spcPct val="90000"/>
              </a:lnSpc>
              <a:spcBef>
                <a:spcPts val="420"/>
              </a:spcBef>
              <a:buClr>
                <a:srgbClr val="cc9900"/>
              </a:buClr>
              <a:buSzPct val="65000"/>
              <a:buFont typeface="Wingdings" charset="2"/>
              <a:buChar char=""/>
            </a:pPr>
            <a:r>
              <a:rPr b="0" lang="es-ES" sz="2100" spc="-1" strike="noStrike" u="sng">
                <a:solidFill>
                  <a:srgbClr val="996600"/>
                </a:solidFill>
                <a:uFillTx/>
                <a:latin typeface="Arial"/>
                <a:hlinkClick r:id="rId4"/>
              </a:rPr>
              <a:t>http://xhtml-css.com/</a:t>
            </a:r>
            <a:endParaRPr b="0" lang="es-ES" sz="2100" spc="-1" strike="noStrike">
              <a:latin typeface="Arial"/>
            </a:endParaRPr>
          </a:p>
          <a:p>
            <a:pPr marL="343080" indent="-343080">
              <a:lnSpc>
                <a:spcPct val="90000"/>
              </a:lnSpc>
              <a:spcBef>
                <a:spcPts val="420"/>
              </a:spcBef>
              <a:buClr>
                <a:srgbClr val="cc9900"/>
              </a:buClr>
              <a:buSzPct val="65000"/>
              <a:buFont typeface="Wingdings" charset="2"/>
              <a:buChar char=""/>
            </a:pPr>
            <a:r>
              <a:rPr b="0" lang="es-ES" sz="2100" spc="-1" strike="noStrike" u="sng">
                <a:solidFill>
                  <a:srgbClr val="996600"/>
                </a:solidFill>
                <a:uFillTx/>
                <a:latin typeface="Arial"/>
                <a:hlinkClick r:id="rId5"/>
              </a:rPr>
              <a:t>https://desarrolloweb.com/css/</a:t>
            </a:r>
            <a:endParaRPr b="0" lang="es-ES" sz="2100" spc="-1" strike="noStrike">
              <a:latin typeface="Arial"/>
            </a:endParaRPr>
          </a:p>
          <a:p>
            <a:pPr marL="343080" indent="-343080">
              <a:lnSpc>
                <a:spcPct val="90000"/>
              </a:lnSpc>
              <a:spcBef>
                <a:spcPts val="420"/>
              </a:spcBef>
              <a:buClr>
                <a:srgbClr val="cc9900"/>
              </a:buClr>
              <a:buSzPct val="65000"/>
              <a:buFont typeface="Wingdings" charset="2"/>
              <a:buChar char=""/>
            </a:pPr>
            <a:r>
              <a:rPr b="0" lang="es-ES" sz="2100" spc="-1" strike="noStrike" u="sng">
                <a:solidFill>
                  <a:srgbClr val="996600"/>
                </a:solidFill>
                <a:uFillTx/>
                <a:latin typeface="Arial"/>
                <a:hlinkClick r:id="rId6"/>
              </a:rPr>
              <a:t>https://uniwebsidad.com/libros/css</a:t>
            </a:r>
            <a:endParaRPr b="0" lang="es-ES" sz="2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5409</TotalTime>
  <Application>LibreOffice/7.2.2.2$Windows_X86_64 LibreOffice_project/02b2acce88a210515b4a5bb2e46cbfb63fe97d56</Application>
  <AppVersion>15.0000</AppVersion>
  <Words>12067</Words>
  <Paragraphs>1065</Paragraphs>
  <Company>casa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2012-10-02T19:26:38Z</dcterms:created>
  <dc:creator>SBF</dc:creator>
  <dc:description/>
  <dc:language>es-ES</dc:language>
  <cp:lastModifiedBy/>
  <dcterms:modified xsi:type="dcterms:W3CDTF">2022-10-24T23:24:33Z</dcterms:modified>
  <cp:revision>489</cp:revision>
  <dc:subject/>
  <dc:title>UD1 USO DE ESTILOS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27</vt:i4>
  </property>
  <property fmtid="{D5CDD505-2E9C-101B-9397-08002B2CF9AE}" pid="3" name="PresentationFormat">
    <vt:lpwstr>Presentación en pantalla (4:3)</vt:lpwstr>
  </property>
  <property fmtid="{D5CDD505-2E9C-101B-9397-08002B2CF9AE}" pid="4" name="Slides">
    <vt:i4>96</vt:i4>
  </property>
</Properties>
</file>