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1" r:id="rId3"/>
    <p:sldId id="262" r:id="rId4"/>
    <p:sldId id="257" r:id="rId5"/>
    <p:sldId id="258" r:id="rId6"/>
    <p:sldId id="263"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F"/>
    <a:srgbClr val="FF5D5D"/>
    <a:srgbClr val="FF7575"/>
    <a:srgbClr val="BDBDBD"/>
    <a:srgbClr val="FF9393"/>
    <a:srgbClr val="030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7" autoAdjust="0"/>
    <p:restoredTop sz="60291" autoAdjust="0"/>
  </p:normalViewPr>
  <p:slideViewPr>
    <p:cSldViewPr snapToGrid="0">
      <p:cViewPr>
        <p:scale>
          <a:sx n="100" d="100"/>
          <a:sy n="100" d="100"/>
        </p:scale>
        <p:origin x="264" y="-72"/>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3" d="100"/>
          <a:sy n="83" d="100"/>
        </p:scale>
        <p:origin x="37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97386086773313E-2"/>
          <c:y val="1.9236443370845926E-2"/>
          <c:w val="0.93980809187920678"/>
          <c:h val="0.68398355735486971"/>
        </c:manualLayout>
      </c:layout>
      <c:barChart>
        <c:barDir val="col"/>
        <c:grouping val="clustered"/>
        <c:varyColors val="0"/>
        <c:ser>
          <c:idx val="0"/>
          <c:order val="0"/>
          <c:tx>
            <c:strRef>
              <c:f>Hoja1!$B$1</c:f>
              <c:strCache>
                <c:ptCount val="1"/>
                <c:pt idx="0">
                  <c:v>2022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2"/>
              <c:layout>
                <c:manualLayout>
                  <c:x val="0"/>
                  <c:y val="8.75273925130309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7BE-4D66-900C-98B62CD9BD51}"/>
                </c:ext>
              </c:extLst>
            </c:dLbl>
            <c:dLbl>
              <c:idx val="3"/>
              <c:layout>
                <c:manualLayout>
                  <c:x val="0"/>
                  <c:y val="-2.33406380034749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7BE-4D66-900C-98B62CD9BD51}"/>
                </c:ext>
              </c:extLst>
            </c:dLbl>
            <c:dLbl>
              <c:idx val="6"/>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s-ES"/>
                </a:p>
              </c:txPr>
              <c:showLegendKey val="0"/>
              <c:showVal val="1"/>
              <c:showCatName val="0"/>
              <c:showSerName val="0"/>
              <c:showPercent val="0"/>
              <c:showBubbleSize val="0"/>
              <c:extLst>
                <c:ext xmlns:c16="http://schemas.microsoft.com/office/drawing/2014/chart" uri="{C3380CC4-5D6E-409C-BE32-E72D297353CC}">
                  <c16:uniqueId val="{00000007-3168-4DBE-B8AC-E63D944814BB}"/>
                </c:ext>
              </c:extLst>
            </c:dLbl>
            <c:dLbl>
              <c:idx val="7"/>
              <c:layout>
                <c:manualLayout>
                  <c:x val="0"/>
                  <c:y val="-1.7505478502606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7BE-4D66-900C-98B62CD9BD51}"/>
                </c:ext>
              </c:extLst>
            </c:dLbl>
            <c:dLbl>
              <c:idx val="8"/>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s-ES"/>
                </a:p>
              </c:txPr>
              <c:showLegendKey val="0"/>
              <c:showVal val="1"/>
              <c:showCatName val="0"/>
              <c:showSerName val="0"/>
              <c:showPercent val="0"/>
              <c:showBubbleSize val="0"/>
              <c:extLst>
                <c:ext xmlns:c16="http://schemas.microsoft.com/office/drawing/2014/chart" uri="{C3380CC4-5D6E-409C-BE32-E72D297353CC}">
                  <c16:uniqueId val="{00000006-3168-4DBE-B8AC-E63D944814B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Hoja1!$B$2:$B$13</c:f>
              <c:numCache>
                <c:formatCode>General</c:formatCode>
                <c:ptCount val="12"/>
                <c:pt idx="0">
                  <c:v>700</c:v>
                </c:pt>
                <c:pt idx="1">
                  <c:v>98</c:v>
                </c:pt>
                <c:pt idx="2">
                  <c:v>120</c:v>
                </c:pt>
                <c:pt idx="3">
                  <c:v>186</c:v>
                </c:pt>
                <c:pt idx="4">
                  <c:v>360</c:v>
                </c:pt>
                <c:pt idx="5">
                  <c:v>180</c:v>
                </c:pt>
                <c:pt idx="6">
                  <c:v>25</c:v>
                </c:pt>
                <c:pt idx="7">
                  <c:v>165</c:v>
                </c:pt>
                <c:pt idx="8">
                  <c:v>800</c:v>
                </c:pt>
                <c:pt idx="9">
                  <c:v>690</c:v>
                </c:pt>
                <c:pt idx="10">
                  <c:v>95</c:v>
                </c:pt>
                <c:pt idx="11">
                  <c:v>694</c:v>
                </c:pt>
              </c:numCache>
            </c:numRef>
          </c:val>
          <c:extLst>
            <c:ext xmlns:c16="http://schemas.microsoft.com/office/drawing/2014/chart" uri="{C3380CC4-5D6E-409C-BE32-E72D297353CC}">
              <c16:uniqueId val="{00000000-3168-4DBE-B8AC-E63D944814BB}"/>
            </c:ext>
          </c:extLst>
        </c:ser>
        <c:ser>
          <c:idx val="1"/>
          <c:order val="1"/>
          <c:tx>
            <c:strRef>
              <c:f>Hoja1!$C$1</c:f>
              <c:strCache>
                <c:ptCount val="1"/>
                <c:pt idx="0">
                  <c:v>2023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6"/>
              <c:layout>
                <c:manualLayout>
                  <c:x val="0"/>
                  <c:y val="-3.20933772547780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BE-4D66-900C-98B62CD9BD51}"/>
                </c:ext>
              </c:extLst>
            </c:dLbl>
            <c:dLbl>
              <c:idx val="8"/>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s-ES"/>
                </a:p>
              </c:txPr>
              <c:showLegendKey val="0"/>
              <c:showVal val="1"/>
              <c:showCatName val="0"/>
              <c:showSerName val="0"/>
              <c:showPercent val="0"/>
              <c:showBubbleSize val="0"/>
              <c:extLst>
                <c:ext xmlns:c16="http://schemas.microsoft.com/office/drawing/2014/chart" uri="{C3380CC4-5D6E-409C-BE32-E72D297353CC}">
                  <c16:uniqueId val="{00000004-3168-4DBE-B8AC-E63D944814BB}"/>
                </c:ext>
              </c:extLst>
            </c:dLbl>
            <c:dLbl>
              <c:idx val="9"/>
              <c:layout>
                <c:manualLayout>
                  <c:x val="-1.2079008191497099E-16"/>
                  <c:y val="-1.7505478502606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7BE-4D66-900C-98B62CD9BD51}"/>
                </c:ext>
              </c:extLst>
            </c:dLbl>
            <c:dLbl>
              <c:idx val="1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s-ES"/>
                </a:p>
              </c:txPr>
              <c:showLegendKey val="0"/>
              <c:showVal val="1"/>
              <c:showCatName val="0"/>
              <c:showSerName val="0"/>
              <c:showPercent val="0"/>
              <c:showBubbleSize val="0"/>
              <c:extLst>
                <c:ext xmlns:c16="http://schemas.microsoft.com/office/drawing/2014/chart" uri="{C3380CC4-5D6E-409C-BE32-E72D297353CC}">
                  <c16:uniqueId val="{00000005-3168-4DBE-B8AC-E63D944814BB}"/>
                </c:ext>
              </c:extLst>
            </c:dLbl>
            <c:dLbl>
              <c:idx val="11"/>
              <c:layout>
                <c:manualLayout>
                  <c:x val="-1.2079008191497099E-16"/>
                  <c:y val="-2.3340638003474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7BE-4D66-900C-98B62CD9BD5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Hoja1!$C$2:$C$13</c:f>
              <c:numCache>
                <c:formatCode>General</c:formatCode>
                <c:ptCount val="12"/>
                <c:pt idx="0">
                  <c:v>650</c:v>
                </c:pt>
                <c:pt idx="1">
                  <c:v>40</c:v>
                </c:pt>
                <c:pt idx="2">
                  <c:v>250</c:v>
                </c:pt>
                <c:pt idx="3">
                  <c:v>180</c:v>
                </c:pt>
                <c:pt idx="4">
                  <c:v>100</c:v>
                </c:pt>
                <c:pt idx="5">
                  <c:v>600</c:v>
                </c:pt>
                <c:pt idx="6">
                  <c:v>345</c:v>
                </c:pt>
                <c:pt idx="7">
                  <c:v>165</c:v>
                </c:pt>
                <c:pt idx="8">
                  <c:v>1000</c:v>
                </c:pt>
                <c:pt idx="9">
                  <c:v>763</c:v>
                </c:pt>
                <c:pt idx="10">
                  <c:v>15</c:v>
                </c:pt>
                <c:pt idx="11">
                  <c:v>750</c:v>
                </c:pt>
              </c:numCache>
            </c:numRef>
          </c:val>
          <c:extLst>
            <c:ext xmlns:c16="http://schemas.microsoft.com/office/drawing/2014/chart" uri="{C3380CC4-5D6E-409C-BE32-E72D297353CC}">
              <c16:uniqueId val="{00000001-3168-4DBE-B8AC-E63D944814BB}"/>
            </c:ext>
          </c:extLst>
        </c:ser>
        <c:dLbls>
          <c:showLegendKey val="0"/>
          <c:showVal val="1"/>
          <c:showCatName val="0"/>
          <c:showSerName val="0"/>
          <c:showPercent val="0"/>
          <c:showBubbleSize val="0"/>
        </c:dLbls>
        <c:gapWidth val="100"/>
        <c:overlap val="-24"/>
        <c:axId val="1916605455"/>
        <c:axId val="1916605935"/>
      </c:barChart>
      <c:catAx>
        <c:axId val="19166054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s-ES"/>
          </a:p>
        </c:txPr>
        <c:crossAx val="1916605935"/>
        <c:crosses val="autoZero"/>
        <c:auto val="1"/>
        <c:lblAlgn val="ctr"/>
        <c:lblOffset val="100"/>
        <c:noMultiLvlLbl val="0"/>
      </c:catAx>
      <c:valAx>
        <c:axId val="1916605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s-ES"/>
          </a:p>
        </c:txPr>
        <c:crossAx val="1916605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Target de personas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434-4C21-83C8-D233FE54422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434-4C21-83C8-D233FE54422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434-4C21-83C8-D233FE54422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434-4C21-83C8-D233FE54422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434-4C21-83C8-D233FE544229}"/>
              </c:ext>
            </c:extLst>
          </c:dPt>
          <c:dLbls>
            <c:dLbl>
              <c:idx val="0"/>
              <c:layout>
                <c:manualLayout>
                  <c:x val="-7.0937078817701089E-7"/>
                  <c:y val="0.12707401723331993"/>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s-E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434-4C21-83C8-D233FE544229}"/>
                </c:ext>
              </c:extLst>
            </c:dLbl>
            <c:dLbl>
              <c:idx val="1"/>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s-ES"/>
                </a:p>
              </c:txPr>
              <c:dLblPos val="ctr"/>
              <c:showLegendKey val="0"/>
              <c:showVal val="0"/>
              <c:showCatName val="0"/>
              <c:showSerName val="0"/>
              <c:showPercent val="1"/>
              <c:showBubbleSize val="0"/>
              <c:extLst>
                <c:ext xmlns:c16="http://schemas.microsoft.com/office/drawing/2014/chart" uri="{C3380CC4-5D6E-409C-BE32-E72D297353CC}">
                  <c16:uniqueId val="{00000003-9434-4C21-83C8-D233FE544229}"/>
                </c:ext>
              </c:extLst>
            </c:dLbl>
            <c:dLbl>
              <c:idx val="2"/>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accent6">
                          <a:lumMod val="60000"/>
                          <a:lumOff val="40000"/>
                        </a:schemeClr>
                      </a:solidFill>
                      <a:latin typeface="Times New Roman" panose="02020603050405020304" pitchFamily="18" charset="0"/>
                      <a:ea typeface="+mn-ea"/>
                      <a:cs typeface="Times New Roman" panose="02020603050405020304" pitchFamily="18" charset="0"/>
                    </a:defRPr>
                  </a:pPr>
                  <a:endParaRPr lang="es-ES"/>
                </a:p>
              </c:txPr>
              <c:dLblPos val="ctr"/>
              <c:showLegendKey val="0"/>
              <c:showVal val="0"/>
              <c:showCatName val="0"/>
              <c:showSerName val="0"/>
              <c:showPercent val="1"/>
              <c:showBubbleSize val="0"/>
              <c:extLst>
                <c:ext xmlns:c16="http://schemas.microsoft.com/office/drawing/2014/chart" uri="{C3380CC4-5D6E-409C-BE32-E72D297353CC}">
                  <c16:uniqueId val="{00000005-9434-4C21-83C8-D233FE544229}"/>
                </c:ext>
              </c:extLst>
            </c:dLbl>
            <c:dLbl>
              <c:idx val="3"/>
              <c:tx>
                <c:rich>
                  <a:bodyPr/>
                  <a:lstStyle/>
                  <a:p>
                    <a:fld id="{A81C8CDC-DC32-472A-AE5E-2CE0CC205504}" type="PERCENTAGE">
                      <a:rPr lang="en-US">
                        <a:solidFill>
                          <a:srgbClr val="FFFF9F"/>
                        </a:solidFill>
                      </a:rPr>
                      <a:pPr/>
                      <a:t>[PORCENTAJE]</a:t>
                    </a:fld>
                    <a:endParaRPr lang="es-E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434-4C21-83C8-D233FE544229}"/>
                </c:ext>
              </c:extLst>
            </c:dLbl>
            <c:dLbl>
              <c:idx val="4"/>
              <c:tx>
                <c:rich>
                  <a:bodyPr/>
                  <a:lstStyle/>
                  <a:p>
                    <a:fld id="{8223E5A5-DFDB-40D0-AA5F-70AC574CDD44}" type="PERCENTAGE">
                      <a:rPr lang="en-US">
                        <a:solidFill>
                          <a:srgbClr val="FF5D5D"/>
                        </a:solidFill>
                      </a:rPr>
                      <a:pPr/>
                      <a:t>[PORCENTAJE]</a:t>
                    </a:fld>
                    <a:endParaRPr lang="es-E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9434-4C21-83C8-D233FE544229}"/>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s-E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Hoja1!$A$2:$A$6</c:f>
              <c:numCache>
                <c:formatCode>General</c:formatCode>
                <c:ptCount val="5"/>
              </c:numCache>
            </c:numRef>
          </c:cat>
          <c:val>
            <c:numRef>
              <c:f>Hoja1!$B$2:$B$6</c:f>
              <c:numCache>
                <c:formatCode>0%</c:formatCode>
                <c:ptCount val="5"/>
                <c:pt idx="0">
                  <c:v>0</c:v>
                </c:pt>
                <c:pt idx="1">
                  <c:v>0.4</c:v>
                </c:pt>
                <c:pt idx="2">
                  <c:v>0.3</c:v>
                </c:pt>
                <c:pt idx="3">
                  <c:v>0.18</c:v>
                </c:pt>
                <c:pt idx="4">
                  <c:v>0.12</c:v>
                </c:pt>
              </c:numCache>
            </c:numRef>
          </c:val>
          <c:extLst>
            <c:ext xmlns:c16="http://schemas.microsoft.com/office/drawing/2014/chart" uri="{C3380CC4-5D6E-409C-BE32-E72D297353CC}">
              <c16:uniqueId val="{00000000-D4FB-4EB0-A4C4-95B66D6C053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7374008654323632"/>
          <c:y val="0.33879648053081601"/>
          <c:w val="5.9593246790097198E-2"/>
          <c:h val="0.4124616382363309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109AF8A-A1A6-639E-2EFA-02A875E821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B010D15-FE21-860A-0226-C4F407BAC7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B93689-831A-4B42-9CA7-2A15087E20FD}" type="datetimeFigureOut">
              <a:rPr lang="es-ES" smtClean="0"/>
              <a:t>23/04/2024</a:t>
            </a:fld>
            <a:endParaRPr lang="es-ES"/>
          </a:p>
        </p:txBody>
      </p:sp>
      <p:sp>
        <p:nvSpPr>
          <p:cNvPr id="4" name="Marcador de pie de página 3">
            <a:extLst>
              <a:ext uri="{FF2B5EF4-FFF2-40B4-BE49-F238E27FC236}">
                <a16:creationId xmlns:a16="http://schemas.microsoft.com/office/drawing/2014/main" id="{B8150D6B-A4B7-0BDA-ED6D-CE3E58E368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E4F7AFD-29EF-F1C0-A2CB-DAF54BDF4F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71BD26-DAE6-4F0B-AF52-45D4EB9364CA}" type="slidenum">
              <a:rPr lang="es-ES" smtClean="0"/>
              <a:t>‹Nº›</a:t>
            </a:fld>
            <a:endParaRPr lang="es-ES"/>
          </a:p>
        </p:txBody>
      </p:sp>
    </p:spTree>
    <p:extLst>
      <p:ext uri="{BB962C8B-B14F-4D97-AF65-F5344CB8AC3E}">
        <p14:creationId xmlns:p14="http://schemas.microsoft.com/office/powerpoint/2010/main" val="905632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51DA2-C8CB-4734-8EF8-E0AB0BE0BF4F}" type="datetimeFigureOut">
              <a:rPr lang="es-ES" smtClean="0"/>
              <a:t>23/04/2024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14212-ADBB-4FF8-8AB2-A56CF354CBB8}" type="slidenum">
              <a:rPr lang="es-ES" smtClean="0"/>
              <a:t>‹Nº›</a:t>
            </a:fld>
            <a:endParaRPr lang="es-ES"/>
          </a:p>
        </p:txBody>
      </p:sp>
    </p:spTree>
    <p:extLst>
      <p:ext uri="{BB962C8B-B14F-4D97-AF65-F5344CB8AC3E}">
        <p14:creationId xmlns:p14="http://schemas.microsoft.com/office/powerpoint/2010/main" val="423105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[Slide 1: Introduction to </a:t>
            </a:r>
            <a:r>
              <a:rPr lang="en-US" dirty="0" err="1"/>
              <a:t>Quisaphic</a:t>
            </a:r>
            <a:r>
              <a:rPr lang="en-US" dirty="0"/>
              <a:t>]</a:t>
            </a:r>
          </a:p>
          <a:p>
            <a:r>
              <a:rPr lang="en-US" dirty="0"/>
              <a:t>Hi , my name is Jesús Lorenzo and Welcome to </a:t>
            </a:r>
            <a:r>
              <a:rPr lang="en-US" dirty="0" err="1"/>
              <a:t>Quisaphic</a:t>
            </a:r>
            <a:r>
              <a:rPr lang="en-US" dirty="0"/>
              <a:t>, where innovation meets imagination. We are not just a company; we are dream weavers, turning your wildest ideas into tangible realities. Our mantra? "Think it, Make it Happen! Turn your dreams into reality" Here at </a:t>
            </a:r>
            <a:r>
              <a:rPr lang="en-US" dirty="0" err="1"/>
              <a:t>Quisaphic</a:t>
            </a:r>
            <a:r>
              <a:rPr lang="en-US" dirty="0"/>
              <a:t>, we specialize in crafting cutting-edge graphic cards, delivering the future of visual technology to your fingertips. But that's not all – we are also your go-to destination for bringing your creative visions to life. Whether it's designing your dream graphic card or realizing a concept from inception to fruition, </a:t>
            </a:r>
            <a:r>
              <a:rPr lang="en-US" dirty="0" err="1"/>
              <a:t>Quisaphic</a:t>
            </a:r>
            <a:r>
              <a:rPr lang="en-US" dirty="0"/>
              <a:t> is your partner in innovation.</a:t>
            </a:r>
          </a:p>
          <a:p>
            <a:r>
              <a:rPr lang="en-US" dirty="0"/>
              <a:t>I will structure the presentation into three parts: firstly, I will address our offerings; secondly, I will outline our requirements; and finally, I will provide data concerning the company. So lets start</a:t>
            </a:r>
            <a:endParaRPr lang="es-ES" dirty="0"/>
          </a:p>
        </p:txBody>
      </p:sp>
      <p:sp>
        <p:nvSpPr>
          <p:cNvPr id="4" name="Marcador de número de diapositiva 3"/>
          <p:cNvSpPr>
            <a:spLocks noGrp="1"/>
          </p:cNvSpPr>
          <p:nvPr>
            <p:ph type="sldNum" sz="quarter" idx="5"/>
          </p:nvPr>
        </p:nvSpPr>
        <p:spPr/>
        <p:txBody>
          <a:bodyPr/>
          <a:lstStyle/>
          <a:p>
            <a:fld id="{BCC14212-ADBB-4FF8-8AB2-A56CF354CBB8}" type="slidenum">
              <a:rPr lang="es-ES" smtClean="0"/>
              <a:t>1</a:t>
            </a:fld>
            <a:endParaRPr lang="es-ES"/>
          </a:p>
        </p:txBody>
      </p:sp>
    </p:spTree>
    <p:extLst>
      <p:ext uri="{BB962C8B-B14F-4D97-AF65-F5344CB8AC3E}">
        <p14:creationId xmlns:p14="http://schemas.microsoft.com/office/powerpoint/2010/main" val="156868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Allow me to present the compelling investment opportunity that </a:t>
            </a:r>
            <a:r>
              <a:rPr lang="en-US" dirty="0" err="1"/>
              <a:t>Quisaphic</a:t>
            </a:r>
            <a:r>
              <a:rPr lang="en-US" dirty="0"/>
              <a:t> offers:</a:t>
            </a:r>
          </a:p>
          <a:p>
            <a:r>
              <a:rPr lang="en-US" dirty="0" err="1"/>
              <a:t>Quisaphic</a:t>
            </a:r>
            <a:r>
              <a:rPr lang="en-US" dirty="0"/>
              <a:t> stands as a beacon of innovation and creativity, dedicated to revolutionizing the graphic technology landscape. Our vision is anchored on three fundamental pillars:</a:t>
            </a:r>
          </a:p>
          <a:p>
            <a:pPr>
              <a:buFont typeface="+mj-lt"/>
              <a:buAutoNum type="arabicPeriod"/>
            </a:pPr>
            <a:r>
              <a:rPr lang="en-US" b="1" dirty="0"/>
              <a:t>Graphic Cards of the Future</a:t>
            </a:r>
            <a:r>
              <a:rPr lang="en-US" dirty="0"/>
              <a:t>: </a:t>
            </a:r>
            <a:r>
              <a:rPr lang="en-US" dirty="0" err="1"/>
              <a:t>Quisaphic</a:t>
            </a:r>
            <a:r>
              <a:rPr lang="en-US" dirty="0"/>
              <a:t> is synonymous with cutting-edge graphic solutions that push the boundaries of what's possible. Our relentless pursuit of innovation ensures that our products not only meet but exceed the demands of tomorrow's technology landscape.</a:t>
            </a:r>
          </a:p>
          <a:p>
            <a:pPr>
              <a:buFont typeface="+mj-lt"/>
              <a:buAutoNum type="arabicPeriod"/>
            </a:pPr>
            <a:r>
              <a:rPr lang="en-US" b="1" dirty="0"/>
              <a:t>Rapid and Effective Technical Support</a:t>
            </a:r>
            <a:r>
              <a:rPr lang="en-US" dirty="0"/>
              <a:t>: In today's dynamic market, responsive technical support is paramount. </a:t>
            </a:r>
            <a:r>
              <a:rPr lang="en-US" dirty="0" err="1"/>
              <a:t>Quisaphic</a:t>
            </a:r>
            <a:r>
              <a:rPr lang="en-US" dirty="0"/>
              <a:t> prides itself on offering industry-leading support services, ensuring our customers experience unparalleled reliability and efficiency in their interactions with our products.</a:t>
            </a:r>
          </a:p>
          <a:p>
            <a:pPr>
              <a:buFont typeface="+mj-lt"/>
              <a:buAutoNum type="arabicPeriod"/>
            </a:pPr>
            <a:r>
              <a:rPr lang="en-US" b="1" dirty="0"/>
              <a:t>Dream Creators</a:t>
            </a:r>
            <a:r>
              <a:rPr lang="en-US" dirty="0"/>
              <a:t>: At </a:t>
            </a:r>
            <a:r>
              <a:rPr lang="en-US" dirty="0" err="1"/>
              <a:t>Quisaphic</a:t>
            </a:r>
            <a:r>
              <a:rPr lang="en-US" dirty="0"/>
              <a:t>, we don't just sell products; we empower dreams. Our collaborative approach fosters a creative ecosystem where individuals and businesses can turn their visionary ideas into reality. Whether it's custom solutions or innovative concepts, </a:t>
            </a:r>
            <a:r>
              <a:rPr lang="en-US" dirty="0" err="1"/>
              <a:t>Quisaphic</a:t>
            </a:r>
            <a:r>
              <a:rPr lang="en-US" dirty="0"/>
              <a:t> is committed to making dreams come true.</a:t>
            </a:r>
          </a:p>
          <a:p>
            <a:endParaRPr lang="es-ES" dirty="0"/>
          </a:p>
        </p:txBody>
      </p:sp>
      <p:sp>
        <p:nvSpPr>
          <p:cNvPr id="4" name="Marcador de número de diapositiva 3"/>
          <p:cNvSpPr>
            <a:spLocks noGrp="1"/>
          </p:cNvSpPr>
          <p:nvPr>
            <p:ph type="sldNum" sz="quarter" idx="5"/>
          </p:nvPr>
        </p:nvSpPr>
        <p:spPr/>
        <p:txBody>
          <a:bodyPr/>
          <a:lstStyle/>
          <a:p>
            <a:fld id="{BCC14212-ADBB-4FF8-8AB2-A56CF354CBB8}" type="slidenum">
              <a:rPr lang="es-ES" smtClean="0"/>
              <a:t>2</a:t>
            </a:fld>
            <a:endParaRPr lang="es-ES"/>
          </a:p>
        </p:txBody>
      </p:sp>
    </p:spTree>
    <p:extLst>
      <p:ext uri="{BB962C8B-B14F-4D97-AF65-F5344CB8AC3E}">
        <p14:creationId xmlns:p14="http://schemas.microsoft.com/office/powerpoint/2010/main" val="279887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Now, you may be wondering how you can be a part of this transformative journey. </a:t>
            </a:r>
            <a:r>
              <a:rPr lang="en-US" dirty="0" err="1"/>
              <a:t>Quisaphic</a:t>
            </a:r>
            <a:r>
              <a:rPr lang="en-US" dirty="0"/>
              <a:t> is seeking strategic investors who share our passion for innovation and are eager to contribute to shaping the future of graphic technology. With an investment of approximately €1,000,000, you will not only fuel </a:t>
            </a:r>
            <a:r>
              <a:rPr lang="en-US" dirty="0" err="1"/>
              <a:t>Quisaphic's</a:t>
            </a:r>
            <a:r>
              <a:rPr lang="en-US" dirty="0"/>
              <a:t> growth but also play a pivotal role in driving positive change within the industry.</a:t>
            </a:r>
          </a:p>
          <a:p>
            <a:r>
              <a:rPr lang="en-US" dirty="0"/>
              <a:t>It's important to recognize that investing in </a:t>
            </a:r>
            <a:r>
              <a:rPr lang="en-US" dirty="0" err="1"/>
              <a:t>Quisaphic</a:t>
            </a:r>
            <a:r>
              <a:rPr lang="en-US" dirty="0"/>
              <a:t> goes beyond financial support. It signifies a shared commitment to innovation, creativity, and the pursuit of excellence. Together, let's seize this opportunity to redefine what's possible in graphic technology and embark on a journey of collective success.</a:t>
            </a:r>
          </a:p>
          <a:p>
            <a:r>
              <a:rPr lang="en-US" dirty="0"/>
              <a:t>Thank you for considering </a:t>
            </a:r>
            <a:r>
              <a:rPr lang="en-US" dirty="0" err="1"/>
              <a:t>Quisaphic</a:t>
            </a:r>
            <a:r>
              <a:rPr lang="en-US" dirty="0"/>
              <a:t> as your investment partner. We are excited to collaborate with you as we turn visions into reality and shape the future of graphic technology.</a:t>
            </a:r>
          </a:p>
        </p:txBody>
      </p:sp>
      <p:sp>
        <p:nvSpPr>
          <p:cNvPr id="4" name="Marcador de número de diapositiva 3"/>
          <p:cNvSpPr>
            <a:spLocks noGrp="1"/>
          </p:cNvSpPr>
          <p:nvPr>
            <p:ph type="sldNum" sz="quarter" idx="5"/>
          </p:nvPr>
        </p:nvSpPr>
        <p:spPr/>
        <p:txBody>
          <a:bodyPr/>
          <a:lstStyle/>
          <a:p>
            <a:fld id="{BCC14212-ADBB-4FF8-8AB2-A56CF354CBB8}" type="slidenum">
              <a:rPr lang="es-ES" smtClean="0"/>
              <a:t>3</a:t>
            </a:fld>
            <a:endParaRPr lang="es-ES"/>
          </a:p>
        </p:txBody>
      </p:sp>
    </p:spTree>
    <p:extLst>
      <p:ext uri="{BB962C8B-B14F-4D97-AF65-F5344CB8AC3E}">
        <p14:creationId xmlns:p14="http://schemas.microsoft.com/office/powerpoint/2010/main" val="100912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Let's delve deeper into our sales performance over the past two fiscal years. This analysis allows us to discern patterns, identify trends, and make informed strategic decisions moving forward. Here's a breakdown of our monthly sales figures:</a:t>
            </a:r>
          </a:p>
          <a:p>
            <a:r>
              <a:rPr lang="en-US" b="1" dirty="0"/>
              <a:t>Talk about numbers</a:t>
            </a:r>
          </a:p>
          <a:p>
            <a:r>
              <a:rPr lang="en-US" dirty="0"/>
              <a:t>This comprehensive analysis reveals several noteworthy insights. While some months experienced a decline in sales compared to the previous year, others showcased remarkable growth. For instance, March, June, and September of 2023 saw substantial increases, indicating potential areas of strength and opportunity within our product offerings. These fluctuations underscore the importance of agility and adaptability in response to market dynamics.</a:t>
            </a:r>
          </a:p>
          <a:p>
            <a:r>
              <a:rPr lang="en-US" dirty="0"/>
              <a:t>By meticulously examining these trends, we can refine our strategies, capitalize on emerging opportunities, and drive sustained growth in the competitive landscape.</a:t>
            </a:r>
          </a:p>
          <a:p>
            <a:endParaRPr lang="es-ES" dirty="0"/>
          </a:p>
        </p:txBody>
      </p:sp>
      <p:sp>
        <p:nvSpPr>
          <p:cNvPr id="4" name="Marcador de número de diapositiva 3"/>
          <p:cNvSpPr>
            <a:spLocks noGrp="1"/>
          </p:cNvSpPr>
          <p:nvPr>
            <p:ph type="sldNum" sz="quarter" idx="5"/>
          </p:nvPr>
        </p:nvSpPr>
        <p:spPr/>
        <p:txBody>
          <a:bodyPr/>
          <a:lstStyle/>
          <a:p>
            <a:fld id="{BCC14212-ADBB-4FF8-8AB2-A56CF354CBB8}" type="slidenum">
              <a:rPr lang="es-ES" smtClean="0"/>
              <a:t>4</a:t>
            </a:fld>
            <a:endParaRPr lang="es-ES"/>
          </a:p>
        </p:txBody>
      </p:sp>
    </p:spTree>
    <p:extLst>
      <p:ext uri="{BB962C8B-B14F-4D97-AF65-F5344CB8AC3E}">
        <p14:creationId xmlns:p14="http://schemas.microsoft.com/office/powerpoint/2010/main" val="23501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Understanding our target audience is pivotal in shaping our marketing strategies and product development initiatives. Let's delve into the demographics of our customer base:</a:t>
            </a:r>
          </a:p>
          <a:p>
            <a:pPr>
              <a:buFont typeface="Arial" panose="020B0604020202020204" pitchFamily="34" charset="0"/>
              <a:buChar char="•"/>
            </a:pPr>
            <a:r>
              <a:rPr lang="en-US" b="1" dirty="0"/>
              <a:t>0-15 years</a:t>
            </a:r>
            <a:r>
              <a:rPr lang="en-US" dirty="0"/>
              <a:t>: Although not currently a significant portion of our customer demographic, this age group represents future potential consumers as technology adoption continues to proliferate among younger generations.</a:t>
            </a:r>
          </a:p>
          <a:p>
            <a:pPr>
              <a:buFont typeface="Arial" panose="020B0604020202020204" pitchFamily="34" charset="0"/>
              <a:buChar char="•"/>
            </a:pPr>
            <a:r>
              <a:rPr lang="en-US" b="1" dirty="0"/>
              <a:t>16-30 years</a:t>
            </a:r>
            <a:r>
              <a:rPr lang="en-US" dirty="0"/>
              <a:t>: This age bracket comprises 40% of our target audience, indicating a strong presence among tech-savvy millennials and Gen Z individuals who prioritize innovation and cutting-edge technology.</a:t>
            </a:r>
          </a:p>
          <a:p>
            <a:pPr>
              <a:buFont typeface="Arial" panose="020B0604020202020204" pitchFamily="34" charset="0"/>
              <a:buChar char="•"/>
            </a:pPr>
            <a:r>
              <a:rPr lang="en-US" b="1" dirty="0"/>
              <a:t>31-45 years</a:t>
            </a:r>
            <a:r>
              <a:rPr lang="en-US" dirty="0"/>
              <a:t>: Representing 30% of our audience, this demographic segment consists of individuals in their prime working years, likely seeking reliable and high-performance graphic solutions for professional or personal use.</a:t>
            </a:r>
          </a:p>
          <a:p>
            <a:pPr>
              <a:buFont typeface="Arial" panose="020B0604020202020204" pitchFamily="34" charset="0"/>
              <a:buChar char="•"/>
            </a:pPr>
            <a:r>
              <a:rPr lang="en-US" b="1" dirty="0"/>
              <a:t>46-60 years</a:t>
            </a:r>
            <a:r>
              <a:rPr lang="en-US" dirty="0"/>
              <a:t>: While accounting for 18% of our target audience, this segment signifies a growing interest among older demographics in adopting advanced graphic technology, potentially for leisure or creative pursuits.</a:t>
            </a:r>
          </a:p>
          <a:p>
            <a:pPr>
              <a:buFont typeface="Arial" panose="020B0604020202020204" pitchFamily="34" charset="0"/>
              <a:buChar char="•"/>
            </a:pPr>
            <a:r>
              <a:rPr lang="en-US" b="1" dirty="0"/>
              <a:t>Over 60 years</a:t>
            </a:r>
            <a:r>
              <a:rPr lang="en-US" dirty="0"/>
              <a:t>: Despite being the smallest segment at 12%, this demographic highlights a niche yet valuable market for our products, indicating a broader appeal beyond traditional age boundaries.</a:t>
            </a:r>
          </a:p>
          <a:p>
            <a:r>
              <a:rPr lang="en-US" dirty="0"/>
              <a:t>It's essential to note that while our primary customer base falls within the 16-45 age range, our technical support services cater to older demographics as well. This inclusive approach ensures that our products and services meet the diverse needs of our clientele, fostering customer satisfaction and loyalty across all age groups.</a:t>
            </a:r>
          </a:p>
          <a:p>
            <a:r>
              <a:rPr lang="en-US" dirty="0"/>
              <a:t>By understanding the demographics of our target audience, we can tailor our marketing campaigns, product features, and customer support services to resonate with their preferences and expectations. This strategic alignment enables us to effectively engage with our audience, drive brand loyalty, and sustain long-term growth in the competitive marketplace.</a:t>
            </a:r>
          </a:p>
          <a:p>
            <a:endParaRPr lang="es-ES" dirty="0"/>
          </a:p>
        </p:txBody>
      </p:sp>
      <p:sp>
        <p:nvSpPr>
          <p:cNvPr id="4" name="Marcador de número de diapositiva 3"/>
          <p:cNvSpPr>
            <a:spLocks noGrp="1"/>
          </p:cNvSpPr>
          <p:nvPr>
            <p:ph type="sldNum" sz="quarter" idx="5"/>
          </p:nvPr>
        </p:nvSpPr>
        <p:spPr/>
        <p:txBody>
          <a:bodyPr/>
          <a:lstStyle/>
          <a:p>
            <a:fld id="{BCC14212-ADBB-4FF8-8AB2-A56CF354CBB8}" type="slidenum">
              <a:rPr lang="es-ES" smtClean="0"/>
              <a:t>5</a:t>
            </a:fld>
            <a:endParaRPr lang="es-ES"/>
          </a:p>
        </p:txBody>
      </p:sp>
    </p:spTree>
    <p:extLst>
      <p:ext uri="{BB962C8B-B14F-4D97-AF65-F5344CB8AC3E}">
        <p14:creationId xmlns:p14="http://schemas.microsoft.com/office/powerpoint/2010/main" val="289737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In conclusion, </a:t>
            </a:r>
            <a:r>
              <a:rPr lang="en-US" dirty="0" err="1"/>
              <a:t>Quisaphic</a:t>
            </a:r>
            <a:r>
              <a:rPr lang="en-US" dirty="0"/>
              <a:t> is more than just a company – we're a beacon of innovation, creativity, and reliability. With your investment and support, we can continue to redefine the future of graphic technology and make dreams a reality. Thank you for considering </a:t>
            </a:r>
            <a:r>
              <a:rPr lang="en-US" dirty="0" err="1"/>
              <a:t>Quisaphic</a:t>
            </a:r>
            <a:r>
              <a:rPr lang="en-US" dirty="0"/>
              <a:t>. Together, let's think it and make it happen!</a:t>
            </a:r>
            <a:endParaRPr lang="es-ES" dirty="0"/>
          </a:p>
        </p:txBody>
      </p:sp>
      <p:sp>
        <p:nvSpPr>
          <p:cNvPr id="4" name="Marcador de número de diapositiva 3"/>
          <p:cNvSpPr>
            <a:spLocks noGrp="1"/>
          </p:cNvSpPr>
          <p:nvPr>
            <p:ph type="sldNum" sz="quarter" idx="5"/>
          </p:nvPr>
        </p:nvSpPr>
        <p:spPr/>
        <p:txBody>
          <a:bodyPr/>
          <a:lstStyle/>
          <a:p>
            <a:fld id="{BCC14212-ADBB-4FF8-8AB2-A56CF354CBB8}" type="slidenum">
              <a:rPr lang="es-ES" smtClean="0"/>
              <a:t>6</a:t>
            </a:fld>
            <a:endParaRPr lang="es-ES"/>
          </a:p>
        </p:txBody>
      </p:sp>
    </p:spTree>
    <p:extLst>
      <p:ext uri="{BB962C8B-B14F-4D97-AF65-F5344CB8AC3E}">
        <p14:creationId xmlns:p14="http://schemas.microsoft.com/office/powerpoint/2010/main" val="124855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98C07-63CE-53AF-C4C6-E5EADB4E4D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DE0D085-1640-209C-458C-6AD85702C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F0DAD32-EDB3-A185-3A4E-688C19531370}"/>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5" name="Marcador de pie de página 4">
            <a:extLst>
              <a:ext uri="{FF2B5EF4-FFF2-40B4-BE49-F238E27FC236}">
                <a16:creationId xmlns:a16="http://schemas.microsoft.com/office/drawing/2014/main" id="{BC423E70-A068-B063-25A3-510C66139A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094988-EDA0-3285-9112-F2C3B2B15941}"/>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143984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6DDC9-EC73-5A5C-7B11-B5A57562491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609A4E-BAA7-A97F-644E-6CD16FB6204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9B2FD47-CCD9-ACA1-2F85-3E00F93CA480}"/>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5" name="Marcador de pie de página 4">
            <a:extLst>
              <a:ext uri="{FF2B5EF4-FFF2-40B4-BE49-F238E27FC236}">
                <a16:creationId xmlns:a16="http://schemas.microsoft.com/office/drawing/2014/main" id="{737569AB-897C-919D-8E33-0E21C03AEE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FAB8C9-4DE7-6D28-86E1-DEF4B9D43826}"/>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62786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4E0E33-DC7C-575C-B663-B82DA3130C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7360C52-B3D1-6FC4-DBFE-BFCC06F8EB9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953FB8-1382-9EAE-99B4-C7902F69629B}"/>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5" name="Marcador de pie de página 4">
            <a:extLst>
              <a:ext uri="{FF2B5EF4-FFF2-40B4-BE49-F238E27FC236}">
                <a16:creationId xmlns:a16="http://schemas.microsoft.com/office/drawing/2014/main" id="{9CE36DC5-C206-B568-B3C6-4135C9F9879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76E0F3-76AE-B3E3-BCD0-A007A2881F1B}"/>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209728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BCC15-6835-BE84-9FC5-900F977B8C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BD5C21-0FAB-74AE-E8D0-05A5BA230C1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91180D2-C572-69B0-F6F0-D252FE74D041}"/>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5" name="Marcador de pie de página 4">
            <a:extLst>
              <a:ext uri="{FF2B5EF4-FFF2-40B4-BE49-F238E27FC236}">
                <a16:creationId xmlns:a16="http://schemas.microsoft.com/office/drawing/2014/main" id="{60233FDA-BBA6-2C27-4181-7CB0EB36E0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4CF0B2-76C1-6F98-3D69-8C82DB38CA6F}"/>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3571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2577F2-5574-B253-1E6D-80195A5B7B7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AD0CA2A-4A18-8E84-17F8-1F393E9F6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EEC18B-4667-A502-7EE9-20473A8A5BB0}"/>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5" name="Marcador de pie de página 4">
            <a:extLst>
              <a:ext uri="{FF2B5EF4-FFF2-40B4-BE49-F238E27FC236}">
                <a16:creationId xmlns:a16="http://schemas.microsoft.com/office/drawing/2014/main" id="{1841D4D9-B1AF-CD11-A7C2-31E0B0EE07F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99F3FC7-4008-219B-C812-66E175C1EF28}"/>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211683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7BA06-2177-F436-E673-573EB80C650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764BCA6-76BD-BBE8-C683-5E245DE488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5512BC4-5FF2-41A4-835D-F482729FF28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8A87E76-7106-55C7-7EB0-7D5A72455D36}"/>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6" name="Marcador de pie de página 5">
            <a:extLst>
              <a:ext uri="{FF2B5EF4-FFF2-40B4-BE49-F238E27FC236}">
                <a16:creationId xmlns:a16="http://schemas.microsoft.com/office/drawing/2014/main" id="{7199F30B-8C91-9C60-2230-A4DD0C0B70C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48A77B2-6917-A8CF-B7CB-716107AF2B34}"/>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71267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AE4F6-3948-D810-71F8-887894F45CD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38ACCC2-A81D-1525-05F8-4434EB080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714AB99-483D-3009-BA78-99BBA7B8E9E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86FC67D-27E3-75B1-AF15-77669C4A5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AFC63B3-3EB5-0D73-4737-7C7D28276D0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F7B7FBC-374C-4187-CEDF-602A6E441886}"/>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8" name="Marcador de pie de página 7">
            <a:extLst>
              <a:ext uri="{FF2B5EF4-FFF2-40B4-BE49-F238E27FC236}">
                <a16:creationId xmlns:a16="http://schemas.microsoft.com/office/drawing/2014/main" id="{580C6C4B-3C66-5280-FD3B-8BE18D27706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7C942AD-78D6-15E4-5309-9A8D0EF53FDF}"/>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252612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0F81E-A08E-E49A-BA13-39ECA408E3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3A9B98-127D-FDB5-9662-F5C2AFC0C8D7}"/>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4" name="Marcador de pie de página 3">
            <a:extLst>
              <a:ext uri="{FF2B5EF4-FFF2-40B4-BE49-F238E27FC236}">
                <a16:creationId xmlns:a16="http://schemas.microsoft.com/office/drawing/2014/main" id="{D2093DF2-29AC-80CB-0153-659747A1513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95C1C3F-9D62-6D44-D2F0-28DE7024CA71}"/>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315894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2F04431-183B-E553-22EE-9B0F2B3D313C}"/>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3" name="Marcador de pie de página 2">
            <a:extLst>
              <a:ext uri="{FF2B5EF4-FFF2-40B4-BE49-F238E27FC236}">
                <a16:creationId xmlns:a16="http://schemas.microsoft.com/office/drawing/2014/main" id="{C59A62DC-C885-AD6B-CD6F-6121B085210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6322DAB-123F-9FAE-D91A-2820B6B5307D}"/>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56578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BB82E-B7FA-472A-574C-BEF9A81A95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6EF480E-DA83-5949-26DC-DC2E24816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B7CAEB6-9C38-B2D7-8C26-6FAC26294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5D317F-B987-6223-99BD-7D2DCBFB07DA}"/>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6" name="Marcador de pie de página 5">
            <a:extLst>
              <a:ext uri="{FF2B5EF4-FFF2-40B4-BE49-F238E27FC236}">
                <a16:creationId xmlns:a16="http://schemas.microsoft.com/office/drawing/2014/main" id="{675578DA-4F5E-E42F-C917-A5EBAA71325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FD0B17B-49D7-3364-99BB-A2C59F08DD5A}"/>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91942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E440B-2320-B2EC-06AB-083569C82B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38C757D-0B43-86BB-D4EC-EA94290CC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1F6ED08-8DCD-E3E8-E348-51DD6996D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A1CDA7-D28E-07BA-BD04-4A11F59244BB}"/>
              </a:ext>
            </a:extLst>
          </p:cNvPr>
          <p:cNvSpPr>
            <a:spLocks noGrp="1"/>
          </p:cNvSpPr>
          <p:nvPr>
            <p:ph type="dt" sz="half" idx="10"/>
          </p:nvPr>
        </p:nvSpPr>
        <p:spPr/>
        <p:txBody>
          <a:bodyPr/>
          <a:lstStyle/>
          <a:p>
            <a:fld id="{E28EC5BA-381A-415D-84C5-7F6EBEE3C086}" type="datetimeFigureOut">
              <a:rPr lang="es-ES" smtClean="0"/>
              <a:t>23/04/2024</a:t>
            </a:fld>
            <a:endParaRPr lang="es-ES"/>
          </a:p>
        </p:txBody>
      </p:sp>
      <p:sp>
        <p:nvSpPr>
          <p:cNvPr id="6" name="Marcador de pie de página 5">
            <a:extLst>
              <a:ext uri="{FF2B5EF4-FFF2-40B4-BE49-F238E27FC236}">
                <a16:creationId xmlns:a16="http://schemas.microsoft.com/office/drawing/2014/main" id="{2FC47311-E6FB-BBB9-2012-CAE1E164F3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70DE691-0FBC-8540-8062-370A573C33E1}"/>
              </a:ext>
            </a:extLst>
          </p:cNvPr>
          <p:cNvSpPr>
            <a:spLocks noGrp="1"/>
          </p:cNvSpPr>
          <p:nvPr>
            <p:ph type="sldNum" sz="quarter" idx="12"/>
          </p:nvPr>
        </p:nvSpPr>
        <p:spPr/>
        <p:txBody>
          <a:bodyPr/>
          <a:lstStyle/>
          <a:p>
            <a:fld id="{0508CE8F-60A0-4E66-B853-3E18C35F7796}" type="slidenum">
              <a:rPr lang="es-ES" smtClean="0"/>
              <a:t>‹Nº›</a:t>
            </a:fld>
            <a:endParaRPr lang="es-ES"/>
          </a:p>
        </p:txBody>
      </p:sp>
    </p:spTree>
    <p:extLst>
      <p:ext uri="{BB962C8B-B14F-4D97-AF65-F5344CB8AC3E}">
        <p14:creationId xmlns:p14="http://schemas.microsoft.com/office/powerpoint/2010/main" val="4099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67000"/>
                    </a14:imgEffect>
                    <a14:imgEffect>
                      <a14:brightnessContrast bright="-74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C765DD-7DBA-8387-59E2-C1731E5A3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DD8497E-2D27-90D5-CF24-EE5CD629D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D829018-2E3A-2F98-53AC-D4F36B776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EC5BA-381A-415D-84C5-7F6EBEE3C086}" type="datetimeFigureOut">
              <a:rPr lang="es-ES" smtClean="0"/>
              <a:t>23/04/2024</a:t>
            </a:fld>
            <a:endParaRPr lang="es-ES"/>
          </a:p>
        </p:txBody>
      </p:sp>
      <p:sp>
        <p:nvSpPr>
          <p:cNvPr id="5" name="Marcador de pie de página 4">
            <a:extLst>
              <a:ext uri="{FF2B5EF4-FFF2-40B4-BE49-F238E27FC236}">
                <a16:creationId xmlns:a16="http://schemas.microsoft.com/office/drawing/2014/main" id="{C31C1840-AF17-FDB7-4E6C-394043E9E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E2D63FD-D85B-E845-3E97-1A1C50CFE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8CE8F-60A0-4E66-B853-3E18C35F7796}" type="slidenum">
              <a:rPr lang="es-ES" smtClean="0"/>
              <a:t>‹Nº›</a:t>
            </a:fld>
            <a:endParaRPr lang="es-ES"/>
          </a:p>
        </p:txBody>
      </p:sp>
    </p:spTree>
    <p:extLst>
      <p:ext uri="{BB962C8B-B14F-4D97-AF65-F5344CB8AC3E}">
        <p14:creationId xmlns:p14="http://schemas.microsoft.com/office/powerpoint/2010/main" val="222254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222424D-9F80-95F3-B09D-D9ADC225D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0"/>
            <a:ext cx="12182475" cy="6858000"/>
          </a:xfrm>
          <a:prstGeom prst="rect">
            <a:avLst/>
          </a:prstGeom>
        </p:spPr>
      </p:pic>
    </p:spTree>
    <p:extLst>
      <p:ext uri="{BB962C8B-B14F-4D97-AF65-F5344CB8AC3E}">
        <p14:creationId xmlns:p14="http://schemas.microsoft.com/office/powerpoint/2010/main" val="307686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DBB81E-AE73-0289-5C4B-9CE0882891AF}"/>
              </a:ext>
            </a:extLst>
          </p:cNvPr>
          <p:cNvSpPr>
            <a:spLocks noGrp="1" noChangeArrowheads="1"/>
          </p:cNvSpPr>
          <p:nvPr>
            <p:ph type="ctrTitle"/>
          </p:nvPr>
        </p:nvSpPr>
        <p:spPr bwMode="auto">
          <a:xfrm>
            <a:off x="3404846" y="381000"/>
            <a:ext cx="538230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ABOUT US</a:t>
            </a:r>
          </a:p>
        </p:txBody>
      </p:sp>
      <p:sp>
        <p:nvSpPr>
          <p:cNvPr id="5" name="Rectangle 2">
            <a:extLst>
              <a:ext uri="{FF2B5EF4-FFF2-40B4-BE49-F238E27FC236}">
                <a16:creationId xmlns:a16="http://schemas.microsoft.com/office/drawing/2014/main" id="{074E8983-7FBC-F11B-8F64-502D67BF86DE}"/>
              </a:ext>
            </a:extLst>
          </p:cNvPr>
          <p:cNvSpPr>
            <a:spLocks noGrp="1" noChangeArrowheads="1"/>
          </p:cNvSpPr>
          <p:nvPr>
            <p:ph type="subTitle" idx="1"/>
          </p:nvPr>
        </p:nvSpPr>
        <p:spPr bwMode="auto">
          <a:xfrm>
            <a:off x="1524000" y="2411413"/>
            <a:ext cx="9144000"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Unicode MS"/>
              </a:rPr>
              <a:t>ABOUT US</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F0556168-4B9E-BF08-2073-A8897B636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2586831"/>
            <a:ext cx="4543425" cy="3371850"/>
          </a:xfrm>
          <a:prstGeom prst="rect">
            <a:avLst/>
          </a:prstGeom>
        </p:spPr>
      </p:pic>
      <p:sp>
        <p:nvSpPr>
          <p:cNvPr id="8" name="CuadroTexto 7">
            <a:extLst>
              <a:ext uri="{FF2B5EF4-FFF2-40B4-BE49-F238E27FC236}">
                <a16:creationId xmlns:a16="http://schemas.microsoft.com/office/drawing/2014/main" id="{3974BED7-A04F-DFF9-011B-A2558B102A3F}"/>
              </a:ext>
            </a:extLst>
          </p:cNvPr>
          <p:cNvSpPr txBox="1"/>
          <p:nvPr/>
        </p:nvSpPr>
        <p:spPr>
          <a:xfrm>
            <a:off x="4933950" y="2933928"/>
            <a:ext cx="6200775"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graphics cards of the future.</a:t>
            </a:r>
          </a:p>
          <a:p>
            <a:pPr marL="342900" indent="-3429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fastest and most effective technical service.</a:t>
            </a:r>
          </a:p>
          <a:p>
            <a:pPr marL="342900" indent="-3429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Dream</a:t>
            </a:r>
            <a:r>
              <a:rPr lang="es-ES" sz="280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creators</a:t>
            </a:r>
            <a:r>
              <a:rPr lang="es-ES" sz="28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9212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A3C14-05BC-1643-5F6D-17185E4007CC}"/>
              </a:ext>
            </a:extLst>
          </p:cNvPr>
          <p:cNvSpPr>
            <a:spLocks noGrp="1"/>
          </p:cNvSpPr>
          <p:nvPr>
            <p:ph type="title"/>
          </p:nvPr>
        </p:nvSpPr>
        <p:spPr>
          <a:xfrm>
            <a:off x="744728" y="381000"/>
            <a:ext cx="10702545" cy="13234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eaLnBrk="0" fontAlgn="base" hangingPunct="0">
              <a:lnSpc>
                <a:spcPct val="100000"/>
              </a:lnSpc>
              <a:spcAft>
                <a:spcPct val="0"/>
              </a:spcAft>
            </a:pPr>
            <a:r>
              <a:rPr lang="es-ES" sz="8000" b="1" dirty="0">
                <a:solidFill>
                  <a:schemeClr val="bg1"/>
                </a:solidFill>
                <a:latin typeface="Times New Roman" panose="02020603050405020304" pitchFamily="18" charset="0"/>
                <a:cs typeface="Times New Roman" panose="02020603050405020304" pitchFamily="18" charset="0"/>
              </a:rPr>
              <a:t>WHAT DO WE NEED?</a:t>
            </a:r>
          </a:p>
        </p:txBody>
      </p:sp>
      <p:sp>
        <p:nvSpPr>
          <p:cNvPr id="3" name="Marcador de contenido 2">
            <a:extLst>
              <a:ext uri="{FF2B5EF4-FFF2-40B4-BE49-F238E27FC236}">
                <a16:creationId xmlns:a16="http://schemas.microsoft.com/office/drawing/2014/main" id="{69C42FB6-D793-0E51-1E0B-CF2E382E24EA}"/>
              </a:ext>
            </a:extLst>
          </p:cNvPr>
          <p:cNvSpPr>
            <a:spLocks noGrp="1"/>
          </p:cNvSpPr>
          <p:nvPr>
            <p:ph idx="1"/>
          </p:nvPr>
        </p:nvSpPr>
        <p:spPr>
          <a:xfrm>
            <a:off x="744728" y="4041775"/>
            <a:ext cx="5160772" cy="1900007"/>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Investors</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dirty="0">
                <a:solidFill>
                  <a:schemeClr val="bg1"/>
                </a:solidFill>
                <a:latin typeface="Times New Roman" panose="02020603050405020304" pitchFamily="18" charset="0"/>
                <a:cs typeface="Times New Roman" panose="02020603050405020304" pitchFamily="18" charset="0"/>
              </a:rPr>
              <a:t>Our investment is simple, we need a total of €100,000</a:t>
            </a:r>
          </a:p>
        </p:txBody>
      </p:sp>
      <p:pic>
        <p:nvPicPr>
          <p:cNvPr id="5" name="Imagen 4">
            <a:extLst>
              <a:ext uri="{FF2B5EF4-FFF2-40B4-BE49-F238E27FC236}">
                <a16:creationId xmlns:a16="http://schemas.microsoft.com/office/drawing/2014/main" id="{9C42FB57-A1B2-99CE-917A-977C0AFC6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163" y="1793873"/>
            <a:ext cx="2247901" cy="2247901"/>
          </a:xfrm>
          <a:prstGeom prst="rect">
            <a:avLst/>
          </a:prstGeom>
        </p:spPr>
      </p:pic>
      <p:sp>
        <p:nvSpPr>
          <p:cNvPr id="7" name="CuadroTexto 6">
            <a:extLst>
              <a:ext uri="{FF2B5EF4-FFF2-40B4-BE49-F238E27FC236}">
                <a16:creationId xmlns:a16="http://schemas.microsoft.com/office/drawing/2014/main" id="{83316FDC-5C0B-9B93-710D-C9A6E39E621C}"/>
              </a:ext>
            </a:extLst>
          </p:cNvPr>
          <p:cNvSpPr txBox="1"/>
          <p:nvPr/>
        </p:nvSpPr>
        <p:spPr>
          <a:xfrm>
            <a:off x="6286500" y="4041775"/>
            <a:ext cx="5160772" cy="1900007"/>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latin typeface="Times New Roman" panose="02020603050405020304" pitchFamily="18" charset="0"/>
                <a:cs typeface="Times New Roman" panose="02020603050405020304" pitchFamily="18" charset="0"/>
              </a:rPr>
              <a:t>Partners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half run the company with our group</a:t>
            </a:r>
            <a:endParaRPr lang="es-ES" dirty="0">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C9FB7659-40A8-4AE4-943A-810DAC709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935" y="1793872"/>
            <a:ext cx="2247901" cy="2247901"/>
          </a:xfrm>
          <a:prstGeom prst="rect">
            <a:avLst/>
          </a:prstGeom>
        </p:spPr>
      </p:pic>
    </p:spTree>
    <p:extLst>
      <p:ext uri="{BB962C8B-B14F-4D97-AF65-F5344CB8AC3E}">
        <p14:creationId xmlns:p14="http://schemas.microsoft.com/office/powerpoint/2010/main" val="329259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38FF5FED-4AF3-CE07-632C-C7033CE3D3BE}"/>
              </a:ext>
            </a:extLst>
          </p:cNvPr>
          <p:cNvGraphicFramePr>
            <a:graphicFrameLocks noGrp="1"/>
          </p:cNvGraphicFramePr>
          <p:nvPr>
            <p:ph idx="1"/>
            <p:extLst>
              <p:ext uri="{D42A27DB-BD31-4B8C-83A1-F6EECF244321}">
                <p14:modId xmlns:p14="http://schemas.microsoft.com/office/powerpoint/2010/main" val="2391474671"/>
              </p:ext>
            </p:extLst>
          </p:nvPr>
        </p:nvGraphicFramePr>
        <p:xfrm>
          <a:off x="200029" y="1252539"/>
          <a:ext cx="7710257" cy="43529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Tabla 15">
            <a:extLst>
              <a:ext uri="{FF2B5EF4-FFF2-40B4-BE49-F238E27FC236}">
                <a16:creationId xmlns:a16="http://schemas.microsoft.com/office/drawing/2014/main" id="{34B3E3A3-BDCB-F8E9-6CC6-924BF9F14110}"/>
              </a:ext>
            </a:extLst>
          </p:cNvPr>
          <p:cNvGraphicFramePr>
            <a:graphicFrameLocks noGrp="1"/>
          </p:cNvGraphicFramePr>
          <p:nvPr>
            <p:extLst>
              <p:ext uri="{D42A27DB-BD31-4B8C-83A1-F6EECF244321}">
                <p14:modId xmlns:p14="http://schemas.microsoft.com/office/powerpoint/2010/main" val="2480439022"/>
              </p:ext>
            </p:extLst>
          </p:nvPr>
        </p:nvGraphicFramePr>
        <p:xfrm>
          <a:off x="7947018" y="679450"/>
          <a:ext cx="4140207" cy="5499101"/>
        </p:xfrm>
        <a:graphic>
          <a:graphicData uri="http://schemas.openxmlformats.org/drawingml/2006/table">
            <a:tbl>
              <a:tblPr firstRow="1" firstCol="1">
                <a:tableStyleId>{21E4AEA4-8DFA-4A89-87EB-49C32662AFE0}</a:tableStyleId>
              </a:tblPr>
              <a:tblGrid>
                <a:gridCol w="1160597">
                  <a:extLst>
                    <a:ext uri="{9D8B030D-6E8A-4147-A177-3AD203B41FA5}">
                      <a16:colId xmlns:a16="http://schemas.microsoft.com/office/drawing/2014/main" val="3261113828"/>
                    </a:ext>
                  </a:extLst>
                </a:gridCol>
                <a:gridCol w="848129">
                  <a:extLst>
                    <a:ext uri="{9D8B030D-6E8A-4147-A177-3AD203B41FA5}">
                      <a16:colId xmlns:a16="http://schemas.microsoft.com/office/drawing/2014/main" val="4121195250"/>
                    </a:ext>
                  </a:extLst>
                </a:gridCol>
                <a:gridCol w="948565">
                  <a:extLst>
                    <a:ext uri="{9D8B030D-6E8A-4147-A177-3AD203B41FA5}">
                      <a16:colId xmlns:a16="http://schemas.microsoft.com/office/drawing/2014/main" val="2755802334"/>
                    </a:ext>
                  </a:extLst>
                </a:gridCol>
                <a:gridCol w="1182916">
                  <a:extLst>
                    <a:ext uri="{9D8B030D-6E8A-4147-A177-3AD203B41FA5}">
                      <a16:colId xmlns:a16="http://schemas.microsoft.com/office/drawing/2014/main" val="3752718823"/>
                    </a:ext>
                  </a:extLst>
                </a:gridCol>
              </a:tblGrid>
              <a:tr h="371992">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 </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2022</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2023</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DIFERENCES</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6267295"/>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JANUARY</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700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650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-50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393"/>
                    </a:solidFill>
                  </a:tcPr>
                </a:tc>
                <a:extLst>
                  <a:ext uri="{0D108BD9-81ED-4DB2-BD59-A6C34878D82A}">
                    <a16:rowId xmlns:a16="http://schemas.microsoft.com/office/drawing/2014/main" val="1008036204"/>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FEBRUARY</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98</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40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-58</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393"/>
                    </a:solidFill>
                  </a:tcPr>
                </a:tc>
                <a:extLst>
                  <a:ext uri="{0D108BD9-81ED-4DB2-BD59-A6C34878D82A}">
                    <a16:rowId xmlns:a16="http://schemas.microsoft.com/office/drawing/2014/main" val="2417181272"/>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MARCH</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120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250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130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865291886"/>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APRIL</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186</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180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-6</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393"/>
                    </a:solidFill>
                  </a:tcPr>
                </a:tc>
                <a:extLst>
                  <a:ext uri="{0D108BD9-81ED-4DB2-BD59-A6C34878D82A}">
                    <a16:rowId xmlns:a16="http://schemas.microsoft.com/office/drawing/2014/main" val="880231769"/>
                  </a:ext>
                </a:extLst>
              </a:tr>
              <a:tr h="394393">
                <a:tc>
                  <a:txBody>
                    <a:bodyPr/>
                    <a:lstStyle/>
                    <a:p>
                      <a:pPr algn="ctr" fontAlgn="b"/>
                      <a:r>
                        <a:rPr lang="es-ES" sz="1400" u="none" strike="noStrike" dirty="0">
                          <a:solidFill>
                            <a:srgbClr val="FF0000"/>
                          </a:solidFill>
                          <a:effectLst/>
                          <a:latin typeface="Times New Roman" panose="02020603050405020304" pitchFamily="18" charset="0"/>
                          <a:cs typeface="Times New Roman" panose="02020603050405020304" pitchFamily="18" charset="0"/>
                        </a:rPr>
                        <a:t>MAY</a:t>
                      </a:r>
                      <a:endParaRPr lang="es-ES" sz="14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360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100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kern="1200" dirty="0">
                          <a:solidFill>
                            <a:schemeClr val="dk1"/>
                          </a:solidFill>
                          <a:effectLst/>
                          <a:latin typeface="Times New Roman" panose="02020603050405020304" pitchFamily="18" charset="0"/>
                          <a:ea typeface="+mn-ea"/>
                          <a:cs typeface="Times New Roman" panose="02020603050405020304" pitchFamily="18" charset="0"/>
                        </a:rPr>
                        <a:t>-260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393"/>
                    </a:solidFill>
                  </a:tcPr>
                </a:tc>
                <a:extLst>
                  <a:ext uri="{0D108BD9-81ED-4DB2-BD59-A6C34878D82A}">
                    <a16:rowId xmlns:a16="http://schemas.microsoft.com/office/drawing/2014/main" val="1431573858"/>
                  </a:ext>
                </a:extLst>
              </a:tr>
              <a:tr h="394393">
                <a:tc>
                  <a:txBody>
                    <a:bodyPr/>
                    <a:lstStyle/>
                    <a:p>
                      <a:pPr algn="ctr" fontAlgn="b"/>
                      <a:r>
                        <a:rPr lang="es-ES" sz="1400" u="none" strike="noStrike" dirty="0">
                          <a:solidFill>
                            <a:schemeClr val="accent6">
                              <a:lumMod val="75000"/>
                            </a:schemeClr>
                          </a:solidFill>
                          <a:effectLst/>
                          <a:latin typeface="Times New Roman" panose="02020603050405020304" pitchFamily="18" charset="0"/>
                          <a:cs typeface="Times New Roman" panose="02020603050405020304" pitchFamily="18" charset="0"/>
                        </a:rPr>
                        <a:t>JUNE</a:t>
                      </a:r>
                      <a:endParaRPr lang="es-ES" sz="1400" b="0" i="0" u="none" strike="noStrike" dirty="0">
                        <a:solidFill>
                          <a:schemeClr val="accent6">
                            <a:lumMod val="75000"/>
                          </a:schemeClr>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180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600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s-ES" sz="1100" u="none" strike="noStrike" kern="1200" dirty="0">
                          <a:solidFill>
                            <a:schemeClr val="dk1"/>
                          </a:solidFill>
                          <a:effectLst/>
                          <a:latin typeface="Times New Roman" panose="02020603050405020304" pitchFamily="18" charset="0"/>
                          <a:ea typeface="+mn-ea"/>
                          <a:cs typeface="Times New Roman" panose="02020603050405020304" pitchFamily="18" charset="0"/>
                        </a:rPr>
                        <a:t>420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45837515"/>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JULY</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b="1" u="none" strike="noStrike" dirty="0">
                          <a:solidFill>
                            <a:srgbClr val="FF0000"/>
                          </a:solidFill>
                          <a:effectLst/>
                          <a:latin typeface="Times New Roman" panose="02020603050405020304" pitchFamily="18" charset="0"/>
                          <a:cs typeface="Times New Roman" panose="02020603050405020304" pitchFamily="18" charset="0"/>
                        </a:rPr>
                        <a:t>25</a:t>
                      </a:r>
                      <a:endParaRPr lang="es-ES" sz="11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345</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320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94509911"/>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AUGUST</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165</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165</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627051299"/>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SEPTEMBER</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b="1" u="none" strike="noStrike" dirty="0">
                          <a:solidFill>
                            <a:schemeClr val="accent6"/>
                          </a:solidFill>
                          <a:effectLst/>
                          <a:latin typeface="Times New Roman" panose="02020603050405020304" pitchFamily="18" charset="0"/>
                          <a:cs typeface="Times New Roman" panose="02020603050405020304" pitchFamily="18" charset="0"/>
                        </a:rPr>
                        <a:t>800</a:t>
                      </a:r>
                      <a:endParaRPr lang="es-ES" sz="1100" b="1" i="0" u="none" strike="noStrike" dirty="0">
                        <a:solidFill>
                          <a:schemeClr val="accent6"/>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b="1" u="none" strike="noStrike" dirty="0">
                          <a:solidFill>
                            <a:schemeClr val="accent6"/>
                          </a:solidFill>
                          <a:effectLst/>
                          <a:latin typeface="Times New Roman" panose="02020603050405020304" pitchFamily="18" charset="0"/>
                          <a:cs typeface="Times New Roman" panose="02020603050405020304" pitchFamily="18" charset="0"/>
                        </a:rPr>
                        <a:t>1000</a:t>
                      </a:r>
                      <a:endParaRPr lang="es-ES" sz="1100" b="1" i="0" u="none" strike="noStrike" dirty="0">
                        <a:solidFill>
                          <a:schemeClr val="accent6"/>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200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928770088"/>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OCTOBER</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690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763</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73</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60817269"/>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NOVEMBER</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95</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b="1" u="none" strike="noStrike" dirty="0">
                          <a:solidFill>
                            <a:srgbClr val="FF0000"/>
                          </a:solidFill>
                          <a:effectLst/>
                          <a:latin typeface="Times New Roman" panose="02020603050405020304" pitchFamily="18" charset="0"/>
                          <a:cs typeface="Times New Roman" panose="02020603050405020304" pitchFamily="18" charset="0"/>
                        </a:rPr>
                        <a:t>15</a:t>
                      </a:r>
                      <a:endParaRPr lang="es-ES" sz="11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-80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393"/>
                    </a:solidFill>
                  </a:tcPr>
                </a:tc>
                <a:extLst>
                  <a:ext uri="{0D108BD9-81ED-4DB2-BD59-A6C34878D82A}">
                    <a16:rowId xmlns:a16="http://schemas.microsoft.com/office/drawing/2014/main" val="1856028676"/>
                  </a:ext>
                </a:extLst>
              </a:tr>
              <a:tr h="394393">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DECEMBER</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694</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750</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s-ES" sz="1100" u="none" strike="noStrike" dirty="0">
                          <a:effectLst/>
                          <a:latin typeface="Times New Roman" panose="02020603050405020304" pitchFamily="18" charset="0"/>
                          <a:cs typeface="Times New Roman" panose="02020603050405020304" pitchFamily="18" charset="0"/>
                        </a:rPr>
                        <a:t>56</a:t>
                      </a:r>
                      <a:endParaRPr lang="es-E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501051780"/>
                  </a:ext>
                </a:extLst>
              </a:tr>
              <a:tr h="394393">
                <a:tc>
                  <a:txBody>
                    <a:bodyPr/>
                    <a:lstStyle/>
                    <a:p>
                      <a:pPr algn="ctr" fontAlgn="b"/>
                      <a:r>
                        <a:rPr lang="es-ES" sz="1400" u="none" strike="noStrike" dirty="0">
                          <a:solidFill>
                            <a:schemeClr val="bg1"/>
                          </a:solidFill>
                          <a:effectLst/>
                          <a:latin typeface="Times New Roman" panose="02020603050405020304" pitchFamily="18" charset="0"/>
                          <a:cs typeface="Times New Roman" panose="02020603050405020304" pitchFamily="18" charset="0"/>
                        </a:rPr>
                        <a:t>TOTAL</a:t>
                      </a:r>
                      <a:endParaRPr lang="es-ES" sz="1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s-ES" sz="1100" u="none" strike="noStrike" dirty="0">
                          <a:solidFill>
                            <a:schemeClr val="bg1"/>
                          </a:solidFill>
                          <a:effectLst/>
                          <a:latin typeface="Times New Roman" panose="02020603050405020304" pitchFamily="18" charset="0"/>
                          <a:cs typeface="Times New Roman" panose="02020603050405020304" pitchFamily="18" charset="0"/>
                        </a:rPr>
                        <a:t>4113</a:t>
                      </a:r>
                      <a:endParaRPr lang="es-E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solidFill>
                            <a:schemeClr val="bg1"/>
                          </a:solidFill>
                          <a:effectLst/>
                          <a:latin typeface="Times New Roman" panose="02020603050405020304" pitchFamily="18" charset="0"/>
                          <a:cs typeface="Times New Roman" panose="02020603050405020304" pitchFamily="18" charset="0"/>
                        </a:rPr>
                        <a:t>4858</a:t>
                      </a:r>
                      <a:endParaRPr lang="es-E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ES" sz="1100" u="none" strike="noStrike" dirty="0">
                          <a:solidFill>
                            <a:schemeClr val="bg1"/>
                          </a:solidFill>
                          <a:effectLst/>
                          <a:latin typeface="Times New Roman" panose="02020603050405020304" pitchFamily="18" charset="0"/>
                          <a:cs typeface="Times New Roman" panose="02020603050405020304" pitchFamily="18" charset="0"/>
                        </a:rPr>
                        <a:t>745</a:t>
                      </a:r>
                      <a:endParaRPr lang="es-E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994839"/>
                  </a:ext>
                </a:extLst>
              </a:tr>
            </a:tbl>
          </a:graphicData>
        </a:graphic>
      </p:graphicFrame>
      <p:sp>
        <p:nvSpPr>
          <p:cNvPr id="2" name="Título 1">
            <a:extLst>
              <a:ext uri="{FF2B5EF4-FFF2-40B4-BE49-F238E27FC236}">
                <a16:creationId xmlns:a16="http://schemas.microsoft.com/office/drawing/2014/main" id="{5A4E2E75-7D0A-EA4D-B05B-B20D96845AD4}"/>
              </a:ext>
            </a:extLst>
          </p:cNvPr>
          <p:cNvSpPr>
            <a:spLocks noGrp="1"/>
          </p:cNvSpPr>
          <p:nvPr>
            <p:ph type="title"/>
          </p:nvPr>
        </p:nvSpPr>
        <p:spPr>
          <a:xfrm>
            <a:off x="838200" y="2766219"/>
            <a:ext cx="10515600" cy="1325563"/>
          </a:xfrm>
        </p:spPr>
        <p:txBody>
          <a:bodyPr>
            <a:no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DIFFERENCES IN SALES IN THE LAST TWO YEARS</a:t>
            </a:r>
            <a:endParaRPr lang="es-ES" sz="8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57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B5F7FE51-5A16-DC75-CF03-5A8E3A83C6A0}"/>
              </a:ext>
            </a:extLst>
          </p:cNvPr>
          <p:cNvGraphicFramePr>
            <a:graphicFrameLocks noGrp="1"/>
          </p:cNvGraphicFramePr>
          <p:nvPr>
            <p:ph idx="1"/>
            <p:extLst>
              <p:ext uri="{D42A27DB-BD31-4B8C-83A1-F6EECF244321}">
                <p14:modId xmlns:p14="http://schemas.microsoft.com/office/powerpoint/2010/main" val="3730936147"/>
              </p:ext>
            </p:extLst>
          </p:nvPr>
        </p:nvGraphicFramePr>
        <p:xfrm>
          <a:off x="838201" y="1253331"/>
          <a:ext cx="70485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a 6">
            <a:extLst>
              <a:ext uri="{FF2B5EF4-FFF2-40B4-BE49-F238E27FC236}">
                <a16:creationId xmlns:a16="http://schemas.microsoft.com/office/drawing/2014/main" id="{0DD61284-CA2A-4C5C-7CAD-9CD3B6729E9C}"/>
              </a:ext>
            </a:extLst>
          </p:cNvPr>
          <p:cNvGraphicFramePr>
            <a:graphicFrameLocks noGrp="1"/>
          </p:cNvGraphicFramePr>
          <p:nvPr>
            <p:extLst>
              <p:ext uri="{D42A27DB-BD31-4B8C-83A1-F6EECF244321}">
                <p14:modId xmlns:p14="http://schemas.microsoft.com/office/powerpoint/2010/main" val="3640855215"/>
              </p:ext>
            </p:extLst>
          </p:nvPr>
        </p:nvGraphicFramePr>
        <p:xfrm>
          <a:off x="7248523" y="2333625"/>
          <a:ext cx="3810001" cy="2190750"/>
        </p:xfrm>
        <a:graphic>
          <a:graphicData uri="http://schemas.openxmlformats.org/drawingml/2006/table">
            <a:tbl>
              <a:tblPr firstRow="1" firstCol="1">
                <a:tableStyleId>{21E4AEA4-8DFA-4A89-87EB-49C32662AFE0}</a:tableStyleId>
              </a:tblPr>
              <a:tblGrid>
                <a:gridCol w="1762127">
                  <a:extLst>
                    <a:ext uri="{9D8B030D-6E8A-4147-A177-3AD203B41FA5}">
                      <a16:colId xmlns:a16="http://schemas.microsoft.com/office/drawing/2014/main" val="2859671983"/>
                    </a:ext>
                  </a:extLst>
                </a:gridCol>
                <a:gridCol w="2047874">
                  <a:extLst>
                    <a:ext uri="{9D8B030D-6E8A-4147-A177-3AD203B41FA5}">
                      <a16:colId xmlns:a16="http://schemas.microsoft.com/office/drawing/2014/main" val="513831749"/>
                    </a:ext>
                  </a:extLst>
                </a:gridCol>
              </a:tblGrid>
              <a:tr h="365125">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 </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es-ES" sz="1800" u="none" strike="noStrike" dirty="0">
                          <a:effectLst/>
                          <a:latin typeface="Times New Roman" panose="02020603050405020304" pitchFamily="18" charset="0"/>
                          <a:cs typeface="Times New Roman" panose="02020603050405020304" pitchFamily="18" charset="0"/>
                        </a:rPr>
                        <a:t>PEOPLE TARGET</a:t>
                      </a:r>
                      <a:endParaRPr lang="es-E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4486812"/>
                  </a:ext>
                </a:extLst>
              </a:tr>
              <a:tr h="365125">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0-15 YEARS OLD</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0%</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5D5D"/>
                    </a:solidFill>
                  </a:tcPr>
                </a:tc>
                <a:extLst>
                  <a:ext uri="{0D108BD9-81ED-4DB2-BD59-A6C34878D82A}">
                    <a16:rowId xmlns:a16="http://schemas.microsoft.com/office/drawing/2014/main" val="1499116127"/>
                  </a:ext>
                </a:extLst>
              </a:tr>
              <a:tr h="365125">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16-30 YEARS OLD</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40%</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571037588"/>
                  </a:ext>
                </a:extLst>
              </a:tr>
              <a:tr h="365125">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31-45 YEARS OLD</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30%</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27114937"/>
                  </a:ext>
                </a:extLst>
              </a:tr>
              <a:tr h="365125">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46-60 YEARS OLD</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18%</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9F"/>
                    </a:solidFill>
                  </a:tcPr>
                </a:tc>
                <a:extLst>
                  <a:ext uri="{0D108BD9-81ED-4DB2-BD59-A6C34878D82A}">
                    <a16:rowId xmlns:a16="http://schemas.microsoft.com/office/drawing/2014/main" val="1123977871"/>
                  </a:ext>
                </a:extLst>
              </a:tr>
              <a:tr h="365125">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60+ YEARS OLD</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s-ES" sz="1400" u="none" strike="noStrike" dirty="0">
                          <a:effectLst/>
                          <a:latin typeface="Times New Roman" panose="02020603050405020304" pitchFamily="18" charset="0"/>
                          <a:cs typeface="Times New Roman" panose="02020603050405020304" pitchFamily="18" charset="0"/>
                        </a:rPr>
                        <a:t>12%</a:t>
                      </a:r>
                      <a:endParaRPr lang="es-E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7575"/>
                    </a:solidFill>
                  </a:tcPr>
                </a:tc>
                <a:extLst>
                  <a:ext uri="{0D108BD9-81ED-4DB2-BD59-A6C34878D82A}">
                    <a16:rowId xmlns:a16="http://schemas.microsoft.com/office/drawing/2014/main" val="1662490231"/>
                  </a:ext>
                </a:extLst>
              </a:tr>
            </a:tbl>
          </a:graphicData>
        </a:graphic>
      </p:graphicFrame>
      <p:sp>
        <p:nvSpPr>
          <p:cNvPr id="2" name="Título 1" hidden="1">
            <a:extLst>
              <a:ext uri="{FF2B5EF4-FFF2-40B4-BE49-F238E27FC236}">
                <a16:creationId xmlns:a16="http://schemas.microsoft.com/office/drawing/2014/main" id="{5B586784-9CD8-44A1-4F98-1EE71DB4CDEC}"/>
              </a:ext>
            </a:extLst>
          </p:cNvPr>
          <p:cNvSpPr>
            <a:spLocks noGrp="1"/>
          </p:cNvSpPr>
          <p:nvPr>
            <p:ph type="title"/>
          </p:nvPr>
        </p:nvSpPr>
        <p:spPr>
          <a:xfrm>
            <a:off x="838200" y="2766219"/>
            <a:ext cx="10515600" cy="1325563"/>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SALES BY GROUP OF PEOPLE</a:t>
            </a:r>
            <a:endParaRPr lang="es-E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80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B24433D-C2D0-DE3E-4272-97ABAA585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0"/>
            <a:ext cx="12182475" cy="6858000"/>
          </a:xfrm>
          <a:prstGeom prst="rect">
            <a:avLst/>
          </a:prstGeom>
        </p:spPr>
      </p:pic>
      <p:sp>
        <p:nvSpPr>
          <p:cNvPr id="3" name="Marcador de contenido 2">
            <a:extLst>
              <a:ext uri="{FF2B5EF4-FFF2-40B4-BE49-F238E27FC236}">
                <a16:creationId xmlns:a16="http://schemas.microsoft.com/office/drawing/2014/main" id="{B49B33B5-4F55-65A5-C42B-D21985F3F125}"/>
              </a:ext>
            </a:extLst>
          </p:cNvPr>
          <p:cNvSpPr>
            <a:spLocks noGrp="1"/>
          </p:cNvSpPr>
          <p:nvPr>
            <p:ph idx="1"/>
          </p:nvPr>
        </p:nvSpPr>
        <p:spPr>
          <a:xfrm>
            <a:off x="5372099" y="4275138"/>
            <a:ext cx="6286500" cy="1906587"/>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Contact me</a:t>
            </a:r>
          </a:p>
          <a:p>
            <a:pPr lvl="1"/>
            <a:r>
              <a:rPr lang="en-US" dirty="0">
                <a:solidFill>
                  <a:schemeClr val="bg1"/>
                </a:solidFill>
                <a:latin typeface="Times New Roman" panose="02020603050405020304" pitchFamily="18" charset="0"/>
                <a:cs typeface="Times New Roman" panose="02020603050405020304" pitchFamily="18" charset="0"/>
              </a:rPr>
              <a:t>LinkedIn: Jesus Lorenzo Limon</a:t>
            </a:r>
          </a:p>
          <a:p>
            <a:pPr lvl="1"/>
            <a:r>
              <a:rPr lang="en-US" dirty="0">
                <a:solidFill>
                  <a:schemeClr val="bg1"/>
                </a:solidFill>
                <a:latin typeface="Times New Roman" panose="02020603050405020304" pitchFamily="18" charset="0"/>
                <a:cs typeface="Times New Roman" panose="02020603050405020304" pitchFamily="18" charset="0"/>
              </a:rPr>
              <a:t>Phone number: 692492857</a:t>
            </a:r>
          </a:p>
          <a:p>
            <a:pPr lvl="1"/>
            <a:r>
              <a:rPr lang="en-US" dirty="0">
                <a:solidFill>
                  <a:schemeClr val="bg1"/>
                </a:solidFill>
                <a:latin typeface="Times New Roman" panose="02020603050405020304" pitchFamily="18" charset="0"/>
                <a:cs typeface="Times New Roman" panose="02020603050405020304" pitchFamily="18" charset="0"/>
              </a:rPr>
              <a:t>Email: jlorenzolimon@quisaphic.es</a:t>
            </a:r>
          </a:p>
        </p:txBody>
      </p:sp>
    </p:spTree>
    <p:extLst>
      <p:ext uri="{BB962C8B-B14F-4D97-AF65-F5344CB8AC3E}">
        <p14:creationId xmlns:p14="http://schemas.microsoft.com/office/powerpoint/2010/main" val="289951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1185</Words>
  <Application>Microsoft Office PowerPoint</Application>
  <PresentationFormat>Panorámica</PresentationFormat>
  <Paragraphs>133</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Arial Unicode MS</vt:lpstr>
      <vt:lpstr>Calibri</vt:lpstr>
      <vt:lpstr>Calibri Light</vt:lpstr>
      <vt:lpstr>Times New Roman</vt:lpstr>
      <vt:lpstr>Tema de Office</vt:lpstr>
      <vt:lpstr>Presentación de PowerPoint</vt:lpstr>
      <vt:lpstr>ABOUT US</vt:lpstr>
      <vt:lpstr>WHAT DO WE NEED?</vt:lpstr>
      <vt:lpstr>DIFFERENCES IN SALES IN THE LAST TWO YEARS</vt:lpstr>
      <vt:lpstr>SALES BY GROUP OF PEOPLE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Suso Lorenzo Limon</dc:creator>
  <cp:lastModifiedBy>Suso Lorenzo Limon</cp:lastModifiedBy>
  <cp:revision>3</cp:revision>
  <dcterms:created xsi:type="dcterms:W3CDTF">2024-04-04T14:50:51Z</dcterms:created>
  <dcterms:modified xsi:type="dcterms:W3CDTF">2024-04-23T21:02:12Z</dcterms:modified>
</cp:coreProperties>
</file>