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97386086773313E-2"/>
          <c:y val="1.9236443370845926E-2"/>
          <c:w val="0.93980809187920678"/>
          <c:h val="0.68398355735486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20222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168-4DBE-B8AC-E63D944814B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168-4DBE-B8AC-E63D94481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700</c:v>
                </c:pt>
                <c:pt idx="1">
                  <c:v>98</c:v>
                </c:pt>
                <c:pt idx="2">
                  <c:v>120</c:v>
                </c:pt>
                <c:pt idx="3">
                  <c:v>186</c:v>
                </c:pt>
                <c:pt idx="4">
                  <c:v>360</c:v>
                </c:pt>
                <c:pt idx="5">
                  <c:v>180</c:v>
                </c:pt>
                <c:pt idx="6">
                  <c:v>25</c:v>
                </c:pt>
                <c:pt idx="7">
                  <c:v>165</c:v>
                </c:pt>
                <c:pt idx="8">
                  <c:v>800</c:v>
                </c:pt>
                <c:pt idx="9">
                  <c:v>690</c:v>
                </c:pt>
                <c:pt idx="10">
                  <c:v>95</c:v>
                </c:pt>
                <c:pt idx="11">
                  <c:v>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8-4DBE-B8AC-E63D944814B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168-4DBE-B8AC-E63D944814BB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168-4DBE-B8AC-E63D94481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650</c:v>
                </c:pt>
                <c:pt idx="1">
                  <c:v>40</c:v>
                </c:pt>
                <c:pt idx="2">
                  <c:v>250</c:v>
                </c:pt>
                <c:pt idx="3">
                  <c:v>180</c:v>
                </c:pt>
                <c:pt idx="4">
                  <c:v>100</c:v>
                </c:pt>
                <c:pt idx="5">
                  <c:v>600</c:v>
                </c:pt>
                <c:pt idx="6">
                  <c:v>345</c:v>
                </c:pt>
                <c:pt idx="7">
                  <c:v>165</c:v>
                </c:pt>
                <c:pt idx="8">
                  <c:v>1000</c:v>
                </c:pt>
                <c:pt idx="9">
                  <c:v>763</c:v>
                </c:pt>
                <c:pt idx="10">
                  <c:v>15</c:v>
                </c:pt>
                <c:pt idx="11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68-4DBE-B8AC-E63D944814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16605455"/>
        <c:axId val="1916605935"/>
      </c:barChart>
      <c:catAx>
        <c:axId val="191660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16605935"/>
        <c:crosses val="autoZero"/>
        <c:auto val="1"/>
        <c:lblAlgn val="ctr"/>
        <c:lblOffset val="100"/>
        <c:noMultiLvlLbl val="0"/>
      </c:catAx>
      <c:valAx>
        <c:axId val="191660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166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Target de personas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0-15</c:v>
                </c:pt>
                <c:pt idx="1">
                  <c:v>16-30</c:v>
                </c:pt>
                <c:pt idx="2">
                  <c:v>31-45</c:v>
                </c:pt>
                <c:pt idx="3">
                  <c:v>46-60</c:v>
                </c:pt>
                <c:pt idx="4">
                  <c:v>60+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7.0000000000000007E-2</c:v>
                </c:pt>
                <c:pt idx="1">
                  <c:v>0.4</c:v>
                </c:pt>
                <c:pt idx="2">
                  <c:v>0.3</c:v>
                </c:pt>
                <c:pt idx="3">
                  <c:v>0.18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B-4EB0-A4C4-95B66D6C053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74008654323632"/>
          <c:y val="0.33879648053081601"/>
          <c:w val="0.11544910264595305"/>
          <c:h val="0.4124616382363309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Hoja1!$A$2:$A$13</c:f>
              <c:strCache>
                <c:ptCount val="12"/>
                <c:pt idx="0">
                  <c:v>Estados Unidos</c:v>
                </c:pt>
                <c:pt idx="1">
                  <c:v>México</c:v>
                </c:pt>
                <c:pt idx="2">
                  <c:v>Brasil</c:v>
                </c:pt>
                <c:pt idx="3">
                  <c:v>Argentina</c:v>
                </c:pt>
                <c:pt idx="4">
                  <c:v>Australia</c:v>
                </c:pt>
                <c:pt idx="5">
                  <c:v>China</c:v>
                </c:pt>
                <c:pt idx="6">
                  <c:v>Rusia</c:v>
                </c:pt>
                <c:pt idx="7">
                  <c:v>India</c:v>
                </c:pt>
                <c:pt idx="8">
                  <c:v>Suecia</c:v>
                </c:pt>
                <c:pt idx="9">
                  <c:v>Francia</c:v>
                </c:pt>
                <c:pt idx="10">
                  <c:v>Emiratos Árabes Unidos</c:v>
                </c:pt>
                <c:pt idx="11">
                  <c:v>Namibia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11</c:v>
                </c:pt>
                <c:pt idx="6">
                  <c:v>8</c:v>
                </c:pt>
                <c:pt idx="7">
                  <c:v>9</c:v>
                </c:pt>
                <c:pt idx="8">
                  <c:v>6</c:v>
                </c:pt>
                <c:pt idx="9">
                  <c:v>7</c:v>
                </c:pt>
                <c:pt idx="10">
                  <c:v>9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5F-4052-9F6B-3F1CD6299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678559"/>
        <c:axId val="369679519"/>
      </c:lineChart>
      <c:catAx>
        <c:axId val="369678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9679519"/>
        <c:crosses val="autoZero"/>
        <c:auto val="1"/>
        <c:lblAlgn val="ctr"/>
        <c:lblOffset val="100"/>
        <c:noMultiLvlLbl val="0"/>
      </c:catAx>
      <c:valAx>
        <c:axId val="36967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967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8C07-63CE-53AF-C4C6-E5EADB4E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0D085-1640-209C-458C-6AD85702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DAD32-EDB3-A185-3A4E-688C195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23E70-A068-B063-25A3-510C6613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94988-EDA0-3285-9112-F2C3B2B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84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DDC9-EC73-5A5C-7B11-B5A5756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609A4E-BAA7-A97F-644E-6CD16FB6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D47-CCD9-ACA1-2F85-3E00F93C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569AB-897C-919D-8E33-0E21C03A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B8C9-4DE7-6D28-86E1-DEF4B9D4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86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4E0E33-DC7C-575C-B663-B82DA3130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60C52-B3D1-6FC4-DBFE-BFCC06F8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53FB8-1382-9EAE-99B4-C7902F69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36DC5-C206-B568-B3C6-4135C9F9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6E0F3-76AE-B3E3-BCD0-A007A288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2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BCC15-6835-BE84-9FC5-900F977B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D5C21-0FAB-74AE-E8D0-05A5BA2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180D2-C572-69B0-F6F0-D252FE7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33FDA-BBA6-2C27-4181-7CB0EB36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CF0B2-76C1-6F98-3D69-8C82DB38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577F2-5574-B253-1E6D-80195A5B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0CA2A-4A18-8E84-17F8-1F393E9F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EC18B-4667-A502-7EE9-20473A8A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1D4D9-B1AF-CD11-A7C2-31E0B0EE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F3FC7-4008-219B-C812-66E175C1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7BA06-2177-F436-E673-573EB80C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4BCA6-76BD-BBE8-C683-5E245DE4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12BC4-5FF2-41A4-835D-F482729F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A87E76-7106-55C7-7EB0-7D5A724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9F30B-8C91-9C60-2230-A4DD0C0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A77B2-6917-A8CF-B7CB-716107AF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AE4F6-3948-D810-71F8-887894F4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ACCC2-A81D-1525-05F8-4434EB08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4AB99-483D-3009-BA78-99BBA7B8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6FC67D-27E3-75B1-AF15-77669C4A5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C63B3-3EB5-0D73-4737-7C7D2827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B7FBC-374C-4187-CEDF-602A6E44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C6C4B-3C66-5280-FD3B-8BE18D27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C942AD-78D6-15E4-5309-9A8D0EF5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1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1E-A08E-E49A-BA13-39ECA408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3A9B98-127D-FDB5-9662-F5C2AFC0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093DF2-29AC-80CB-0153-659747A1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C1C3F-9D62-6D44-D2F0-28DE7024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9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F04431-183B-E553-22EE-9B0F2B3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9A62DC-C885-AD6B-CD6F-6121B085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322DAB-123F-9FAE-D91A-2820B6B5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B82E-B7FA-472A-574C-BEF9A81A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480E-DA83-5949-26DC-DC2E2481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CAEB6-9C38-B2D7-8C26-6FAC2629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D317F-B987-6223-99BD-7D2DCBFB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5578DA-4F5E-E42F-C917-A5EBAA71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0B17B-49D7-3364-99BB-A2C59F08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E440B-2320-B2EC-06AB-083569C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8C757D-0B43-86BB-D4EC-EA94290CC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6ED08-8DCD-E3E8-E348-51DD6996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A1CDA7-D28E-07BA-BD04-4A11F592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C47311-E6FB-BBB9-2012-CAE1E164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DE691-0FBC-8540-8062-370A573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C765DD-7DBA-8387-59E2-C1731E5A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8497E-2D27-90D5-CF24-EE5CD629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29018-2E3A-2F98-53AC-D4F36B776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C5BA-381A-415D-84C5-7F6EBEE3C086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1C1840-AF17-FDB7-4E6C-394043E9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D63FD-D85B-E845-3E97-1A1C50CF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CE8F-60A0-4E66-B853-3E18C35F7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86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2E75-7D0A-EA4D-B05B-B20D9684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 miles de ventas en los dos últimos años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8FF5FED-4AF3-CE07-632C-C7033CE3D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66672"/>
              </p:ext>
            </p:extLst>
          </p:nvPr>
        </p:nvGraphicFramePr>
        <p:xfrm>
          <a:off x="200028" y="1523999"/>
          <a:ext cx="8229597" cy="435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4B3E3A3-BDCB-F8E9-6CC6-924BF9F14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57632"/>
              </p:ext>
            </p:extLst>
          </p:nvPr>
        </p:nvGraphicFramePr>
        <p:xfrm>
          <a:off x="8543926" y="1200150"/>
          <a:ext cx="3533773" cy="467677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326111382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2119525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755802334"/>
                    </a:ext>
                  </a:extLst>
                </a:gridCol>
                <a:gridCol w="1009649">
                  <a:extLst>
                    <a:ext uri="{9D8B030D-6E8A-4147-A177-3AD203B41FA5}">
                      <a16:colId xmlns:a16="http://schemas.microsoft.com/office/drawing/2014/main" val="3752718823"/>
                    </a:ext>
                  </a:extLst>
                </a:gridCol>
              </a:tblGrid>
              <a:tr h="3163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20222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2023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DIFERENCIAS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267295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ENERO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-50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36204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FEBRERO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98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-58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81272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MARZO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291886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ABRIL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186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-6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231769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MAYO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-260</a:t>
                      </a:r>
                      <a:endParaRPr lang="es-E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73858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JUNIO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420</a:t>
                      </a:r>
                      <a:endParaRPr lang="es-ES" sz="11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37515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JULIO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s-E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345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09911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AGOSTO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51299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SEPTIEMBRE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800</a:t>
                      </a:r>
                      <a:endParaRPr lang="es-ES" sz="11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1000</a:t>
                      </a:r>
                      <a:endParaRPr lang="es-ES" sz="11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70088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OCTUBRE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690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763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NOVIEMBRE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95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s-E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-80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28676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DICIEMBRE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694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51780"/>
                  </a:ext>
                </a:extLst>
              </a:tr>
              <a:tr h="33541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4113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4858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745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9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86784-9CD8-44A1-4F98-1EE71DB4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Ventas por grupo de personas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5F7FE51-5A16-DC75-CF03-5A8E3A83C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3483"/>
              </p:ext>
            </p:extLst>
          </p:nvPr>
        </p:nvGraphicFramePr>
        <p:xfrm>
          <a:off x="838201" y="1825625"/>
          <a:ext cx="70485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DD61284-CA2A-4C5C-7CAD-9CD3B672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66734"/>
              </p:ext>
            </p:extLst>
          </p:nvPr>
        </p:nvGraphicFramePr>
        <p:xfrm>
          <a:off x="7248524" y="2905919"/>
          <a:ext cx="3076575" cy="2190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996810">
                  <a:extLst>
                    <a:ext uri="{9D8B030D-6E8A-4147-A177-3AD203B41FA5}">
                      <a16:colId xmlns:a16="http://schemas.microsoft.com/office/drawing/2014/main" val="2859671983"/>
                    </a:ext>
                  </a:extLst>
                </a:gridCol>
                <a:gridCol w="2079765">
                  <a:extLst>
                    <a:ext uri="{9D8B030D-6E8A-4147-A177-3AD203B41FA5}">
                      <a16:colId xmlns:a16="http://schemas.microsoft.com/office/drawing/2014/main" val="51383174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Target de personas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44868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0-15 años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911612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16-30 años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103758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31-45 años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711493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46-60 años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97787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60+ años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49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0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5A6D-0FE2-8C20-09CC-A2C451FD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EEDFF6D-E418-A066-526C-617A85CC7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66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0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3973-C4E3-A493-DBAF-785EE1E6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FA359-8C79-3FB0-0CC6-5C3C150E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790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Panorámica</PresentationFormat>
  <Paragraphs>71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Diferencia en miles de ventas en los dos últimos años</vt:lpstr>
      <vt:lpstr>Ventas por grupo de personas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Suso Lorenzo Limon</dc:creator>
  <cp:lastModifiedBy>Suso Lorenzo Limon</cp:lastModifiedBy>
  <cp:revision>1</cp:revision>
  <dcterms:created xsi:type="dcterms:W3CDTF">2024-04-04T14:50:51Z</dcterms:created>
  <dcterms:modified xsi:type="dcterms:W3CDTF">2024-04-04T14:51:08Z</dcterms:modified>
</cp:coreProperties>
</file>