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85D3F7-D9AA-4EB4-B07A-6D17C8A8D3C9}" v="52" dt="2022-02-13T16:41:45.580"/>
    <p1510:client id="{5E82528B-60C9-4E1C-A701-F4DED669377E}" v="1482" dt="2022-02-14T09:36:34.581"/>
    <p1510:client id="{7D05FB93-E266-4A98-A6D2-24ACADC17F1E}" v="526" dt="2022-02-13T17:18:22.233"/>
    <p1510:client id="{9AC1F9D7-746B-4FC9-995C-2CA1A3E6AE55}" v="1687" dt="2022-02-12T23:41:30.391"/>
    <p1510:client id="{E368AF0D-ABF1-4C9B-A601-42015E76CDD4}" v="9" dt="2022-02-09T23:43:32.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581"/>
        <p:guide pos="27069"/>
        <p:guide pos="20741"/>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245627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B7B168FD-0A5A-5F40-9FCF-B40091915A23}"/>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CFEFF31D-6718-604F-8725-06546ED41CAF}"/>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Table 49">
            <a:extLst>
              <a:ext uri="{FF2B5EF4-FFF2-40B4-BE49-F238E27FC236}">
                <a16:creationId xmlns:a16="http://schemas.microsoft.com/office/drawing/2014/main" id="{9ED69A3F-45FE-694E-BAB2-253229E2C5E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2759907C-C695-3245-9CDB-A23BD0939A57}"/>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p:cNvSpPr txBox="1">
            <a:spLocks noChangeArrowheads="1"/>
          </p:cNvSpPr>
          <p:nvPr userDrawn="1"/>
        </p:nvSpPr>
        <p:spPr bwMode="auto">
          <a:xfrm>
            <a:off x="1484177" y="32306273"/>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aphicFrame>
        <p:nvGraphicFramePr>
          <p:cNvPr id="41" name="Table 40">
            <a:extLst>
              <a:ext uri="{FF2B5EF4-FFF2-40B4-BE49-F238E27FC236}">
                <a16:creationId xmlns:a16="http://schemas.microsoft.com/office/drawing/2014/main" id="{8757AEA5-2F05-D545-BE0F-31E8287BC71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F8F0F4C9-9693-AD40-8CD2-77CBC1089DB8}"/>
              </a:ext>
            </a:extLst>
          </p:cNvPr>
          <p:cNvGraphicFramePr>
            <a:graphicFrameLocks noGrp="1"/>
          </p:cNvGraphicFramePr>
          <p:nvPr userDrawn="1">
            <p:extLst>
              <p:ext uri="{D42A27DB-BD31-4B8C-83A1-F6EECF244321}">
                <p14:modId xmlns:p14="http://schemas.microsoft.com/office/powerpoint/2010/main" val="321074088"/>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96"/>
          </p:nvPr>
        </p:nvSpPr>
        <p:spPr>
          <a:xfrm>
            <a:off x="459674" y="10775792"/>
            <a:ext cx="10056813" cy="12575728"/>
          </a:xfrm>
        </p:spPr>
        <p:txBody>
          <a:bodyPr wrap="square" lIns="228589" tIns="228589" rIns="228589" bIns="228589" anchor="t">
            <a:spAutoFit/>
          </a:bodyPr>
          <a:lstStyle/>
          <a:p>
            <a:r>
              <a:rPr lang="en-US" sz="2400" dirty="0">
                <a:latin typeface="Calibri"/>
                <a:cs typeface="Calibri"/>
              </a:rPr>
              <a:t>Object detection and feature selection are essential tasks in computer vision. Research in this area is critical for having various perspectives over the past few decades. The brain uses object recognition to solve an inverse problem, where (surface properties, shapes, and arrangements of objects) need a perceived outcome of the image formation process. Neuropsychological studies revealed visual object recognition as a neural substrate in humans. Specific brain regions cause object recognition, yet we still do not understand how the brain achieves this remarkable behavior. Human beings rely on and rapidly recognize objects despite considerable retinal image transformations arising from changes in lighting, image size, position, and viewing angle.</a:t>
            </a:r>
            <a:endParaRPr lang="es-ES" dirty="0">
              <a:latin typeface="Calibri"/>
              <a:cs typeface="Calibri"/>
            </a:endParaRPr>
          </a:p>
          <a:p>
            <a:endParaRPr lang="en-US" sz="2400">
              <a:latin typeface="Calibri"/>
              <a:cs typeface="Calibri"/>
            </a:endParaRPr>
          </a:p>
          <a:p>
            <a:r>
              <a:rPr lang="en-US" sz="2400" dirty="0">
                <a:latin typeface="Calibri"/>
                <a:cs typeface="Calibri"/>
              </a:rPr>
              <a:t>A gesture is a form of nonverbal communication done with positions and movements of the hand, arms, body parts, hand shapes, movements of the lips or face. One of the critical differences between hand gestures is that they allow communication over a long distance. American Sign Language (ASL) is a formal language with the same linguistic properties as oral languages commonly used by deaf people to communicate. ASL typically is formed by the finger, hand, and arm positioning and can contain static and dynamic movement or a combination of both to express words and meanings to another. Communication can be challenging because people are not typically willing to learn sign language.</a:t>
            </a:r>
            <a:endParaRPr lang="en-US" dirty="0">
              <a:latin typeface="Calibri"/>
              <a:cs typeface="Calibri"/>
            </a:endParaRPr>
          </a:p>
          <a:p>
            <a:endParaRPr lang="en-US" sz="2400">
              <a:latin typeface="Calibri"/>
              <a:cs typeface="Calibri"/>
            </a:endParaRPr>
          </a:p>
          <a:p>
            <a:r>
              <a:rPr lang="en-US" sz="2400" dirty="0">
                <a:latin typeface="Calibri"/>
                <a:cs typeface="Calibri"/>
              </a:rPr>
              <a:t>In this paper, we consider the problem of detecting and understanding American Sign Language. We test CNN’s ability to recognize the ASL alphabet. As advancements in technology increase, there are more improvements to 2D methods of hand detection. Commonly these methods are visual-based, using color, shape, and edge to detect and recognize the hand. There are issues to these technologies like inconsistent lighting conditions, non-hand color similarity, and varying viewpoints that can decrease the model’s ability to recognize the hand and its positioning. We use a Convolutional Neural Network to create the model and detect different letters of American Sign Language.</a:t>
            </a:r>
          </a:p>
        </p:txBody>
      </p:sp>
      <p:sp>
        <p:nvSpPr>
          <p:cNvPr id="14" name="Text Placeholder 13"/>
          <p:cNvSpPr>
            <a:spLocks noGrp="1"/>
          </p:cNvSpPr>
          <p:nvPr>
            <p:ph type="body" sz="quarter" idx="30"/>
          </p:nvPr>
        </p:nvSpPr>
        <p:spPr>
          <a:xfrm>
            <a:off x="33390292" y="13805250"/>
            <a:ext cx="10052050" cy="3120832"/>
          </a:xfrm>
        </p:spPr>
        <p:txBody>
          <a:bodyPr wrap="square" lIns="228589" tIns="228589" rIns="228589" bIns="228589" anchor="t">
            <a:spAutoFit/>
          </a:bodyPr>
          <a:lstStyle/>
          <a:p>
            <a:r>
              <a:rPr lang="en-US" sz="2400" dirty="0">
                <a:latin typeface="Calibri"/>
                <a:ea typeface="ＭＳ Ｐゴシック"/>
                <a:cs typeface="Calibri"/>
              </a:rPr>
              <a:t>We thank Carlos Theran (Florida A&amp;M University) for advising, guidance, and resources used in the research; We thank Yohn Jairo Parra (Florida A&amp;M University) for guidance and aid on the research report; We thank Gregor von </a:t>
            </a:r>
            <a:r>
              <a:rPr lang="en-US" sz="2400" dirty="0" err="1">
                <a:latin typeface="Calibri"/>
                <a:ea typeface="ＭＳ Ｐゴシック"/>
                <a:cs typeface="Calibri"/>
              </a:rPr>
              <a:t>Laszewki</a:t>
            </a:r>
            <a:r>
              <a:rPr lang="en-US" sz="2400" dirty="0">
                <a:latin typeface="Calibri"/>
                <a:ea typeface="ＭＳ Ｐゴシック"/>
                <a:cs typeface="Calibri"/>
              </a:rPr>
              <a:t> (Indiana University) for advice and commenting on the code and report; We thank the Polk State LSAMP Program for aid in obtaining this opportunity. We thank Florida A&amp;M University for funding this research</a:t>
            </a:r>
            <a:endParaRPr lang="en-US" sz="2400" dirty="0">
              <a:effectLst/>
              <a:latin typeface="Calibri"/>
              <a:ea typeface="ＭＳ Ｐゴシック"/>
              <a:cs typeface="Calibri"/>
            </a:endParaRPr>
          </a:p>
          <a:p>
            <a:endParaRPr lang="en-US" sz="2400">
              <a:latin typeface="Calibri"/>
              <a:cs typeface="Calibri"/>
            </a:endParaRPr>
          </a:p>
        </p:txBody>
      </p:sp>
      <p:sp>
        <p:nvSpPr>
          <p:cNvPr id="2" name="Text Placeholder 1"/>
          <p:cNvSpPr>
            <a:spLocks noGrp="1"/>
          </p:cNvSpPr>
          <p:nvPr>
            <p:ph type="body" sz="quarter" idx="10"/>
          </p:nvPr>
        </p:nvSpPr>
        <p:spPr>
          <a:xfrm>
            <a:off x="476926" y="6378481"/>
            <a:ext cx="10039561" cy="3859496"/>
          </a:xfrm>
        </p:spPr>
        <p:txBody>
          <a:bodyPr wrap="square" lIns="228589" tIns="228589" rIns="228589" bIns="228589" anchor="t">
            <a:spAutoFit/>
          </a:bodyPr>
          <a:lstStyle/>
          <a:p>
            <a:r>
              <a:rPr lang="en-US" sz="2400" dirty="0">
                <a:latin typeface="Calibri"/>
                <a:cs typeface="Calibri"/>
              </a:rPr>
              <a:t>We study the ability of an AI to recognize letters from the American Sign Language (ASL) alphabet. We test and apply Convolutional Neural Network (CNN) using a dataset of hands in different positions showing the letters ’a’, ’b,’ and ’c’ in ASL. The proposed CNN model receives an ASL image and recognizes the feature of the image, generating the predicted letter. Results are promising in identifying most of the letters. We obtain a high accuracy of 95%. Future work needs a more diverse dataset and more advanced algorithms.</a:t>
            </a:r>
            <a:endParaRPr lang="es-ES" dirty="0">
              <a:latin typeface="Calibri"/>
              <a:cs typeface="Calibri"/>
            </a:endParaRPr>
          </a:p>
          <a:p>
            <a:endParaRPr lang="en-US" sz="2400">
              <a:latin typeface="Calibri"/>
              <a:cs typeface="Calibri"/>
            </a:endParaRPr>
          </a:p>
        </p:txBody>
      </p:sp>
      <p:sp>
        <p:nvSpPr>
          <p:cNvPr id="3" name="Text Placeholder 2"/>
          <p:cNvSpPr>
            <a:spLocks noGrp="1"/>
          </p:cNvSpPr>
          <p:nvPr>
            <p:ph type="body" sz="quarter" idx="11"/>
          </p:nvPr>
        </p:nvSpPr>
        <p:spPr/>
        <p:txBody>
          <a:bodyPr/>
          <a:lstStyle/>
          <a:p>
            <a:r>
              <a:rPr lang="en-US"/>
              <a:t>ABSTRACT</a:t>
            </a:r>
          </a:p>
        </p:txBody>
      </p:sp>
      <p:sp>
        <p:nvSpPr>
          <p:cNvPr id="4" name="Text Placeholder 3"/>
          <p:cNvSpPr>
            <a:spLocks noGrp="1"/>
          </p:cNvSpPr>
          <p:nvPr>
            <p:ph type="body" sz="quarter" idx="20"/>
          </p:nvPr>
        </p:nvSpPr>
        <p:spPr>
          <a:xfrm>
            <a:off x="458775" y="23905153"/>
            <a:ext cx="10050462" cy="754045"/>
          </a:xfrm>
        </p:spPr>
        <p:txBody>
          <a:bodyPr/>
          <a:lstStyle/>
          <a:p>
            <a:r>
              <a:rPr lang="en-US"/>
              <a:t>OBJECTIVES</a:t>
            </a:r>
          </a:p>
        </p:txBody>
      </p:sp>
      <p:sp>
        <p:nvSpPr>
          <p:cNvPr id="5" name="Text Placeholder 4"/>
          <p:cNvSpPr>
            <a:spLocks noGrp="1"/>
          </p:cNvSpPr>
          <p:nvPr>
            <p:ph type="body" sz="quarter" idx="21"/>
          </p:nvPr>
        </p:nvSpPr>
        <p:spPr>
          <a:xfrm>
            <a:off x="11460161" y="6378481"/>
            <a:ext cx="10048874" cy="19386823"/>
          </a:xfrm>
        </p:spPr>
        <p:txBody>
          <a:bodyPr wrap="square" lIns="228589" tIns="228589" rIns="228589" bIns="228589" anchor="t">
            <a:spAutoFit/>
          </a:bodyPr>
          <a:lstStyle/>
          <a:p>
            <a:pPr>
              <a:spcBef>
                <a:spcPts val="0"/>
              </a:spcBef>
            </a:pPr>
            <a:r>
              <a:rPr lang="en-US" sz="2400" dirty="0">
                <a:effectLst/>
                <a:latin typeface="Calibri"/>
                <a:cs typeface="Calibri"/>
              </a:rPr>
              <a:t>In this research we use </a:t>
            </a:r>
            <a:r>
              <a:rPr lang="en-US" sz="2400" dirty="0">
                <a:latin typeface="Calibri"/>
                <a:cs typeface="Calibri"/>
              </a:rPr>
              <a:t>three</a:t>
            </a:r>
            <a:r>
              <a:rPr lang="en-US" sz="2400" dirty="0">
                <a:effectLst/>
                <a:latin typeface="Calibri"/>
                <a:cs typeface="Calibri"/>
              </a:rPr>
              <a:t> sources of data-sets, the </a:t>
            </a:r>
            <a:r>
              <a:rPr lang="en-US" sz="2400" dirty="0">
                <a:latin typeface="Calibri"/>
                <a:cs typeface="Calibri"/>
              </a:rPr>
              <a:t>first two is</a:t>
            </a:r>
            <a:r>
              <a:rPr lang="en-US" sz="2400" dirty="0">
                <a:effectLst/>
                <a:latin typeface="Calibri"/>
                <a:cs typeface="Calibri"/>
              </a:rPr>
              <a:t> from </a:t>
            </a:r>
            <a:r>
              <a:rPr lang="en-US" sz="2400" dirty="0" err="1">
                <a:effectLst/>
                <a:latin typeface="Calibri"/>
                <a:cs typeface="Calibri"/>
              </a:rPr>
              <a:t>kaggle</a:t>
            </a:r>
            <a:r>
              <a:rPr lang="en-US" sz="2400" dirty="0">
                <a:effectLst/>
                <a:latin typeface="Calibri"/>
                <a:cs typeface="Calibri"/>
              </a:rPr>
              <a:t> which it was already prepared but we needed more. The second is </a:t>
            </a:r>
            <a:r>
              <a:rPr lang="en-US" sz="2400" dirty="0">
                <a:latin typeface="Calibri"/>
                <a:cs typeface="Calibri"/>
              </a:rPr>
              <a:t>self-made</a:t>
            </a:r>
            <a:r>
              <a:rPr lang="en-US" sz="2400" dirty="0">
                <a:effectLst/>
                <a:latin typeface="Calibri"/>
                <a:cs typeface="Calibri"/>
              </a:rPr>
              <a:t> data-set by take images in good lighting against a white wall, it was then cropped to</a:t>
            </a:r>
            <a:r>
              <a:rPr lang="en-US" sz="2400" dirty="0">
                <a:latin typeface="Calibri"/>
                <a:cs typeface="Calibri"/>
              </a:rPr>
              <a:t> 400ppi (pixels per inch)</a:t>
            </a:r>
            <a:r>
              <a:rPr lang="en-US" sz="2400" dirty="0">
                <a:effectLst/>
                <a:latin typeface="Calibri"/>
                <a:cs typeface="Calibri"/>
              </a:rPr>
              <a:t> focused on the hand. The program then sets the images to gray-scale as the color is not needed for this research. Finally, the images are reduced </a:t>
            </a:r>
            <a:r>
              <a:rPr lang="en-US" sz="2400" dirty="0">
                <a:latin typeface="Calibri"/>
                <a:cs typeface="Calibri"/>
              </a:rPr>
              <a:t>to different resolutions</a:t>
            </a:r>
            <a:r>
              <a:rPr lang="en-US" sz="2400" dirty="0">
                <a:effectLst/>
                <a:latin typeface="Calibri"/>
                <a:cs typeface="Calibri"/>
              </a:rPr>
              <a:t> for the AI to use for training</a:t>
            </a:r>
            <a:endParaRPr lang="en-US" sz="2400" dirty="0">
              <a:latin typeface="Calibri"/>
              <a:cs typeface="Calibri"/>
            </a:endParaRPr>
          </a:p>
          <a:p>
            <a:pPr>
              <a:spcBef>
                <a:spcPts val="0"/>
              </a:spcBef>
              <a:spcAft>
                <a:spcPts val="0"/>
              </a:spcAft>
            </a:pPr>
            <a:endParaRPr lang="en-US" sz="2400">
              <a:latin typeface="Calibri"/>
              <a:cs typeface="Calibri"/>
            </a:endParaRPr>
          </a:p>
          <a:p>
            <a:pPr>
              <a:spcBef>
                <a:spcPts val="0"/>
              </a:spcBef>
            </a:pPr>
            <a:r>
              <a:rPr lang="en-US" sz="2400" dirty="0">
                <a:effectLst/>
                <a:latin typeface="Calibri"/>
                <a:cs typeface="Calibri"/>
              </a:rPr>
              <a:t>In this research, we built the model using a convolution neural network (CNN) to create an AI that can recognize ASL letters (’a’, ’b’, and ’c’), using a collection of </a:t>
            </a:r>
            <a:r>
              <a:rPr lang="en-US" sz="2400" dirty="0">
                <a:latin typeface="Calibri"/>
                <a:cs typeface="Calibri"/>
              </a:rPr>
              <a:t>2,526 </a:t>
            </a:r>
            <a:r>
              <a:rPr lang="en-US" sz="2400" dirty="0">
                <a:effectLst/>
                <a:latin typeface="Calibri"/>
                <a:cs typeface="Calibri"/>
              </a:rPr>
              <a:t>images. The Data-set contains </a:t>
            </a:r>
            <a:r>
              <a:rPr lang="en-US" sz="2400" dirty="0">
                <a:latin typeface="Calibri"/>
                <a:cs typeface="Calibri"/>
              </a:rPr>
              <a:t>842 </a:t>
            </a:r>
            <a:r>
              <a:rPr lang="en-US" sz="2400" dirty="0">
                <a:effectLst/>
                <a:latin typeface="Calibri"/>
                <a:cs typeface="Calibri"/>
              </a:rPr>
              <a:t>images for each letter to train the AI’s CNN. This can be expanded to allow an AI to recognize letters, words, and any expression that can be made using a still image of the hands. A CNN fits this perfectly as we can use its ability to assign importance to segments of an image and tell the difference from one another using weights and biases. With the proper training, it is able to learn and identify these characteristics</a:t>
            </a:r>
            <a:r>
              <a:rPr lang="en-US" sz="2400" dirty="0">
                <a:latin typeface="Calibri"/>
                <a:cs typeface="Calibri"/>
              </a:rPr>
              <a:t>.</a:t>
            </a:r>
            <a:endParaRPr lang="en-US" sz="2400" dirty="0">
              <a:effectLst/>
              <a:latin typeface="Calibri"/>
              <a:cs typeface="Calibri"/>
            </a:endParaRPr>
          </a:p>
          <a:p>
            <a:pPr>
              <a:spcBef>
                <a:spcPts val="0"/>
              </a:spcBef>
              <a:spcAft>
                <a:spcPts val="0"/>
              </a:spcAft>
            </a:pPr>
            <a:endParaRPr lang="en-US" sz="2400">
              <a:latin typeface="Calibri"/>
              <a:cs typeface="Calibri"/>
            </a:endParaRPr>
          </a:p>
          <a:p>
            <a:pPr>
              <a:spcBef>
                <a:spcPts val="0"/>
              </a:spcBef>
              <a:spcAft>
                <a:spcPts val="0"/>
              </a:spcAft>
            </a:pPr>
            <a:r>
              <a:rPr lang="en-US" sz="2400" dirty="0" err="1">
                <a:latin typeface="Calibri"/>
                <a:cs typeface="Calibri"/>
              </a:rPr>
              <a:t>Keras</a:t>
            </a:r>
            <a:r>
              <a:rPr lang="en-US" sz="2400" dirty="0">
                <a:latin typeface="Calibri"/>
                <a:cs typeface="Calibri"/>
              </a:rPr>
              <a:t> Conv2D is a 2D Convolution Layer, this layer creates a convolution kernel that is wind with layers input which helps produce a tensor of outputs.</a:t>
            </a:r>
          </a:p>
          <a:p>
            <a:pPr>
              <a:spcBef>
                <a:spcPts val="0"/>
              </a:spcBef>
              <a:spcAft>
                <a:spcPts val="0"/>
              </a:spcAft>
            </a:pPr>
            <a:endParaRPr lang="en-US" sz="2400">
              <a:latin typeface="Calibri"/>
              <a:cs typeface="Calibri"/>
            </a:endParaRPr>
          </a:p>
          <a:p>
            <a:pPr>
              <a:spcBef>
                <a:spcPts val="0"/>
              </a:spcBef>
              <a:spcAft>
                <a:spcPts val="0"/>
              </a:spcAft>
            </a:pPr>
            <a:r>
              <a:rPr lang="en-US" sz="2400" dirty="0" err="1">
                <a:effectLst/>
                <a:latin typeface="Calibri"/>
                <a:cs typeface="Calibri"/>
              </a:rPr>
              <a:t>ReLu</a:t>
            </a:r>
            <a:r>
              <a:rPr lang="en-US" sz="2400" dirty="0">
                <a:effectLst/>
                <a:latin typeface="Calibri"/>
                <a:cs typeface="Calibri"/>
              </a:rPr>
              <a:t>, Rectified Linear Unit activation function that outputs the input directly if it is positive, otherwise it outputs zero. We employed the Leaky </a:t>
            </a:r>
            <a:r>
              <a:rPr lang="en-US" sz="2400" dirty="0" err="1">
                <a:effectLst/>
                <a:latin typeface="Calibri"/>
                <a:cs typeface="Calibri"/>
              </a:rPr>
              <a:t>ReLu</a:t>
            </a:r>
            <a:r>
              <a:rPr lang="en-US" sz="2400" dirty="0">
                <a:effectLst/>
                <a:latin typeface="Calibri"/>
                <a:cs typeface="Calibri"/>
              </a:rPr>
              <a:t> which allows for a small positive gradient when the unit is not active.</a:t>
            </a:r>
          </a:p>
          <a:p>
            <a:pPr>
              <a:spcBef>
                <a:spcPts val="0"/>
              </a:spcBef>
              <a:spcAft>
                <a:spcPts val="0"/>
              </a:spcAft>
            </a:pPr>
            <a:endParaRPr lang="en-US" sz="2400">
              <a:latin typeface="Calibri"/>
              <a:cs typeface="Calibri"/>
            </a:endParaRPr>
          </a:p>
          <a:p>
            <a:pPr>
              <a:spcBef>
                <a:spcPts val="0"/>
              </a:spcBef>
            </a:pPr>
            <a:r>
              <a:rPr lang="en-US" sz="2400" dirty="0" err="1">
                <a:latin typeface="Calibri"/>
                <a:cs typeface="Calibri"/>
              </a:rPr>
              <a:t>Maxpooling</a:t>
            </a:r>
            <a:r>
              <a:rPr lang="en-US" sz="2400" dirty="0">
                <a:latin typeface="Calibri"/>
                <a:cs typeface="Calibri"/>
              </a:rPr>
              <a:t>, uses a 2 x 2 sized kernel to not lose important features of the input with strides equals to 2. Every time 2 x 2 sized kernel shifts 2 times, it reduces the size of an image by half.</a:t>
            </a:r>
            <a:endParaRPr lang="en-US" sz="2400" dirty="0">
              <a:effectLst/>
              <a:latin typeface="Calibri"/>
              <a:cs typeface="Calibri"/>
            </a:endParaRPr>
          </a:p>
          <a:p>
            <a:pPr>
              <a:spcBef>
                <a:spcPts val="0"/>
              </a:spcBef>
              <a:spcAft>
                <a:spcPts val="0"/>
              </a:spcAft>
            </a:pPr>
            <a:endParaRPr lang="en-US" sz="2400">
              <a:latin typeface="Calibri"/>
              <a:cs typeface="Calibri"/>
            </a:endParaRPr>
          </a:p>
          <a:p>
            <a:pPr>
              <a:spcBef>
                <a:spcPts val="0"/>
              </a:spcBef>
            </a:pPr>
            <a:r>
              <a:rPr lang="en-US" sz="2400" dirty="0">
                <a:latin typeface="Calibri"/>
                <a:cs typeface="Calibri"/>
              </a:rPr>
              <a:t>Flattening converts the data into a 1-dimensional array for inputting towards the next layer. It creates a singular feature vector and then is connected to the classification model.</a:t>
            </a:r>
            <a:endParaRPr lang="en-US" sz="2400" dirty="0">
              <a:effectLst/>
              <a:latin typeface="Calibri"/>
              <a:cs typeface="Calibri"/>
            </a:endParaRPr>
          </a:p>
          <a:p>
            <a:pPr>
              <a:spcBef>
                <a:spcPts val="0"/>
              </a:spcBef>
              <a:spcAft>
                <a:spcPts val="0"/>
              </a:spcAft>
            </a:pPr>
            <a:endParaRPr lang="en-US" sz="2400">
              <a:latin typeface="Calibri"/>
              <a:cs typeface="Calibri"/>
            </a:endParaRPr>
          </a:p>
          <a:p>
            <a:pPr>
              <a:spcBef>
                <a:spcPts val="0"/>
              </a:spcBef>
            </a:pPr>
            <a:r>
              <a:rPr lang="en-US" sz="2400" dirty="0">
                <a:effectLst/>
                <a:latin typeface="Calibri"/>
                <a:cs typeface="Calibri"/>
              </a:rPr>
              <a:t>Fully Connected</a:t>
            </a:r>
            <a:r>
              <a:rPr lang="en-US" sz="2400" dirty="0">
                <a:latin typeface="Calibri"/>
                <a:cs typeface="Calibri"/>
              </a:rPr>
              <a:t> layer is feed forward neural networks in which the input is from the flattened 1-dimensional array and performs a linear transformation and a non-linear transformation.</a:t>
            </a:r>
          </a:p>
          <a:p>
            <a:pPr>
              <a:spcBef>
                <a:spcPts val="0"/>
              </a:spcBef>
            </a:pPr>
            <a:endParaRPr lang="en-US" sz="2400" dirty="0">
              <a:latin typeface="Calibri"/>
              <a:cs typeface="Calibri"/>
            </a:endParaRPr>
          </a:p>
          <a:p>
            <a:pPr>
              <a:spcBef>
                <a:spcPts val="0"/>
              </a:spcBef>
            </a:pPr>
            <a:r>
              <a:rPr lang="en-US" sz="2400" dirty="0">
                <a:latin typeface="Calibri"/>
                <a:cs typeface="Calibri"/>
              </a:rPr>
              <a:t>Linear Transformation equation</a:t>
            </a:r>
          </a:p>
          <a:p>
            <a:pPr>
              <a:spcBef>
                <a:spcPts val="0"/>
              </a:spcBef>
            </a:pPr>
            <a:endParaRPr lang="en-US" sz="2400" dirty="0">
              <a:solidFill>
                <a:srgbClr val="203864"/>
              </a:solidFill>
              <a:latin typeface="Calibri"/>
              <a:cs typeface="Calibri"/>
            </a:endParaRPr>
          </a:p>
          <a:p>
            <a:pPr algn="ctr">
              <a:spcBef>
                <a:spcPts val="0"/>
              </a:spcBef>
            </a:pPr>
            <a:r>
              <a:rPr lang="en-US" sz="2400" dirty="0">
                <a:solidFill>
                  <a:srgbClr val="203864"/>
                </a:solidFill>
                <a:latin typeface="Calibri"/>
                <a:cs typeface="Calibri"/>
              </a:rPr>
              <a:t>Z = W</a:t>
            </a:r>
            <a:r>
              <a:rPr lang="en-US" sz="2400" baseline="30000" dirty="0">
                <a:solidFill>
                  <a:srgbClr val="203864"/>
                </a:solidFill>
                <a:latin typeface="Calibri"/>
                <a:cs typeface="Calibri"/>
              </a:rPr>
              <a:t>T</a:t>
            </a:r>
            <a:r>
              <a:rPr lang="en-US" sz="2400" dirty="0">
                <a:solidFill>
                  <a:srgbClr val="203864"/>
                </a:solidFill>
                <a:latin typeface="Calibri"/>
                <a:cs typeface="Calibri"/>
              </a:rPr>
              <a:t>.X + b</a:t>
            </a:r>
            <a:endParaRPr lang="en-US" dirty="0">
              <a:solidFill>
                <a:srgbClr val="203864"/>
              </a:solidFill>
              <a:latin typeface="Calibri"/>
              <a:cs typeface="Calibri"/>
            </a:endParaRPr>
          </a:p>
          <a:p>
            <a:pPr>
              <a:spcBef>
                <a:spcPts val="0"/>
              </a:spcBef>
            </a:pPr>
            <a:endParaRPr lang="en-US" sz="2400" dirty="0">
              <a:latin typeface="Calibri"/>
              <a:cs typeface="Calibri"/>
            </a:endParaRPr>
          </a:p>
          <a:p>
            <a:pPr>
              <a:spcBef>
                <a:spcPts val="0"/>
              </a:spcBef>
            </a:pPr>
            <a:r>
              <a:rPr lang="en-US" sz="2400" dirty="0">
                <a:latin typeface="Calibri"/>
                <a:cs typeface="Calibri"/>
              </a:rPr>
              <a:t>Non-Linear Transformation equation</a:t>
            </a:r>
          </a:p>
          <a:p>
            <a:pPr>
              <a:spcBef>
                <a:spcPts val="0"/>
              </a:spcBef>
            </a:pPr>
            <a:endParaRPr lang="en-US" sz="2400" dirty="0">
              <a:latin typeface="Calibri"/>
              <a:cs typeface="Calibri"/>
            </a:endParaRPr>
          </a:p>
          <a:p>
            <a:pPr algn="ctr">
              <a:spcBef>
                <a:spcPts val="0"/>
              </a:spcBef>
            </a:pPr>
            <a:r>
              <a:rPr lang="en-US" sz="2400" dirty="0">
                <a:latin typeface="Calibri"/>
                <a:cs typeface="Calibri"/>
              </a:rPr>
              <a:t>f(x) = 1/(1+e^-x)</a:t>
            </a:r>
          </a:p>
          <a:p>
            <a:pPr>
              <a:spcBef>
                <a:spcPts val="0"/>
              </a:spcBef>
            </a:pPr>
            <a:endParaRPr lang="en-US">
              <a:latin typeface="Calibri"/>
              <a:cs typeface="Calibri"/>
            </a:endParaRPr>
          </a:p>
          <a:p>
            <a:pPr>
              <a:spcBef>
                <a:spcPts val="0"/>
              </a:spcBef>
            </a:pPr>
            <a:endParaRPr lang="en-US" sz="2400">
              <a:latin typeface="Calibri"/>
              <a:cs typeface="Calibri"/>
            </a:endParaRPr>
          </a:p>
          <a:p>
            <a:pPr>
              <a:spcBef>
                <a:spcPts val="0"/>
              </a:spcBef>
            </a:pPr>
            <a:r>
              <a:rPr lang="en-US" sz="2400" dirty="0" err="1">
                <a:effectLst/>
                <a:latin typeface="Calibri"/>
                <a:cs typeface="Calibri"/>
              </a:rPr>
              <a:t>Softmax</a:t>
            </a:r>
            <a:r>
              <a:rPr lang="en-US" sz="2400" dirty="0">
                <a:latin typeface="Calibri"/>
                <a:cs typeface="Calibri"/>
              </a:rPr>
              <a:t> is the final layer in the neural network and will perform the operations for the model to calculate multi-class classification like in the case of the research it is used to output the label of if the model recognizes the image as an "a", "b", or "c" class.</a:t>
            </a:r>
            <a:endParaRPr lang="en-US" sz="2400" dirty="0">
              <a:effectLst/>
              <a:latin typeface="Calibri"/>
              <a:cs typeface="Calibri"/>
            </a:endParaRPr>
          </a:p>
          <a:p>
            <a:endParaRPr lang="en-US" sz="2400" b="1" u="sng" dirty="0">
              <a:latin typeface="Calibri"/>
              <a:cs typeface="Calibri"/>
            </a:endParaRPr>
          </a:p>
        </p:txBody>
      </p:sp>
      <p:sp>
        <p:nvSpPr>
          <p:cNvPr id="6" name="Text Placeholder 5"/>
          <p:cNvSpPr>
            <a:spLocks noGrp="1"/>
          </p:cNvSpPr>
          <p:nvPr>
            <p:ph type="body" sz="quarter" idx="22"/>
          </p:nvPr>
        </p:nvSpPr>
        <p:spPr>
          <a:xfrm>
            <a:off x="11460162" y="5548749"/>
            <a:ext cx="10048875" cy="754045"/>
          </a:xfrm>
        </p:spPr>
        <p:txBody>
          <a:bodyPr/>
          <a:lstStyle/>
          <a:p>
            <a:r>
              <a:rPr lang="en-US"/>
              <a:t>METHODS</a:t>
            </a:r>
          </a:p>
        </p:txBody>
      </p:sp>
      <p:sp>
        <p:nvSpPr>
          <p:cNvPr id="7" name="Text Placeholder 6"/>
          <p:cNvSpPr>
            <a:spLocks noGrp="1"/>
          </p:cNvSpPr>
          <p:nvPr>
            <p:ph type="body" sz="quarter" idx="23"/>
          </p:nvPr>
        </p:nvSpPr>
        <p:spPr>
          <a:xfrm>
            <a:off x="22506112" y="6378481"/>
            <a:ext cx="9910853" cy="3564030"/>
          </a:xfrm>
        </p:spPr>
        <p:txBody>
          <a:bodyPr/>
          <a:lstStyle/>
          <a:p>
            <a:r>
              <a:rPr lang="en-US" sz="2400">
                <a:latin typeface="Calibri"/>
                <a:cs typeface="Calibri"/>
              </a:rPr>
              <a:t>From the models created we used a Confusion matrix to measure and analyze the number of correct and incorrect predictions the model made along with any trends that came with how the model learned from or had difficulties with the dataset.</a:t>
            </a:r>
          </a:p>
          <a:p>
            <a:endParaRPr lang="en-US" sz="2400">
              <a:latin typeface="Calibri"/>
              <a:cs typeface="Calibri"/>
            </a:endParaRPr>
          </a:p>
          <a:p>
            <a:r>
              <a:rPr lang="en-US" sz="2400">
                <a:latin typeface="Calibri"/>
                <a:cs typeface="Calibri"/>
              </a:rPr>
              <a:t>Finding that overall, 10 epochs had the best score among its trials with the 5 epochs right next to it. The large difference is that the trials with 5 epochs had the best run of all models.</a:t>
            </a:r>
          </a:p>
        </p:txBody>
      </p:sp>
      <p:sp>
        <p:nvSpPr>
          <p:cNvPr id="8" name="Text Placeholder 7"/>
          <p:cNvSpPr>
            <a:spLocks noGrp="1"/>
          </p:cNvSpPr>
          <p:nvPr>
            <p:ph type="body" sz="quarter" idx="24"/>
          </p:nvPr>
        </p:nvSpPr>
        <p:spPr/>
        <p:txBody>
          <a:bodyPr/>
          <a:lstStyle/>
          <a:p>
            <a:r>
              <a:rPr lang="en-US"/>
              <a:t>RESULTS</a:t>
            </a:r>
          </a:p>
        </p:txBody>
      </p:sp>
      <p:sp>
        <p:nvSpPr>
          <p:cNvPr id="9" name="Text Placeholder 8"/>
          <p:cNvSpPr>
            <a:spLocks noGrp="1"/>
          </p:cNvSpPr>
          <p:nvPr>
            <p:ph type="body" sz="quarter" idx="25"/>
          </p:nvPr>
        </p:nvSpPr>
        <p:spPr/>
        <p:txBody>
          <a:bodyPr/>
          <a:lstStyle/>
          <a:p>
            <a:r>
              <a:rPr lang="en-US"/>
              <a:t>CONCLUSIONS</a:t>
            </a:r>
          </a:p>
        </p:txBody>
      </p:sp>
      <p:sp>
        <p:nvSpPr>
          <p:cNvPr id="10" name="Text Placeholder 9"/>
          <p:cNvSpPr>
            <a:spLocks noGrp="1"/>
          </p:cNvSpPr>
          <p:nvPr>
            <p:ph type="body" sz="quarter" idx="26"/>
          </p:nvPr>
        </p:nvSpPr>
        <p:spPr>
          <a:xfrm>
            <a:off x="33390292" y="6378481"/>
            <a:ext cx="10047018" cy="6149354"/>
          </a:xfrm>
        </p:spPr>
        <p:txBody>
          <a:bodyPr wrap="square" lIns="228589" tIns="228589" rIns="228589" bIns="228589" anchor="t">
            <a:spAutoFit/>
          </a:bodyPr>
          <a:lstStyle/>
          <a:p>
            <a:r>
              <a:rPr lang="en-US" sz="2400">
                <a:latin typeface="Calibri"/>
                <a:cs typeface="Calibri"/>
              </a:rPr>
              <a:t>We build a model to recognize an ASL given an image and identify the corresponding letter using a convolutional neural network. The model showed the best results at 75ppi running 5 epochs for an accuracy of 99% in both "a" and "b" classes then a 95% in class "c". Comparing the results shows that 2 epochs had a trend to being underfit for our data set while the 10 epochs would be overfitting for our data. Having an image size of 75ppi would leave to the program being able to learn from more important parts of the data rather than background noise and smaller unnecessary details for it to make an accurate prediction. This is seen in how moving to a higher resolution had a decreasing return on the average accuracy for the models.</a:t>
            </a:r>
          </a:p>
          <a:p>
            <a:endParaRPr lang="en-US" sz="2400">
              <a:latin typeface="Calibri"/>
              <a:cs typeface="Calibri"/>
            </a:endParaRPr>
          </a:p>
          <a:p>
            <a:r>
              <a:rPr lang="en-US" sz="2400">
                <a:latin typeface="Calibri"/>
                <a:cs typeface="Calibri"/>
              </a:rPr>
              <a:t>Future studies using a larger data-set can be applied to more complex methods than just singular letters but words from the ASL language to recreate a text to speech software based around ASL hand positioning.</a:t>
            </a:r>
            <a:endParaRPr lang="en-US">
              <a:latin typeface="Calibri"/>
              <a:cs typeface="Calibri"/>
            </a:endParaRPr>
          </a:p>
        </p:txBody>
      </p:sp>
      <p:sp>
        <p:nvSpPr>
          <p:cNvPr id="11" name="Text Placeholder 10"/>
          <p:cNvSpPr>
            <a:spLocks noGrp="1"/>
          </p:cNvSpPr>
          <p:nvPr>
            <p:ph type="body" sz="quarter" idx="27"/>
          </p:nvPr>
        </p:nvSpPr>
        <p:spPr>
          <a:xfrm>
            <a:off x="33390292" y="18564818"/>
            <a:ext cx="10047018" cy="754045"/>
          </a:xfrm>
        </p:spPr>
        <p:txBody>
          <a:bodyPr/>
          <a:lstStyle/>
          <a:p>
            <a:r>
              <a:rPr lang="en-US"/>
              <a:t>REFERENCES</a:t>
            </a:r>
          </a:p>
        </p:txBody>
      </p:sp>
      <p:sp>
        <p:nvSpPr>
          <p:cNvPr id="12" name="Text Placeholder 11"/>
          <p:cNvSpPr>
            <a:spLocks noGrp="1"/>
          </p:cNvSpPr>
          <p:nvPr>
            <p:ph type="body" sz="quarter" idx="28"/>
          </p:nvPr>
        </p:nvSpPr>
        <p:spPr>
          <a:xfrm>
            <a:off x="33390292" y="19415448"/>
            <a:ext cx="10052050" cy="10766002"/>
          </a:xfrm>
        </p:spPr>
        <p:txBody>
          <a:bodyPr/>
          <a:lstStyle/>
          <a:p>
            <a:r>
              <a:rPr lang="en-US" sz="1800"/>
              <a:t>Pan, T.-Y., Zhang, C., Li, Y., Hu, H., Xuan, D., </a:t>
            </a:r>
            <a:r>
              <a:rPr lang="en-US" sz="1800" err="1"/>
              <a:t>Changpinyo</a:t>
            </a:r>
            <a:r>
              <a:rPr lang="en-US" sz="1800"/>
              <a:t>, S., Gong, B., &amp; Chao, W.-L. (2021, July 5). On Model Calibration for Long-Tailed Object Detection and Instance Segmentation. arXiv.org. https://arxiv.org/abs/2107.02170.</a:t>
            </a:r>
          </a:p>
          <a:p>
            <a:endParaRPr lang="en-US" sz="1800"/>
          </a:p>
          <a:p>
            <a:r>
              <a:rPr lang="en-US" sz="1800"/>
              <a:t>Wardle, S. G., &amp; Baker, C. (2020). Recent advances in understanding object recognition in the human brain: Deep neural networks, temporal dynamics, and context. F1000Research. F1000 Research Ltd. https://doi.org/10.12688/f1000research.22296.1</a:t>
            </a:r>
          </a:p>
          <a:p>
            <a:endParaRPr lang="en-US" sz="1800"/>
          </a:p>
          <a:p>
            <a:r>
              <a:rPr lang="en-US" sz="1800"/>
              <a:t>Wardle, S. G., &amp; Baker, C. (2020). Recent advances in understanding object recognition in the human brain: Deep neural networks, temporal dynamics, and context. F1000Research. F1000 Research Ltd. https://doi.org/10.12688/f1000research.22296.1 </a:t>
            </a:r>
          </a:p>
          <a:p>
            <a:endParaRPr lang="en-US" sz="1800"/>
          </a:p>
          <a:p>
            <a:r>
              <a:rPr lang="en-US" sz="1800" err="1"/>
              <a:t>Dabre</a:t>
            </a:r>
            <a:r>
              <a:rPr lang="en-US" sz="1800"/>
              <a:t>, K., &amp; </a:t>
            </a:r>
            <a:r>
              <a:rPr lang="en-US" sz="1800" err="1"/>
              <a:t>Dholay</a:t>
            </a:r>
            <a:r>
              <a:rPr lang="en-US" sz="1800"/>
              <a:t>, S. (2014). Machine learning model for sign language interpretation using webcam images. 2014 International Conference on Circuits, Systems, Communication and Information Technology Applications (CSCITA), 317-321. https://ieeexplore.ieee.org/document/6839279</a:t>
            </a:r>
          </a:p>
          <a:p>
            <a:endParaRPr lang="en-US" sz="1800"/>
          </a:p>
          <a:p>
            <a:r>
              <a:rPr lang="en-US" sz="1800" err="1"/>
              <a:t>tecperson</a:t>
            </a:r>
            <a:r>
              <a:rPr lang="en-US" sz="1800"/>
              <a:t>, Sign Language MNIST Drop-In Replacement for MNIST for Hand Gesture Recognition Tasks, [Kaggle] https://www.kaggle.com/datamunge/sign-language-mnist </a:t>
            </a:r>
          </a:p>
          <a:p>
            <a:endParaRPr lang="en-US" sz="1800"/>
          </a:p>
          <a:p>
            <a:r>
              <a:rPr lang="en-US" sz="1800"/>
              <a:t>A. </a:t>
            </a:r>
            <a:r>
              <a:rPr lang="en-US" sz="1800" err="1"/>
              <a:t>Rahagiyanto</a:t>
            </a:r>
            <a:r>
              <a:rPr lang="en-US" sz="1800"/>
              <a:t>, A. Basuki, R. </a:t>
            </a:r>
            <a:r>
              <a:rPr lang="en-US" sz="1800" err="1"/>
              <a:t>Sigit</a:t>
            </a:r>
            <a:r>
              <a:rPr lang="en-US" sz="1800"/>
              <a:t>, A. Anwar and M. </a:t>
            </a:r>
            <a:r>
              <a:rPr lang="en-US" sz="1800" err="1"/>
              <a:t>Zikky</a:t>
            </a:r>
            <a:r>
              <a:rPr lang="en-US" sz="1800"/>
              <a:t>, "Hand Gesture Classification for Sign Language Using Artificial Neural Network," 2017 21st International Computer Science and Engineering Conference (ICSEC), 2017, pp. 1-5, &lt;</a:t>
            </a:r>
            <a:r>
              <a:rPr lang="en-US" sz="1800" err="1"/>
              <a:t>doi</a:t>
            </a:r>
            <a:r>
              <a:rPr lang="en-US" sz="1800"/>
              <a:t>: 10.1109/ICSEC.2017.8443898&gt; </a:t>
            </a:r>
          </a:p>
          <a:p>
            <a:endParaRPr lang="en-US" sz="1800"/>
          </a:p>
          <a:p>
            <a:r>
              <a:rPr lang="en-US" sz="1800" err="1"/>
              <a:t>Jiayi</a:t>
            </a:r>
            <a:r>
              <a:rPr lang="en-US" sz="1800"/>
              <a:t> Wang, Franziska Mueller, Florian Bernard, Suzanne </a:t>
            </a:r>
            <a:r>
              <a:rPr lang="en-US" sz="1800" err="1"/>
              <a:t>Sorli</a:t>
            </a:r>
            <a:r>
              <a:rPr lang="en-US" sz="1800"/>
              <a:t>, Oleksandr </a:t>
            </a:r>
            <a:r>
              <a:rPr lang="en-US" sz="1800" err="1"/>
              <a:t>Sotnychenko</a:t>
            </a:r>
            <a:r>
              <a:rPr lang="en-US" sz="1800"/>
              <a:t>, </a:t>
            </a:r>
            <a:r>
              <a:rPr lang="en-US" sz="1800" err="1"/>
              <a:t>Neng</a:t>
            </a:r>
            <a:r>
              <a:rPr lang="en-US" sz="1800"/>
              <a:t> Qian, Miguel A. </a:t>
            </a:r>
            <a:r>
              <a:rPr lang="en-US" sz="1800" err="1"/>
              <a:t>Otaduy</a:t>
            </a:r>
            <a:r>
              <a:rPr lang="en-US" sz="1800"/>
              <a:t>, Dan Casas, and Christian </a:t>
            </a:r>
            <a:r>
              <a:rPr lang="en-US" sz="1800" err="1"/>
              <a:t>Theobalt</a:t>
            </a:r>
            <a:r>
              <a:rPr lang="en-US" sz="1800"/>
              <a:t>. 2020. RGB2Hands: real-time tracking of 3D hand interactions from monocular RGB video. ACM Trans. Graph. 39, 6, Article 218 (December 2020), 16 pages. https://doi.org/10.1145/3414685.3417852 </a:t>
            </a:r>
          </a:p>
          <a:p>
            <a:endParaRPr lang="en-US" sz="1800"/>
          </a:p>
          <a:p>
            <a:r>
              <a:rPr lang="en-US" sz="1800"/>
              <a:t>Rohrer, B. (2016, August 18). How do Convolutional Neural Networks work? Library for end-to-end machine learning. https://e2eml.school/how_convolutional_neural_networks_work.html </a:t>
            </a:r>
          </a:p>
          <a:p>
            <a:endParaRPr lang="en-US" sz="1800"/>
          </a:p>
          <a:p>
            <a:r>
              <a:rPr lang="en-US" sz="1800"/>
              <a:t>Patel, K. (2020, October 18). Convolution neural networks - a beginner's Guide. Towards Data Science. https://towardsdatascience.com/convolution-neural-networks-a-beginners-guide-implementing-a-mnist-hand-written-digit-8aa60330d022 </a:t>
            </a:r>
          </a:p>
        </p:txBody>
      </p:sp>
      <p:sp>
        <p:nvSpPr>
          <p:cNvPr id="13" name="Text Placeholder 12"/>
          <p:cNvSpPr>
            <a:spLocks noGrp="1"/>
          </p:cNvSpPr>
          <p:nvPr>
            <p:ph type="body" sz="quarter" idx="29"/>
          </p:nvPr>
        </p:nvSpPr>
        <p:spPr>
          <a:xfrm>
            <a:off x="33390292" y="12784505"/>
            <a:ext cx="10047018" cy="754045"/>
          </a:xfrm>
        </p:spPr>
        <p:txBody>
          <a:bodyPr/>
          <a:lstStyle/>
          <a:p>
            <a:r>
              <a:rPr lang="en-US"/>
              <a:t>ACKNOWLEDGMENTS</a:t>
            </a:r>
          </a:p>
        </p:txBody>
      </p:sp>
      <p:sp>
        <p:nvSpPr>
          <p:cNvPr id="16" name="Text Placeholder 15"/>
          <p:cNvSpPr>
            <a:spLocks noGrp="1"/>
          </p:cNvSpPr>
          <p:nvPr>
            <p:ph type="body" sz="quarter" idx="150"/>
          </p:nvPr>
        </p:nvSpPr>
        <p:spPr/>
        <p:txBody>
          <a:bodyPr/>
          <a:lstStyle/>
          <a:p>
            <a:r>
              <a:rPr lang="en-US"/>
              <a:t>Polk State College, Florida A &amp; M University</a:t>
            </a:r>
          </a:p>
        </p:txBody>
      </p:sp>
      <p:sp>
        <p:nvSpPr>
          <p:cNvPr id="17" name="Text Placeholder 16"/>
          <p:cNvSpPr>
            <a:spLocks noGrp="1"/>
          </p:cNvSpPr>
          <p:nvPr>
            <p:ph type="body" sz="quarter" idx="151"/>
          </p:nvPr>
        </p:nvSpPr>
        <p:spPr/>
        <p:txBody>
          <a:bodyPr>
            <a:normAutofit lnSpcReduction="10000"/>
          </a:bodyPr>
          <a:lstStyle/>
          <a:p>
            <a:r>
              <a:rPr lang="en-US"/>
              <a:t>David Enrique Umanzor</a:t>
            </a:r>
          </a:p>
        </p:txBody>
      </p:sp>
      <p:sp>
        <p:nvSpPr>
          <p:cNvPr id="18" name="Text Placeholder 17"/>
          <p:cNvSpPr>
            <a:spLocks noGrp="1"/>
          </p:cNvSpPr>
          <p:nvPr>
            <p:ph type="body" sz="quarter" idx="153"/>
          </p:nvPr>
        </p:nvSpPr>
        <p:spPr/>
        <p:txBody>
          <a:bodyPr lIns="91440" tIns="45720" rIns="91440" bIns="45720" anchor="t" anchorCtr="1">
            <a:normAutofit fontScale="85000" lnSpcReduction="10000"/>
          </a:bodyPr>
          <a:lstStyle/>
          <a:p>
            <a:r>
              <a:rPr lang="en-US" dirty="0"/>
              <a:t>Identifying American Sign Language using Convolutional Neural Networks</a:t>
            </a:r>
          </a:p>
        </p:txBody>
      </p:sp>
      <p:pic>
        <p:nvPicPr>
          <p:cNvPr id="19" name="Picture 4" descr="nsf">
            <a:extLst>
              <a:ext uri="{FF2B5EF4-FFF2-40B4-BE49-F238E27FC236}">
                <a16:creationId xmlns:a16="http://schemas.microsoft.com/office/drawing/2014/main" id="{A23D304F-29F8-4D64-AA5E-9B2DA31EF7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6095" y="1039781"/>
            <a:ext cx="3351387" cy="3183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8C8681"/>
                  </a:outerShdw>
                </a:effectLst>
              </a14:hiddenEffects>
            </a:ext>
          </a:extLst>
        </p:spPr>
      </p:pic>
      <p:sp>
        <p:nvSpPr>
          <p:cNvPr id="23" name="Text Placeholder 3">
            <a:extLst>
              <a:ext uri="{FF2B5EF4-FFF2-40B4-BE49-F238E27FC236}">
                <a16:creationId xmlns:a16="http://schemas.microsoft.com/office/drawing/2014/main" id="{A8EEB53E-C999-4DFF-A1A4-A11CA5E5A2FE}"/>
              </a:ext>
            </a:extLst>
          </p:cNvPr>
          <p:cNvSpPr txBox="1">
            <a:spLocks/>
          </p:cNvSpPr>
          <p:nvPr/>
        </p:nvSpPr>
        <p:spPr>
          <a:xfrm>
            <a:off x="477825" y="10036753"/>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INTRODUCTION</a:t>
            </a:r>
          </a:p>
        </p:txBody>
      </p:sp>
      <p:sp>
        <p:nvSpPr>
          <p:cNvPr id="24" name="Text Placeholder 14">
            <a:extLst>
              <a:ext uri="{FF2B5EF4-FFF2-40B4-BE49-F238E27FC236}">
                <a16:creationId xmlns:a16="http://schemas.microsoft.com/office/drawing/2014/main" id="{0596EC18-7CE7-4017-A149-06BE68C88F7A}"/>
              </a:ext>
            </a:extLst>
          </p:cNvPr>
          <p:cNvSpPr txBox="1">
            <a:spLocks/>
          </p:cNvSpPr>
          <p:nvPr/>
        </p:nvSpPr>
        <p:spPr>
          <a:xfrm>
            <a:off x="467079" y="24798820"/>
            <a:ext cx="10091318" cy="2603768"/>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latin typeface="Calibri"/>
                <a:cs typeface="Calibri"/>
              </a:rPr>
              <a:t>Test the CNN’s ability to identity the ASL alphabet elements.</a:t>
            </a:r>
          </a:p>
          <a:p>
            <a:pPr marL="342900" indent="-342900">
              <a:buFont typeface="Arial" panose="020B0604020202020204" pitchFamily="34" charset="0"/>
              <a:buChar char="•"/>
            </a:pPr>
            <a:r>
              <a:rPr lang="en-US" sz="2400" dirty="0">
                <a:latin typeface="Calibri"/>
                <a:cs typeface="Calibri"/>
              </a:rPr>
              <a:t>Study the performance of the CNN at different image sizes.</a:t>
            </a:r>
          </a:p>
          <a:p>
            <a:pPr marL="342900" indent="-342900">
              <a:buFont typeface="Arial" panose="020B0604020202020204" pitchFamily="34" charset="0"/>
              <a:buChar char="•"/>
            </a:pPr>
            <a:r>
              <a:rPr lang="en-US" sz="2400" dirty="0">
                <a:latin typeface="Calibri"/>
                <a:cs typeface="Calibri"/>
              </a:rPr>
              <a:t>Study the performance of the CNN using different Epoch amounts.</a:t>
            </a:r>
          </a:p>
          <a:p>
            <a:pPr marL="342900" indent="-342900">
              <a:buFont typeface="Arial" panose="020B0604020202020204" pitchFamily="34" charset="0"/>
              <a:buChar char="•"/>
            </a:pPr>
            <a:endParaRPr lang="en-US" sz="2400" dirty="0">
              <a:latin typeface="Calibri"/>
              <a:cs typeface="Calibri"/>
            </a:endParaRPr>
          </a:p>
          <a:p>
            <a:pPr marL="342900" indent="-342900">
              <a:buFont typeface="Arial" panose="020B0604020202020204" pitchFamily="34" charset="0"/>
              <a:buChar char="•"/>
            </a:pPr>
            <a:endParaRPr lang="en-US" sz="2400" dirty="0">
              <a:latin typeface="Calibri"/>
              <a:cs typeface="Calibri"/>
            </a:endParaRPr>
          </a:p>
        </p:txBody>
      </p:sp>
      <p:pic>
        <p:nvPicPr>
          <p:cNvPr id="27" name="Picture 26">
            <a:extLst>
              <a:ext uri="{FF2B5EF4-FFF2-40B4-BE49-F238E27FC236}">
                <a16:creationId xmlns:a16="http://schemas.microsoft.com/office/drawing/2014/main" id="{E37FA125-9593-413D-9D1E-B51982F0DFBC}"/>
              </a:ext>
            </a:extLst>
          </p:cNvPr>
          <p:cNvPicPr>
            <a:picLocks noChangeAspect="1"/>
          </p:cNvPicPr>
          <p:nvPr/>
        </p:nvPicPr>
        <p:blipFill rotWithShape="1">
          <a:blip r:embed="rId4"/>
          <a:srcRect l="1264" r="926"/>
          <a:stretch/>
        </p:blipFill>
        <p:spPr>
          <a:xfrm>
            <a:off x="11546425" y="24740009"/>
            <a:ext cx="9675994" cy="5723370"/>
          </a:xfrm>
          <a:prstGeom prst="rect">
            <a:avLst/>
          </a:prstGeom>
        </p:spPr>
      </p:pic>
      <p:pic>
        <p:nvPicPr>
          <p:cNvPr id="25" name="Picture 24">
            <a:extLst>
              <a:ext uri="{FF2B5EF4-FFF2-40B4-BE49-F238E27FC236}">
                <a16:creationId xmlns:a16="http://schemas.microsoft.com/office/drawing/2014/main" id="{001223A3-BD07-4C48-90F4-4B77BAAB82BE}"/>
              </a:ext>
            </a:extLst>
          </p:cNvPr>
          <p:cNvPicPr>
            <a:picLocks noChangeAspect="1"/>
          </p:cNvPicPr>
          <p:nvPr/>
        </p:nvPicPr>
        <p:blipFill>
          <a:blip r:embed="rId5"/>
          <a:stretch>
            <a:fillRect/>
          </a:stretch>
        </p:blipFill>
        <p:spPr>
          <a:xfrm>
            <a:off x="22513419" y="9871817"/>
            <a:ext cx="9922386" cy="5937166"/>
          </a:xfrm>
          <a:prstGeom prst="rect">
            <a:avLst/>
          </a:prstGeom>
        </p:spPr>
      </p:pic>
      <p:pic>
        <p:nvPicPr>
          <p:cNvPr id="26" name="Picture 25">
            <a:extLst>
              <a:ext uri="{FF2B5EF4-FFF2-40B4-BE49-F238E27FC236}">
                <a16:creationId xmlns:a16="http://schemas.microsoft.com/office/drawing/2014/main" id="{66CEC67B-6A62-45E2-ABDE-33E8B6B9FDE3}"/>
              </a:ext>
            </a:extLst>
          </p:cNvPr>
          <p:cNvPicPr>
            <a:picLocks noChangeAspect="1"/>
          </p:cNvPicPr>
          <p:nvPr/>
        </p:nvPicPr>
        <p:blipFill>
          <a:blip r:embed="rId6"/>
          <a:stretch>
            <a:fillRect/>
          </a:stretch>
        </p:blipFill>
        <p:spPr>
          <a:xfrm>
            <a:off x="22513418" y="17120276"/>
            <a:ext cx="9922386" cy="5356266"/>
          </a:xfrm>
          <a:prstGeom prst="rect">
            <a:avLst/>
          </a:prstGeom>
        </p:spPr>
      </p:pic>
      <p:sp>
        <p:nvSpPr>
          <p:cNvPr id="28" name="Text Placeholder 6">
            <a:extLst>
              <a:ext uri="{FF2B5EF4-FFF2-40B4-BE49-F238E27FC236}">
                <a16:creationId xmlns:a16="http://schemas.microsoft.com/office/drawing/2014/main" id="{A5DF3BD5-FDC1-44F6-B8AD-158A7842425C}"/>
              </a:ext>
            </a:extLst>
          </p:cNvPr>
          <p:cNvSpPr txBox="1">
            <a:spLocks/>
          </p:cNvSpPr>
          <p:nvPr/>
        </p:nvSpPr>
        <p:spPr>
          <a:xfrm>
            <a:off x="22367881" y="23131256"/>
            <a:ext cx="10048874" cy="2825367"/>
          </a:xfrm>
          <a:prstGeom prst="rect">
            <a:avLst/>
          </a:prstGeom>
        </p:spPr>
        <p:txBody>
          <a:bodyPr wrap="square" lIns="228589" tIns="228589" rIns="228589" bIns="228589" anchor="t">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dirty="0">
                <a:latin typeface="Calibri"/>
                <a:cs typeface="Calibri"/>
              </a:rPr>
              <a:t>The best result came from the model processing images at 5,625 (75ppi) pixels reaching a collective 99% between both “a” and “b” then 95% with “c”.</a:t>
            </a:r>
          </a:p>
          <a:p>
            <a:endParaRPr lang="en-US" sz="2400">
              <a:latin typeface="Calibri"/>
              <a:cs typeface="Calibri"/>
            </a:endParaRPr>
          </a:p>
          <a:p>
            <a:r>
              <a:rPr lang="en-US" sz="2400" dirty="0">
                <a:latin typeface="Calibri"/>
                <a:cs typeface="Calibri"/>
              </a:rPr>
              <a:t>The model at 5 epochs at 5,625 pixels was the highest accuracy model recorded and had 98% accuracy, and in total only got 8 of the 506 predictions wrong. </a:t>
            </a:r>
          </a:p>
        </p:txBody>
      </p:sp>
      <p:sp>
        <p:nvSpPr>
          <p:cNvPr id="22" name="CuadroTexto 21">
            <a:extLst>
              <a:ext uri="{FF2B5EF4-FFF2-40B4-BE49-F238E27FC236}">
                <a16:creationId xmlns:a16="http://schemas.microsoft.com/office/drawing/2014/main" id="{F169B3CC-A3C1-47D1-855B-0F9225D00706}"/>
              </a:ext>
            </a:extLst>
          </p:cNvPr>
          <p:cNvSpPr txBox="1"/>
          <p:nvPr/>
        </p:nvSpPr>
        <p:spPr>
          <a:xfrm>
            <a:off x="12405863" y="25729360"/>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E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Application>Microsoft Office PowerPoint</Application>
  <PresentationFormat>Custom</PresentationFormat>
  <Slides>1</Slides>
  <Notes>1</Notes>
  <HiddenSlides>0</HiddenSlide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revision>166</cp:revision>
  <dcterms:created xsi:type="dcterms:W3CDTF">2012-02-03T19:11:35Z</dcterms:created>
  <dcterms:modified xsi:type="dcterms:W3CDTF">2022-02-14T09:45:06Z</dcterms:modified>
</cp:coreProperties>
</file>