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69" r:id="rId2"/>
    <p:sldId id="267" r:id="rId3"/>
    <p:sldId id="305" r:id="rId4"/>
    <p:sldId id="268" r:id="rId5"/>
    <p:sldId id="274" r:id="rId6"/>
    <p:sldId id="262" r:id="rId7"/>
    <p:sldId id="281" r:id="rId8"/>
    <p:sldId id="256" r:id="rId9"/>
    <p:sldId id="271" r:id="rId10"/>
    <p:sldId id="306" r:id="rId11"/>
    <p:sldId id="270" r:id="rId12"/>
    <p:sldId id="337" r:id="rId13"/>
    <p:sldId id="307" r:id="rId14"/>
    <p:sldId id="308" r:id="rId15"/>
    <p:sldId id="309" r:id="rId16"/>
    <p:sldId id="336" r:id="rId17"/>
    <p:sldId id="263" r:id="rId18"/>
    <p:sldId id="282" r:id="rId19"/>
    <p:sldId id="257" r:id="rId20"/>
    <p:sldId id="277" r:id="rId21"/>
    <p:sldId id="272" r:id="rId22"/>
    <p:sldId id="338" r:id="rId23"/>
    <p:sldId id="310" r:id="rId24"/>
    <p:sldId id="264" r:id="rId25"/>
    <p:sldId id="286" r:id="rId26"/>
    <p:sldId id="258" r:id="rId27"/>
    <p:sldId id="278" r:id="rId28"/>
    <p:sldId id="273" r:id="rId29"/>
    <p:sldId id="311" r:id="rId30"/>
    <p:sldId id="312" r:id="rId31"/>
    <p:sldId id="265" r:id="rId32"/>
    <p:sldId id="289" r:id="rId33"/>
    <p:sldId id="290" r:id="rId34"/>
    <p:sldId id="284" r:id="rId35"/>
    <p:sldId id="351" r:id="rId36"/>
    <p:sldId id="353" r:id="rId37"/>
    <p:sldId id="279" r:id="rId38"/>
    <p:sldId id="280" r:id="rId39"/>
    <p:sldId id="313" r:id="rId40"/>
    <p:sldId id="314" r:id="rId41"/>
    <p:sldId id="356" r:id="rId42"/>
    <p:sldId id="357" r:id="rId43"/>
    <p:sldId id="266" r:id="rId44"/>
    <p:sldId id="288" r:id="rId45"/>
    <p:sldId id="285" r:id="rId46"/>
    <p:sldId id="354" r:id="rId47"/>
    <p:sldId id="260" r:id="rId48"/>
    <p:sldId id="276" r:id="rId49"/>
    <p:sldId id="343" r:id="rId50"/>
    <p:sldId id="344" r:id="rId51"/>
    <p:sldId id="345" r:id="rId52"/>
    <p:sldId id="346" r:id="rId53"/>
    <p:sldId id="347" r:id="rId54"/>
    <p:sldId id="348" r:id="rId55"/>
    <p:sldId id="355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4" r:id="rId65"/>
    <p:sldId id="323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49" r:id="rId78"/>
    <p:sldId id="350" r:id="rId7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009999"/>
    <a:srgbClr val="CC00CC"/>
    <a:srgbClr val="990033"/>
    <a:srgbClr val="FF9900"/>
    <a:srgbClr val="CC99FF"/>
    <a:srgbClr val="FFFF00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304" autoAdjust="0"/>
    <p:restoredTop sz="93694" autoAdjust="0"/>
  </p:normalViewPr>
  <p:slideViewPr>
    <p:cSldViewPr>
      <p:cViewPr varScale="1">
        <p:scale>
          <a:sx n="105" d="100"/>
          <a:sy n="105" d="100"/>
        </p:scale>
        <p:origin x="-22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 smtClean="0"/>
              <a:t>Образец текста</a:t>
            </a:r>
          </a:p>
          <a:p>
            <a:pPr lvl="1"/>
            <a:r>
              <a:rPr lang="ru-RU" altLang="ru-RU" noProof="0" smtClean="0"/>
              <a:t>Второй уровень</a:t>
            </a:r>
          </a:p>
          <a:p>
            <a:pPr lvl="2"/>
            <a:r>
              <a:rPr lang="ru-RU" altLang="ru-RU" noProof="0" smtClean="0"/>
              <a:t>Третий уровень</a:t>
            </a:r>
          </a:p>
          <a:p>
            <a:pPr lvl="3"/>
            <a:r>
              <a:rPr lang="ru-RU" altLang="ru-RU" noProof="0" smtClean="0"/>
              <a:t>Четвертый уровень</a:t>
            </a:r>
          </a:p>
          <a:p>
            <a:pPr lvl="4"/>
            <a:r>
              <a:rPr lang="ru-RU" altLang="ru-RU" noProof="0" smtClean="0"/>
              <a:t>Пятый уровень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801D2A0-744A-4D1F-A57F-F8CDA2421E6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0382678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9F6350-CC5E-485C-B5F6-292B5B947913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46766F5-093D-4C2D-BA4E-7CEF3BA25961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Для того чтобы выйти из цикла 2.2 т. е. элемент оставляем там где он находиться.</a:t>
            </a:r>
          </a:p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3A7D7F2-17D4-4216-8B3D-2461537C77C7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Т. К. нужно сравнивать со второго элемента массива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C6CEABE-C8E6-40BB-BDBA-231C25684BD3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mtClean="0"/>
              <a:t>Т. К. будет сравниваться второй и первый элемент массива, и </a:t>
            </a:r>
            <a:r>
              <a:rPr lang="en-US" altLang="ru-RU" smtClean="0"/>
              <a:t>i</a:t>
            </a:r>
            <a:r>
              <a:rPr lang="ru-RU" altLang="ru-RU" smtClean="0"/>
              <a:t> уменьшается на единицу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CFF17-DADE-4E33-A269-582CC243AB5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36579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D9ED3-9E70-499D-8E59-C78D94CA71F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02580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36D0D-1F6C-4D97-9F1F-CB578389692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29266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4C8AC-875F-45D4-9323-F6834605677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706633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ADEB1-9293-424E-B835-AE6FBF8028C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023873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28E18-342B-4EA3-B609-DB6CE71CD3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40404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0F420-F3B1-4651-B7F5-E838F5F0D1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83219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0E0A9-89D3-41F3-B3BA-7F0E9373693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412353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7B82E-9F94-4D3E-B160-A4216D321D0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93334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09B09-DF63-419E-99B6-F68E54ECFFA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4866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4CB3A-57A5-41A2-BB31-37CC2CBE2F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6833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E7D06-AF2B-41DA-9B97-9C43CC2AAE8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320810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816F0-2E42-43DF-958B-08BD2B30B8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241341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D4259-BE7D-46E6-8A05-A3E7EA455D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61745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0FDBAB0E-027A-422B-BC60-FFA03F56C8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  <p:sp>
        <p:nvSpPr>
          <p:cNvPr id="103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632700" y="6488113"/>
            <a:ext cx="323850" cy="396875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3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993063" y="6488113"/>
            <a:ext cx="323850" cy="395287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file:///C:\Documents%20and%20Settings\&#1045;&#1082;&#1072;&#1090;&#1077;&#1088;&#1080;&#1085;&#1072;\&#1052;&#1086;&#1080;%20&#1076;&#1086;&#1082;&#1091;&#1084;&#1077;&#1085;&#1090;&#1099;\&#1048;&#1085;&#1089;&#1090;&#1080;&#1090;&#1091;&#1090;\&#1044;&#1080;&#1087;&#1083;&#1086;&#1084;&#1099;\&#1050;&#1086;&#1085;&#1077;&#1095;&#1085;&#1099;&#1081;%20&#1088;&#1077;&#1079;&#1091;&#1083;&#1100;&#1090;&#1072;&#1090;\&#1051;&#1077;&#1082;&#1094;&#1080;&#1103;\&#1048;&#1079;%20&#1048;&#1085;&#1077;&#1090;&#1072;\&#1040;&#1083;&#1075;&#1086;&#1088;&#1080;&#1090;&#1084;&#1099;%20&#1089;&#1086;&#1088;&#1090;&#1080;&#1088;&#1086;&#1074;&#1082;&#1080;%20&#1080;%20&#1089;&#1078;&#1072;&#1090;&#1080;&#1103;%20&#1076;&#1072;&#1085;&#1085;&#1099;&#1093;.files\20000000.gif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199E4C-61B5-4C96-9B5F-73D5C86917AE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2051" name="WordArt 6"/>
          <p:cNvSpPr>
            <a:spLocks noChangeArrowheads="1" noChangeShapeType="1" noTextEdit="1"/>
          </p:cNvSpPr>
          <p:nvPr/>
        </p:nvSpPr>
        <p:spPr bwMode="auto">
          <a:xfrm>
            <a:off x="785786" y="2000240"/>
            <a:ext cx="7540625" cy="20875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Методы сортировки</a:t>
            </a:r>
          </a:p>
          <a:p>
            <a:pPr algn="ctr"/>
            <a:r>
              <a:rPr lang="ru-RU" sz="36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AA2303-A6FF-439C-BEBF-820E4789D3DF}" type="slidenum">
              <a:rPr lang="ru-RU" altLang="ru-RU"/>
              <a:pPr eaLnBrk="1" hangingPunct="1"/>
              <a:t>10</a:t>
            </a:fld>
            <a:endParaRPr lang="ru-RU" altLang="ru-RU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88913"/>
            <a:ext cx="8713788" cy="6669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  <a:endParaRPr lang="ru-RU" altLang="ru-RU" sz="36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3600" dirty="0" smtClean="0">
                <a:latin typeface="Times New Roman" pitchFamily="18" charset="0"/>
              </a:rPr>
              <a:t> </a:t>
            </a:r>
            <a:r>
              <a:rPr lang="en-US" altLang="ru-RU" sz="3600" dirty="0" smtClean="0">
                <a:latin typeface="Times New Roman" pitchFamily="18" charset="0"/>
              </a:rPr>
              <a:t>j</a:t>
            </a:r>
            <a:r>
              <a:rPr lang="ru-RU" altLang="ru-RU" sz="3600" dirty="0" smtClean="0">
                <a:latin typeface="Times New Roman" pitchFamily="18" charset="0"/>
              </a:rPr>
              <a:t>:=2,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z="3600" dirty="0" smtClean="0">
                <a:latin typeface="Times New Roman" pitchFamily="18" charset="0"/>
              </a:rPr>
              <a:t> </a:t>
            </a:r>
            <a:r>
              <a:rPr lang="ru-RU" altLang="ru-RU" sz="3600" b="1" dirty="0" smtClean="0">
                <a:latin typeface="Times New Roman" pitchFamily="18" charset="0"/>
              </a:rPr>
              <a:t>Пока</a:t>
            </a:r>
            <a:r>
              <a:rPr lang="ru-RU" altLang="ru-RU" sz="3600" dirty="0" smtClean="0">
                <a:latin typeface="Times New Roman" pitchFamily="18" charset="0"/>
              </a:rPr>
              <a:t> </a:t>
            </a:r>
            <a:r>
              <a:rPr lang="en-US" altLang="ru-RU" sz="3600" dirty="0" smtClean="0">
                <a:latin typeface="Times New Roman" pitchFamily="18" charset="0"/>
              </a:rPr>
              <a:t>j</a:t>
            </a:r>
            <a:r>
              <a:rPr lang="ru-RU" altLang="ru-RU" sz="3600" dirty="0" smtClean="0">
                <a:latin typeface="Times New Roman" pitchFamily="18" charset="0"/>
              </a:rPr>
              <a:t>&lt;=</a:t>
            </a:r>
            <a:r>
              <a:rPr lang="en-US" altLang="ru-RU" sz="3600" dirty="0" smtClean="0">
                <a:latin typeface="Times New Roman" pitchFamily="18" charset="0"/>
              </a:rPr>
              <a:t>N</a:t>
            </a:r>
            <a:r>
              <a:rPr lang="ru-RU" altLang="ru-RU" sz="3600" dirty="0" smtClean="0">
                <a:latin typeface="Times New Roman" pitchFamily="18" charset="0"/>
              </a:rPr>
              <a:t> </a:t>
            </a:r>
            <a:r>
              <a:rPr lang="ru-RU" altLang="ru-RU" sz="3600" b="1" dirty="0" smtClean="0">
                <a:latin typeface="Times New Roman" pitchFamily="18" charset="0"/>
              </a:rPr>
              <a:t>выполнять</a:t>
            </a:r>
            <a:r>
              <a:rPr lang="ru-RU" altLang="ru-RU" sz="3600" dirty="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dirty="0" smtClean="0">
                <a:latin typeface="Times New Roman" pitchFamily="18" charset="0"/>
              </a:rPr>
              <a:t>	</a:t>
            </a:r>
            <a:r>
              <a:rPr lang="ru-RU" altLang="ru-RU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</a:t>
            </a:r>
            <a:r>
              <a:rPr lang="ru-RU" altLang="ru-RU" sz="3600" dirty="0" smtClean="0">
                <a:latin typeface="Times New Roman" pitchFamily="18" charset="0"/>
              </a:rPr>
              <a:t> </a:t>
            </a:r>
            <a:r>
              <a:rPr lang="en-US" altLang="ru-RU" sz="3600" dirty="0" err="1" smtClean="0">
                <a:latin typeface="Times New Roman" pitchFamily="18" charset="0"/>
              </a:rPr>
              <a:t>i</a:t>
            </a:r>
            <a:r>
              <a:rPr lang="ru-RU" altLang="ru-RU" sz="3600" dirty="0" smtClean="0">
                <a:latin typeface="Times New Roman" pitchFamily="18" charset="0"/>
              </a:rPr>
              <a:t>:=</a:t>
            </a:r>
            <a:r>
              <a:rPr lang="en-US" altLang="ru-RU" sz="3600" dirty="0" smtClean="0">
                <a:latin typeface="Times New Roman" pitchFamily="18" charset="0"/>
              </a:rPr>
              <a:t>j</a:t>
            </a:r>
            <a:r>
              <a:rPr lang="ru-RU" altLang="ru-RU" sz="3600" dirty="0" smtClean="0">
                <a:latin typeface="Times New Roman" pitchFamily="18" charset="0"/>
              </a:rPr>
              <a:t>; </a:t>
            </a:r>
            <a:r>
              <a:rPr lang="en-US" altLang="ru-RU" sz="3600" dirty="0" smtClean="0">
                <a:latin typeface="Times New Roman" pitchFamily="18" charset="0"/>
              </a:rPr>
              <a:t>f</a:t>
            </a:r>
            <a:r>
              <a:rPr lang="ru-RU" altLang="ru-RU" sz="3600" dirty="0" smtClean="0">
                <a:latin typeface="Times New Roman" pitchFamily="18" charset="0"/>
              </a:rPr>
              <a:t>:=0,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dirty="0" smtClean="0">
                <a:latin typeface="Times New Roman" pitchFamily="18" charset="0"/>
              </a:rPr>
              <a:t>	</a:t>
            </a:r>
            <a:r>
              <a:rPr lang="ru-RU" altLang="ru-RU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</a:t>
            </a:r>
            <a:r>
              <a:rPr lang="ru-RU" altLang="ru-RU" sz="3600" dirty="0" smtClean="0">
                <a:latin typeface="Times New Roman" pitchFamily="18" charset="0"/>
              </a:rPr>
              <a:t> </a:t>
            </a:r>
            <a:r>
              <a:rPr lang="ru-RU" altLang="ru-RU" sz="3600" b="1" dirty="0" smtClean="0">
                <a:latin typeface="Times New Roman" pitchFamily="18" charset="0"/>
              </a:rPr>
              <a:t>Пока</a:t>
            </a:r>
            <a:r>
              <a:rPr lang="ru-RU" altLang="ru-RU" sz="3600" dirty="0" smtClean="0">
                <a:latin typeface="Times New Roman" pitchFamily="18" charset="0"/>
              </a:rPr>
              <a:t> </a:t>
            </a:r>
            <a:r>
              <a:rPr lang="en-US" altLang="ru-RU" sz="3600" dirty="0" err="1" smtClean="0">
                <a:latin typeface="Times New Roman" pitchFamily="18" charset="0"/>
              </a:rPr>
              <a:t>i</a:t>
            </a:r>
            <a:r>
              <a:rPr lang="ru-RU" altLang="ru-RU" sz="3600" dirty="0" smtClean="0">
                <a:latin typeface="Times New Roman" pitchFamily="18" charset="0"/>
              </a:rPr>
              <a:t>&gt;=2 </a:t>
            </a:r>
            <a:r>
              <a:rPr lang="ru-RU" altLang="ru-RU" sz="3600" b="1" dirty="0" smtClean="0">
                <a:latin typeface="Times New Roman" pitchFamily="18" charset="0"/>
              </a:rPr>
              <a:t>и</a:t>
            </a:r>
            <a:r>
              <a:rPr lang="ru-RU" altLang="ru-RU" sz="3600" dirty="0" smtClean="0">
                <a:latin typeface="Times New Roman" pitchFamily="18" charset="0"/>
              </a:rPr>
              <a:t> </a:t>
            </a:r>
            <a:r>
              <a:rPr lang="en-US" altLang="ru-RU" sz="3600" dirty="0" smtClean="0">
                <a:latin typeface="Times New Roman" pitchFamily="18" charset="0"/>
              </a:rPr>
              <a:t>f</a:t>
            </a:r>
            <a:r>
              <a:rPr lang="ru-RU" altLang="ru-RU" sz="3600" dirty="0" smtClean="0">
                <a:latin typeface="Times New Roman" pitchFamily="18" charset="0"/>
              </a:rPr>
              <a:t>=0 </a:t>
            </a:r>
            <a:r>
              <a:rPr lang="ru-RU" altLang="ru-RU" sz="3600" b="1" dirty="0" smtClean="0">
                <a:latin typeface="Times New Roman" pitchFamily="18" charset="0"/>
              </a:rPr>
              <a:t>выполнять</a:t>
            </a:r>
            <a:r>
              <a:rPr lang="ru-RU" altLang="ru-RU" sz="3600" dirty="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dirty="0" smtClean="0">
                <a:latin typeface="Times New Roman" pitchFamily="18" charset="0"/>
              </a:rPr>
              <a:t>		</a:t>
            </a:r>
            <a:r>
              <a:rPr lang="ru-RU" altLang="ru-RU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2.2.1</a:t>
            </a:r>
            <a:r>
              <a:rPr lang="en-US" altLang="ru-RU" sz="3600" dirty="0" smtClean="0">
                <a:latin typeface="Times New Roman" pitchFamily="18" charset="0"/>
              </a:rPr>
              <a:t> </a:t>
            </a:r>
            <a:r>
              <a:rPr lang="ru-RU" altLang="ru-RU" sz="3600" b="1" dirty="0" smtClean="0">
                <a:latin typeface="Times New Roman" pitchFamily="18" charset="0"/>
              </a:rPr>
              <a:t>Если</a:t>
            </a:r>
            <a:r>
              <a:rPr lang="en-US" altLang="ru-RU" sz="3600" dirty="0" smtClean="0">
                <a:latin typeface="Times New Roman" pitchFamily="18" charset="0"/>
              </a:rPr>
              <a:t> A[i-1]&gt;A[</a:t>
            </a:r>
            <a:r>
              <a:rPr lang="en-US" altLang="ru-RU" sz="3600" dirty="0" err="1" smtClean="0">
                <a:latin typeface="Times New Roman" pitchFamily="18" charset="0"/>
              </a:rPr>
              <a:t>i</a:t>
            </a:r>
            <a:r>
              <a:rPr lang="en-US" altLang="ru-RU" sz="3600" dirty="0" smtClean="0"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dirty="0" smtClean="0">
                <a:latin typeface="Times New Roman" pitchFamily="18" charset="0"/>
              </a:rPr>
              <a:t>			       </a:t>
            </a:r>
            <a:r>
              <a:rPr lang="ru-RU" altLang="ru-RU" sz="3600" b="1" dirty="0" smtClean="0">
                <a:latin typeface="Times New Roman" pitchFamily="18" charset="0"/>
              </a:rPr>
              <a:t>то</a:t>
            </a:r>
            <a:r>
              <a:rPr lang="en-US" altLang="ru-RU" sz="3600" dirty="0" smtClean="0">
                <a:latin typeface="Times New Roman" pitchFamily="18" charset="0"/>
              </a:rPr>
              <a:t> Val:=A[i-1]; </a:t>
            </a:r>
            <a:endParaRPr lang="ru-RU" altLang="ru-RU" sz="3600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dirty="0" smtClean="0">
                <a:latin typeface="Times New Roman" pitchFamily="18" charset="0"/>
              </a:rPr>
              <a:t>                              </a:t>
            </a:r>
            <a:r>
              <a:rPr lang="en-US" altLang="ru-RU" sz="3600" dirty="0" smtClean="0">
                <a:latin typeface="Times New Roman" pitchFamily="18" charset="0"/>
              </a:rPr>
              <a:t>A[i-1]:=A[</a:t>
            </a:r>
            <a:r>
              <a:rPr lang="en-US" altLang="ru-RU" sz="3600" dirty="0" err="1" smtClean="0">
                <a:latin typeface="Times New Roman" pitchFamily="18" charset="0"/>
              </a:rPr>
              <a:t>i</a:t>
            </a:r>
            <a:r>
              <a:rPr lang="en-US" altLang="ru-RU" sz="3600" dirty="0" smtClean="0">
                <a:latin typeface="Times New Roman" pitchFamily="18" charset="0"/>
              </a:rPr>
              <a:t>]; </a:t>
            </a:r>
            <a:r>
              <a:rPr lang="ru-RU" altLang="ru-RU" sz="3600" dirty="0" smtClean="0">
                <a:latin typeface="Times New Roman" pitchFamily="18" charset="0"/>
              </a:rPr>
              <a:t>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dirty="0" smtClean="0">
                <a:latin typeface="Times New Roman" pitchFamily="18" charset="0"/>
              </a:rPr>
              <a:t>                              </a:t>
            </a:r>
            <a:r>
              <a:rPr lang="en-US" altLang="ru-RU" sz="3600" dirty="0" smtClean="0">
                <a:latin typeface="Times New Roman" pitchFamily="18" charset="0"/>
              </a:rPr>
              <a:t>A[</a:t>
            </a:r>
            <a:r>
              <a:rPr lang="en-US" altLang="ru-RU" sz="3600" dirty="0" err="1" smtClean="0">
                <a:latin typeface="Times New Roman" pitchFamily="18" charset="0"/>
              </a:rPr>
              <a:t>i</a:t>
            </a:r>
            <a:r>
              <a:rPr lang="en-US" altLang="ru-RU" sz="3600" dirty="0" smtClean="0">
                <a:latin typeface="Times New Roman" pitchFamily="18" charset="0"/>
              </a:rPr>
              <a:t>]:=Val,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dirty="0" smtClean="0">
                <a:latin typeface="Times New Roman" pitchFamily="18" charset="0"/>
              </a:rPr>
              <a:t>			       </a:t>
            </a:r>
            <a:r>
              <a:rPr lang="ru-RU" altLang="ru-RU" sz="3600" b="1" dirty="0" smtClean="0">
                <a:latin typeface="Times New Roman" pitchFamily="18" charset="0"/>
              </a:rPr>
              <a:t>иначе</a:t>
            </a:r>
            <a:r>
              <a:rPr lang="en-US" altLang="ru-RU" sz="3600" dirty="0" smtClean="0">
                <a:latin typeface="Times New Roman" pitchFamily="18" charset="0"/>
              </a:rPr>
              <a:t> f:=1,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dirty="0" smtClean="0">
                <a:latin typeface="Times New Roman" pitchFamily="18" charset="0"/>
              </a:rPr>
              <a:t>		</a:t>
            </a:r>
            <a:r>
              <a:rPr lang="ru-RU" altLang="ru-RU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2.2.2</a:t>
            </a:r>
            <a:r>
              <a:rPr lang="en-US" altLang="ru-RU" sz="3600" dirty="0" smtClean="0">
                <a:latin typeface="Times New Roman" pitchFamily="18" charset="0"/>
              </a:rPr>
              <a:t> </a:t>
            </a:r>
            <a:r>
              <a:rPr lang="en-US" altLang="ru-RU" sz="3600" dirty="0" err="1" smtClean="0">
                <a:latin typeface="Times New Roman" pitchFamily="18" charset="0"/>
              </a:rPr>
              <a:t>i</a:t>
            </a:r>
            <a:r>
              <a:rPr lang="en-US" altLang="ru-RU" sz="3600" dirty="0" smtClean="0">
                <a:latin typeface="Times New Roman" pitchFamily="18" charset="0"/>
              </a:rPr>
              <a:t>:=i-1,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dirty="0" smtClean="0">
                <a:latin typeface="Times New Roman" pitchFamily="18" charset="0"/>
              </a:rPr>
              <a:t>	</a:t>
            </a:r>
            <a:r>
              <a:rPr lang="ru-RU" altLang="ru-RU" sz="3600" b="1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2.3</a:t>
            </a:r>
            <a:r>
              <a:rPr lang="ru-RU" altLang="ru-RU" sz="3600" dirty="0" smtClean="0">
                <a:latin typeface="Times New Roman" pitchFamily="18" charset="0"/>
              </a:rPr>
              <a:t> </a:t>
            </a:r>
            <a:r>
              <a:rPr lang="en-US" altLang="ru-RU" sz="3600" dirty="0" smtClean="0">
                <a:latin typeface="Times New Roman" pitchFamily="18" charset="0"/>
              </a:rPr>
              <a:t>j</a:t>
            </a:r>
            <a:r>
              <a:rPr lang="ru-RU" altLang="ru-RU" sz="3600" dirty="0" smtClean="0">
                <a:latin typeface="Times New Roman" pitchFamily="18" charset="0"/>
              </a:rPr>
              <a:t>:=</a:t>
            </a:r>
            <a:r>
              <a:rPr lang="en-US" altLang="ru-RU" sz="3600" dirty="0" smtClean="0">
                <a:latin typeface="Times New Roman" pitchFamily="18" charset="0"/>
              </a:rPr>
              <a:t>j</a:t>
            </a:r>
            <a:r>
              <a:rPr lang="ru-RU" altLang="ru-RU" sz="3600" dirty="0" smtClean="0">
                <a:latin typeface="Times New Roman" pitchFamily="18" charset="0"/>
              </a:rPr>
              <a:t>+1.</a:t>
            </a:r>
            <a:endParaRPr lang="ru-RU" altLang="ru-RU" sz="3600" i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229938-5CBA-4CF3-BE42-583278C2A156}" type="slidenum">
              <a:rPr lang="ru-RU" altLang="ru-RU"/>
              <a:pPr eaLnBrk="1" hangingPunct="1"/>
              <a:t>11</a:t>
            </a:fld>
            <a:endParaRPr lang="ru-RU" altLang="ru-RU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  <a:endParaRPr lang="ru-RU" altLang="ru-RU" sz="2800" b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:=2,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&lt;=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;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:=0,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&gt;=2 </a:t>
            </a:r>
            <a:r>
              <a:rPr lang="ru-RU" altLang="ru-RU" sz="2800" b="1" smtClean="0">
                <a:latin typeface="Times New Roman" pitchFamily="18" charset="0"/>
              </a:rPr>
              <a:t>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=0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2.2.1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en-US" altLang="ru-RU" sz="2800" smtClean="0">
                <a:latin typeface="Times New Roman" pitchFamily="18" charset="0"/>
              </a:rPr>
              <a:t> A[i-1]&gt;A[i]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smtClean="0">
                <a:latin typeface="Times New Roman" pitchFamily="18" charset="0"/>
              </a:rPr>
              <a:t> Val:=A[i-1];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A[i-1]:=A[i]; </a:t>
            </a:r>
            <a:r>
              <a:rPr lang="ru-RU" altLang="ru-RU" sz="2800" smtClean="0">
                <a:latin typeface="Times New Roman" pitchFamily="18" charset="0"/>
              </a:rPr>
              <a:t>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A[i]:=Val,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  <a:r>
              <a:rPr lang="en-US" altLang="ru-RU" sz="2800" smtClean="0">
                <a:latin typeface="Times New Roman" pitchFamily="18" charset="0"/>
              </a:rPr>
              <a:t> f:=1,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2.2.2</a:t>
            </a:r>
            <a:r>
              <a:rPr lang="en-US" altLang="ru-RU" sz="2800" smtClean="0">
                <a:latin typeface="Times New Roman" pitchFamily="18" charset="0"/>
              </a:rPr>
              <a:t> i:=i-1,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2.3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+1.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1187450" y="641350"/>
            <a:ext cx="6103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/>
              <a:t>Что обозначает данное условие?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924300" y="2924175"/>
            <a:ext cx="647700" cy="504825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0654C1-43AC-4B8B-870F-042C30FCD7B7}" type="slidenum">
              <a:rPr lang="ru-RU" altLang="ru-RU"/>
              <a:pPr eaLnBrk="1" hangingPunct="1"/>
              <a:t>12</a:t>
            </a:fld>
            <a:endParaRPr lang="ru-RU" altLang="ru-RU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  <a:endParaRPr lang="ru-RU" altLang="ru-RU" sz="2800" b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:=2,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&lt;=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;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:=0,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&gt;=2 </a:t>
            </a:r>
            <a:r>
              <a:rPr lang="ru-RU" altLang="ru-RU" sz="2800" b="1" smtClean="0">
                <a:latin typeface="Times New Roman" pitchFamily="18" charset="0"/>
              </a:rPr>
              <a:t>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=0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2.2.1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en-US" altLang="ru-RU" sz="2800" smtClean="0">
                <a:latin typeface="Times New Roman" pitchFamily="18" charset="0"/>
              </a:rPr>
              <a:t> A[i-1]&gt;A[i]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smtClean="0">
                <a:latin typeface="Times New Roman" pitchFamily="18" charset="0"/>
              </a:rPr>
              <a:t> Val:=A[i-1];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A[i-1]:=A[i]; </a:t>
            </a:r>
            <a:r>
              <a:rPr lang="ru-RU" altLang="ru-RU" sz="2800" smtClean="0">
                <a:latin typeface="Times New Roman" pitchFamily="18" charset="0"/>
              </a:rPr>
              <a:t>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A[i]:=Val,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  <a:r>
              <a:rPr lang="en-US" altLang="ru-RU" sz="2800" smtClean="0">
                <a:latin typeface="Times New Roman" pitchFamily="18" charset="0"/>
              </a:rPr>
              <a:t> f:=1,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2.2.2</a:t>
            </a:r>
            <a:r>
              <a:rPr lang="en-US" altLang="ru-RU" sz="2800" smtClean="0">
                <a:latin typeface="Times New Roman" pitchFamily="18" charset="0"/>
              </a:rPr>
              <a:t> i:=i-1,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2.3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+1.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187450" y="641350"/>
            <a:ext cx="6180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/>
              <a:t>Почему стартовое значение </a:t>
            </a:r>
            <a:r>
              <a:rPr lang="en-US" altLang="ru-RU" sz="2800" b="1"/>
              <a:t>j </a:t>
            </a:r>
            <a:r>
              <a:rPr lang="ru-RU" altLang="ru-RU" sz="2800" b="1"/>
              <a:t>=2 ?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258888" y="1773238"/>
            <a:ext cx="865187" cy="504825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DA5460B-D5AD-4199-8D36-86C0AA7BF47A}" type="slidenum">
              <a:rPr lang="ru-RU" altLang="ru-RU"/>
              <a:pPr eaLnBrk="1" hangingPunct="1"/>
              <a:t>13</a:t>
            </a:fld>
            <a:endParaRPr lang="ru-RU" altLang="ru-RU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  <a:endParaRPr lang="ru-RU" altLang="ru-RU" sz="2800" b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:=2,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&lt;=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;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:=0,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&gt;=2 </a:t>
            </a:r>
            <a:r>
              <a:rPr lang="ru-RU" altLang="ru-RU" sz="2800" b="1" smtClean="0">
                <a:latin typeface="Times New Roman" pitchFamily="18" charset="0"/>
              </a:rPr>
              <a:t>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=0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2.2.1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en-US" altLang="ru-RU" sz="2800" smtClean="0">
                <a:latin typeface="Times New Roman" pitchFamily="18" charset="0"/>
              </a:rPr>
              <a:t> A[i-1]&gt;A[i]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smtClean="0">
                <a:latin typeface="Times New Roman" pitchFamily="18" charset="0"/>
              </a:rPr>
              <a:t> Val:=A[i-1];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A[i-1]:=A[i]; </a:t>
            </a:r>
            <a:r>
              <a:rPr lang="ru-RU" altLang="ru-RU" sz="2800" smtClean="0">
                <a:latin typeface="Times New Roman" pitchFamily="18" charset="0"/>
              </a:rPr>
              <a:t>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A[i]:=Val,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  <a:r>
              <a:rPr lang="en-US" altLang="ru-RU" sz="2800" smtClean="0">
                <a:latin typeface="Times New Roman" pitchFamily="18" charset="0"/>
              </a:rPr>
              <a:t> f:=1,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2.2.2</a:t>
            </a:r>
            <a:r>
              <a:rPr lang="en-US" altLang="ru-RU" sz="2800" smtClean="0">
                <a:latin typeface="Times New Roman" pitchFamily="18" charset="0"/>
              </a:rPr>
              <a:t> i:=i-1,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2.3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+1.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187450" y="641350"/>
            <a:ext cx="6180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/>
              <a:t>Почему стартовое значение </a:t>
            </a:r>
            <a:r>
              <a:rPr lang="en-US" altLang="ru-RU" sz="2800" b="1"/>
              <a:t>i </a:t>
            </a:r>
            <a:r>
              <a:rPr lang="ru-RU" altLang="ru-RU" sz="2800" b="1"/>
              <a:t>=2 ?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916238" y="2924175"/>
            <a:ext cx="647700" cy="504825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6893DC-9065-4D98-8A00-7E5C935ABBE0}" type="slidenum">
              <a:rPr lang="ru-RU" altLang="ru-RU"/>
              <a:pPr eaLnBrk="1" hangingPunct="1"/>
              <a:t>14</a:t>
            </a:fld>
            <a:endParaRPr lang="ru-RU" altLang="ru-RU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  <a:endParaRPr lang="ru-RU" altLang="ru-RU" sz="2800" b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:=2,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&lt;=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;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:=0,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&gt;=2 </a:t>
            </a:r>
            <a:r>
              <a:rPr lang="ru-RU" altLang="ru-RU" sz="2800" b="1" smtClean="0">
                <a:latin typeface="Times New Roman" pitchFamily="18" charset="0"/>
              </a:rPr>
              <a:t>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=0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2.2.1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en-US" altLang="ru-RU" sz="2800" smtClean="0">
                <a:latin typeface="Times New Roman" pitchFamily="18" charset="0"/>
              </a:rPr>
              <a:t> A[i-1]&gt;A[i]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smtClean="0">
                <a:latin typeface="Times New Roman" pitchFamily="18" charset="0"/>
              </a:rPr>
              <a:t> Val:=A[i-1];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A[i-1]:=A[i]; </a:t>
            </a:r>
            <a:r>
              <a:rPr lang="ru-RU" altLang="ru-RU" sz="2800" smtClean="0">
                <a:latin typeface="Times New Roman" pitchFamily="18" charset="0"/>
              </a:rPr>
              <a:t>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A[i]:=Val,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  <a:r>
              <a:rPr lang="en-US" altLang="ru-RU" sz="2800" smtClean="0">
                <a:latin typeface="Times New Roman" pitchFamily="18" charset="0"/>
              </a:rPr>
              <a:t> f:=1,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2.2.2</a:t>
            </a:r>
            <a:r>
              <a:rPr lang="en-US" altLang="ru-RU" sz="2800" smtClean="0">
                <a:latin typeface="Times New Roman" pitchFamily="18" charset="0"/>
              </a:rPr>
              <a:t> i:=i-1,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2.3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+1.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0" y="260350"/>
            <a:ext cx="91836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/>
              <a:t>Всегда ли происходит обмен входного </a:t>
            </a:r>
            <a:r>
              <a:rPr lang="en-US" altLang="ru-RU" sz="2800" b="1"/>
              <a:t>j </a:t>
            </a:r>
            <a:r>
              <a:rPr lang="ru-RU" altLang="ru-RU" sz="2800" b="1"/>
              <a:t>элемента </a:t>
            </a:r>
          </a:p>
          <a:p>
            <a:pPr eaLnBrk="1" hangingPunct="1"/>
            <a:r>
              <a:rPr lang="ru-RU" altLang="ru-RU" sz="2800" b="1"/>
              <a:t>с отсортированным элементом ?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700338" y="3716338"/>
            <a:ext cx="2519362" cy="1152525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E92C95-09A4-4FA6-AE77-3D062503386D}" type="slidenum">
              <a:rPr lang="ru-RU" altLang="ru-RU"/>
              <a:pPr eaLnBrk="1" hangingPunct="1"/>
              <a:t>15</a:t>
            </a:fld>
            <a:endParaRPr lang="ru-RU" altLang="ru-RU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  <a:endParaRPr lang="ru-RU" altLang="ru-RU" sz="2800" b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:=2,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&lt;=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;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:=0,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&gt;=2 </a:t>
            </a:r>
            <a:r>
              <a:rPr lang="ru-RU" altLang="ru-RU" sz="2800" b="1" smtClean="0">
                <a:latin typeface="Times New Roman" pitchFamily="18" charset="0"/>
              </a:rPr>
              <a:t>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=0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2.2.1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en-US" altLang="ru-RU" sz="2800" smtClean="0">
                <a:latin typeface="Times New Roman" pitchFamily="18" charset="0"/>
              </a:rPr>
              <a:t> A[i-1]&gt;A[i]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smtClean="0">
                <a:latin typeface="Times New Roman" pitchFamily="18" charset="0"/>
              </a:rPr>
              <a:t> Val:=A[i-1];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A[i-1]:=A[i]; </a:t>
            </a:r>
            <a:r>
              <a:rPr lang="ru-RU" altLang="ru-RU" sz="2800" smtClean="0">
                <a:latin typeface="Times New Roman" pitchFamily="18" charset="0"/>
              </a:rPr>
              <a:t>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A[i]:=Val,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  <a:r>
              <a:rPr lang="en-US" altLang="ru-RU" sz="2800" smtClean="0">
                <a:latin typeface="Times New Roman" pitchFamily="18" charset="0"/>
              </a:rPr>
              <a:t> f:=1,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2.2.2</a:t>
            </a:r>
            <a:r>
              <a:rPr lang="en-US" altLang="ru-RU" sz="2800" smtClean="0">
                <a:latin typeface="Times New Roman" pitchFamily="18" charset="0"/>
              </a:rPr>
              <a:t> i:=i-1,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2.3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+1.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0" y="0"/>
            <a:ext cx="9039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/>
              <a:t>Возможно ли заменить цикл ПОКА и ЕСЛИ </a:t>
            </a:r>
          </a:p>
          <a:p>
            <a:pPr eaLnBrk="1" hangingPunct="1"/>
            <a:r>
              <a:rPr lang="ru-RU" altLang="ru-RU" sz="2800" b="1"/>
              <a:t>одним циклом ПОКА с условием </a:t>
            </a:r>
            <a:r>
              <a:rPr lang="en-US" altLang="ru-RU" sz="2800"/>
              <a:t>i</a:t>
            </a:r>
            <a:r>
              <a:rPr lang="ru-RU" altLang="ru-RU" sz="2800"/>
              <a:t>&gt;=2 и </a:t>
            </a:r>
            <a:r>
              <a:rPr lang="en-US" altLang="ru-RU" sz="2800"/>
              <a:t>A[i-1]&gt;A[i]</a:t>
            </a:r>
            <a:r>
              <a:rPr lang="ru-RU" altLang="ru-RU" sz="2800"/>
              <a:t> </a:t>
            </a:r>
            <a:r>
              <a:rPr lang="ru-RU" altLang="ru-RU" sz="2800" b="1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0EF398-65CF-420F-8D6D-F4204692F6DF}" type="slidenum">
              <a:rPr lang="ru-RU" altLang="ru-RU"/>
              <a:pPr eaLnBrk="1" hangingPunct="1"/>
              <a:t>16</a:t>
            </a:fld>
            <a:endParaRPr lang="ru-RU" altLang="ru-RU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  <a:endParaRPr lang="ru-RU" altLang="ru-RU" sz="2800" b="1" smtClean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:=2,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&lt;=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;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:=0,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&gt;=2 </a:t>
            </a:r>
            <a:r>
              <a:rPr lang="ru-RU" altLang="ru-RU" sz="2800" b="1" smtClean="0">
                <a:latin typeface="Times New Roman" pitchFamily="18" charset="0"/>
              </a:rPr>
              <a:t>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f</a:t>
            </a:r>
            <a:r>
              <a:rPr lang="ru-RU" altLang="ru-RU" sz="2800" smtClean="0">
                <a:latin typeface="Times New Roman" pitchFamily="18" charset="0"/>
              </a:rPr>
              <a:t>=0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2.2.1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en-US" altLang="ru-RU" sz="2800" smtClean="0">
                <a:latin typeface="Times New Roman" pitchFamily="18" charset="0"/>
              </a:rPr>
              <a:t> A[i-1]&gt;A[i]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smtClean="0">
                <a:latin typeface="Times New Roman" pitchFamily="18" charset="0"/>
              </a:rPr>
              <a:t> Val:=A[i-1];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A[i-1]:=A[i]; </a:t>
            </a:r>
            <a:r>
              <a:rPr lang="ru-RU" altLang="ru-RU" sz="2800" smtClean="0">
                <a:latin typeface="Times New Roman" pitchFamily="18" charset="0"/>
              </a:rPr>
              <a:t>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                          </a:t>
            </a:r>
            <a:r>
              <a:rPr lang="en-US" altLang="ru-RU" sz="2800" smtClean="0">
                <a:latin typeface="Times New Roman" pitchFamily="18" charset="0"/>
              </a:rPr>
              <a:t>A[i]:=Val,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	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  <a:r>
              <a:rPr lang="en-US" altLang="ru-RU" sz="2800" smtClean="0">
                <a:latin typeface="Times New Roman" pitchFamily="18" charset="0"/>
              </a:rPr>
              <a:t> f:=1,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2.2.2</a:t>
            </a:r>
            <a:r>
              <a:rPr lang="en-US" altLang="ru-RU" sz="2800" smtClean="0">
                <a:latin typeface="Times New Roman" pitchFamily="18" charset="0"/>
              </a:rPr>
              <a:t> i:=i-1,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2.3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+1.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187450" y="641350"/>
            <a:ext cx="574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/>
              <a:t>Для чего нужен этот оператор?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771775" y="5229225"/>
            <a:ext cx="1079500" cy="504825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1C9E160-3A8A-4715-ABF7-9F3A25A2300D}" type="slidenum">
              <a:rPr lang="ru-RU" altLang="ru-RU"/>
              <a:pPr eaLnBrk="1" hangingPunct="1"/>
              <a:t>17</a:t>
            </a:fld>
            <a:endParaRPr lang="ru-RU" altLang="ru-RU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341438"/>
            <a:ext cx="7354887" cy="316865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6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Алгоритм сортировки выбором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0FAD0A-B0B3-405E-842C-65055D8A97A5}" type="slidenum">
              <a:rPr lang="ru-RU" altLang="ru-RU"/>
              <a:pPr eaLnBrk="1" hangingPunct="1"/>
              <a:t>18</a:t>
            </a:fld>
            <a:endParaRPr lang="ru-RU" altLang="ru-RU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496300" cy="6524625"/>
          </a:xfrm>
        </p:spPr>
        <p:txBody>
          <a:bodyPr/>
          <a:lstStyle/>
          <a:p>
            <a:pPr marL="0" indent="711200" eaLnBrk="1" hangingPunct="1">
              <a:buFontTx/>
              <a:buNone/>
            </a:pPr>
            <a:r>
              <a:rPr lang="ru-RU" altLang="ru-RU" sz="3600" b="1" smtClean="0">
                <a:solidFill>
                  <a:srgbClr val="990033"/>
                </a:solidFill>
              </a:rPr>
              <a:t>Суть сортировки:</a:t>
            </a:r>
          </a:p>
          <a:p>
            <a:pPr marL="0" indent="711200"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3600" b="1" smtClean="0">
                <a:solidFill>
                  <a:srgbClr val="000066"/>
                </a:solidFill>
                <a:latin typeface="Courier New" pitchFamily="49" charset="0"/>
              </a:rPr>
              <a:t>Выбирается элемент с наименьшим значением и делается его обмен с первым элементом массива. </a:t>
            </a:r>
          </a:p>
          <a:p>
            <a:pPr marL="0" indent="711200"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3600" b="1" smtClean="0">
                <a:solidFill>
                  <a:srgbClr val="000066"/>
                </a:solidFill>
                <a:latin typeface="Courier New" pitchFamily="49" charset="0"/>
              </a:rPr>
              <a:t>Затем находится элемент с наименьшим значением из оставшихся n-1 элементов и делается его обмен со вторым элементом и т.д. до обмена двух последних элементов.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855E2C-B938-4F03-A7A2-E88CD5F49234}" type="slidenum">
              <a:rPr lang="ru-RU" altLang="ru-RU"/>
              <a:pPr eaLnBrk="1" hangingPunct="1"/>
              <a:t>19</a:t>
            </a:fld>
            <a:endParaRPr lang="ru-RU" altLang="ru-RU"/>
          </a:p>
        </p:txBody>
      </p:sp>
      <p:sp>
        <p:nvSpPr>
          <p:cNvPr id="4100" name="Text Box 4" descr="Зеленый мрамор"/>
          <p:cNvSpPr txBox="1">
            <a:spLocks noChangeArrowheads="1"/>
          </p:cNvSpPr>
          <p:nvPr/>
        </p:nvSpPr>
        <p:spPr bwMode="auto">
          <a:xfrm>
            <a:off x="395288" y="2708275"/>
            <a:ext cx="1296987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20484" name="Text Box 5" descr="Зеленый мрамор"/>
          <p:cNvSpPr txBox="1">
            <a:spLocks noChangeArrowheads="1"/>
          </p:cNvSpPr>
          <p:nvPr/>
        </p:nvSpPr>
        <p:spPr bwMode="auto">
          <a:xfrm>
            <a:off x="1979613" y="2717800"/>
            <a:ext cx="1296987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4102" name="Text Box 6" descr="Зеленый мрамор"/>
          <p:cNvSpPr txBox="1">
            <a:spLocks noChangeArrowheads="1"/>
          </p:cNvSpPr>
          <p:nvPr/>
        </p:nvSpPr>
        <p:spPr bwMode="auto">
          <a:xfrm>
            <a:off x="5292725" y="2746375"/>
            <a:ext cx="1296988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2</a:t>
            </a:r>
          </a:p>
        </p:txBody>
      </p:sp>
      <p:sp>
        <p:nvSpPr>
          <p:cNvPr id="4103" name="Text Box 7" descr="Зеленый мрамор"/>
          <p:cNvSpPr txBox="1">
            <a:spLocks noChangeArrowheads="1"/>
          </p:cNvSpPr>
          <p:nvPr/>
        </p:nvSpPr>
        <p:spPr bwMode="auto">
          <a:xfrm>
            <a:off x="6940550" y="2708275"/>
            <a:ext cx="1296988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10</a:t>
            </a:r>
          </a:p>
        </p:txBody>
      </p:sp>
      <p:sp>
        <p:nvSpPr>
          <p:cNvPr id="20487" name="Text Box 8" descr="Зеленый мрамор"/>
          <p:cNvSpPr txBox="1">
            <a:spLocks noChangeArrowheads="1"/>
          </p:cNvSpPr>
          <p:nvPr/>
        </p:nvSpPr>
        <p:spPr bwMode="auto">
          <a:xfrm>
            <a:off x="3635375" y="2738438"/>
            <a:ext cx="1296988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20488" name="Rectangle 20"/>
          <p:cNvSpPr>
            <a:spLocks noChangeArrowheads="1"/>
          </p:cNvSpPr>
          <p:nvPr/>
        </p:nvSpPr>
        <p:spPr bwMode="auto">
          <a:xfrm>
            <a:off x="323850" y="-242888"/>
            <a:ext cx="7772400" cy="14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4400" b="1">
                <a:solidFill>
                  <a:schemeClr val="accent2"/>
                </a:solidFill>
              </a:rPr>
              <a:t>Сортировка выбором</a:t>
            </a:r>
          </a:p>
        </p:txBody>
      </p:sp>
      <p:sp>
        <p:nvSpPr>
          <p:cNvPr id="4117" name="WordArt 21"/>
          <p:cNvSpPr>
            <a:spLocks noChangeArrowheads="1" noChangeShapeType="1" noTextEdit="1"/>
          </p:cNvSpPr>
          <p:nvPr/>
        </p:nvSpPr>
        <p:spPr bwMode="auto">
          <a:xfrm>
            <a:off x="5148263" y="4005263"/>
            <a:ext cx="1654175" cy="50482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Min</a:t>
            </a:r>
            <a:endParaRPr lang="ru-RU" sz="3600" b="1" kern="10">
              <a:solidFill>
                <a:srgbClr val="0000FF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423863" y="2693988"/>
            <a:ext cx="1296987" cy="109855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2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1922463" y="1484313"/>
            <a:ext cx="0" cy="367188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20" name="WordArt 24"/>
          <p:cNvSpPr>
            <a:spLocks noChangeArrowheads="1" noChangeShapeType="1" noTextEdit="1"/>
          </p:cNvSpPr>
          <p:nvPr/>
        </p:nvSpPr>
        <p:spPr bwMode="auto">
          <a:xfrm>
            <a:off x="1908175" y="3933825"/>
            <a:ext cx="1654175" cy="50482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Min</a:t>
            </a:r>
            <a:endParaRPr lang="ru-RU" sz="3600" b="1" kern="10">
              <a:solidFill>
                <a:srgbClr val="0000FF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1979613" y="2722563"/>
            <a:ext cx="1296987" cy="109855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3563938" y="1484313"/>
            <a:ext cx="0" cy="367188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23" name="WordArt 27"/>
          <p:cNvSpPr>
            <a:spLocks noChangeArrowheads="1" noChangeShapeType="1" noTextEdit="1"/>
          </p:cNvSpPr>
          <p:nvPr/>
        </p:nvSpPr>
        <p:spPr bwMode="auto">
          <a:xfrm>
            <a:off x="3663950" y="3990975"/>
            <a:ext cx="1654175" cy="50482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Min</a:t>
            </a:r>
            <a:endParaRPr lang="ru-RU" sz="3600" b="1" kern="10">
              <a:solidFill>
                <a:srgbClr val="0000FF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3635375" y="2747963"/>
            <a:ext cx="1296988" cy="109855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>
            <a:off x="5191125" y="1484313"/>
            <a:ext cx="0" cy="367188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26" name="Text Box 30" descr="Зеленый мрамор"/>
          <p:cNvSpPr txBox="1">
            <a:spLocks noChangeArrowheads="1"/>
          </p:cNvSpPr>
          <p:nvPr/>
        </p:nvSpPr>
        <p:spPr bwMode="auto">
          <a:xfrm>
            <a:off x="5292725" y="2752725"/>
            <a:ext cx="1296988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4127" name="WordArt 31"/>
          <p:cNvSpPr>
            <a:spLocks noChangeArrowheads="1" noChangeShapeType="1" noTextEdit="1"/>
          </p:cNvSpPr>
          <p:nvPr/>
        </p:nvSpPr>
        <p:spPr bwMode="auto">
          <a:xfrm>
            <a:off x="6948488" y="4005263"/>
            <a:ext cx="1654175" cy="50482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>
                <a:solidFill>
                  <a:srgbClr val="0000FF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Min</a:t>
            </a:r>
            <a:endParaRPr lang="ru-RU" sz="3600" b="1" kern="10">
              <a:solidFill>
                <a:srgbClr val="0000FF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5292725" y="2709863"/>
            <a:ext cx="1296988" cy="109855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10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7005638" y="2736850"/>
            <a:ext cx="1296987" cy="109855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0" y="3860800"/>
            <a:ext cx="19796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Отсортиро-ванная часть</a:t>
            </a:r>
          </a:p>
        </p:txBody>
      </p:sp>
      <p:sp>
        <p:nvSpPr>
          <p:cNvPr id="4132" name="Text Box 36"/>
          <p:cNvSpPr txBox="1">
            <a:spLocks noChangeArrowheads="1"/>
          </p:cNvSpPr>
          <p:nvPr/>
        </p:nvSpPr>
        <p:spPr bwMode="auto">
          <a:xfrm>
            <a:off x="0" y="3860800"/>
            <a:ext cx="3816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Отсортированная часть</a:t>
            </a:r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0" y="3860800"/>
            <a:ext cx="5003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Отсортированная часть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827088" y="4149725"/>
            <a:ext cx="684053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4400" b="1">
                <a:solidFill>
                  <a:schemeClr val="accent2"/>
                </a:solidFill>
              </a:rPr>
              <a:t>Массив отсортирован по возрастанию</a:t>
            </a:r>
          </a:p>
        </p:txBody>
      </p:sp>
      <p:sp>
        <p:nvSpPr>
          <p:cNvPr id="4135" name="WordArt 39"/>
          <p:cNvSpPr>
            <a:spLocks noChangeArrowheads="1" noChangeShapeType="1" noTextEdit="1"/>
          </p:cNvSpPr>
          <p:nvPr/>
        </p:nvSpPr>
        <p:spPr bwMode="auto">
          <a:xfrm>
            <a:off x="2627313" y="836613"/>
            <a:ext cx="3067050" cy="5238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solidFill>
                  <a:srgbClr val="00008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по возрастанию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2243 L -0.14375 0.20208 C -0.17378 0.25295 -0.21875 0.28162 -0.26562 0.28162 C -0.31927 0.28162 -0.36215 0.25295 -0.39218 0.20208 L -0.53212 -0.00855 " pathEditMode="relative" rAng="0" ptsTypes="FffFF">
                                      <p:cBhvr>
                                        <p:cTn id="19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151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91329E-6 L 0.14132 -0.17342 C 0.17101 -0.21249 0.21528 -0.23422 0.26146 -0.23422 C 0.31424 -0.23422 0.35643 -0.21249 0.38612 -0.17342 L 0.52761 4.91329E-6 " pathEditMode="relative" rAng="0" ptsTypes="FffFF">
                                      <p:cBhvr>
                                        <p:cTn id="21" dur="2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72" y="-117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1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8.67052E-7 L -0.01875 0.20416 C -0.02882 0.24994 -0.07361 0.2726 -0.08941 0.2726 C -0.10746 0.2726 -0.15781 0.25202 -0.16788 0.20624 L -0.18021 -8.67052E-7 " pathEditMode="relative" rAng="0" ptsTypes="FffFF">
                                      <p:cBhvr>
                                        <p:cTn id="99" dur="2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1361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00578E-6 L 0.02639 -0.19768 C 0.03716 -0.23768 0.07709 -0.23953 0.09358 -0.23953 C 0.1125 -0.23953 0.15382 -0.24185 0.16459 -0.20185 L 0.18907 -3.00578E-6 " pathEditMode="relative" rAng="0" ptsTypes="FffFF">
                                      <p:cBhvr>
                                        <p:cTn id="107" dur="20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2092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3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3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1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0" grpId="1" animBg="1"/>
      <p:bldP spid="4102" grpId="0" animBg="1"/>
      <p:bldP spid="4102" grpId="1" animBg="1"/>
      <p:bldP spid="4103" grpId="0" animBg="1"/>
      <p:bldP spid="4117" grpId="0" animBg="1"/>
      <p:bldP spid="4117" grpId="1" animBg="1"/>
      <p:bldP spid="4118" grpId="0" animBg="1"/>
      <p:bldP spid="4119" grpId="0" animBg="1"/>
      <p:bldP spid="4119" grpId="1" animBg="1"/>
      <p:bldP spid="4120" grpId="0" animBg="1"/>
      <p:bldP spid="4120" grpId="1" animBg="1"/>
      <p:bldP spid="4121" grpId="0" animBg="1"/>
      <p:bldP spid="4122" grpId="0" animBg="1"/>
      <p:bldP spid="4122" grpId="1" animBg="1"/>
      <p:bldP spid="4123" grpId="0" animBg="1"/>
      <p:bldP spid="4123" grpId="1" animBg="1"/>
      <p:bldP spid="4124" grpId="0" animBg="1"/>
      <p:bldP spid="4125" grpId="0" animBg="1"/>
      <p:bldP spid="4125" grpId="1" animBg="1"/>
      <p:bldP spid="4126" grpId="0" animBg="1"/>
      <p:bldP spid="4126" grpId="1" animBg="1"/>
      <p:bldP spid="4127" grpId="0" animBg="1"/>
      <p:bldP spid="4127" grpId="1" animBg="1"/>
      <p:bldP spid="4128" grpId="0" animBg="1"/>
      <p:bldP spid="4129" grpId="0" animBg="1"/>
      <p:bldP spid="4131" grpId="0"/>
      <p:bldP spid="4131" grpId="1"/>
      <p:bldP spid="4132" grpId="0"/>
      <p:bldP spid="4132" grpId="1"/>
      <p:bldP spid="4133" grpId="0"/>
      <p:bldP spid="4133" grpId="1"/>
      <p:bldP spid="4134" grpId="0"/>
      <p:bldP spid="41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50"/>
          <p:cNvGrpSpPr>
            <a:grpSpLocks/>
          </p:cNvGrpSpPr>
          <p:nvPr/>
        </p:nvGrpSpPr>
        <p:grpSpPr bwMode="auto">
          <a:xfrm>
            <a:off x="5724525" y="3833813"/>
            <a:ext cx="3024188" cy="3024187"/>
            <a:chOff x="839" y="0"/>
            <a:chExt cx="4230" cy="4320"/>
          </a:xfrm>
        </p:grpSpPr>
        <p:sp>
          <p:nvSpPr>
            <p:cNvPr id="3078" name="AutoShape 25"/>
            <p:cNvSpPr>
              <a:spLocks noChangeAspect="1" noChangeArrowheads="1" noTextEdit="1"/>
            </p:cNvSpPr>
            <p:nvPr/>
          </p:nvSpPr>
          <p:spPr bwMode="auto">
            <a:xfrm>
              <a:off x="839" y="0"/>
              <a:ext cx="423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9" name="Freeform 27"/>
            <p:cNvSpPr>
              <a:spLocks/>
            </p:cNvSpPr>
            <p:nvPr/>
          </p:nvSpPr>
          <p:spPr bwMode="auto">
            <a:xfrm>
              <a:off x="839" y="0"/>
              <a:ext cx="3671" cy="2701"/>
            </a:xfrm>
            <a:custGeom>
              <a:avLst/>
              <a:gdLst>
                <a:gd name="T0" fmla="*/ 0 w 3671"/>
                <a:gd name="T1" fmla="*/ 2699 h 2701"/>
                <a:gd name="T2" fmla="*/ 1348 w 3671"/>
                <a:gd name="T3" fmla="*/ 2701 h 2701"/>
                <a:gd name="T4" fmla="*/ 1348 w 3671"/>
                <a:gd name="T5" fmla="*/ 1682 h 2701"/>
                <a:gd name="T6" fmla="*/ 2501 w 3671"/>
                <a:gd name="T7" fmla="*/ 1682 h 2701"/>
                <a:gd name="T8" fmla="*/ 2501 w 3671"/>
                <a:gd name="T9" fmla="*/ 830 h 2701"/>
                <a:gd name="T10" fmla="*/ 2767 w 3671"/>
                <a:gd name="T11" fmla="*/ 830 h 2701"/>
                <a:gd name="T12" fmla="*/ 2767 w 3671"/>
                <a:gd name="T13" fmla="*/ 481 h 2701"/>
                <a:gd name="T14" fmla="*/ 3409 w 3671"/>
                <a:gd name="T15" fmla="*/ 481 h 2701"/>
                <a:gd name="T16" fmla="*/ 3409 w 3671"/>
                <a:gd name="T17" fmla="*/ 830 h 2701"/>
                <a:gd name="T18" fmla="*/ 3671 w 3671"/>
                <a:gd name="T19" fmla="*/ 830 h 2701"/>
                <a:gd name="T20" fmla="*/ 3519 w 3671"/>
                <a:gd name="T21" fmla="*/ 0 h 2701"/>
                <a:gd name="T22" fmla="*/ 3487 w 3671"/>
                <a:gd name="T23" fmla="*/ 2 h 2701"/>
                <a:gd name="T24" fmla="*/ 3459 w 3671"/>
                <a:gd name="T25" fmla="*/ 4 h 2701"/>
                <a:gd name="T26" fmla="*/ 3435 w 3671"/>
                <a:gd name="T27" fmla="*/ 7 h 2701"/>
                <a:gd name="T28" fmla="*/ 3413 w 3671"/>
                <a:gd name="T29" fmla="*/ 11 h 2701"/>
                <a:gd name="T30" fmla="*/ 3396 w 3671"/>
                <a:gd name="T31" fmla="*/ 13 h 2701"/>
                <a:gd name="T32" fmla="*/ 3378 w 3671"/>
                <a:gd name="T33" fmla="*/ 15 h 2701"/>
                <a:gd name="T34" fmla="*/ 3363 w 3671"/>
                <a:gd name="T35" fmla="*/ 20 h 2701"/>
                <a:gd name="T36" fmla="*/ 3348 w 3671"/>
                <a:gd name="T37" fmla="*/ 22 h 2701"/>
                <a:gd name="T38" fmla="*/ 3268 w 3671"/>
                <a:gd name="T39" fmla="*/ 39 h 2701"/>
                <a:gd name="T40" fmla="*/ 3183 w 3671"/>
                <a:gd name="T41" fmla="*/ 59 h 2701"/>
                <a:gd name="T42" fmla="*/ 3094 w 3671"/>
                <a:gd name="T43" fmla="*/ 82 h 2701"/>
                <a:gd name="T44" fmla="*/ 3001 w 3671"/>
                <a:gd name="T45" fmla="*/ 108 h 2701"/>
                <a:gd name="T46" fmla="*/ 2908 w 3671"/>
                <a:gd name="T47" fmla="*/ 137 h 2701"/>
                <a:gd name="T48" fmla="*/ 2808 w 3671"/>
                <a:gd name="T49" fmla="*/ 169 h 2701"/>
                <a:gd name="T50" fmla="*/ 2709 w 3671"/>
                <a:gd name="T51" fmla="*/ 206 h 2701"/>
                <a:gd name="T52" fmla="*/ 2605 w 3671"/>
                <a:gd name="T53" fmla="*/ 245 h 2701"/>
                <a:gd name="T54" fmla="*/ 2501 w 3671"/>
                <a:gd name="T55" fmla="*/ 288 h 2701"/>
                <a:gd name="T56" fmla="*/ 2392 w 3671"/>
                <a:gd name="T57" fmla="*/ 336 h 2701"/>
                <a:gd name="T58" fmla="*/ 2284 w 3671"/>
                <a:gd name="T59" fmla="*/ 386 h 2701"/>
                <a:gd name="T60" fmla="*/ 2174 w 3671"/>
                <a:gd name="T61" fmla="*/ 442 h 2701"/>
                <a:gd name="T62" fmla="*/ 2061 w 3671"/>
                <a:gd name="T63" fmla="*/ 503 h 2701"/>
                <a:gd name="T64" fmla="*/ 1948 w 3671"/>
                <a:gd name="T65" fmla="*/ 566 h 2701"/>
                <a:gd name="T66" fmla="*/ 1833 w 3671"/>
                <a:gd name="T67" fmla="*/ 635 h 2701"/>
                <a:gd name="T68" fmla="*/ 1721 w 3671"/>
                <a:gd name="T69" fmla="*/ 709 h 2701"/>
                <a:gd name="T70" fmla="*/ 1606 w 3671"/>
                <a:gd name="T71" fmla="*/ 789 h 2701"/>
                <a:gd name="T72" fmla="*/ 1489 w 3671"/>
                <a:gd name="T73" fmla="*/ 874 h 2701"/>
                <a:gd name="T74" fmla="*/ 1374 w 3671"/>
                <a:gd name="T75" fmla="*/ 965 h 2701"/>
                <a:gd name="T76" fmla="*/ 1261 w 3671"/>
                <a:gd name="T77" fmla="*/ 1060 h 2701"/>
                <a:gd name="T78" fmla="*/ 1146 w 3671"/>
                <a:gd name="T79" fmla="*/ 1160 h 2701"/>
                <a:gd name="T80" fmla="*/ 1034 w 3671"/>
                <a:gd name="T81" fmla="*/ 1268 h 2701"/>
                <a:gd name="T82" fmla="*/ 921 w 3671"/>
                <a:gd name="T83" fmla="*/ 1381 h 2701"/>
                <a:gd name="T84" fmla="*/ 810 w 3671"/>
                <a:gd name="T85" fmla="*/ 1500 h 2701"/>
                <a:gd name="T86" fmla="*/ 702 w 3671"/>
                <a:gd name="T87" fmla="*/ 1626 h 2701"/>
                <a:gd name="T88" fmla="*/ 594 w 3671"/>
                <a:gd name="T89" fmla="*/ 1758 h 2701"/>
                <a:gd name="T90" fmla="*/ 490 w 3671"/>
                <a:gd name="T91" fmla="*/ 1897 h 2701"/>
                <a:gd name="T92" fmla="*/ 386 w 3671"/>
                <a:gd name="T93" fmla="*/ 2044 h 2701"/>
                <a:gd name="T94" fmla="*/ 284 w 3671"/>
                <a:gd name="T95" fmla="*/ 2196 h 2701"/>
                <a:gd name="T96" fmla="*/ 186 w 3671"/>
                <a:gd name="T97" fmla="*/ 2356 h 2701"/>
                <a:gd name="T98" fmla="*/ 91 w 3671"/>
                <a:gd name="T99" fmla="*/ 2523 h 2701"/>
                <a:gd name="T100" fmla="*/ 0 w 3671"/>
                <a:gd name="T101" fmla="*/ 2699 h 270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71" h="2701">
                  <a:moveTo>
                    <a:pt x="0" y="2699"/>
                  </a:moveTo>
                  <a:lnTo>
                    <a:pt x="1348" y="2701"/>
                  </a:lnTo>
                  <a:lnTo>
                    <a:pt x="1348" y="1682"/>
                  </a:lnTo>
                  <a:lnTo>
                    <a:pt x="2501" y="1682"/>
                  </a:lnTo>
                  <a:lnTo>
                    <a:pt x="2501" y="830"/>
                  </a:lnTo>
                  <a:lnTo>
                    <a:pt x="2767" y="830"/>
                  </a:lnTo>
                  <a:lnTo>
                    <a:pt x="2767" y="481"/>
                  </a:lnTo>
                  <a:lnTo>
                    <a:pt x="3409" y="481"/>
                  </a:lnTo>
                  <a:lnTo>
                    <a:pt x="3409" y="830"/>
                  </a:lnTo>
                  <a:lnTo>
                    <a:pt x="3671" y="830"/>
                  </a:lnTo>
                  <a:lnTo>
                    <a:pt x="3519" y="0"/>
                  </a:lnTo>
                  <a:lnTo>
                    <a:pt x="3487" y="2"/>
                  </a:lnTo>
                  <a:lnTo>
                    <a:pt x="3459" y="4"/>
                  </a:lnTo>
                  <a:lnTo>
                    <a:pt x="3435" y="7"/>
                  </a:lnTo>
                  <a:lnTo>
                    <a:pt x="3413" y="11"/>
                  </a:lnTo>
                  <a:lnTo>
                    <a:pt x="3396" y="13"/>
                  </a:lnTo>
                  <a:lnTo>
                    <a:pt x="3378" y="15"/>
                  </a:lnTo>
                  <a:lnTo>
                    <a:pt x="3363" y="20"/>
                  </a:lnTo>
                  <a:lnTo>
                    <a:pt x="3348" y="22"/>
                  </a:lnTo>
                  <a:lnTo>
                    <a:pt x="3268" y="39"/>
                  </a:lnTo>
                  <a:lnTo>
                    <a:pt x="3183" y="59"/>
                  </a:lnTo>
                  <a:lnTo>
                    <a:pt x="3094" y="82"/>
                  </a:lnTo>
                  <a:lnTo>
                    <a:pt x="3001" y="108"/>
                  </a:lnTo>
                  <a:lnTo>
                    <a:pt x="2908" y="137"/>
                  </a:lnTo>
                  <a:lnTo>
                    <a:pt x="2808" y="169"/>
                  </a:lnTo>
                  <a:lnTo>
                    <a:pt x="2709" y="206"/>
                  </a:lnTo>
                  <a:lnTo>
                    <a:pt x="2605" y="245"/>
                  </a:lnTo>
                  <a:lnTo>
                    <a:pt x="2501" y="288"/>
                  </a:lnTo>
                  <a:lnTo>
                    <a:pt x="2392" y="336"/>
                  </a:lnTo>
                  <a:lnTo>
                    <a:pt x="2284" y="386"/>
                  </a:lnTo>
                  <a:lnTo>
                    <a:pt x="2174" y="442"/>
                  </a:lnTo>
                  <a:lnTo>
                    <a:pt x="2061" y="503"/>
                  </a:lnTo>
                  <a:lnTo>
                    <a:pt x="1948" y="566"/>
                  </a:lnTo>
                  <a:lnTo>
                    <a:pt x="1833" y="635"/>
                  </a:lnTo>
                  <a:lnTo>
                    <a:pt x="1721" y="709"/>
                  </a:lnTo>
                  <a:lnTo>
                    <a:pt x="1606" y="789"/>
                  </a:lnTo>
                  <a:lnTo>
                    <a:pt x="1489" y="874"/>
                  </a:lnTo>
                  <a:lnTo>
                    <a:pt x="1374" y="965"/>
                  </a:lnTo>
                  <a:lnTo>
                    <a:pt x="1261" y="1060"/>
                  </a:lnTo>
                  <a:lnTo>
                    <a:pt x="1146" y="1160"/>
                  </a:lnTo>
                  <a:lnTo>
                    <a:pt x="1034" y="1268"/>
                  </a:lnTo>
                  <a:lnTo>
                    <a:pt x="921" y="1381"/>
                  </a:lnTo>
                  <a:lnTo>
                    <a:pt x="810" y="1500"/>
                  </a:lnTo>
                  <a:lnTo>
                    <a:pt x="702" y="1626"/>
                  </a:lnTo>
                  <a:lnTo>
                    <a:pt x="594" y="1758"/>
                  </a:lnTo>
                  <a:lnTo>
                    <a:pt x="490" y="1897"/>
                  </a:lnTo>
                  <a:lnTo>
                    <a:pt x="386" y="2044"/>
                  </a:lnTo>
                  <a:lnTo>
                    <a:pt x="284" y="2196"/>
                  </a:lnTo>
                  <a:lnTo>
                    <a:pt x="186" y="2356"/>
                  </a:lnTo>
                  <a:lnTo>
                    <a:pt x="91" y="2523"/>
                  </a:lnTo>
                  <a:lnTo>
                    <a:pt x="0" y="2699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0" name="Rectangle 28"/>
            <p:cNvSpPr>
              <a:spLocks noChangeArrowheads="1"/>
            </p:cNvSpPr>
            <p:nvPr/>
          </p:nvSpPr>
          <p:spPr bwMode="auto">
            <a:xfrm>
              <a:off x="3257" y="2963"/>
              <a:ext cx="176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81" name="Rectangle 29"/>
            <p:cNvSpPr>
              <a:spLocks noChangeArrowheads="1"/>
            </p:cNvSpPr>
            <p:nvPr/>
          </p:nvSpPr>
          <p:spPr bwMode="auto">
            <a:xfrm>
              <a:off x="1964" y="2963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82" name="Rectangle 30"/>
            <p:cNvSpPr>
              <a:spLocks noChangeArrowheads="1"/>
            </p:cNvSpPr>
            <p:nvPr/>
          </p:nvSpPr>
          <p:spPr bwMode="auto">
            <a:xfrm>
              <a:off x="1584" y="2963"/>
              <a:ext cx="178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83" name="Rectangle 31"/>
            <p:cNvSpPr>
              <a:spLocks noChangeArrowheads="1"/>
            </p:cNvSpPr>
            <p:nvPr/>
          </p:nvSpPr>
          <p:spPr bwMode="auto">
            <a:xfrm>
              <a:off x="1203" y="2963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84" name="Rectangle 32"/>
            <p:cNvSpPr>
              <a:spLocks noChangeArrowheads="1"/>
            </p:cNvSpPr>
            <p:nvPr/>
          </p:nvSpPr>
          <p:spPr bwMode="auto">
            <a:xfrm>
              <a:off x="3654" y="2963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85" name="Rectangle 33"/>
            <p:cNvSpPr>
              <a:spLocks noChangeArrowheads="1"/>
            </p:cNvSpPr>
            <p:nvPr/>
          </p:nvSpPr>
          <p:spPr bwMode="auto">
            <a:xfrm>
              <a:off x="4053" y="2963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86" name="Rectangle 34"/>
            <p:cNvSpPr>
              <a:spLocks noChangeArrowheads="1"/>
            </p:cNvSpPr>
            <p:nvPr/>
          </p:nvSpPr>
          <p:spPr bwMode="auto">
            <a:xfrm>
              <a:off x="3654" y="1979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87" name="Rectangle 35"/>
            <p:cNvSpPr>
              <a:spLocks noChangeArrowheads="1"/>
            </p:cNvSpPr>
            <p:nvPr/>
          </p:nvSpPr>
          <p:spPr bwMode="auto">
            <a:xfrm>
              <a:off x="4053" y="1979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88" name="Rectangle 36"/>
            <p:cNvSpPr>
              <a:spLocks noChangeArrowheads="1"/>
            </p:cNvSpPr>
            <p:nvPr/>
          </p:nvSpPr>
          <p:spPr bwMode="auto">
            <a:xfrm>
              <a:off x="3654" y="1580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89" name="Rectangle 37"/>
            <p:cNvSpPr>
              <a:spLocks noChangeArrowheads="1"/>
            </p:cNvSpPr>
            <p:nvPr/>
          </p:nvSpPr>
          <p:spPr bwMode="auto">
            <a:xfrm>
              <a:off x="4053" y="1580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90" name="Rectangle 38"/>
            <p:cNvSpPr>
              <a:spLocks noChangeArrowheads="1"/>
            </p:cNvSpPr>
            <p:nvPr/>
          </p:nvSpPr>
          <p:spPr bwMode="auto">
            <a:xfrm>
              <a:off x="2872" y="1979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91" name="Rectangle 39"/>
            <p:cNvSpPr>
              <a:spLocks noChangeArrowheads="1"/>
            </p:cNvSpPr>
            <p:nvPr/>
          </p:nvSpPr>
          <p:spPr bwMode="auto">
            <a:xfrm>
              <a:off x="3270" y="1979"/>
              <a:ext cx="178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92" name="Rectangle 40"/>
            <p:cNvSpPr>
              <a:spLocks noChangeArrowheads="1"/>
            </p:cNvSpPr>
            <p:nvPr/>
          </p:nvSpPr>
          <p:spPr bwMode="auto">
            <a:xfrm>
              <a:off x="2492" y="1979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93" name="Rectangle 41"/>
            <p:cNvSpPr>
              <a:spLocks noChangeArrowheads="1"/>
            </p:cNvSpPr>
            <p:nvPr/>
          </p:nvSpPr>
          <p:spPr bwMode="auto">
            <a:xfrm>
              <a:off x="3654" y="2352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94" name="Rectangle 42"/>
            <p:cNvSpPr>
              <a:spLocks noChangeArrowheads="1"/>
            </p:cNvSpPr>
            <p:nvPr/>
          </p:nvSpPr>
          <p:spPr bwMode="auto">
            <a:xfrm>
              <a:off x="4053" y="2352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95" name="Rectangle 43"/>
            <p:cNvSpPr>
              <a:spLocks noChangeArrowheads="1"/>
            </p:cNvSpPr>
            <p:nvPr/>
          </p:nvSpPr>
          <p:spPr bwMode="auto">
            <a:xfrm>
              <a:off x="2872" y="2352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96" name="Rectangle 44"/>
            <p:cNvSpPr>
              <a:spLocks noChangeArrowheads="1"/>
            </p:cNvSpPr>
            <p:nvPr/>
          </p:nvSpPr>
          <p:spPr bwMode="auto">
            <a:xfrm>
              <a:off x="3270" y="2352"/>
              <a:ext cx="178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97" name="Rectangle 45"/>
            <p:cNvSpPr>
              <a:spLocks noChangeArrowheads="1"/>
            </p:cNvSpPr>
            <p:nvPr/>
          </p:nvSpPr>
          <p:spPr bwMode="auto">
            <a:xfrm>
              <a:off x="2492" y="2352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98" name="Rectangle 46"/>
            <p:cNvSpPr>
              <a:spLocks noChangeArrowheads="1"/>
            </p:cNvSpPr>
            <p:nvPr/>
          </p:nvSpPr>
          <p:spPr bwMode="auto">
            <a:xfrm>
              <a:off x="3654" y="1184"/>
              <a:ext cx="180" cy="1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099" name="Rectangle 47"/>
            <p:cNvSpPr>
              <a:spLocks noChangeArrowheads="1"/>
            </p:cNvSpPr>
            <p:nvPr/>
          </p:nvSpPr>
          <p:spPr bwMode="auto">
            <a:xfrm>
              <a:off x="4053" y="1184"/>
              <a:ext cx="180" cy="1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3100" name="Freeform 48"/>
            <p:cNvSpPr>
              <a:spLocks/>
            </p:cNvSpPr>
            <p:nvPr/>
          </p:nvSpPr>
          <p:spPr bwMode="auto">
            <a:xfrm>
              <a:off x="4584" y="1160"/>
              <a:ext cx="485" cy="2113"/>
            </a:xfrm>
            <a:custGeom>
              <a:avLst/>
              <a:gdLst>
                <a:gd name="T0" fmla="*/ 485 w 485"/>
                <a:gd name="T1" fmla="*/ 2113 h 2113"/>
                <a:gd name="T2" fmla="*/ 0 w 485"/>
                <a:gd name="T3" fmla="*/ 0 h 2113"/>
                <a:gd name="T4" fmla="*/ 2 w 485"/>
                <a:gd name="T5" fmla="*/ 2113 h 2113"/>
                <a:gd name="T6" fmla="*/ 485 w 485"/>
                <a:gd name="T7" fmla="*/ 2113 h 21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5" h="2113">
                  <a:moveTo>
                    <a:pt x="485" y="2113"/>
                  </a:moveTo>
                  <a:lnTo>
                    <a:pt x="0" y="0"/>
                  </a:lnTo>
                  <a:lnTo>
                    <a:pt x="2" y="2113"/>
                  </a:lnTo>
                  <a:lnTo>
                    <a:pt x="485" y="2113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01" name="Freeform 49"/>
            <p:cNvSpPr>
              <a:spLocks/>
            </p:cNvSpPr>
            <p:nvPr/>
          </p:nvSpPr>
          <p:spPr bwMode="auto">
            <a:xfrm>
              <a:off x="926" y="2909"/>
              <a:ext cx="3597" cy="1411"/>
            </a:xfrm>
            <a:custGeom>
              <a:avLst/>
              <a:gdLst>
                <a:gd name="T0" fmla="*/ 3597 w 3597"/>
                <a:gd name="T1" fmla="*/ 498 h 1411"/>
                <a:gd name="T2" fmla="*/ 2080 w 3597"/>
                <a:gd name="T3" fmla="*/ 494 h 1411"/>
                <a:gd name="T4" fmla="*/ 2080 w 3597"/>
                <a:gd name="T5" fmla="*/ 0 h 1411"/>
                <a:gd name="T6" fmla="*/ 1861 w 3597"/>
                <a:gd name="T7" fmla="*/ 0 h 1411"/>
                <a:gd name="T8" fmla="*/ 1861 w 3597"/>
                <a:gd name="T9" fmla="*/ 496 h 1411"/>
                <a:gd name="T10" fmla="*/ 1729 w 3597"/>
                <a:gd name="T11" fmla="*/ 496 h 1411"/>
                <a:gd name="T12" fmla="*/ 1729 w 3597"/>
                <a:gd name="T13" fmla="*/ 0 h 1411"/>
                <a:gd name="T14" fmla="*/ 1510 w 3597"/>
                <a:gd name="T15" fmla="*/ 0 h 1411"/>
                <a:gd name="T16" fmla="*/ 1510 w 3597"/>
                <a:gd name="T17" fmla="*/ 494 h 1411"/>
                <a:gd name="T18" fmla="*/ 0 w 3597"/>
                <a:gd name="T19" fmla="*/ 488 h 1411"/>
                <a:gd name="T20" fmla="*/ 0 w 3597"/>
                <a:gd name="T21" fmla="*/ 637 h 1411"/>
                <a:gd name="T22" fmla="*/ 2509 w 3597"/>
                <a:gd name="T23" fmla="*/ 635 h 1411"/>
                <a:gd name="T24" fmla="*/ 2509 w 3597"/>
                <a:gd name="T25" fmla="*/ 765 h 1411"/>
                <a:gd name="T26" fmla="*/ 780 w 3597"/>
                <a:gd name="T27" fmla="*/ 765 h 1411"/>
                <a:gd name="T28" fmla="*/ 780 w 3597"/>
                <a:gd name="T29" fmla="*/ 917 h 1411"/>
                <a:gd name="T30" fmla="*/ 1733 w 3597"/>
                <a:gd name="T31" fmla="*/ 917 h 1411"/>
                <a:gd name="T32" fmla="*/ 2602 w 3597"/>
                <a:gd name="T33" fmla="*/ 1411 h 1411"/>
                <a:gd name="T34" fmla="*/ 2633 w 3597"/>
                <a:gd name="T35" fmla="*/ 1361 h 1411"/>
                <a:gd name="T36" fmla="*/ 2663 w 3597"/>
                <a:gd name="T37" fmla="*/ 1309 h 1411"/>
                <a:gd name="T38" fmla="*/ 2698 w 3597"/>
                <a:gd name="T39" fmla="*/ 1259 h 1411"/>
                <a:gd name="T40" fmla="*/ 2732 w 3597"/>
                <a:gd name="T41" fmla="*/ 1212 h 1411"/>
                <a:gd name="T42" fmla="*/ 2767 w 3597"/>
                <a:gd name="T43" fmla="*/ 1164 h 1411"/>
                <a:gd name="T44" fmla="*/ 2806 w 3597"/>
                <a:gd name="T45" fmla="*/ 1116 h 1411"/>
                <a:gd name="T46" fmla="*/ 2845 w 3597"/>
                <a:gd name="T47" fmla="*/ 1071 h 1411"/>
                <a:gd name="T48" fmla="*/ 2884 w 3597"/>
                <a:gd name="T49" fmla="*/ 1025 h 1411"/>
                <a:gd name="T50" fmla="*/ 2992 w 3597"/>
                <a:gd name="T51" fmla="*/ 915 h 1411"/>
                <a:gd name="T52" fmla="*/ 3020 w 3597"/>
                <a:gd name="T53" fmla="*/ 891 h 1411"/>
                <a:gd name="T54" fmla="*/ 3051 w 3597"/>
                <a:gd name="T55" fmla="*/ 865 h 1411"/>
                <a:gd name="T56" fmla="*/ 3083 w 3597"/>
                <a:gd name="T57" fmla="*/ 837 h 1411"/>
                <a:gd name="T58" fmla="*/ 3120 w 3597"/>
                <a:gd name="T59" fmla="*/ 808 h 1411"/>
                <a:gd name="T60" fmla="*/ 3159 w 3597"/>
                <a:gd name="T61" fmla="*/ 780 h 1411"/>
                <a:gd name="T62" fmla="*/ 3198 w 3597"/>
                <a:gd name="T63" fmla="*/ 750 h 1411"/>
                <a:gd name="T64" fmla="*/ 3242 w 3597"/>
                <a:gd name="T65" fmla="*/ 722 h 1411"/>
                <a:gd name="T66" fmla="*/ 3283 w 3597"/>
                <a:gd name="T67" fmla="*/ 691 h 1411"/>
                <a:gd name="T68" fmla="*/ 3326 w 3597"/>
                <a:gd name="T69" fmla="*/ 663 h 1411"/>
                <a:gd name="T70" fmla="*/ 3369 w 3597"/>
                <a:gd name="T71" fmla="*/ 635 h 1411"/>
                <a:gd name="T72" fmla="*/ 3411 w 3597"/>
                <a:gd name="T73" fmla="*/ 607 h 1411"/>
                <a:gd name="T74" fmla="*/ 3452 w 3597"/>
                <a:gd name="T75" fmla="*/ 581 h 1411"/>
                <a:gd name="T76" fmla="*/ 3491 w 3597"/>
                <a:gd name="T77" fmla="*/ 557 h 1411"/>
                <a:gd name="T78" fmla="*/ 3530 w 3597"/>
                <a:gd name="T79" fmla="*/ 535 h 1411"/>
                <a:gd name="T80" fmla="*/ 3564 w 3597"/>
                <a:gd name="T81" fmla="*/ 516 h 1411"/>
                <a:gd name="T82" fmla="*/ 3597 w 3597"/>
                <a:gd name="T83" fmla="*/ 498 h 14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597" h="1411">
                  <a:moveTo>
                    <a:pt x="3597" y="498"/>
                  </a:moveTo>
                  <a:lnTo>
                    <a:pt x="2080" y="494"/>
                  </a:lnTo>
                  <a:lnTo>
                    <a:pt x="2080" y="0"/>
                  </a:lnTo>
                  <a:lnTo>
                    <a:pt x="1861" y="0"/>
                  </a:lnTo>
                  <a:lnTo>
                    <a:pt x="1861" y="496"/>
                  </a:lnTo>
                  <a:lnTo>
                    <a:pt x="1729" y="496"/>
                  </a:lnTo>
                  <a:lnTo>
                    <a:pt x="1729" y="0"/>
                  </a:lnTo>
                  <a:lnTo>
                    <a:pt x="1510" y="0"/>
                  </a:lnTo>
                  <a:lnTo>
                    <a:pt x="1510" y="494"/>
                  </a:lnTo>
                  <a:lnTo>
                    <a:pt x="0" y="488"/>
                  </a:lnTo>
                  <a:lnTo>
                    <a:pt x="0" y="637"/>
                  </a:lnTo>
                  <a:lnTo>
                    <a:pt x="2509" y="635"/>
                  </a:lnTo>
                  <a:lnTo>
                    <a:pt x="2509" y="765"/>
                  </a:lnTo>
                  <a:lnTo>
                    <a:pt x="780" y="765"/>
                  </a:lnTo>
                  <a:lnTo>
                    <a:pt x="780" y="917"/>
                  </a:lnTo>
                  <a:lnTo>
                    <a:pt x="1733" y="917"/>
                  </a:lnTo>
                  <a:lnTo>
                    <a:pt x="2602" y="1411"/>
                  </a:lnTo>
                  <a:lnTo>
                    <a:pt x="2633" y="1361"/>
                  </a:lnTo>
                  <a:lnTo>
                    <a:pt x="2663" y="1309"/>
                  </a:lnTo>
                  <a:lnTo>
                    <a:pt x="2698" y="1259"/>
                  </a:lnTo>
                  <a:lnTo>
                    <a:pt x="2732" y="1212"/>
                  </a:lnTo>
                  <a:lnTo>
                    <a:pt x="2767" y="1164"/>
                  </a:lnTo>
                  <a:lnTo>
                    <a:pt x="2806" y="1116"/>
                  </a:lnTo>
                  <a:lnTo>
                    <a:pt x="2845" y="1071"/>
                  </a:lnTo>
                  <a:lnTo>
                    <a:pt x="2884" y="1025"/>
                  </a:lnTo>
                  <a:lnTo>
                    <a:pt x="2992" y="915"/>
                  </a:lnTo>
                  <a:lnTo>
                    <a:pt x="3020" y="891"/>
                  </a:lnTo>
                  <a:lnTo>
                    <a:pt x="3051" y="865"/>
                  </a:lnTo>
                  <a:lnTo>
                    <a:pt x="3083" y="837"/>
                  </a:lnTo>
                  <a:lnTo>
                    <a:pt x="3120" y="808"/>
                  </a:lnTo>
                  <a:lnTo>
                    <a:pt x="3159" y="780"/>
                  </a:lnTo>
                  <a:lnTo>
                    <a:pt x="3198" y="750"/>
                  </a:lnTo>
                  <a:lnTo>
                    <a:pt x="3242" y="722"/>
                  </a:lnTo>
                  <a:lnTo>
                    <a:pt x="3283" y="691"/>
                  </a:lnTo>
                  <a:lnTo>
                    <a:pt x="3326" y="663"/>
                  </a:lnTo>
                  <a:lnTo>
                    <a:pt x="3369" y="635"/>
                  </a:lnTo>
                  <a:lnTo>
                    <a:pt x="3411" y="607"/>
                  </a:lnTo>
                  <a:lnTo>
                    <a:pt x="3452" y="581"/>
                  </a:lnTo>
                  <a:lnTo>
                    <a:pt x="3491" y="557"/>
                  </a:lnTo>
                  <a:lnTo>
                    <a:pt x="3530" y="535"/>
                  </a:lnTo>
                  <a:lnTo>
                    <a:pt x="3564" y="516"/>
                  </a:lnTo>
                  <a:lnTo>
                    <a:pt x="3597" y="498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075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AF4526-8267-49C6-A3FE-22D3BD32FDD8}" type="slidenum">
              <a:rPr lang="ru-RU" altLang="ru-RU"/>
              <a:pPr eaLnBrk="1" hangingPunct="1"/>
              <a:t>2</a:t>
            </a:fld>
            <a:endParaRPr lang="ru-RU" altLang="ru-RU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229600" cy="3240088"/>
          </a:xfrm>
        </p:spPr>
        <p:txBody>
          <a:bodyPr/>
          <a:lstStyle/>
          <a:p>
            <a:pPr indent="381000" eaLnBrk="1" hangingPunct="1">
              <a:buFontTx/>
              <a:buNone/>
              <a:defRPr/>
            </a:pPr>
            <a:r>
              <a:rPr lang="ru-RU" altLang="ru-RU" sz="3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Сортировка объектов</a:t>
            </a:r>
            <a:r>
              <a:rPr lang="ru-RU" altLang="ru-RU" sz="3600" b="1" dirty="0" smtClean="0"/>
              <a:t> – расположение объектов по возрастанию или убыванию согласно определенному линейному отношению порядка </a:t>
            </a:r>
          </a:p>
        </p:txBody>
      </p:sp>
      <p:pic>
        <p:nvPicPr>
          <p:cNvPr id="3077" name="Picture 4" descr="c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6BAD74-FC3F-4B44-AE21-CC86C4100A38}" type="slidenum">
              <a:rPr lang="ru-RU" altLang="ru-RU"/>
              <a:pPr eaLnBrk="1" hangingPunct="1"/>
              <a:t>20</a:t>
            </a:fld>
            <a:endParaRPr lang="ru-RU" altLang="ru-RU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-24288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Постановка задачи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952500"/>
            <a:ext cx="8569325" cy="5572125"/>
          </a:xfrm>
        </p:spPr>
        <p:txBody>
          <a:bodyPr/>
          <a:lstStyle/>
          <a:p>
            <a:pPr marL="0" indent="539750" eaLnBrk="1" hangingPunct="1">
              <a:buFontTx/>
              <a:buNone/>
              <a:defRPr/>
            </a:pPr>
            <a:r>
              <a:rPr lang="ru-RU" altLang="ru-RU" smtClean="0"/>
              <a:t>Пусть нужно отсортировать массив 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mtClean="0"/>
              <a:t>по возрастанию, в котором 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smtClean="0"/>
              <a:t> элементов методом выбора. </a:t>
            </a:r>
          </a:p>
          <a:p>
            <a:pPr marL="0" indent="539750" eaLnBrk="1" hangingPunct="1">
              <a:buFontTx/>
              <a:buNone/>
              <a:defRPr/>
            </a:pPr>
            <a:endParaRPr lang="ru-RU" altLang="ru-RU" smtClean="0"/>
          </a:p>
          <a:p>
            <a:pPr marL="0" indent="539750" eaLnBrk="1" hangingPunct="1">
              <a:buFontTx/>
              <a:buNone/>
              <a:defRPr/>
            </a:pPr>
            <a:r>
              <a:rPr lang="ru-RU" altLang="ru-RU" smtClean="0"/>
              <a:t>Вспомогательные переменные</a:t>
            </a:r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mtClean="0"/>
              <a:t>– номер первого элемента остатка.</a:t>
            </a:r>
            <a:endParaRPr lang="en-US" altLang="ru-RU" smtClean="0"/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ru-RU" altLang="ru-RU" smtClean="0"/>
              <a:t> – номер перемещаемого элемента.</a:t>
            </a:r>
            <a:endParaRPr lang="en-US" altLang="ru-RU" smtClean="0"/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</a:t>
            </a:r>
            <a:r>
              <a:rPr lang="ru-RU" altLang="ru-RU" smtClean="0"/>
              <a:t> – минимальное число в массиве.</a:t>
            </a:r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Imin</a:t>
            </a:r>
            <a:r>
              <a:rPr lang="en-US" altLang="ru-RU" smtClean="0"/>
              <a:t> </a:t>
            </a:r>
            <a:r>
              <a:rPr lang="ru-RU" altLang="ru-RU" smtClean="0"/>
              <a:t>– номер минимального числа в массиве</a:t>
            </a:r>
            <a:endParaRPr lang="en-US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6F1CDD-4FD9-4D8C-B27B-0921793C2FF3}" type="slidenum">
              <a:rPr lang="ru-RU" altLang="ru-RU"/>
              <a:pPr eaLnBrk="1" hangingPunct="1"/>
              <a:t>21</a:t>
            </a:fld>
            <a:endParaRPr lang="ru-RU" altLang="ru-RU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36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en-US" altLang="ru-RU" sz="3600" smtClean="0">
                <a:latin typeface="Times New Roman" pitchFamily="18" charset="0"/>
              </a:rPr>
              <a:t>j</a:t>
            </a:r>
            <a:r>
              <a:rPr lang="ru-RU" altLang="ru-RU" sz="3600" smtClean="0">
                <a:latin typeface="Times New Roman" pitchFamily="18" charset="0"/>
              </a:rPr>
              <a:t>:=1,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ru-RU" altLang="ru-RU" sz="3600" b="1" smtClean="0">
                <a:latin typeface="Times New Roman" pitchFamily="18" charset="0"/>
              </a:rPr>
              <a:t>Пока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en-US" altLang="ru-RU" sz="3600" smtClean="0">
                <a:latin typeface="Times New Roman" pitchFamily="18" charset="0"/>
              </a:rPr>
              <a:t>j</a:t>
            </a:r>
            <a:r>
              <a:rPr lang="ru-RU" altLang="ru-RU" sz="3600" smtClean="0">
                <a:latin typeface="Times New Roman" pitchFamily="18" charset="0"/>
              </a:rPr>
              <a:t>&lt;=</a:t>
            </a:r>
            <a:r>
              <a:rPr lang="en-US" altLang="ru-RU" sz="3600" smtClean="0">
                <a:latin typeface="Times New Roman" pitchFamily="18" charset="0"/>
              </a:rPr>
              <a:t>N</a:t>
            </a:r>
            <a:r>
              <a:rPr lang="ru-RU" altLang="ru-RU" sz="3600" smtClean="0">
                <a:latin typeface="Times New Roman" pitchFamily="18" charset="0"/>
              </a:rPr>
              <a:t>-1 </a:t>
            </a:r>
            <a:r>
              <a:rPr lang="ru-RU" altLang="ru-RU" sz="3600" b="1" smtClean="0">
                <a:latin typeface="Times New Roman" pitchFamily="18" charset="0"/>
              </a:rPr>
              <a:t>выполнять</a:t>
            </a:r>
            <a:r>
              <a:rPr lang="ru-RU" altLang="ru-RU" sz="36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Шаг 2.1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en-US" altLang="ru-RU" sz="3600" smtClean="0">
                <a:latin typeface="Times New Roman" pitchFamily="18" charset="0"/>
              </a:rPr>
              <a:t>min</a:t>
            </a:r>
            <a:r>
              <a:rPr lang="ru-RU" altLang="ru-RU" sz="3600" smtClean="0">
                <a:latin typeface="Times New Roman" pitchFamily="18" charset="0"/>
              </a:rPr>
              <a:t>:=</a:t>
            </a:r>
            <a:r>
              <a:rPr lang="en-US" altLang="ru-RU" sz="3600" smtClean="0">
                <a:latin typeface="Times New Roman" pitchFamily="18" charset="0"/>
              </a:rPr>
              <a:t>a[j]</a:t>
            </a:r>
            <a:r>
              <a:rPr lang="ru-RU" altLang="ru-RU" sz="3600" smtClean="0">
                <a:latin typeface="Times New Roman" pitchFamily="18" charset="0"/>
              </a:rPr>
              <a:t>,</a:t>
            </a:r>
            <a:r>
              <a:rPr lang="en-US" altLang="ru-RU" sz="3600" smtClean="0">
                <a:latin typeface="Times New Roman" pitchFamily="18" charset="0"/>
              </a:rPr>
              <a:t> Imin:=j, i:=j+1</a:t>
            </a:r>
            <a:endParaRPr lang="ru-RU" altLang="ru-RU" sz="3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Шаг 2.2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ru-RU" altLang="ru-RU" sz="3600" b="1" smtClean="0">
                <a:latin typeface="Times New Roman" pitchFamily="18" charset="0"/>
              </a:rPr>
              <a:t>Пока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en-US" altLang="ru-RU" sz="3600" smtClean="0">
                <a:latin typeface="Times New Roman" pitchFamily="18" charset="0"/>
              </a:rPr>
              <a:t>i</a:t>
            </a:r>
            <a:r>
              <a:rPr lang="ru-RU" altLang="ru-RU" sz="3600" smtClean="0">
                <a:latin typeface="Times New Roman" pitchFamily="18" charset="0"/>
              </a:rPr>
              <a:t>&lt;=</a:t>
            </a:r>
            <a:r>
              <a:rPr lang="en-US" altLang="ru-RU" sz="3600" smtClean="0">
                <a:latin typeface="Times New Roman" pitchFamily="18" charset="0"/>
              </a:rPr>
              <a:t>N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ru-RU" altLang="ru-RU" sz="3600" b="1" smtClean="0">
                <a:latin typeface="Times New Roman" pitchFamily="18" charset="0"/>
              </a:rPr>
              <a:t>выполнять</a:t>
            </a:r>
            <a:r>
              <a:rPr lang="ru-RU" altLang="ru-RU" sz="36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3600" smtClean="0">
                <a:latin typeface="Times New Roman" pitchFamily="18" charset="0"/>
              </a:rPr>
              <a:t>	 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ru-RU" sz="3600" smtClean="0">
                <a:latin typeface="Times New Roman" pitchFamily="18" charset="0"/>
              </a:rPr>
              <a:t> </a:t>
            </a:r>
            <a:r>
              <a:rPr lang="ru-RU" altLang="ru-RU" sz="3600" b="1" smtClean="0">
                <a:latin typeface="Times New Roman" pitchFamily="18" charset="0"/>
              </a:rPr>
              <a:t>Если</a:t>
            </a:r>
            <a:r>
              <a:rPr lang="en-US" altLang="ru-RU" sz="3600" smtClean="0">
                <a:latin typeface="Times New Roman" pitchFamily="18" charset="0"/>
              </a:rPr>
              <a:t> A[i]&lt;min,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sz="3600" smtClean="0">
                <a:latin typeface="Times New Roman" pitchFamily="18" charset="0"/>
              </a:rPr>
              <a:t>		   </a:t>
            </a:r>
            <a:r>
              <a:rPr lang="ru-RU" altLang="ru-RU" sz="3600" b="1" smtClean="0">
                <a:latin typeface="Times New Roman" pitchFamily="18" charset="0"/>
              </a:rPr>
              <a:t>то</a:t>
            </a:r>
            <a:r>
              <a:rPr lang="en-US" altLang="ru-RU" sz="3600" smtClean="0">
                <a:latin typeface="Times New Roman" pitchFamily="18" charset="0"/>
              </a:rPr>
              <a:t> min:=a[i], Imin:=i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sz="3600" smtClean="0">
                <a:latin typeface="Times New Roman" pitchFamily="18" charset="0"/>
              </a:rPr>
              <a:t>	</a:t>
            </a:r>
            <a:r>
              <a:rPr lang="ru-RU" altLang="ru-RU" sz="3600" smtClean="0">
                <a:latin typeface="Times New Roman" pitchFamily="18" charset="0"/>
              </a:rPr>
              <a:t> 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.2.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3600" smtClean="0">
                <a:latin typeface="Times New Roman" pitchFamily="18" charset="0"/>
              </a:rPr>
              <a:t> i:=i+1,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ru-RU" sz="3600" smtClean="0">
                <a:latin typeface="Times New Roman" pitchFamily="18" charset="0"/>
              </a:rPr>
              <a:t>A[Imin]:=A[j], A[j]:=min</a:t>
            </a:r>
            <a:endParaRPr lang="ru-RU" altLang="ru-RU" sz="36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Шаг 2.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en-US" altLang="ru-RU" sz="3600" smtClean="0">
                <a:latin typeface="Times New Roman" pitchFamily="18" charset="0"/>
              </a:rPr>
              <a:t>j</a:t>
            </a:r>
            <a:r>
              <a:rPr lang="ru-RU" altLang="ru-RU" sz="3600" smtClean="0">
                <a:latin typeface="Times New Roman" pitchFamily="18" charset="0"/>
              </a:rPr>
              <a:t>:=</a:t>
            </a:r>
            <a:r>
              <a:rPr lang="en-US" altLang="ru-RU" sz="3600" smtClean="0">
                <a:latin typeface="Times New Roman" pitchFamily="18" charset="0"/>
              </a:rPr>
              <a:t>j</a:t>
            </a:r>
            <a:r>
              <a:rPr lang="ru-RU" altLang="ru-RU" sz="3600" smtClean="0">
                <a:latin typeface="Times New Roman" pitchFamily="18" charset="0"/>
              </a:rPr>
              <a:t>+1. </a:t>
            </a:r>
            <a:endParaRPr lang="ru-RU" altLang="ru-RU" sz="36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36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B76BD7-F666-461F-8D90-5915C5A4F882}" type="slidenum">
              <a:rPr lang="ru-RU" altLang="ru-RU"/>
              <a:pPr eaLnBrk="1" hangingPunct="1"/>
              <a:t>22</a:t>
            </a:fld>
            <a:endParaRPr lang="ru-RU" altLang="ru-RU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:=1,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&lt;=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-1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Шаг 2.1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min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a[j]</a:t>
            </a:r>
            <a:r>
              <a:rPr lang="ru-RU" altLang="ru-RU" sz="2800" smtClean="0">
                <a:latin typeface="Times New Roman" pitchFamily="18" charset="0"/>
              </a:rPr>
              <a:t>,</a:t>
            </a:r>
            <a:r>
              <a:rPr lang="en-US" altLang="ru-RU" sz="2800" smtClean="0">
                <a:latin typeface="Times New Roman" pitchFamily="18" charset="0"/>
              </a:rPr>
              <a:t> Imin:=j, i:=j+1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Шаг 2.2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&lt;=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     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en-US" altLang="ru-RU" sz="2800" smtClean="0">
                <a:latin typeface="Times New Roman" pitchFamily="18" charset="0"/>
              </a:rPr>
              <a:t> A[i]&lt;min,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  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smtClean="0">
                <a:latin typeface="Times New Roman" pitchFamily="18" charset="0"/>
              </a:rPr>
              <a:t> min:=a[i], Imin:=i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</a:t>
            </a:r>
            <a:r>
              <a:rPr lang="ru-RU" altLang="ru-RU" sz="2800" smtClean="0">
                <a:latin typeface="Times New Roman" pitchFamily="18" charset="0"/>
              </a:rPr>
              <a:t>     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.2.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2800" smtClean="0">
                <a:latin typeface="Times New Roman" pitchFamily="18" charset="0"/>
              </a:rPr>
              <a:t> i:=i+1,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ru-RU" sz="2800" smtClean="0">
                <a:latin typeface="Times New Roman" pitchFamily="18" charset="0"/>
              </a:rPr>
              <a:t>A[Imin]:=A[j], A[j]:=min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Шаг 2.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+1. 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68313" y="692150"/>
            <a:ext cx="8059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/>
              <a:t>Что  происходит в выделенном фрагменте?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979613" y="2852738"/>
            <a:ext cx="3960812" cy="504825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  <p:bldP spid="10752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3ECE7B-07D0-4CF6-8E2E-B466F1B0D23B}" type="slidenum">
              <a:rPr lang="ru-RU" altLang="ru-RU"/>
              <a:pPr eaLnBrk="1" hangingPunct="1"/>
              <a:t>23</a:t>
            </a:fld>
            <a:endParaRPr lang="ru-RU" altLang="ru-RU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713787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:=1,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&lt;=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-1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Шаг 2.1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min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a[j]</a:t>
            </a:r>
            <a:r>
              <a:rPr lang="ru-RU" altLang="ru-RU" sz="2800" smtClean="0">
                <a:latin typeface="Times New Roman" pitchFamily="18" charset="0"/>
              </a:rPr>
              <a:t>,</a:t>
            </a:r>
            <a:r>
              <a:rPr lang="en-US" altLang="ru-RU" sz="2800" smtClean="0">
                <a:latin typeface="Times New Roman" pitchFamily="18" charset="0"/>
              </a:rPr>
              <a:t> Imin:=j, i:=j+1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Шаг 2.2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&lt;=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	     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en-US" altLang="ru-RU" sz="2800" smtClean="0">
                <a:latin typeface="Times New Roman" pitchFamily="18" charset="0"/>
              </a:rPr>
              <a:t> A[i]&lt;min,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	  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smtClean="0">
                <a:latin typeface="Times New Roman" pitchFamily="18" charset="0"/>
              </a:rPr>
              <a:t> min:=a[i], Imin:=i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sz="2800" smtClean="0">
                <a:latin typeface="Times New Roman" pitchFamily="18" charset="0"/>
              </a:rPr>
              <a:t>	</a:t>
            </a:r>
            <a:r>
              <a:rPr lang="ru-RU" altLang="ru-RU" sz="2800" smtClean="0">
                <a:latin typeface="Times New Roman" pitchFamily="18" charset="0"/>
              </a:rPr>
              <a:t>     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.2.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2800" smtClean="0">
                <a:latin typeface="Times New Roman" pitchFamily="18" charset="0"/>
              </a:rPr>
              <a:t> i:=i+1,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ru-RU" sz="2800" smtClean="0">
                <a:latin typeface="Times New Roman" pitchFamily="18" charset="0"/>
              </a:rPr>
              <a:t>A[Imin]:=A[j], A[j]:=min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Шаг 2.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+1. 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28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00113" y="620713"/>
            <a:ext cx="7961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/>
              <a:t>Что происходит в выделенном фрагменте?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1979613" y="5229225"/>
            <a:ext cx="3960812" cy="504825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3348038" y="4221163"/>
            <a:ext cx="1368425" cy="504825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nimBg="1"/>
      <p:bldP spid="77829" grpId="1" animBg="1"/>
      <p:bldP spid="778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6B67E3-1A46-40C1-9678-7EBC4BF36904}" type="slidenum">
              <a:rPr lang="ru-RU" altLang="ru-RU"/>
              <a:pPr eaLnBrk="1" hangingPunct="1"/>
              <a:t>24</a:t>
            </a:fld>
            <a:endParaRPr lang="ru-RU" altLang="ru-RU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4306888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6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Алгоритм сортировки обменом («пузырьковая»)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954DC4-4907-4D1E-A45D-70009484189D}" type="slidenum">
              <a:rPr lang="ru-RU" altLang="ru-RU"/>
              <a:pPr eaLnBrk="1" hangingPunct="1"/>
              <a:t>25</a:t>
            </a:fld>
            <a:endParaRPr lang="ru-RU" altLang="ru-RU"/>
          </a:p>
        </p:txBody>
      </p:sp>
      <p:sp>
        <p:nvSpPr>
          <p:cNvPr id="26627" name="AutoShape 8"/>
          <p:cNvSpPr>
            <a:spLocks noChangeArrowheads="1"/>
          </p:cNvSpPr>
          <p:nvPr/>
        </p:nvSpPr>
        <p:spPr bwMode="auto">
          <a:xfrm>
            <a:off x="6184900" y="4941888"/>
            <a:ext cx="2232025" cy="1655762"/>
          </a:xfrm>
          <a:custGeom>
            <a:avLst/>
            <a:gdLst>
              <a:gd name="T0" fmla="*/ 1953022 w 21600"/>
              <a:gd name="T1" fmla="*/ 827881 h 21600"/>
              <a:gd name="T2" fmla="*/ 1116013 w 21600"/>
              <a:gd name="T3" fmla="*/ 1655762 h 21600"/>
              <a:gd name="T4" fmla="*/ 279003 w 21600"/>
              <a:gd name="T5" fmla="*/ 827881 h 21600"/>
              <a:gd name="T6" fmla="*/ 1116013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60350"/>
            <a:ext cx="8893175" cy="6192838"/>
          </a:xfrm>
        </p:spPr>
        <p:txBody>
          <a:bodyPr/>
          <a:lstStyle/>
          <a:p>
            <a:pPr marL="0" indent="711200" eaLnBrk="1" hangingPunct="1">
              <a:buFontTx/>
              <a:buNone/>
            </a:pPr>
            <a:r>
              <a:rPr lang="ru-RU" altLang="ru-RU" b="1" smtClean="0">
                <a:solidFill>
                  <a:srgbClr val="990033"/>
                </a:solidFill>
              </a:rPr>
              <a:t>Суть сортировки:</a:t>
            </a:r>
          </a:p>
          <a:p>
            <a:pPr marL="0" indent="711200" eaLnBrk="1" hangingPunct="1">
              <a:buFontTx/>
              <a:buNone/>
            </a:pPr>
            <a:r>
              <a:rPr lang="ru-RU" altLang="ru-RU" b="1" smtClean="0">
                <a:solidFill>
                  <a:srgbClr val="000066"/>
                </a:solidFill>
                <a:latin typeface="Courier New" pitchFamily="49" charset="0"/>
              </a:rPr>
              <a:t>Последовательно просматривается массив и сравнивается каждая пара элементов между собой. </a:t>
            </a:r>
          </a:p>
          <a:p>
            <a:pPr marL="0" indent="711200" eaLnBrk="1" hangingPunct="1">
              <a:buFontTx/>
              <a:buNone/>
            </a:pPr>
            <a:r>
              <a:rPr lang="ru-RU" altLang="ru-RU" b="1" smtClean="0">
                <a:solidFill>
                  <a:srgbClr val="000066"/>
                </a:solidFill>
                <a:latin typeface="Courier New" pitchFamily="49" charset="0"/>
              </a:rPr>
              <a:t>При этом "неправильное" расположение элементов устраняется путем их перестановки. </a:t>
            </a:r>
          </a:p>
          <a:p>
            <a:pPr marL="0" indent="711200" eaLnBrk="1" hangingPunct="1">
              <a:buFontTx/>
              <a:buNone/>
            </a:pPr>
            <a:r>
              <a:rPr lang="ru-RU" altLang="ru-RU" b="1" smtClean="0">
                <a:solidFill>
                  <a:srgbClr val="000066"/>
                </a:solidFill>
                <a:latin typeface="Courier New" pitchFamily="49" charset="0"/>
              </a:rPr>
              <a:t>Процесс просмотра и сравнения элементов повторяется до         просмотра всего массива.</a:t>
            </a:r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6372225" y="5445125"/>
            <a:ext cx="1871663" cy="1152525"/>
          </a:xfrm>
          <a:custGeom>
            <a:avLst/>
            <a:gdLst>
              <a:gd name="T0" fmla="*/ 1685103 w 21600"/>
              <a:gd name="T1" fmla="*/ 576263 h 21600"/>
              <a:gd name="T2" fmla="*/ 935832 w 21600"/>
              <a:gd name="T3" fmla="*/ 1152525 h 21600"/>
              <a:gd name="T4" fmla="*/ 186560 w 21600"/>
              <a:gd name="T5" fmla="*/ 576263 h 21600"/>
              <a:gd name="T6" fmla="*/ 935832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953 w 21600"/>
              <a:gd name="T13" fmla="*/ 3953 h 21600"/>
              <a:gd name="T14" fmla="*/ 17647 w 21600"/>
              <a:gd name="T15" fmla="*/ 1764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4305" y="21600"/>
                </a:lnTo>
                <a:lnTo>
                  <a:pt x="1729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6921500" y="6383338"/>
            <a:ext cx="155575" cy="141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7137400" y="6454775"/>
            <a:ext cx="155575" cy="141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6777038" y="6096000"/>
            <a:ext cx="155575" cy="141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7353300" y="6169025"/>
            <a:ext cx="155575" cy="141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7164388" y="6092825"/>
            <a:ext cx="71437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7235825" y="6235700"/>
            <a:ext cx="71438" cy="73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7208838" y="5807075"/>
            <a:ext cx="155575" cy="141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6921500" y="5951538"/>
            <a:ext cx="155575" cy="141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7424738" y="5664200"/>
            <a:ext cx="155575" cy="141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7785100" y="6096000"/>
            <a:ext cx="155575" cy="141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7424738" y="6383338"/>
            <a:ext cx="155575" cy="141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6705600" y="6311900"/>
            <a:ext cx="155575" cy="1412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7858125" y="5519738"/>
            <a:ext cx="155575" cy="141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45078" name="Oval 22"/>
          <p:cNvSpPr>
            <a:spLocks noChangeArrowheads="1"/>
          </p:cNvSpPr>
          <p:nvPr/>
        </p:nvSpPr>
        <p:spPr bwMode="auto">
          <a:xfrm>
            <a:off x="7642225" y="6383338"/>
            <a:ext cx="155575" cy="141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4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5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6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/>
                                        <p:tgtEl>
                                          <p:spTgt spid="45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7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8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9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0"/>
                                        <p:tgtEl>
                                          <p:spTgt spid="45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42000"/>
                            </p:stCondLst>
                            <p:childTnLst>
                              <p:par>
                                <p:cTn id="10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0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4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6000"/>
                            </p:stCondLst>
                            <p:childTnLst>
                              <p:par>
                                <p:cTn id="11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0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000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/>
                                        <p:tgtEl>
                                          <p:spTgt spid="45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48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00"/>
                            </p:stCondLst>
                            <p:childTnLst>
                              <p:par>
                                <p:cTn id="12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2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4000"/>
                            </p:stCondLst>
                            <p:childTnLst>
                              <p:par>
                                <p:cTn id="139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2000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 animBg="1"/>
      <p:bldP spid="45065" grpId="1" animBg="1"/>
      <p:bldP spid="45066" grpId="0" animBg="1"/>
      <p:bldP spid="45066" grpId="1" animBg="1"/>
      <p:bldP spid="45067" grpId="0" animBg="1"/>
      <p:bldP spid="45067" grpId="1" animBg="1"/>
      <p:bldP spid="45068" grpId="0" animBg="1"/>
      <p:bldP spid="45068" grpId="1" animBg="1"/>
      <p:bldP spid="45069" grpId="0" animBg="1"/>
      <p:bldP spid="45069" grpId="1" animBg="1"/>
      <p:bldP spid="45070" grpId="0" animBg="1"/>
      <p:bldP spid="45070" grpId="1" animBg="1"/>
      <p:bldP spid="45071" grpId="0" animBg="1"/>
      <p:bldP spid="45071" grpId="1" animBg="1"/>
      <p:bldP spid="45072" grpId="0" animBg="1"/>
      <p:bldP spid="45072" grpId="1" animBg="1"/>
      <p:bldP spid="45073" grpId="0" animBg="1"/>
      <p:bldP spid="45073" grpId="1" animBg="1"/>
      <p:bldP spid="45074" grpId="0" animBg="1"/>
      <p:bldP spid="45074" grpId="1" animBg="1"/>
      <p:bldP spid="45075" grpId="0" animBg="1"/>
      <p:bldP spid="45075" grpId="1" animBg="1"/>
      <p:bldP spid="45076" grpId="0" animBg="1"/>
      <p:bldP spid="45076" grpId="1" animBg="1"/>
      <p:bldP spid="45077" grpId="0" animBg="1"/>
      <p:bldP spid="45077" grpId="1" animBg="1"/>
      <p:bldP spid="45078" grpId="0" animBg="1"/>
      <p:bldP spid="4507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80375C5-99A8-4032-927B-B51F79E7A82A}" type="slidenum">
              <a:rPr lang="ru-RU" altLang="ru-RU"/>
              <a:pPr eaLnBrk="1" hangingPunct="1"/>
              <a:t>26</a:t>
            </a:fld>
            <a:endParaRPr lang="ru-RU" altLang="ru-RU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323850" y="0"/>
            <a:ext cx="7772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4400" b="1">
                <a:solidFill>
                  <a:schemeClr val="accent2"/>
                </a:solidFill>
              </a:rPr>
              <a:t>Сортировка обменом</a:t>
            </a:r>
          </a:p>
        </p:txBody>
      </p:sp>
      <p:sp>
        <p:nvSpPr>
          <p:cNvPr id="5125" name="Text Box 5" descr="Зеленый мрамор"/>
          <p:cNvSpPr txBox="1">
            <a:spLocks noChangeArrowheads="1"/>
          </p:cNvSpPr>
          <p:nvPr/>
        </p:nvSpPr>
        <p:spPr bwMode="auto">
          <a:xfrm>
            <a:off x="395288" y="2708275"/>
            <a:ext cx="1296987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5126" name="Text Box 6" descr="Зеленый мрамор"/>
          <p:cNvSpPr txBox="1">
            <a:spLocks noChangeArrowheads="1"/>
          </p:cNvSpPr>
          <p:nvPr/>
        </p:nvSpPr>
        <p:spPr bwMode="auto">
          <a:xfrm>
            <a:off x="1979613" y="2717800"/>
            <a:ext cx="1296987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5127" name="Text Box 7" descr="Зеленый мрамор"/>
          <p:cNvSpPr txBox="1">
            <a:spLocks noChangeArrowheads="1"/>
          </p:cNvSpPr>
          <p:nvPr/>
        </p:nvSpPr>
        <p:spPr bwMode="auto">
          <a:xfrm>
            <a:off x="5292725" y="2746375"/>
            <a:ext cx="1296988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2</a:t>
            </a:r>
          </a:p>
        </p:txBody>
      </p:sp>
      <p:sp>
        <p:nvSpPr>
          <p:cNvPr id="5128" name="Text Box 8" descr="Зеленый мрамор"/>
          <p:cNvSpPr txBox="1">
            <a:spLocks noChangeArrowheads="1"/>
          </p:cNvSpPr>
          <p:nvPr/>
        </p:nvSpPr>
        <p:spPr bwMode="auto">
          <a:xfrm>
            <a:off x="6940550" y="2708275"/>
            <a:ext cx="1296988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10</a:t>
            </a:r>
          </a:p>
        </p:txBody>
      </p:sp>
      <p:sp>
        <p:nvSpPr>
          <p:cNvPr id="5129" name="Text Box 9" descr="Зеленый мрамор"/>
          <p:cNvSpPr txBox="1">
            <a:spLocks noChangeArrowheads="1"/>
          </p:cNvSpPr>
          <p:nvPr/>
        </p:nvSpPr>
        <p:spPr bwMode="auto">
          <a:xfrm>
            <a:off x="3635375" y="2754313"/>
            <a:ext cx="1296988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5141" name="WordArt 21"/>
          <p:cNvSpPr>
            <a:spLocks noChangeArrowheads="1" noChangeShapeType="1" noTextEdit="1"/>
          </p:cNvSpPr>
          <p:nvPr/>
        </p:nvSpPr>
        <p:spPr bwMode="auto">
          <a:xfrm>
            <a:off x="250825" y="1268413"/>
            <a:ext cx="3429000" cy="46672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200" kern="10">
                <a:solidFill>
                  <a:schemeClr val="accent2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Первый просмотр</a:t>
            </a:r>
          </a:p>
        </p:txBody>
      </p:sp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395288" y="2701925"/>
            <a:ext cx="1296987" cy="109855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5143" name="Text Box 23" descr="Зеленый мрамор"/>
          <p:cNvSpPr txBox="1">
            <a:spLocks noChangeArrowheads="1"/>
          </p:cNvSpPr>
          <p:nvPr/>
        </p:nvSpPr>
        <p:spPr bwMode="auto">
          <a:xfrm>
            <a:off x="1979613" y="2708275"/>
            <a:ext cx="1296987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1979613" y="2708275"/>
            <a:ext cx="1296987" cy="109855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5145" name="Text Box 25" descr="Зеленый мрамор"/>
          <p:cNvSpPr txBox="1">
            <a:spLocks noChangeArrowheads="1"/>
          </p:cNvSpPr>
          <p:nvPr/>
        </p:nvSpPr>
        <p:spPr bwMode="auto">
          <a:xfrm>
            <a:off x="3619500" y="2733675"/>
            <a:ext cx="1296988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5146" name="Text Box 26" descr="Зеленый мрамор"/>
          <p:cNvSpPr txBox="1">
            <a:spLocks noChangeArrowheads="1"/>
          </p:cNvSpPr>
          <p:nvPr/>
        </p:nvSpPr>
        <p:spPr bwMode="auto">
          <a:xfrm>
            <a:off x="5260975" y="2670175"/>
            <a:ext cx="1296988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5147" name="Text Box 27"/>
          <p:cNvSpPr txBox="1">
            <a:spLocks noChangeArrowheads="1"/>
          </p:cNvSpPr>
          <p:nvPr/>
        </p:nvSpPr>
        <p:spPr bwMode="auto">
          <a:xfrm>
            <a:off x="3635375" y="2701925"/>
            <a:ext cx="1296988" cy="109855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2</a:t>
            </a:r>
          </a:p>
        </p:txBody>
      </p:sp>
      <p:sp>
        <p:nvSpPr>
          <p:cNvPr id="5148" name="Text Box 28"/>
          <p:cNvSpPr txBox="1">
            <a:spLocks noChangeArrowheads="1"/>
          </p:cNvSpPr>
          <p:nvPr/>
        </p:nvSpPr>
        <p:spPr bwMode="auto">
          <a:xfrm>
            <a:off x="5276850" y="2676525"/>
            <a:ext cx="1296988" cy="109855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10</a:t>
            </a:r>
          </a:p>
        </p:txBody>
      </p:sp>
      <p:sp>
        <p:nvSpPr>
          <p:cNvPr id="5149" name="Text Box 29" descr="Зеленый мрамор"/>
          <p:cNvSpPr txBox="1">
            <a:spLocks noChangeArrowheads="1"/>
          </p:cNvSpPr>
          <p:nvPr/>
        </p:nvSpPr>
        <p:spPr bwMode="auto">
          <a:xfrm>
            <a:off x="6980238" y="2708275"/>
            <a:ext cx="1296987" cy="10985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5150" name="WordArt 30"/>
          <p:cNvSpPr>
            <a:spLocks noChangeArrowheads="1" noChangeShapeType="1" noTextEdit="1"/>
          </p:cNvSpPr>
          <p:nvPr/>
        </p:nvSpPr>
        <p:spPr bwMode="auto">
          <a:xfrm>
            <a:off x="250825" y="1268413"/>
            <a:ext cx="3314700" cy="46672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200" kern="10">
                <a:solidFill>
                  <a:schemeClr val="accent2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Второй просмотр</a:t>
            </a: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6867525" y="1700213"/>
            <a:ext cx="0" cy="31686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52" name="Text Box 32"/>
          <p:cNvSpPr txBox="1">
            <a:spLocks noChangeArrowheads="1"/>
          </p:cNvSpPr>
          <p:nvPr/>
        </p:nvSpPr>
        <p:spPr bwMode="auto">
          <a:xfrm>
            <a:off x="395288" y="2708275"/>
            <a:ext cx="1296987" cy="109855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5153" name="Text Box 33"/>
          <p:cNvSpPr txBox="1">
            <a:spLocks noChangeArrowheads="1"/>
          </p:cNvSpPr>
          <p:nvPr/>
        </p:nvSpPr>
        <p:spPr bwMode="auto">
          <a:xfrm>
            <a:off x="3635375" y="2708275"/>
            <a:ext cx="1296988" cy="109855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1979613" y="2708275"/>
            <a:ext cx="1296987" cy="109855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2</a:t>
            </a:r>
          </a:p>
        </p:txBody>
      </p:sp>
      <p:sp>
        <p:nvSpPr>
          <p:cNvPr id="5155" name="Text Box 35"/>
          <p:cNvSpPr txBox="1">
            <a:spLocks noChangeArrowheads="1"/>
          </p:cNvSpPr>
          <p:nvPr/>
        </p:nvSpPr>
        <p:spPr bwMode="auto">
          <a:xfrm>
            <a:off x="3635375" y="2708275"/>
            <a:ext cx="1296988" cy="109855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5156" name="WordArt 36"/>
          <p:cNvSpPr>
            <a:spLocks noChangeArrowheads="1" noChangeShapeType="1" noTextEdit="1"/>
          </p:cNvSpPr>
          <p:nvPr/>
        </p:nvSpPr>
        <p:spPr bwMode="auto">
          <a:xfrm>
            <a:off x="323850" y="1196975"/>
            <a:ext cx="3286125" cy="46672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200" kern="10">
                <a:solidFill>
                  <a:schemeClr val="accent2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Третий просмотр</a:t>
            </a:r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5148263" y="1700213"/>
            <a:ext cx="0" cy="316865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58" name="Text Box 38"/>
          <p:cNvSpPr txBox="1">
            <a:spLocks noChangeArrowheads="1"/>
          </p:cNvSpPr>
          <p:nvPr/>
        </p:nvSpPr>
        <p:spPr bwMode="auto">
          <a:xfrm>
            <a:off x="1979613" y="2708275"/>
            <a:ext cx="1296987" cy="1098550"/>
          </a:xfrm>
          <a:prstGeom prst="rect">
            <a:avLst/>
          </a:prstGeom>
          <a:solidFill>
            <a:srgbClr val="9933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3366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395288" y="2708275"/>
            <a:ext cx="1296987" cy="10985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2</a:t>
            </a:r>
          </a:p>
        </p:txBody>
      </p:sp>
      <p:sp>
        <p:nvSpPr>
          <p:cNvPr id="5160" name="Text Box 40"/>
          <p:cNvSpPr txBox="1">
            <a:spLocks noChangeArrowheads="1"/>
          </p:cNvSpPr>
          <p:nvPr/>
        </p:nvSpPr>
        <p:spPr bwMode="auto">
          <a:xfrm>
            <a:off x="1979613" y="2708275"/>
            <a:ext cx="1296987" cy="1098550"/>
          </a:xfrm>
          <a:prstGeom prst="rect">
            <a:avLst/>
          </a:prstGeom>
          <a:solidFill>
            <a:srgbClr val="FF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5161" name="WordArt 41"/>
          <p:cNvSpPr>
            <a:spLocks noChangeArrowheads="1" noChangeShapeType="1" noTextEdit="1"/>
          </p:cNvSpPr>
          <p:nvPr/>
        </p:nvSpPr>
        <p:spPr bwMode="auto">
          <a:xfrm>
            <a:off x="179388" y="1312863"/>
            <a:ext cx="4019550" cy="46672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200" kern="10">
                <a:solidFill>
                  <a:schemeClr val="accent2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Четвертый просмотр</a:t>
            </a:r>
          </a:p>
        </p:txBody>
      </p: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395288" y="2708275"/>
            <a:ext cx="1296987" cy="1098550"/>
          </a:xfrm>
          <a:prstGeom prst="rect">
            <a:avLst/>
          </a:prstGeom>
          <a:solidFill>
            <a:srgbClr val="00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chemeClr val="bg1"/>
                </a:solidFill>
                <a:latin typeface="Arial Rounded MT Bold" pitchFamily="34" charset="0"/>
              </a:rPr>
              <a:t>2</a:t>
            </a:r>
          </a:p>
        </p:txBody>
      </p:sp>
      <p:sp>
        <p:nvSpPr>
          <p:cNvPr id="5164" name="Text Box 44"/>
          <p:cNvSpPr txBox="1">
            <a:spLocks noChangeArrowheads="1"/>
          </p:cNvSpPr>
          <p:nvPr/>
        </p:nvSpPr>
        <p:spPr bwMode="auto">
          <a:xfrm>
            <a:off x="1331913" y="393382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3600" b="1">
                <a:solidFill>
                  <a:srgbClr val="990033"/>
                </a:solidFill>
              </a:rPr>
              <a:t>6&lt;13</a:t>
            </a:r>
            <a:endParaRPr lang="ru-RU" altLang="ru-RU" sz="3600" b="1">
              <a:solidFill>
                <a:srgbClr val="990033"/>
              </a:solidFill>
            </a:endParaRPr>
          </a:p>
        </p:txBody>
      </p:sp>
      <p:sp>
        <p:nvSpPr>
          <p:cNvPr id="5165" name="Text Box 45"/>
          <p:cNvSpPr txBox="1">
            <a:spLocks noChangeArrowheads="1"/>
          </p:cNvSpPr>
          <p:nvPr/>
        </p:nvSpPr>
        <p:spPr bwMode="auto">
          <a:xfrm>
            <a:off x="2843213" y="393382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3600" b="1">
                <a:solidFill>
                  <a:srgbClr val="990033"/>
                </a:solidFill>
              </a:rPr>
              <a:t>8&lt;13</a:t>
            </a:r>
            <a:endParaRPr lang="ru-RU" altLang="ru-RU" sz="3600" b="1">
              <a:solidFill>
                <a:srgbClr val="990033"/>
              </a:solidFill>
            </a:endParaRPr>
          </a:p>
        </p:txBody>
      </p:sp>
      <p:sp>
        <p:nvSpPr>
          <p:cNvPr id="5166" name="Text Box 46"/>
          <p:cNvSpPr txBox="1">
            <a:spLocks noChangeArrowheads="1"/>
          </p:cNvSpPr>
          <p:nvPr/>
        </p:nvSpPr>
        <p:spPr bwMode="auto">
          <a:xfrm>
            <a:off x="4500563" y="393382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3600" b="1">
                <a:solidFill>
                  <a:srgbClr val="990033"/>
                </a:solidFill>
              </a:rPr>
              <a:t>2&lt;13</a:t>
            </a:r>
            <a:endParaRPr lang="ru-RU" altLang="ru-RU" sz="3600" b="1">
              <a:solidFill>
                <a:srgbClr val="990033"/>
              </a:solidFill>
            </a:endParaRPr>
          </a:p>
        </p:txBody>
      </p: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6227763" y="3933825"/>
            <a:ext cx="1512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990033"/>
                </a:solidFill>
              </a:rPr>
              <a:t>10</a:t>
            </a:r>
            <a:r>
              <a:rPr lang="en-US" altLang="ru-RU" sz="3600" b="1">
                <a:solidFill>
                  <a:srgbClr val="990033"/>
                </a:solidFill>
              </a:rPr>
              <a:t>&lt;13</a:t>
            </a:r>
            <a:endParaRPr lang="ru-RU" altLang="ru-RU" sz="3600" b="1">
              <a:solidFill>
                <a:srgbClr val="990033"/>
              </a:solidFill>
            </a:endParaRPr>
          </a:p>
        </p:txBody>
      </p: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6948488" y="3933825"/>
            <a:ext cx="2195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Отсортиро-ванная часть</a:t>
            </a:r>
          </a:p>
        </p:txBody>
      </p:sp>
      <p:sp>
        <p:nvSpPr>
          <p:cNvPr id="5170" name="Text Box 50"/>
          <p:cNvSpPr txBox="1">
            <a:spLocks noChangeArrowheads="1"/>
          </p:cNvSpPr>
          <p:nvPr/>
        </p:nvSpPr>
        <p:spPr bwMode="auto">
          <a:xfrm>
            <a:off x="5148263" y="4005263"/>
            <a:ext cx="3851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Отсортированная часть</a:t>
            </a:r>
          </a:p>
        </p:txBody>
      </p:sp>
      <p:sp>
        <p:nvSpPr>
          <p:cNvPr id="5171" name="Text Box 51"/>
          <p:cNvSpPr txBox="1">
            <a:spLocks noChangeArrowheads="1"/>
          </p:cNvSpPr>
          <p:nvPr/>
        </p:nvSpPr>
        <p:spPr bwMode="auto">
          <a:xfrm>
            <a:off x="3232150" y="3933825"/>
            <a:ext cx="5940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Отсортированная часть</a:t>
            </a:r>
          </a:p>
        </p:txBody>
      </p:sp>
      <p:sp>
        <p:nvSpPr>
          <p:cNvPr id="5172" name="Text Box 52"/>
          <p:cNvSpPr txBox="1">
            <a:spLocks noChangeArrowheads="1"/>
          </p:cNvSpPr>
          <p:nvPr/>
        </p:nvSpPr>
        <p:spPr bwMode="auto">
          <a:xfrm>
            <a:off x="468313" y="4941888"/>
            <a:ext cx="77755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4400" b="1">
                <a:solidFill>
                  <a:schemeClr val="accent2"/>
                </a:solidFill>
              </a:rPr>
              <a:t>Массив отсортирован по возрастанию</a:t>
            </a:r>
          </a:p>
        </p:txBody>
      </p:sp>
      <p:sp>
        <p:nvSpPr>
          <p:cNvPr id="5173" name="Text Box 53"/>
          <p:cNvSpPr txBox="1">
            <a:spLocks noChangeArrowheads="1"/>
          </p:cNvSpPr>
          <p:nvPr/>
        </p:nvSpPr>
        <p:spPr bwMode="auto">
          <a:xfrm>
            <a:off x="1331913" y="393382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990033"/>
                </a:solidFill>
              </a:rPr>
              <a:t>6</a:t>
            </a:r>
            <a:r>
              <a:rPr lang="en-US" altLang="ru-RU" sz="3600" b="1">
                <a:solidFill>
                  <a:srgbClr val="990033"/>
                </a:solidFill>
              </a:rPr>
              <a:t>&lt;</a:t>
            </a:r>
            <a:r>
              <a:rPr lang="ru-RU" altLang="ru-RU" sz="3600" b="1">
                <a:solidFill>
                  <a:srgbClr val="990033"/>
                </a:solidFill>
              </a:rPr>
              <a:t>8</a:t>
            </a:r>
          </a:p>
        </p:txBody>
      </p:sp>
      <p:sp>
        <p:nvSpPr>
          <p:cNvPr id="5174" name="Text Box 54"/>
          <p:cNvSpPr txBox="1">
            <a:spLocks noChangeArrowheads="1"/>
          </p:cNvSpPr>
          <p:nvPr/>
        </p:nvSpPr>
        <p:spPr bwMode="auto">
          <a:xfrm>
            <a:off x="2843213" y="393382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3600" b="1">
                <a:solidFill>
                  <a:srgbClr val="990033"/>
                </a:solidFill>
              </a:rPr>
              <a:t>8&gt;2</a:t>
            </a:r>
            <a:endParaRPr lang="ru-RU" altLang="ru-RU" sz="3600" b="1">
              <a:solidFill>
                <a:srgbClr val="990033"/>
              </a:solidFill>
            </a:endParaRPr>
          </a:p>
        </p:txBody>
      </p:sp>
      <p:sp>
        <p:nvSpPr>
          <p:cNvPr id="5175" name="Text Box 55"/>
          <p:cNvSpPr txBox="1">
            <a:spLocks noChangeArrowheads="1"/>
          </p:cNvSpPr>
          <p:nvPr/>
        </p:nvSpPr>
        <p:spPr bwMode="auto">
          <a:xfrm>
            <a:off x="4572000" y="3919538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3600" b="1">
                <a:solidFill>
                  <a:srgbClr val="990033"/>
                </a:solidFill>
              </a:rPr>
              <a:t>8&lt;</a:t>
            </a:r>
            <a:r>
              <a:rPr lang="ru-RU" altLang="ru-RU" sz="3600" b="1">
                <a:solidFill>
                  <a:srgbClr val="990033"/>
                </a:solidFill>
              </a:rPr>
              <a:t>10</a:t>
            </a:r>
          </a:p>
        </p:txBody>
      </p:sp>
      <p:sp>
        <p:nvSpPr>
          <p:cNvPr id="5176" name="Text Box 56"/>
          <p:cNvSpPr txBox="1">
            <a:spLocks noChangeArrowheads="1"/>
          </p:cNvSpPr>
          <p:nvPr/>
        </p:nvSpPr>
        <p:spPr bwMode="auto">
          <a:xfrm>
            <a:off x="1331913" y="393382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990033"/>
                </a:solidFill>
              </a:rPr>
              <a:t>6</a:t>
            </a:r>
            <a:r>
              <a:rPr lang="en-US" altLang="ru-RU" sz="3600" b="1">
                <a:solidFill>
                  <a:srgbClr val="990033"/>
                </a:solidFill>
              </a:rPr>
              <a:t>&gt;2</a:t>
            </a:r>
            <a:endParaRPr lang="ru-RU" altLang="ru-RU" sz="3600" b="1">
              <a:solidFill>
                <a:srgbClr val="990033"/>
              </a:solidFill>
            </a:endParaRPr>
          </a:p>
        </p:txBody>
      </p:sp>
      <p:sp>
        <p:nvSpPr>
          <p:cNvPr id="5177" name="Text Box 57"/>
          <p:cNvSpPr txBox="1">
            <a:spLocks noChangeArrowheads="1"/>
          </p:cNvSpPr>
          <p:nvPr/>
        </p:nvSpPr>
        <p:spPr bwMode="auto">
          <a:xfrm>
            <a:off x="2843213" y="393382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990033"/>
                </a:solidFill>
              </a:rPr>
              <a:t>6</a:t>
            </a:r>
            <a:r>
              <a:rPr lang="en-US" altLang="ru-RU" sz="3600" b="1">
                <a:solidFill>
                  <a:srgbClr val="990033"/>
                </a:solidFill>
              </a:rPr>
              <a:t>&lt;8</a:t>
            </a:r>
            <a:endParaRPr lang="ru-RU" altLang="ru-RU" sz="3600" b="1">
              <a:solidFill>
                <a:srgbClr val="990033"/>
              </a:solidFill>
            </a:endParaRPr>
          </a:p>
        </p:txBody>
      </p:sp>
      <p:sp>
        <p:nvSpPr>
          <p:cNvPr id="5178" name="Text Box 58"/>
          <p:cNvSpPr txBox="1">
            <a:spLocks noChangeArrowheads="1"/>
          </p:cNvSpPr>
          <p:nvPr/>
        </p:nvSpPr>
        <p:spPr bwMode="auto">
          <a:xfrm>
            <a:off x="1403350" y="393382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3600" b="1">
                <a:solidFill>
                  <a:srgbClr val="990033"/>
                </a:solidFill>
              </a:rPr>
              <a:t>6&gt;2</a:t>
            </a:r>
            <a:endParaRPr lang="ru-RU" altLang="ru-RU" sz="3600" b="1">
              <a:solidFill>
                <a:srgbClr val="990033"/>
              </a:solidFill>
            </a:endParaRPr>
          </a:p>
        </p:txBody>
      </p:sp>
      <p:sp>
        <p:nvSpPr>
          <p:cNvPr id="5179" name="WordArt 59"/>
          <p:cNvSpPr>
            <a:spLocks noChangeArrowheads="1" noChangeShapeType="1" noTextEdit="1"/>
          </p:cNvSpPr>
          <p:nvPr/>
        </p:nvSpPr>
        <p:spPr bwMode="auto">
          <a:xfrm>
            <a:off x="395288" y="822325"/>
            <a:ext cx="3067050" cy="5238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solidFill>
                  <a:schemeClr val="accent2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по возрастанию</a:t>
            </a:r>
          </a:p>
        </p:txBody>
      </p:sp>
      <p:sp>
        <p:nvSpPr>
          <p:cNvPr id="5181" name="Oval 61"/>
          <p:cNvSpPr>
            <a:spLocks noChangeArrowheads="1"/>
          </p:cNvSpPr>
          <p:nvPr/>
        </p:nvSpPr>
        <p:spPr bwMode="auto">
          <a:xfrm>
            <a:off x="179388" y="2349500"/>
            <a:ext cx="1728787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82" name="Oval 62"/>
          <p:cNvSpPr>
            <a:spLocks noChangeArrowheads="1"/>
          </p:cNvSpPr>
          <p:nvPr/>
        </p:nvSpPr>
        <p:spPr bwMode="auto">
          <a:xfrm>
            <a:off x="1806575" y="2378075"/>
            <a:ext cx="1728788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83" name="Oval 63"/>
          <p:cNvSpPr>
            <a:spLocks noChangeArrowheads="1"/>
          </p:cNvSpPr>
          <p:nvPr/>
        </p:nvSpPr>
        <p:spPr bwMode="auto">
          <a:xfrm>
            <a:off x="3492500" y="2349500"/>
            <a:ext cx="1728788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84" name="Oval 64"/>
          <p:cNvSpPr>
            <a:spLocks noChangeArrowheads="1"/>
          </p:cNvSpPr>
          <p:nvPr/>
        </p:nvSpPr>
        <p:spPr bwMode="auto">
          <a:xfrm>
            <a:off x="1835150" y="2420938"/>
            <a:ext cx="1728788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85" name="Oval 65"/>
          <p:cNvSpPr>
            <a:spLocks noChangeArrowheads="1"/>
          </p:cNvSpPr>
          <p:nvPr/>
        </p:nvSpPr>
        <p:spPr bwMode="auto">
          <a:xfrm>
            <a:off x="3492500" y="2349500"/>
            <a:ext cx="1728788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86" name="Oval 66"/>
          <p:cNvSpPr>
            <a:spLocks noChangeArrowheads="1"/>
          </p:cNvSpPr>
          <p:nvPr/>
        </p:nvSpPr>
        <p:spPr bwMode="auto">
          <a:xfrm>
            <a:off x="5148263" y="2349500"/>
            <a:ext cx="1728787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87" name="Oval 67"/>
          <p:cNvSpPr>
            <a:spLocks noChangeArrowheads="1"/>
          </p:cNvSpPr>
          <p:nvPr/>
        </p:nvSpPr>
        <p:spPr bwMode="auto">
          <a:xfrm>
            <a:off x="5205413" y="2349500"/>
            <a:ext cx="1728787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88" name="Oval 68"/>
          <p:cNvSpPr>
            <a:spLocks noChangeArrowheads="1"/>
          </p:cNvSpPr>
          <p:nvPr/>
        </p:nvSpPr>
        <p:spPr bwMode="auto">
          <a:xfrm>
            <a:off x="6804025" y="2349500"/>
            <a:ext cx="1728788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 L 0.04618 -0.16806 C 0.05608 -0.20602 0.07049 -0.22708 0.08559 -0.22708 C 0.10295 -0.22708 0.11684 -0.20602 0.12674 -0.16806 L 0.17327 0.0 " pathEditMode="relative" rAng="0" ptsTypes="FffFF">
                                      <p:cBhvr>
                                        <p:cTn id="34" dur="2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113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5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5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2000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 L -0.0467 0.15694 C -0.05625 0.19236 -0.07084 0.2125 -0.08611 0.2125 C -0.10348 0.2125 -0.11736 0.19236 -0.12691 0.15694 L -0.17327 0.0 " pathEditMode="relative" rAng="0" ptsTypes="FffFF">
                                      <p:cBhvr>
                                        <p:cTn id="44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1062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5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10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 L 0.04826 -0.16806 C 0.0585 -0.20602 0.07361 -0.22708 0.08941 -0.22708 C 0.10764 -0.22708 0.12222 -0.20602 0.13246 -0.16806 L 0.18125 0.0 " pathEditMode="relative" rAng="0" ptsTypes="FffFF">
                                      <p:cBhvr>
                                        <p:cTn id="76" dur="2000" fill="hold"/>
                                        <p:tgtEl>
                                          <p:spTgt spid="5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1136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2000"/>
                                        <p:tgtEl>
                                          <p:spTgt spid="5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/>
                                        <p:tgtEl>
                                          <p:spTgt spid="5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5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/>
                                        <p:tgtEl>
                                          <p:spTgt spid="5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44 L -0.04844 0.16157 C -0.05868 0.19907 -0.07379 0.22037 -0.08976 0.22037 C -0.10781 0.22037 -0.12222 0.19907 -0.13247 0.16157 L -0.1809 -0.0044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11227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10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1064 L 0.04844 -0.17384 C 0.05868 -0.21064 0.07378 -0.23102 0.08958 -0.23102 C 0.10781 -0.23102 0.1224 -0.21064 0.13264 -0.17384 L 0.18142 -0.01064 " pathEditMode="relative" rAng="0" ptsTypes="FffFF">
                                      <p:cBhvr>
                                        <p:cTn id="118" dur="2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1101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2000"/>
                                        <p:tgtEl>
                                          <p:spTgt spid="5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/>
                                        <p:tgtEl>
                                          <p:spTgt spid="5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2000"/>
                                        <p:tgtEl>
                                          <p:spTgt spid="5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/>
                                        <p:tgtEl>
                                          <p:spTgt spid="5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555 L -0.04861 0.16921 C -0.05868 0.2088 -0.07396 0.23102 -0.08976 0.23102 C -0.10781 0.23102 -0.1224 0.2088 -0.13247 0.16921 L -0.1809 -0.00555 " pathEditMode="relative" rAng="0" ptsTypes="FffFF">
                                      <p:cBhvr>
                                        <p:cTn id="128" dur="2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11829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0" dur="10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0.05104 -0.17662 C 0.06198 -0.2162 0.07795 -0.23819 0.09479 -0.23819 C 0.11406 -0.23819 0.12951 -0.2162 0.14045 -0.17662 L 0.18889 0.00834 " pathEditMode="relative" rAng="0" ptsTypes="FffFF">
                                      <p:cBhvr>
                                        <p:cTn id="160" dur="20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1505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 L -0.04844 0.18403 C -0.05851 0.22546 -0.07361 0.24884 -0.08941 0.24884 C -0.10746 0.24884 -0.12187 0.22546 -0.13194 0.18403 L -0.17986 -0.00162 " pathEditMode="relative" rAng="0" ptsTypes="FffFF">
                                      <p:cBhvr>
                                        <p:cTn id="162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3" y="12361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2000"/>
                                        <p:tgtEl>
                                          <p:spTgt spid="5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0"/>
                                        <p:tgtEl>
                                          <p:spTgt spid="5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8" dur="2000"/>
                                        <p:tgtEl>
                                          <p:spTgt spid="5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/>
                                        <p:tgtEl>
                                          <p:spTgt spid="5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82" dur="10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0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10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10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20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20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6" dur="10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10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 L 0.04843 -0.16806 C 0.05868 -0.20602 0.07395 -0.22708 0.08975 -0.22708 C 0.10798 -0.22708 0.12239 -0.20602 0.13264 -0.16806 L 0.18125 0.0 " pathEditMode="relative" rAng="0" ptsTypes="FffFF">
                                      <p:cBhvr>
                                        <p:cTn id="226" dur="20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11366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00093 L -0.04843 0.1669 C -0.05868 0.2044 -0.07378 0.22547 -0.08975 0.22547 C -0.10781 0.22547 -0.12222 0.2044 -0.13246 0.1669 L -0.1809 0.00093 " pathEditMode="relative" rAng="0" ptsTypes="FffFF">
                                      <p:cBhvr>
                                        <p:cTn id="228" dur="2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11227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20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5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20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20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20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20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20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5" dur="10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10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5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8" dur="10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7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81481E-6 L -0.18629 4.81481E-6 " pathEditMode="relative" rAng="0" ptsTypes="AA">
                                      <p:cBhvr>
                                        <p:cTn id="269" dur="2000" fill="hold"/>
                                        <p:tgtEl>
                                          <p:spTgt spid="5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0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10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 L -0.04653 -0.16806 C -0.05625 -0.20602 -0.07084 -0.22708 -0.08594 -0.22708 C -0.1033 -0.22708 -0.11719 -0.20602 -0.12691 -0.16806 L -0.17327 0.0 " pathEditMode="relative" rAng="0" ptsTypes="FffFF">
                                      <p:cBhvr>
                                        <p:cTn id="284" dur="20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11366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11111E-6 L 0.04636 0.1581 C 0.05608 0.19375 0.07066 0.21389 0.08577 0.21389 C 0.10313 0.21389 0.11702 0.19375 0.12674 0.1581 L 0.17327 1.11111E-6 " pathEditMode="relative" rAng="0" ptsTypes="FffFF">
                                      <p:cBhvr>
                                        <p:cTn id="286" dur="2000" fill="hold"/>
                                        <p:tgtEl>
                                          <p:spTgt spid="5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10694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20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20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2000" fill="hold"/>
                                        <p:tgtEl>
                                          <p:spTgt spid="5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5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6" dur="20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8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10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9" dur="2000" fill="hold"/>
                                        <p:tgtEl>
                                          <p:spTgt spid="5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2000" fill="hold"/>
                                        <p:tgtEl>
                                          <p:spTgt spid="5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1" dur="20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3" dur="10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8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1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7" dur="10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4.81481E-6 L -0.18021 4.81481E-6 " pathEditMode="relative" rAng="0" ptsTypes="AA">
                                      <p:cBhvr>
                                        <p:cTn id="329" dur="2000" fill="hold"/>
                                        <p:tgtEl>
                                          <p:spTgt spid="5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0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10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4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10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5" dur="20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20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7" dur="2000"/>
                                        <p:tgtEl>
                                          <p:spTgt spid="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9" dur="10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4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7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10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3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6" grpId="0" animBg="1"/>
      <p:bldP spid="5127" grpId="0" animBg="1"/>
      <p:bldP spid="5128" grpId="0" animBg="1"/>
      <p:bldP spid="5129" grpId="0" animBg="1"/>
      <p:bldP spid="5141" grpId="0" animBg="1"/>
      <p:bldP spid="5141" grpId="1" animBg="1"/>
      <p:bldP spid="5142" grpId="0" animBg="1"/>
      <p:bldP spid="5143" grpId="0" animBg="1"/>
      <p:bldP spid="5143" grpId="1" animBg="1"/>
      <p:bldP spid="5144" grpId="0" animBg="1"/>
      <p:bldP spid="5144" grpId="1" animBg="1"/>
      <p:bldP spid="5145" grpId="0" animBg="1"/>
      <p:bldP spid="5145" grpId="1" animBg="1"/>
      <p:bldP spid="5146" grpId="0" animBg="1"/>
      <p:bldP spid="5146" grpId="1" animBg="1"/>
      <p:bldP spid="5147" grpId="0" animBg="1"/>
      <p:bldP spid="5147" grpId="1" animBg="1"/>
      <p:bldP spid="5148" grpId="0" animBg="1"/>
      <p:bldP spid="5149" grpId="0" animBg="1"/>
      <p:bldP spid="5150" grpId="0" animBg="1"/>
      <p:bldP spid="5150" grpId="1" animBg="1"/>
      <p:bldP spid="5151" grpId="0" animBg="1"/>
      <p:bldP spid="5151" grpId="1" animBg="1"/>
      <p:bldP spid="5151" grpId="2" animBg="1"/>
      <p:bldP spid="5152" grpId="0" animBg="1"/>
      <p:bldP spid="5152" grpId="1" animBg="1"/>
      <p:bldP spid="5153" grpId="0" animBg="1"/>
      <p:bldP spid="5154" grpId="0" animBg="1"/>
      <p:bldP spid="5154" grpId="1" animBg="1"/>
      <p:bldP spid="5155" grpId="0" animBg="1"/>
      <p:bldP spid="5156" grpId="0" animBg="1"/>
      <p:bldP spid="5156" grpId="1" animBg="1"/>
      <p:bldP spid="5157" grpId="0" animBg="1"/>
      <p:bldP spid="5157" grpId="1" animBg="1"/>
      <p:bldP spid="5157" grpId="2" animBg="1"/>
      <p:bldP spid="5158" grpId="0" animBg="1"/>
      <p:bldP spid="5159" grpId="0" animBg="1"/>
      <p:bldP spid="5160" grpId="0" animBg="1"/>
      <p:bldP spid="5161" grpId="0" animBg="1"/>
      <p:bldP spid="5161" grpId="1" animBg="1"/>
      <p:bldP spid="5163" grpId="0" animBg="1"/>
      <p:bldP spid="5164" grpId="0"/>
      <p:bldP spid="5164" grpId="1"/>
      <p:bldP spid="5165" grpId="0"/>
      <p:bldP spid="5166" grpId="0"/>
      <p:bldP spid="5166" grpId="1"/>
      <p:bldP spid="5167" grpId="0"/>
      <p:bldP spid="5167" grpId="1"/>
      <p:bldP spid="5169" grpId="0"/>
      <p:bldP spid="5169" grpId="1"/>
      <p:bldP spid="5170" grpId="0"/>
      <p:bldP spid="5170" grpId="1"/>
      <p:bldP spid="5171" grpId="0"/>
      <p:bldP spid="5171" grpId="1"/>
      <p:bldP spid="5172" grpId="0"/>
      <p:bldP spid="5173" grpId="0"/>
      <p:bldP spid="5173" grpId="1"/>
      <p:bldP spid="5174" grpId="0"/>
      <p:bldP spid="5174" grpId="1"/>
      <p:bldP spid="5175" grpId="0"/>
      <p:bldP spid="5175" grpId="1"/>
      <p:bldP spid="5176" grpId="0"/>
      <p:bldP spid="5176" grpId="1"/>
      <p:bldP spid="5177" grpId="0"/>
      <p:bldP spid="5177" grpId="1"/>
      <p:bldP spid="5178" grpId="0"/>
      <p:bldP spid="5178" grpId="1"/>
      <p:bldP spid="5179" grpId="0" animBg="1"/>
      <p:bldP spid="5181" grpId="0" animBg="1"/>
      <p:bldP spid="5181" grpId="1" animBg="1"/>
      <p:bldP spid="5182" grpId="0" animBg="1"/>
      <p:bldP spid="5182" grpId="1" animBg="1"/>
      <p:bldP spid="5183" grpId="0" animBg="1"/>
      <p:bldP spid="5183" grpId="1" animBg="1"/>
      <p:bldP spid="5184" grpId="0" animBg="1"/>
      <p:bldP spid="5184" grpId="1" animBg="1"/>
      <p:bldP spid="5185" grpId="0" animBg="1"/>
      <p:bldP spid="5185" grpId="1" animBg="1"/>
      <p:bldP spid="5186" grpId="0" animBg="1"/>
      <p:bldP spid="5186" grpId="1" animBg="1"/>
      <p:bldP spid="5187" grpId="0" animBg="1"/>
      <p:bldP spid="5187" grpId="1" animBg="1"/>
      <p:bldP spid="5188" grpId="0" animBg="1"/>
      <p:bldP spid="5188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13CC3A-B4F0-4449-B080-4725C5B04581}" type="slidenum">
              <a:rPr lang="ru-RU" altLang="ru-RU"/>
              <a:pPr eaLnBrk="1" hangingPunct="1"/>
              <a:t>27</a:t>
            </a:fld>
            <a:endParaRPr lang="ru-RU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569325" cy="6092825"/>
          </a:xfrm>
        </p:spPr>
        <p:txBody>
          <a:bodyPr/>
          <a:lstStyle/>
          <a:p>
            <a:pPr marL="0" indent="539750" eaLnBrk="1" hangingPunct="1">
              <a:buFontTx/>
              <a:buNone/>
              <a:defRPr/>
            </a:pPr>
            <a:r>
              <a:rPr lang="ru-RU" altLang="ru-RU" dirty="0" smtClean="0"/>
              <a:t>Пусть нужно отсортировать массив 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dirty="0" smtClean="0"/>
              <a:t>по возрастанию, в котором </a:t>
            </a: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dirty="0" smtClean="0"/>
              <a:t> элементов методом обмена</a:t>
            </a:r>
          </a:p>
          <a:p>
            <a:pPr marL="0" indent="539750" eaLnBrk="1" hangingPunct="1">
              <a:buFontTx/>
              <a:buNone/>
              <a:defRPr/>
            </a:pPr>
            <a:endParaRPr lang="en-US" altLang="ru-RU" dirty="0" smtClean="0"/>
          </a:p>
          <a:p>
            <a:pPr marL="0" indent="539750" eaLnBrk="1" hangingPunct="1">
              <a:buFontTx/>
              <a:buNone/>
              <a:defRPr/>
            </a:pPr>
            <a:r>
              <a:rPr lang="ru-RU" altLang="ru-RU" dirty="0" smtClean="0"/>
              <a:t>Вспомогательные переменные</a:t>
            </a:r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dirty="0" smtClean="0"/>
              <a:t>– номер первого элемента остатка.</a:t>
            </a:r>
            <a:endParaRPr lang="en-US" altLang="ru-RU" dirty="0" smtClean="0"/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ru-RU" altLang="ru-RU" dirty="0" smtClean="0"/>
              <a:t> – номер перемещаемого элемента.</a:t>
            </a:r>
            <a:endParaRPr lang="en-US" altLang="ru-RU" dirty="0" smtClean="0"/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</a:t>
            </a:r>
            <a:r>
              <a:rPr lang="ru-RU" altLang="ru-RU" dirty="0" smtClean="0"/>
              <a:t> – промежуточное значение, используемое для перемещения элементов массива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-24288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Постановка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7EC2D34-AA9F-462A-A28B-75A8424F3279}" type="slidenum">
              <a:rPr lang="ru-RU" altLang="ru-RU"/>
              <a:pPr eaLnBrk="1" hangingPunct="1"/>
              <a:t>28</a:t>
            </a:fld>
            <a:endParaRPr lang="ru-RU" alt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0"/>
            <a:ext cx="8785225" cy="6858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6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en-US" altLang="ru-RU" sz="3600" smtClean="0">
                <a:latin typeface="Times New Roman" pitchFamily="18" charset="0"/>
              </a:rPr>
              <a:t>j</a:t>
            </a:r>
            <a:r>
              <a:rPr lang="ru-RU" altLang="ru-RU" sz="3600" smtClean="0">
                <a:latin typeface="Times New Roman" pitchFamily="18" charset="0"/>
              </a:rPr>
              <a:t>:=</a:t>
            </a:r>
            <a:r>
              <a:rPr lang="en-US" altLang="ru-RU" sz="3600" smtClean="0">
                <a:latin typeface="Times New Roman" pitchFamily="18" charset="0"/>
              </a:rPr>
              <a:t>N</a:t>
            </a:r>
            <a:r>
              <a:rPr lang="ru-RU" altLang="ru-RU" sz="3600" smtClean="0"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ru-RU" altLang="ru-RU" sz="3600" b="1" smtClean="0">
                <a:latin typeface="Times New Roman" pitchFamily="18" charset="0"/>
              </a:rPr>
              <a:t>Пока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en-US" altLang="ru-RU" sz="3600" smtClean="0">
                <a:latin typeface="Times New Roman" pitchFamily="18" charset="0"/>
              </a:rPr>
              <a:t>j&gt;</a:t>
            </a:r>
            <a:r>
              <a:rPr lang="ru-RU" altLang="ru-RU" sz="3600" smtClean="0">
                <a:latin typeface="Times New Roman" pitchFamily="18" charset="0"/>
              </a:rPr>
              <a:t>=</a:t>
            </a:r>
            <a:r>
              <a:rPr lang="en-US" altLang="ru-RU" sz="3600" smtClean="0">
                <a:latin typeface="Times New Roman" pitchFamily="18" charset="0"/>
              </a:rPr>
              <a:t>2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ru-RU" altLang="ru-RU" sz="3600" b="1" smtClean="0">
                <a:latin typeface="Times New Roman" pitchFamily="18" charset="0"/>
              </a:rPr>
              <a:t>выполнять</a:t>
            </a:r>
            <a:r>
              <a:rPr lang="ru-RU" altLang="ru-RU" sz="3600" smtClean="0"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600" smtClean="0">
                <a:latin typeface="Times New Roman" pitchFamily="18" charset="0"/>
              </a:rPr>
              <a:t>	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en-US" altLang="ru-RU" sz="3600" smtClean="0">
                <a:latin typeface="Times New Roman" pitchFamily="18" charset="0"/>
              </a:rPr>
              <a:t>i</a:t>
            </a:r>
            <a:r>
              <a:rPr lang="ru-RU" altLang="ru-RU" sz="3600" smtClean="0">
                <a:latin typeface="Times New Roman" pitchFamily="18" charset="0"/>
              </a:rPr>
              <a:t>:=</a:t>
            </a:r>
            <a:r>
              <a:rPr lang="en-US" altLang="ru-RU" sz="3600" smtClean="0">
                <a:latin typeface="Times New Roman" pitchFamily="18" charset="0"/>
              </a:rPr>
              <a:t>1</a:t>
            </a:r>
            <a:r>
              <a:rPr lang="ru-RU" altLang="ru-RU" sz="3600" smtClean="0">
                <a:latin typeface="Times New Roman" pitchFamily="18" charset="0"/>
              </a:rPr>
              <a:t>; ,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600" smtClean="0">
                <a:latin typeface="Times New Roman" pitchFamily="18" charset="0"/>
              </a:rPr>
              <a:t>	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ru-RU" altLang="ru-RU" sz="3600" b="1" smtClean="0">
                <a:latin typeface="Times New Roman" pitchFamily="18" charset="0"/>
              </a:rPr>
              <a:t>Пока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en-US" altLang="ru-RU" sz="3600" smtClean="0">
                <a:latin typeface="Times New Roman" pitchFamily="18" charset="0"/>
              </a:rPr>
              <a:t>i&lt;</a:t>
            </a:r>
            <a:r>
              <a:rPr lang="ru-RU" altLang="ru-RU" sz="3600" smtClean="0">
                <a:latin typeface="Times New Roman" pitchFamily="18" charset="0"/>
              </a:rPr>
              <a:t>=</a:t>
            </a:r>
            <a:r>
              <a:rPr lang="en-US" altLang="ru-RU" sz="3600" smtClean="0">
                <a:latin typeface="Times New Roman" pitchFamily="18" charset="0"/>
              </a:rPr>
              <a:t>j-1</a:t>
            </a:r>
            <a:r>
              <a:rPr lang="ru-RU" altLang="ru-RU" sz="3600" b="1" smtClean="0">
                <a:latin typeface="Times New Roman" pitchFamily="18" charset="0"/>
              </a:rPr>
              <a:t>выполнять</a:t>
            </a:r>
            <a:r>
              <a:rPr lang="ru-RU" altLang="ru-RU" sz="3600" smtClean="0"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600" smtClean="0">
                <a:latin typeface="Times New Roman" pitchFamily="18" charset="0"/>
              </a:rPr>
              <a:t>		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ru-RU" sz="3600" smtClean="0">
                <a:latin typeface="Times New Roman" pitchFamily="18" charset="0"/>
              </a:rPr>
              <a:t> </a:t>
            </a:r>
            <a:r>
              <a:rPr lang="ru-RU" altLang="ru-RU" sz="3600" b="1" smtClean="0">
                <a:latin typeface="Times New Roman" pitchFamily="18" charset="0"/>
              </a:rPr>
              <a:t>Если</a:t>
            </a:r>
            <a:r>
              <a:rPr lang="en-US" altLang="ru-RU" sz="3600" smtClean="0">
                <a:latin typeface="Times New Roman" pitchFamily="18" charset="0"/>
              </a:rPr>
              <a:t> A[i]&gt;A[i+1]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600" smtClean="0">
                <a:latin typeface="Times New Roman" pitchFamily="18" charset="0"/>
              </a:rPr>
              <a:t>		                </a:t>
            </a:r>
            <a:r>
              <a:rPr lang="ru-RU" altLang="ru-RU" sz="3600" b="1" smtClean="0">
                <a:latin typeface="Times New Roman" pitchFamily="18" charset="0"/>
              </a:rPr>
              <a:t>то</a:t>
            </a:r>
            <a:r>
              <a:rPr lang="en-US" altLang="ru-RU" sz="3600" smtClean="0">
                <a:latin typeface="Times New Roman" pitchFamily="18" charset="0"/>
              </a:rPr>
              <a:t> Val:=A[i]; </a:t>
            </a:r>
            <a:endParaRPr lang="ru-RU" altLang="ru-RU" sz="360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600" smtClean="0">
                <a:latin typeface="Times New Roman" pitchFamily="18" charset="0"/>
              </a:rPr>
              <a:t>                             </a:t>
            </a:r>
            <a:r>
              <a:rPr lang="en-US" altLang="ru-RU" sz="3600" smtClean="0">
                <a:latin typeface="Times New Roman" pitchFamily="18" charset="0"/>
              </a:rPr>
              <a:t>A[i]:=A[i+1]; </a:t>
            </a:r>
            <a:endParaRPr lang="ru-RU" altLang="ru-RU" sz="360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600" smtClean="0">
                <a:latin typeface="Times New Roman" pitchFamily="18" charset="0"/>
              </a:rPr>
              <a:t>                             </a:t>
            </a:r>
            <a:r>
              <a:rPr lang="en-US" altLang="ru-RU" sz="3600" smtClean="0">
                <a:latin typeface="Times New Roman" pitchFamily="18" charset="0"/>
              </a:rPr>
              <a:t>A[i+1]:=Val,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600" smtClean="0">
                <a:latin typeface="Times New Roman" pitchFamily="18" charset="0"/>
              </a:rPr>
              <a:t>	 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.2.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z="3600" smtClean="0">
                <a:latin typeface="Times New Roman" pitchFamily="18" charset="0"/>
              </a:rPr>
              <a:t> i=i+1,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ru-RU" sz="3600" smtClean="0">
                <a:latin typeface="Times New Roman" pitchFamily="18" charset="0"/>
              </a:rPr>
              <a:t>	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2.3</a:t>
            </a:r>
            <a:r>
              <a:rPr lang="ru-RU" altLang="ru-RU" sz="3600" smtClean="0">
                <a:latin typeface="Times New Roman" pitchFamily="18" charset="0"/>
              </a:rPr>
              <a:t> </a:t>
            </a:r>
            <a:r>
              <a:rPr lang="en-US" altLang="ru-RU" sz="3600" smtClean="0">
                <a:latin typeface="Times New Roman" pitchFamily="18" charset="0"/>
              </a:rPr>
              <a:t>j</a:t>
            </a:r>
            <a:r>
              <a:rPr lang="ru-RU" altLang="ru-RU" sz="3600" smtClean="0">
                <a:latin typeface="Times New Roman" pitchFamily="18" charset="0"/>
              </a:rPr>
              <a:t>:=</a:t>
            </a:r>
            <a:r>
              <a:rPr lang="en-US" altLang="ru-RU" sz="3600" smtClean="0">
                <a:latin typeface="Times New Roman" pitchFamily="18" charset="0"/>
              </a:rPr>
              <a:t>j-</a:t>
            </a:r>
            <a:r>
              <a:rPr lang="ru-RU" altLang="ru-RU" sz="3600" smtClean="0">
                <a:latin typeface="Times New Roman" pitchFamily="18" charset="0"/>
              </a:rPr>
              <a:t>1.</a:t>
            </a:r>
            <a:endParaRPr lang="ru-RU" altLang="ru-RU" sz="3600" i="1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36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29700" name="AutoShape 4"/>
          <p:cNvSpPr>
            <a:spLocks noChangeArrowheads="1"/>
          </p:cNvSpPr>
          <p:nvPr/>
        </p:nvSpPr>
        <p:spPr bwMode="auto">
          <a:xfrm>
            <a:off x="7235825" y="1844675"/>
            <a:ext cx="1655763" cy="1152525"/>
          </a:xfrm>
          <a:prstGeom prst="wedgeRoundRectCallout">
            <a:avLst>
              <a:gd name="adj1" fmla="val -81162"/>
              <a:gd name="adj2" fmla="val 7300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Сравнение соседних элементов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7019925" y="3429000"/>
            <a:ext cx="1655763" cy="2520950"/>
          </a:xfrm>
          <a:prstGeom prst="wedgeRoundRectCallout">
            <a:avLst>
              <a:gd name="adj1" fmla="val -104843"/>
              <a:gd name="adj2" fmla="val -27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Обмен соседних элементов местами, в случае если левый больше правого </a:t>
            </a: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4572000" y="5300663"/>
            <a:ext cx="2232025" cy="1152525"/>
          </a:xfrm>
          <a:prstGeom prst="wedgeRoundRectCallout">
            <a:avLst>
              <a:gd name="adj1" fmla="val -105759"/>
              <a:gd name="adj2" fmla="val -245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Формируется отсортированная часть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2" grpId="0" animBg="1"/>
      <p:bldP spid="2970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2E0D77-AC22-4A21-87BE-DC4053A77EB9}" type="slidenum">
              <a:rPr lang="ru-RU" altLang="ru-RU"/>
              <a:pPr eaLnBrk="1" hangingPunct="1"/>
              <a:t>29</a:t>
            </a:fld>
            <a:endParaRPr lang="ru-RU" altLang="ru-RU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777163" cy="5516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j</a:t>
            </a:r>
            <a:r>
              <a:rPr lang="ru-RU" altLang="ru-RU" smtClean="0">
                <a:latin typeface="Times New Roman" pitchFamily="18" charset="0"/>
              </a:rPr>
              <a:t>:=</a:t>
            </a:r>
            <a:r>
              <a:rPr lang="en-US" altLang="ru-RU" smtClean="0">
                <a:latin typeface="Times New Roman" pitchFamily="18" charset="0"/>
              </a:rPr>
              <a:t>N</a:t>
            </a:r>
            <a:r>
              <a:rPr lang="ru-RU" altLang="ru-RU" smtClean="0">
                <a:latin typeface="Times New Roman" pitchFamily="18" charset="0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Пока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j&gt;</a:t>
            </a:r>
            <a:r>
              <a:rPr lang="ru-RU" altLang="ru-RU" smtClean="0">
                <a:latin typeface="Times New Roman" pitchFamily="18" charset="0"/>
              </a:rPr>
              <a:t>=</a:t>
            </a:r>
            <a:r>
              <a:rPr lang="en-US" altLang="ru-RU" smtClean="0">
                <a:latin typeface="Times New Roman" pitchFamily="18" charset="0"/>
              </a:rPr>
              <a:t>2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выполнять</a:t>
            </a:r>
            <a:r>
              <a:rPr lang="ru-RU" altLang="ru-RU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i</a:t>
            </a:r>
            <a:r>
              <a:rPr lang="ru-RU" altLang="ru-RU" smtClean="0">
                <a:latin typeface="Times New Roman" pitchFamily="18" charset="0"/>
              </a:rPr>
              <a:t>:=</a:t>
            </a:r>
            <a:r>
              <a:rPr lang="en-US" altLang="ru-RU" smtClean="0">
                <a:latin typeface="Times New Roman" pitchFamily="18" charset="0"/>
              </a:rPr>
              <a:t>1</a:t>
            </a:r>
            <a:r>
              <a:rPr lang="ru-RU" altLang="ru-RU" smtClean="0">
                <a:latin typeface="Times New Roman" pitchFamily="18" charset="0"/>
              </a:rPr>
              <a:t>; 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Пока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i&lt;</a:t>
            </a:r>
            <a:r>
              <a:rPr lang="ru-RU" altLang="ru-RU" smtClean="0">
                <a:latin typeface="Times New Roman" pitchFamily="18" charset="0"/>
              </a:rPr>
              <a:t>=</a:t>
            </a:r>
            <a:r>
              <a:rPr lang="en-US" altLang="ru-RU" smtClean="0">
                <a:latin typeface="Times New Roman" pitchFamily="18" charset="0"/>
              </a:rPr>
              <a:t>j-1</a:t>
            </a:r>
            <a:r>
              <a:rPr lang="ru-RU" altLang="ru-RU" b="1" smtClean="0">
                <a:latin typeface="Times New Roman" pitchFamily="18" charset="0"/>
              </a:rPr>
              <a:t>выполнять</a:t>
            </a:r>
            <a:r>
              <a:rPr lang="ru-RU" altLang="ru-RU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		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Если</a:t>
            </a:r>
            <a:r>
              <a:rPr lang="en-US" altLang="ru-RU" smtClean="0">
                <a:latin typeface="Times New Roman" pitchFamily="18" charset="0"/>
              </a:rPr>
              <a:t> A[i]&gt;A[i+1]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mtClean="0">
                <a:latin typeface="Times New Roman" pitchFamily="18" charset="0"/>
              </a:rPr>
              <a:t>		                </a:t>
            </a:r>
            <a:r>
              <a:rPr lang="ru-RU" altLang="ru-RU" b="1" smtClean="0">
                <a:latin typeface="Times New Roman" pitchFamily="18" charset="0"/>
              </a:rPr>
              <a:t>то</a:t>
            </a:r>
            <a:r>
              <a:rPr lang="en-US" altLang="ru-RU" smtClean="0">
                <a:latin typeface="Times New Roman" pitchFamily="18" charset="0"/>
              </a:rPr>
              <a:t> Val:=A[i]; 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                             </a:t>
            </a:r>
            <a:r>
              <a:rPr lang="en-US" altLang="ru-RU" smtClean="0">
                <a:latin typeface="Times New Roman" pitchFamily="18" charset="0"/>
              </a:rPr>
              <a:t>A[i]:=A[i+1]; 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                             </a:t>
            </a:r>
            <a:r>
              <a:rPr lang="en-US" altLang="ru-RU" smtClean="0">
                <a:latin typeface="Times New Roman" pitchFamily="18" charset="0"/>
              </a:rPr>
              <a:t>A[i+1]:=Val,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mtClean="0">
                <a:latin typeface="Times New Roman" pitchFamily="18" charset="0"/>
              </a:rPr>
              <a:t>	     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.2.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mtClean="0">
                <a:latin typeface="Times New Roman" pitchFamily="18" charset="0"/>
              </a:rPr>
              <a:t> i=i+1,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2.3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j</a:t>
            </a:r>
            <a:r>
              <a:rPr lang="ru-RU" altLang="ru-RU" smtClean="0">
                <a:latin typeface="Times New Roman" pitchFamily="18" charset="0"/>
              </a:rPr>
              <a:t>:=</a:t>
            </a:r>
            <a:r>
              <a:rPr lang="en-US" altLang="ru-RU" smtClean="0">
                <a:latin typeface="Times New Roman" pitchFamily="18" charset="0"/>
              </a:rPr>
              <a:t>j-</a:t>
            </a:r>
            <a:r>
              <a:rPr lang="ru-RU" altLang="ru-RU" smtClean="0">
                <a:latin typeface="Times New Roman" pitchFamily="18" charset="0"/>
              </a:rPr>
              <a:t>1.</a:t>
            </a:r>
            <a:endParaRPr lang="ru-RU" altLang="ru-RU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1187450" y="47625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/>
              <a:t>Почему условие такое?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2843213" y="2205038"/>
            <a:ext cx="935037" cy="6477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6BC516-250F-4FF9-839B-8AA8564B6CE9}" type="slidenum">
              <a:rPr lang="ru-RU" altLang="ru-RU"/>
              <a:pPr eaLnBrk="1" hangingPunct="1"/>
              <a:t>3</a:t>
            </a:fld>
            <a:endParaRPr lang="ru-RU" altLang="ru-RU"/>
          </a:p>
        </p:txBody>
      </p:sp>
      <p:grpSp>
        <p:nvGrpSpPr>
          <p:cNvPr id="4099" name="Group 2"/>
          <p:cNvGrpSpPr>
            <a:grpSpLocks/>
          </p:cNvGrpSpPr>
          <p:nvPr/>
        </p:nvGrpSpPr>
        <p:grpSpPr bwMode="auto">
          <a:xfrm>
            <a:off x="5724525" y="3833813"/>
            <a:ext cx="3024188" cy="3024187"/>
            <a:chOff x="839" y="0"/>
            <a:chExt cx="4230" cy="4320"/>
          </a:xfrm>
        </p:grpSpPr>
        <p:sp>
          <p:nvSpPr>
            <p:cNvPr id="4102" name="AutoShape 3"/>
            <p:cNvSpPr>
              <a:spLocks noChangeAspect="1" noChangeArrowheads="1" noTextEdit="1"/>
            </p:cNvSpPr>
            <p:nvPr/>
          </p:nvSpPr>
          <p:spPr bwMode="auto">
            <a:xfrm>
              <a:off x="839" y="0"/>
              <a:ext cx="423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3" name="Freeform 4"/>
            <p:cNvSpPr>
              <a:spLocks/>
            </p:cNvSpPr>
            <p:nvPr/>
          </p:nvSpPr>
          <p:spPr bwMode="auto">
            <a:xfrm>
              <a:off x="839" y="0"/>
              <a:ext cx="3671" cy="2701"/>
            </a:xfrm>
            <a:custGeom>
              <a:avLst/>
              <a:gdLst>
                <a:gd name="T0" fmla="*/ 0 w 3671"/>
                <a:gd name="T1" fmla="*/ 2699 h 2701"/>
                <a:gd name="T2" fmla="*/ 1348 w 3671"/>
                <a:gd name="T3" fmla="*/ 2701 h 2701"/>
                <a:gd name="T4" fmla="*/ 1348 w 3671"/>
                <a:gd name="T5" fmla="*/ 1682 h 2701"/>
                <a:gd name="T6" fmla="*/ 2501 w 3671"/>
                <a:gd name="T7" fmla="*/ 1682 h 2701"/>
                <a:gd name="T8" fmla="*/ 2501 w 3671"/>
                <a:gd name="T9" fmla="*/ 830 h 2701"/>
                <a:gd name="T10" fmla="*/ 2767 w 3671"/>
                <a:gd name="T11" fmla="*/ 830 h 2701"/>
                <a:gd name="T12" fmla="*/ 2767 w 3671"/>
                <a:gd name="T13" fmla="*/ 481 h 2701"/>
                <a:gd name="T14" fmla="*/ 3409 w 3671"/>
                <a:gd name="T15" fmla="*/ 481 h 2701"/>
                <a:gd name="T16" fmla="*/ 3409 w 3671"/>
                <a:gd name="T17" fmla="*/ 830 h 2701"/>
                <a:gd name="T18" fmla="*/ 3671 w 3671"/>
                <a:gd name="T19" fmla="*/ 830 h 2701"/>
                <a:gd name="T20" fmla="*/ 3519 w 3671"/>
                <a:gd name="T21" fmla="*/ 0 h 2701"/>
                <a:gd name="T22" fmla="*/ 3487 w 3671"/>
                <a:gd name="T23" fmla="*/ 2 h 2701"/>
                <a:gd name="T24" fmla="*/ 3459 w 3671"/>
                <a:gd name="T25" fmla="*/ 4 h 2701"/>
                <a:gd name="T26" fmla="*/ 3435 w 3671"/>
                <a:gd name="T27" fmla="*/ 7 h 2701"/>
                <a:gd name="T28" fmla="*/ 3413 w 3671"/>
                <a:gd name="T29" fmla="*/ 11 h 2701"/>
                <a:gd name="T30" fmla="*/ 3396 w 3671"/>
                <a:gd name="T31" fmla="*/ 13 h 2701"/>
                <a:gd name="T32" fmla="*/ 3378 w 3671"/>
                <a:gd name="T33" fmla="*/ 15 h 2701"/>
                <a:gd name="T34" fmla="*/ 3363 w 3671"/>
                <a:gd name="T35" fmla="*/ 20 h 2701"/>
                <a:gd name="T36" fmla="*/ 3348 w 3671"/>
                <a:gd name="T37" fmla="*/ 22 h 2701"/>
                <a:gd name="T38" fmla="*/ 3268 w 3671"/>
                <a:gd name="T39" fmla="*/ 39 h 2701"/>
                <a:gd name="T40" fmla="*/ 3183 w 3671"/>
                <a:gd name="T41" fmla="*/ 59 h 2701"/>
                <a:gd name="T42" fmla="*/ 3094 w 3671"/>
                <a:gd name="T43" fmla="*/ 82 h 2701"/>
                <a:gd name="T44" fmla="*/ 3001 w 3671"/>
                <a:gd name="T45" fmla="*/ 108 h 2701"/>
                <a:gd name="T46" fmla="*/ 2908 w 3671"/>
                <a:gd name="T47" fmla="*/ 137 h 2701"/>
                <a:gd name="T48" fmla="*/ 2808 w 3671"/>
                <a:gd name="T49" fmla="*/ 169 h 2701"/>
                <a:gd name="T50" fmla="*/ 2709 w 3671"/>
                <a:gd name="T51" fmla="*/ 206 h 2701"/>
                <a:gd name="T52" fmla="*/ 2605 w 3671"/>
                <a:gd name="T53" fmla="*/ 245 h 2701"/>
                <a:gd name="T54" fmla="*/ 2501 w 3671"/>
                <a:gd name="T55" fmla="*/ 288 h 2701"/>
                <a:gd name="T56" fmla="*/ 2392 w 3671"/>
                <a:gd name="T57" fmla="*/ 336 h 2701"/>
                <a:gd name="T58" fmla="*/ 2284 w 3671"/>
                <a:gd name="T59" fmla="*/ 386 h 2701"/>
                <a:gd name="T60" fmla="*/ 2174 w 3671"/>
                <a:gd name="T61" fmla="*/ 442 h 2701"/>
                <a:gd name="T62" fmla="*/ 2061 w 3671"/>
                <a:gd name="T63" fmla="*/ 503 h 2701"/>
                <a:gd name="T64" fmla="*/ 1948 w 3671"/>
                <a:gd name="T65" fmla="*/ 566 h 2701"/>
                <a:gd name="T66" fmla="*/ 1833 w 3671"/>
                <a:gd name="T67" fmla="*/ 635 h 2701"/>
                <a:gd name="T68" fmla="*/ 1721 w 3671"/>
                <a:gd name="T69" fmla="*/ 709 h 2701"/>
                <a:gd name="T70" fmla="*/ 1606 w 3671"/>
                <a:gd name="T71" fmla="*/ 789 h 2701"/>
                <a:gd name="T72" fmla="*/ 1489 w 3671"/>
                <a:gd name="T73" fmla="*/ 874 h 2701"/>
                <a:gd name="T74" fmla="*/ 1374 w 3671"/>
                <a:gd name="T75" fmla="*/ 965 h 2701"/>
                <a:gd name="T76" fmla="*/ 1261 w 3671"/>
                <a:gd name="T77" fmla="*/ 1060 h 2701"/>
                <a:gd name="T78" fmla="*/ 1146 w 3671"/>
                <a:gd name="T79" fmla="*/ 1160 h 2701"/>
                <a:gd name="T80" fmla="*/ 1034 w 3671"/>
                <a:gd name="T81" fmla="*/ 1268 h 2701"/>
                <a:gd name="T82" fmla="*/ 921 w 3671"/>
                <a:gd name="T83" fmla="*/ 1381 h 2701"/>
                <a:gd name="T84" fmla="*/ 810 w 3671"/>
                <a:gd name="T85" fmla="*/ 1500 h 2701"/>
                <a:gd name="T86" fmla="*/ 702 w 3671"/>
                <a:gd name="T87" fmla="*/ 1626 h 2701"/>
                <a:gd name="T88" fmla="*/ 594 w 3671"/>
                <a:gd name="T89" fmla="*/ 1758 h 2701"/>
                <a:gd name="T90" fmla="*/ 490 w 3671"/>
                <a:gd name="T91" fmla="*/ 1897 h 2701"/>
                <a:gd name="T92" fmla="*/ 386 w 3671"/>
                <a:gd name="T93" fmla="*/ 2044 h 2701"/>
                <a:gd name="T94" fmla="*/ 284 w 3671"/>
                <a:gd name="T95" fmla="*/ 2196 h 2701"/>
                <a:gd name="T96" fmla="*/ 186 w 3671"/>
                <a:gd name="T97" fmla="*/ 2356 h 2701"/>
                <a:gd name="T98" fmla="*/ 91 w 3671"/>
                <a:gd name="T99" fmla="*/ 2523 h 2701"/>
                <a:gd name="T100" fmla="*/ 0 w 3671"/>
                <a:gd name="T101" fmla="*/ 2699 h 270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71" h="2701">
                  <a:moveTo>
                    <a:pt x="0" y="2699"/>
                  </a:moveTo>
                  <a:lnTo>
                    <a:pt x="1348" y="2701"/>
                  </a:lnTo>
                  <a:lnTo>
                    <a:pt x="1348" y="1682"/>
                  </a:lnTo>
                  <a:lnTo>
                    <a:pt x="2501" y="1682"/>
                  </a:lnTo>
                  <a:lnTo>
                    <a:pt x="2501" y="830"/>
                  </a:lnTo>
                  <a:lnTo>
                    <a:pt x="2767" y="830"/>
                  </a:lnTo>
                  <a:lnTo>
                    <a:pt x="2767" y="481"/>
                  </a:lnTo>
                  <a:lnTo>
                    <a:pt x="3409" y="481"/>
                  </a:lnTo>
                  <a:lnTo>
                    <a:pt x="3409" y="830"/>
                  </a:lnTo>
                  <a:lnTo>
                    <a:pt x="3671" y="830"/>
                  </a:lnTo>
                  <a:lnTo>
                    <a:pt x="3519" y="0"/>
                  </a:lnTo>
                  <a:lnTo>
                    <a:pt x="3487" y="2"/>
                  </a:lnTo>
                  <a:lnTo>
                    <a:pt x="3459" y="4"/>
                  </a:lnTo>
                  <a:lnTo>
                    <a:pt x="3435" y="7"/>
                  </a:lnTo>
                  <a:lnTo>
                    <a:pt x="3413" y="11"/>
                  </a:lnTo>
                  <a:lnTo>
                    <a:pt x="3396" y="13"/>
                  </a:lnTo>
                  <a:lnTo>
                    <a:pt x="3378" y="15"/>
                  </a:lnTo>
                  <a:lnTo>
                    <a:pt x="3363" y="20"/>
                  </a:lnTo>
                  <a:lnTo>
                    <a:pt x="3348" y="22"/>
                  </a:lnTo>
                  <a:lnTo>
                    <a:pt x="3268" y="39"/>
                  </a:lnTo>
                  <a:lnTo>
                    <a:pt x="3183" y="59"/>
                  </a:lnTo>
                  <a:lnTo>
                    <a:pt x="3094" y="82"/>
                  </a:lnTo>
                  <a:lnTo>
                    <a:pt x="3001" y="108"/>
                  </a:lnTo>
                  <a:lnTo>
                    <a:pt x="2908" y="137"/>
                  </a:lnTo>
                  <a:lnTo>
                    <a:pt x="2808" y="169"/>
                  </a:lnTo>
                  <a:lnTo>
                    <a:pt x="2709" y="206"/>
                  </a:lnTo>
                  <a:lnTo>
                    <a:pt x="2605" y="245"/>
                  </a:lnTo>
                  <a:lnTo>
                    <a:pt x="2501" y="288"/>
                  </a:lnTo>
                  <a:lnTo>
                    <a:pt x="2392" y="336"/>
                  </a:lnTo>
                  <a:lnTo>
                    <a:pt x="2284" y="386"/>
                  </a:lnTo>
                  <a:lnTo>
                    <a:pt x="2174" y="442"/>
                  </a:lnTo>
                  <a:lnTo>
                    <a:pt x="2061" y="503"/>
                  </a:lnTo>
                  <a:lnTo>
                    <a:pt x="1948" y="566"/>
                  </a:lnTo>
                  <a:lnTo>
                    <a:pt x="1833" y="635"/>
                  </a:lnTo>
                  <a:lnTo>
                    <a:pt x="1721" y="709"/>
                  </a:lnTo>
                  <a:lnTo>
                    <a:pt x="1606" y="789"/>
                  </a:lnTo>
                  <a:lnTo>
                    <a:pt x="1489" y="874"/>
                  </a:lnTo>
                  <a:lnTo>
                    <a:pt x="1374" y="965"/>
                  </a:lnTo>
                  <a:lnTo>
                    <a:pt x="1261" y="1060"/>
                  </a:lnTo>
                  <a:lnTo>
                    <a:pt x="1146" y="1160"/>
                  </a:lnTo>
                  <a:lnTo>
                    <a:pt x="1034" y="1268"/>
                  </a:lnTo>
                  <a:lnTo>
                    <a:pt x="921" y="1381"/>
                  </a:lnTo>
                  <a:lnTo>
                    <a:pt x="810" y="1500"/>
                  </a:lnTo>
                  <a:lnTo>
                    <a:pt x="702" y="1626"/>
                  </a:lnTo>
                  <a:lnTo>
                    <a:pt x="594" y="1758"/>
                  </a:lnTo>
                  <a:lnTo>
                    <a:pt x="490" y="1897"/>
                  </a:lnTo>
                  <a:lnTo>
                    <a:pt x="386" y="2044"/>
                  </a:lnTo>
                  <a:lnTo>
                    <a:pt x="284" y="2196"/>
                  </a:lnTo>
                  <a:lnTo>
                    <a:pt x="186" y="2356"/>
                  </a:lnTo>
                  <a:lnTo>
                    <a:pt x="91" y="2523"/>
                  </a:lnTo>
                  <a:lnTo>
                    <a:pt x="0" y="2699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04" name="Rectangle 5"/>
            <p:cNvSpPr>
              <a:spLocks noChangeArrowheads="1"/>
            </p:cNvSpPr>
            <p:nvPr/>
          </p:nvSpPr>
          <p:spPr bwMode="auto">
            <a:xfrm>
              <a:off x="3257" y="2963"/>
              <a:ext cx="176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05" name="Rectangle 6"/>
            <p:cNvSpPr>
              <a:spLocks noChangeArrowheads="1"/>
            </p:cNvSpPr>
            <p:nvPr/>
          </p:nvSpPr>
          <p:spPr bwMode="auto">
            <a:xfrm>
              <a:off x="1964" y="2963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06" name="Rectangle 7"/>
            <p:cNvSpPr>
              <a:spLocks noChangeArrowheads="1"/>
            </p:cNvSpPr>
            <p:nvPr/>
          </p:nvSpPr>
          <p:spPr bwMode="auto">
            <a:xfrm>
              <a:off x="1584" y="2963"/>
              <a:ext cx="178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07" name="Rectangle 8"/>
            <p:cNvSpPr>
              <a:spLocks noChangeArrowheads="1"/>
            </p:cNvSpPr>
            <p:nvPr/>
          </p:nvSpPr>
          <p:spPr bwMode="auto">
            <a:xfrm>
              <a:off x="1203" y="2963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08" name="Rectangle 9"/>
            <p:cNvSpPr>
              <a:spLocks noChangeArrowheads="1"/>
            </p:cNvSpPr>
            <p:nvPr/>
          </p:nvSpPr>
          <p:spPr bwMode="auto">
            <a:xfrm>
              <a:off x="3654" y="2963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09" name="Rectangle 10"/>
            <p:cNvSpPr>
              <a:spLocks noChangeArrowheads="1"/>
            </p:cNvSpPr>
            <p:nvPr/>
          </p:nvSpPr>
          <p:spPr bwMode="auto">
            <a:xfrm>
              <a:off x="4053" y="2963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10" name="Rectangle 11"/>
            <p:cNvSpPr>
              <a:spLocks noChangeArrowheads="1"/>
            </p:cNvSpPr>
            <p:nvPr/>
          </p:nvSpPr>
          <p:spPr bwMode="auto">
            <a:xfrm>
              <a:off x="3654" y="1979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11" name="Rectangle 12"/>
            <p:cNvSpPr>
              <a:spLocks noChangeArrowheads="1"/>
            </p:cNvSpPr>
            <p:nvPr/>
          </p:nvSpPr>
          <p:spPr bwMode="auto">
            <a:xfrm>
              <a:off x="4053" y="1979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12" name="Rectangle 13"/>
            <p:cNvSpPr>
              <a:spLocks noChangeArrowheads="1"/>
            </p:cNvSpPr>
            <p:nvPr/>
          </p:nvSpPr>
          <p:spPr bwMode="auto">
            <a:xfrm>
              <a:off x="3654" y="1580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13" name="Rectangle 14"/>
            <p:cNvSpPr>
              <a:spLocks noChangeArrowheads="1"/>
            </p:cNvSpPr>
            <p:nvPr/>
          </p:nvSpPr>
          <p:spPr bwMode="auto">
            <a:xfrm>
              <a:off x="4053" y="1580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14" name="Rectangle 15"/>
            <p:cNvSpPr>
              <a:spLocks noChangeArrowheads="1"/>
            </p:cNvSpPr>
            <p:nvPr/>
          </p:nvSpPr>
          <p:spPr bwMode="auto">
            <a:xfrm>
              <a:off x="2872" y="1979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15" name="Rectangle 16"/>
            <p:cNvSpPr>
              <a:spLocks noChangeArrowheads="1"/>
            </p:cNvSpPr>
            <p:nvPr/>
          </p:nvSpPr>
          <p:spPr bwMode="auto">
            <a:xfrm>
              <a:off x="3270" y="1979"/>
              <a:ext cx="178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16" name="Rectangle 17"/>
            <p:cNvSpPr>
              <a:spLocks noChangeArrowheads="1"/>
            </p:cNvSpPr>
            <p:nvPr/>
          </p:nvSpPr>
          <p:spPr bwMode="auto">
            <a:xfrm>
              <a:off x="2492" y="1979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17" name="Rectangle 18"/>
            <p:cNvSpPr>
              <a:spLocks noChangeArrowheads="1"/>
            </p:cNvSpPr>
            <p:nvPr/>
          </p:nvSpPr>
          <p:spPr bwMode="auto">
            <a:xfrm>
              <a:off x="3654" y="2352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18" name="Rectangle 19"/>
            <p:cNvSpPr>
              <a:spLocks noChangeArrowheads="1"/>
            </p:cNvSpPr>
            <p:nvPr/>
          </p:nvSpPr>
          <p:spPr bwMode="auto">
            <a:xfrm>
              <a:off x="4053" y="2352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19" name="Rectangle 20"/>
            <p:cNvSpPr>
              <a:spLocks noChangeArrowheads="1"/>
            </p:cNvSpPr>
            <p:nvPr/>
          </p:nvSpPr>
          <p:spPr bwMode="auto">
            <a:xfrm>
              <a:off x="2872" y="2352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20" name="Rectangle 21"/>
            <p:cNvSpPr>
              <a:spLocks noChangeArrowheads="1"/>
            </p:cNvSpPr>
            <p:nvPr/>
          </p:nvSpPr>
          <p:spPr bwMode="auto">
            <a:xfrm>
              <a:off x="3270" y="2352"/>
              <a:ext cx="178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21" name="Rectangle 22"/>
            <p:cNvSpPr>
              <a:spLocks noChangeArrowheads="1"/>
            </p:cNvSpPr>
            <p:nvPr/>
          </p:nvSpPr>
          <p:spPr bwMode="auto">
            <a:xfrm>
              <a:off x="2492" y="2352"/>
              <a:ext cx="180" cy="18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22" name="Rectangle 23"/>
            <p:cNvSpPr>
              <a:spLocks noChangeArrowheads="1"/>
            </p:cNvSpPr>
            <p:nvPr/>
          </p:nvSpPr>
          <p:spPr bwMode="auto">
            <a:xfrm>
              <a:off x="3654" y="1184"/>
              <a:ext cx="180" cy="1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23" name="Rectangle 24"/>
            <p:cNvSpPr>
              <a:spLocks noChangeArrowheads="1"/>
            </p:cNvSpPr>
            <p:nvPr/>
          </p:nvSpPr>
          <p:spPr bwMode="auto">
            <a:xfrm>
              <a:off x="4053" y="1184"/>
              <a:ext cx="180" cy="17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4124" name="Freeform 25"/>
            <p:cNvSpPr>
              <a:spLocks/>
            </p:cNvSpPr>
            <p:nvPr/>
          </p:nvSpPr>
          <p:spPr bwMode="auto">
            <a:xfrm>
              <a:off x="4584" y="1160"/>
              <a:ext cx="485" cy="2113"/>
            </a:xfrm>
            <a:custGeom>
              <a:avLst/>
              <a:gdLst>
                <a:gd name="T0" fmla="*/ 485 w 485"/>
                <a:gd name="T1" fmla="*/ 2113 h 2113"/>
                <a:gd name="T2" fmla="*/ 0 w 485"/>
                <a:gd name="T3" fmla="*/ 0 h 2113"/>
                <a:gd name="T4" fmla="*/ 2 w 485"/>
                <a:gd name="T5" fmla="*/ 2113 h 2113"/>
                <a:gd name="T6" fmla="*/ 485 w 485"/>
                <a:gd name="T7" fmla="*/ 2113 h 21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5" h="2113">
                  <a:moveTo>
                    <a:pt x="485" y="2113"/>
                  </a:moveTo>
                  <a:lnTo>
                    <a:pt x="0" y="0"/>
                  </a:lnTo>
                  <a:lnTo>
                    <a:pt x="2" y="2113"/>
                  </a:lnTo>
                  <a:lnTo>
                    <a:pt x="485" y="2113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25" name="Freeform 26"/>
            <p:cNvSpPr>
              <a:spLocks/>
            </p:cNvSpPr>
            <p:nvPr/>
          </p:nvSpPr>
          <p:spPr bwMode="auto">
            <a:xfrm>
              <a:off x="926" y="2909"/>
              <a:ext cx="3597" cy="1411"/>
            </a:xfrm>
            <a:custGeom>
              <a:avLst/>
              <a:gdLst>
                <a:gd name="T0" fmla="*/ 3597 w 3597"/>
                <a:gd name="T1" fmla="*/ 498 h 1411"/>
                <a:gd name="T2" fmla="*/ 2080 w 3597"/>
                <a:gd name="T3" fmla="*/ 494 h 1411"/>
                <a:gd name="T4" fmla="*/ 2080 w 3597"/>
                <a:gd name="T5" fmla="*/ 0 h 1411"/>
                <a:gd name="T6" fmla="*/ 1861 w 3597"/>
                <a:gd name="T7" fmla="*/ 0 h 1411"/>
                <a:gd name="T8" fmla="*/ 1861 w 3597"/>
                <a:gd name="T9" fmla="*/ 496 h 1411"/>
                <a:gd name="T10" fmla="*/ 1729 w 3597"/>
                <a:gd name="T11" fmla="*/ 496 h 1411"/>
                <a:gd name="T12" fmla="*/ 1729 w 3597"/>
                <a:gd name="T13" fmla="*/ 0 h 1411"/>
                <a:gd name="T14" fmla="*/ 1510 w 3597"/>
                <a:gd name="T15" fmla="*/ 0 h 1411"/>
                <a:gd name="T16" fmla="*/ 1510 w 3597"/>
                <a:gd name="T17" fmla="*/ 494 h 1411"/>
                <a:gd name="T18" fmla="*/ 0 w 3597"/>
                <a:gd name="T19" fmla="*/ 488 h 1411"/>
                <a:gd name="T20" fmla="*/ 0 w 3597"/>
                <a:gd name="T21" fmla="*/ 637 h 1411"/>
                <a:gd name="T22" fmla="*/ 2509 w 3597"/>
                <a:gd name="T23" fmla="*/ 635 h 1411"/>
                <a:gd name="T24" fmla="*/ 2509 w 3597"/>
                <a:gd name="T25" fmla="*/ 765 h 1411"/>
                <a:gd name="T26" fmla="*/ 780 w 3597"/>
                <a:gd name="T27" fmla="*/ 765 h 1411"/>
                <a:gd name="T28" fmla="*/ 780 w 3597"/>
                <a:gd name="T29" fmla="*/ 917 h 1411"/>
                <a:gd name="T30" fmla="*/ 1733 w 3597"/>
                <a:gd name="T31" fmla="*/ 917 h 1411"/>
                <a:gd name="T32" fmla="*/ 2602 w 3597"/>
                <a:gd name="T33" fmla="*/ 1411 h 1411"/>
                <a:gd name="T34" fmla="*/ 2633 w 3597"/>
                <a:gd name="T35" fmla="*/ 1361 h 1411"/>
                <a:gd name="T36" fmla="*/ 2663 w 3597"/>
                <a:gd name="T37" fmla="*/ 1309 h 1411"/>
                <a:gd name="T38" fmla="*/ 2698 w 3597"/>
                <a:gd name="T39" fmla="*/ 1259 h 1411"/>
                <a:gd name="T40" fmla="*/ 2732 w 3597"/>
                <a:gd name="T41" fmla="*/ 1212 h 1411"/>
                <a:gd name="T42" fmla="*/ 2767 w 3597"/>
                <a:gd name="T43" fmla="*/ 1164 h 1411"/>
                <a:gd name="T44" fmla="*/ 2806 w 3597"/>
                <a:gd name="T45" fmla="*/ 1116 h 1411"/>
                <a:gd name="T46" fmla="*/ 2845 w 3597"/>
                <a:gd name="T47" fmla="*/ 1071 h 1411"/>
                <a:gd name="T48" fmla="*/ 2884 w 3597"/>
                <a:gd name="T49" fmla="*/ 1025 h 1411"/>
                <a:gd name="T50" fmla="*/ 2992 w 3597"/>
                <a:gd name="T51" fmla="*/ 915 h 1411"/>
                <a:gd name="T52" fmla="*/ 3020 w 3597"/>
                <a:gd name="T53" fmla="*/ 891 h 1411"/>
                <a:gd name="T54" fmla="*/ 3051 w 3597"/>
                <a:gd name="T55" fmla="*/ 865 h 1411"/>
                <a:gd name="T56" fmla="*/ 3083 w 3597"/>
                <a:gd name="T57" fmla="*/ 837 h 1411"/>
                <a:gd name="T58" fmla="*/ 3120 w 3597"/>
                <a:gd name="T59" fmla="*/ 808 h 1411"/>
                <a:gd name="T60" fmla="*/ 3159 w 3597"/>
                <a:gd name="T61" fmla="*/ 780 h 1411"/>
                <a:gd name="T62" fmla="*/ 3198 w 3597"/>
                <a:gd name="T63" fmla="*/ 750 h 1411"/>
                <a:gd name="T64" fmla="*/ 3242 w 3597"/>
                <a:gd name="T65" fmla="*/ 722 h 1411"/>
                <a:gd name="T66" fmla="*/ 3283 w 3597"/>
                <a:gd name="T67" fmla="*/ 691 h 1411"/>
                <a:gd name="T68" fmla="*/ 3326 w 3597"/>
                <a:gd name="T69" fmla="*/ 663 h 1411"/>
                <a:gd name="T70" fmla="*/ 3369 w 3597"/>
                <a:gd name="T71" fmla="*/ 635 h 1411"/>
                <a:gd name="T72" fmla="*/ 3411 w 3597"/>
                <a:gd name="T73" fmla="*/ 607 h 1411"/>
                <a:gd name="T74" fmla="*/ 3452 w 3597"/>
                <a:gd name="T75" fmla="*/ 581 h 1411"/>
                <a:gd name="T76" fmla="*/ 3491 w 3597"/>
                <a:gd name="T77" fmla="*/ 557 h 1411"/>
                <a:gd name="T78" fmla="*/ 3530 w 3597"/>
                <a:gd name="T79" fmla="*/ 535 h 1411"/>
                <a:gd name="T80" fmla="*/ 3564 w 3597"/>
                <a:gd name="T81" fmla="*/ 516 h 1411"/>
                <a:gd name="T82" fmla="*/ 3597 w 3597"/>
                <a:gd name="T83" fmla="*/ 498 h 14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597" h="1411">
                  <a:moveTo>
                    <a:pt x="3597" y="498"/>
                  </a:moveTo>
                  <a:lnTo>
                    <a:pt x="2080" y="494"/>
                  </a:lnTo>
                  <a:lnTo>
                    <a:pt x="2080" y="0"/>
                  </a:lnTo>
                  <a:lnTo>
                    <a:pt x="1861" y="0"/>
                  </a:lnTo>
                  <a:lnTo>
                    <a:pt x="1861" y="496"/>
                  </a:lnTo>
                  <a:lnTo>
                    <a:pt x="1729" y="496"/>
                  </a:lnTo>
                  <a:lnTo>
                    <a:pt x="1729" y="0"/>
                  </a:lnTo>
                  <a:lnTo>
                    <a:pt x="1510" y="0"/>
                  </a:lnTo>
                  <a:lnTo>
                    <a:pt x="1510" y="494"/>
                  </a:lnTo>
                  <a:lnTo>
                    <a:pt x="0" y="488"/>
                  </a:lnTo>
                  <a:lnTo>
                    <a:pt x="0" y="637"/>
                  </a:lnTo>
                  <a:lnTo>
                    <a:pt x="2509" y="635"/>
                  </a:lnTo>
                  <a:lnTo>
                    <a:pt x="2509" y="765"/>
                  </a:lnTo>
                  <a:lnTo>
                    <a:pt x="780" y="765"/>
                  </a:lnTo>
                  <a:lnTo>
                    <a:pt x="780" y="917"/>
                  </a:lnTo>
                  <a:lnTo>
                    <a:pt x="1733" y="917"/>
                  </a:lnTo>
                  <a:lnTo>
                    <a:pt x="2602" y="1411"/>
                  </a:lnTo>
                  <a:lnTo>
                    <a:pt x="2633" y="1361"/>
                  </a:lnTo>
                  <a:lnTo>
                    <a:pt x="2663" y="1309"/>
                  </a:lnTo>
                  <a:lnTo>
                    <a:pt x="2698" y="1259"/>
                  </a:lnTo>
                  <a:lnTo>
                    <a:pt x="2732" y="1212"/>
                  </a:lnTo>
                  <a:lnTo>
                    <a:pt x="2767" y="1164"/>
                  </a:lnTo>
                  <a:lnTo>
                    <a:pt x="2806" y="1116"/>
                  </a:lnTo>
                  <a:lnTo>
                    <a:pt x="2845" y="1071"/>
                  </a:lnTo>
                  <a:lnTo>
                    <a:pt x="2884" y="1025"/>
                  </a:lnTo>
                  <a:lnTo>
                    <a:pt x="2992" y="915"/>
                  </a:lnTo>
                  <a:lnTo>
                    <a:pt x="3020" y="891"/>
                  </a:lnTo>
                  <a:lnTo>
                    <a:pt x="3051" y="865"/>
                  </a:lnTo>
                  <a:lnTo>
                    <a:pt x="3083" y="837"/>
                  </a:lnTo>
                  <a:lnTo>
                    <a:pt x="3120" y="808"/>
                  </a:lnTo>
                  <a:lnTo>
                    <a:pt x="3159" y="780"/>
                  </a:lnTo>
                  <a:lnTo>
                    <a:pt x="3198" y="750"/>
                  </a:lnTo>
                  <a:lnTo>
                    <a:pt x="3242" y="722"/>
                  </a:lnTo>
                  <a:lnTo>
                    <a:pt x="3283" y="691"/>
                  </a:lnTo>
                  <a:lnTo>
                    <a:pt x="3326" y="663"/>
                  </a:lnTo>
                  <a:lnTo>
                    <a:pt x="3369" y="635"/>
                  </a:lnTo>
                  <a:lnTo>
                    <a:pt x="3411" y="607"/>
                  </a:lnTo>
                  <a:lnTo>
                    <a:pt x="3452" y="581"/>
                  </a:lnTo>
                  <a:lnTo>
                    <a:pt x="3491" y="557"/>
                  </a:lnTo>
                  <a:lnTo>
                    <a:pt x="3530" y="535"/>
                  </a:lnTo>
                  <a:lnTo>
                    <a:pt x="3564" y="516"/>
                  </a:lnTo>
                  <a:lnTo>
                    <a:pt x="3597" y="498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9659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229600" cy="3240088"/>
          </a:xfrm>
        </p:spPr>
        <p:txBody>
          <a:bodyPr/>
          <a:lstStyle/>
          <a:p>
            <a:pPr indent="381000" eaLnBrk="1" hangingPunct="1"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объектов:</a:t>
            </a:r>
          </a:p>
          <a:p>
            <a:pPr indent="381000" eaLnBrk="1" hangingPunct="1">
              <a:buFontTx/>
              <a:buNone/>
              <a:defRPr/>
            </a:pPr>
            <a:endParaRPr lang="ru-RU" altLang="ru-RU" sz="3600" b="1" smtClean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189038" lvl="1" eaLnBrk="1" hangingPunct="1">
              <a:defRPr/>
            </a:pPr>
            <a:r>
              <a:rPr lang="ru-RU" altLang="ru-RU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Внутренняя</a:t>
            </a:r>
          </a:p>
          <a:p>
            <a:pPr marL="1189038" lvl="1" eaLnBrk="1" hangingPunct="1">
              <a:defRPr/>
            </a:pPr>
            <a:r>
              <a:rPr lang="ru-RU" altLang="ru-RU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Внешняя</a:t>
            </a:r>
            <a:r>
              <a:rPr lang="ru-RU" altLang="ru-RU" sz="3200" b="1" smtClean="0"/>
              <a:t> </a:t>
            </a:r>
          </a:p>
        </p:txBody>
      </p:sp>
      <p:pic>
        <p:nvPicPr>
          <p:cNvPr id="4101" name="Picture 28" descr="c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E4C2D6-452C-4EC8-B80D-29A2359B7614}" type="slidenum">
              <a:rPr lang="ru-RU" altLang="ru-RU"/>
              <a:pPr eaLnBrk="1" hangingPunct="1"/>
              <a:t>30</a:t>
            </a:fld>
            <a:endParaRPr lang="ru-RU" altLang="ru-RU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777163" cy="55165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j</a:t>
            </a:r>
            <a:r>
              <a:rPr lang="ru-RU" altLang="ru-RU" smtClean="0">
                <a:latin typeface="Times New Roman" pitchFamily="18" charset="0"/>
              </a:rPr>
              <a:t>:=</a:t>
            </a:r>
            <a:r>
              <a:rPr lang="en-US" altLang="ru-RU" smtClean="0">
                <a:latin typeface="Times New Roman" pitchFamily="18" charset="0"/>
              </a:rPr>
              <a:t>N</a:t>
            </a:r>
            <a:r>
              <a:rPr lang="ru-RU" altLang="ru-RU" smtClean="0">
                <a:latin typeface="Times New Roman" pitchFamily="18" charset="0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Пока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j&gt;</a:t>
            </a:r>
            <a:r>
              <a:rPr lang="ru-RU" altLang="ru-RU" smtClean="0">
                <a:latin typeface="Times New Roman" pitchFamily="18" charset="0"/>
              </a:rPr>
              <a:t>=</a:t>
            </a:r>
            <a:r>
              <a:rPr lang="en-US" altLang="ru-RU" smtClean="0">
                <a:latin typeface="Times New Roman" pitchFamily="18" charset="0"/>
              </a:rPr>
              <a:t>2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выполнять</a:t>
            </a:r>
            <a:r>
              <a:rPr lang="ru-RU" altLang="ru-RU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i</a:t>
            </a:r>
            <a:r>
              <a:rPr lang="ru-RU" altLang="ru-RU" smtClean="0">
                <a:latin typeface="Times New Roman" pitchFamily="18" charset="0"/>
              </a:rPr>
              <a:t>:=</a:t>
            </a:r>
            <a:r>
              <a:rPr lang="en-US" altLang="ru-RU" smtClean="0">
                <a:latin typeface="Times New Roman" pitchFamily="18" charset="0"/>
              </a:rPr>
              <a:t>1</a:t>
            </a:r>
            <a:r>
              <a:rPr lang="ru-RU" altLang="ru-RU" smtClean="0">
                <a:latin typeface="Times New Roman" pitchFamily="18" charset="0"/>
              </a:rPr>
              <a:t>; 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Пока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i&lt;</a:t>
            </a:r>
            <a:r>
              <a:rPr lang="ru-RU" altLang="ru-RU" smtClean="0">
                <a:latin typeface="Times New Roman" pitchFamily="18" charset="0"/>
              </a:rPr>
              <a:t>=</a:t>
            </a:r>
            <a:r>
              <a:rPr lang="en-US" altLang="ru-RU" smtClean="0">
                <a:latin typeface="Times New Roman" pitchFamily="18" charset="0"/>
              </a:rPr>
              <a:t>j-1</a:t>
            </a:r>
            <a:r>
              <a:rPr lang="ru-RU" altLang="ru-RU" b="1" smtClean="0">
                <a:latin typeface="Times New Roman" pitchFamily="18" charset="0"/>
              </a:rPr>
              <a:t>выполнять</a:t>
            </a:r>
            <a:r>
              <a:rPr lang="ru-RU" altLang="ru-RU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		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Если</a:t>
            </a:r>
            <a:r>
              <a:rPr lang="en-US" altLang="ru-RU" smtClean="0">
                <a:latin typeface="Times New Roman" pitchFamily="18" charset="0"/>
              </a:rPr>
              <a:t> A[i]&gt;A[i+1]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mtClean="0">
                <a:latin typeface="Times New Roman" pitchFamily="18" charset="0"/>
              </a:rPr>
              <a:t>		                </a:t>
            </a:r>
            <a:r>
              <a:rPr lang="ru-RU" altLang="ru-RU" b="1" smtClean="0">
                <a:latin typeface="Times New Roman" pitchFamily="18" charset="0"/>
              </a:rPr>
              <a:t>то</a:t>
            </a:r>
            <a:r>
              <a:rPr lang="en-US" altLang="ru-RU" smtClean="0">
                <a:latin typeface="Times New Roman" pitchFamily="18" charset="0"/>
              </a:rPr>
              <a:t> Val:=A[i]; 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                             </a:t>
            </a:r>
            <a:r>
              <a:rPr lang="en-US" altLang="ru-RU" smtClean="0">
                <a:latin typeface="Times New Roman" pitchFamily="18" charset="0"/>
              </a:rPr>
              <a:t>A[i]:=A[i+1]; 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                             </a:t>
            </a:r>
            <a:r>
              <a:rPr lang="en-US" altLang="ru-RU" smtClean="0">
                <a:latin typeface="Times New Roman" pitchFamily="18" charset="0"/>
              </a:rPr>
              <a:t>A[i+1]:=Val,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mtClean="0">
                <a:latin typeface="Times New Roman" pitchFamily="18" charset="0"/>
              </a:rPr>
              <a:t>	     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.2.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smtClean="0">
                <a:latin typeface="Times New Roman" pitchFamily="18" charset="0"/>
              </a:rPr>
              <a:t> i=i+1,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2.3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j</a:t>
            </a:r>
            <a:r>
              <a:rPr lang="ru-RU" altLang="ru-RU" smtClean="0">
                <a:latin typeface="Times New Roman" pitchFamily="18" charset="0"/>
              </a:rPr>
              <a:t>:=</a:t>
            </a:r>
            <a:r>
              <a:rPr lang="en-US" altLang="ru-RU" smtClean="0">
                <a:latin typeface="Times New Roman" pitchFamily="18" charset="0"/>
              </a:rPr>
              <a:t>j-</a:t>
            </a:r>
            <a:r>
              <a:rPr lang="ru-RU" altLang="ru-RU" smtClean="0">
                <a:latin typeface="Times New Roman" pitchFamily="18" charset="0"/>
              </a:rPr>
              <a:t>1.</a:t>
            </a:r>
            <a:endParaRPr lang="ru-RU" altLang="ru-RU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217488" y="260350"/>
            <a:ext cx="89265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/>
              <a:t>Почему значение </a:t>
            </a:r>
            <a:r>
              <a:rPr lang="en-US" altLang="ru-RU" sz="3200"/>
              <a:t>j </a:t>
            </a:r>
            <a:r>
              <a:rPr lang="ru-RU" altLang="ru-RU" sz="3200"/>
              <a:t>уменьшается? </a:t>
            </a:r>
          </a:p>
          <a:p>
            <a:pPr eaLnBrk="1" hangingPunct="1"/>
            <a:r>
              <a:rPr lang="ru-RU" altLang="ru-RU" sz="3200"/>
              <a:t>Можно ли увеличивать? Что нужно изменить?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484438" y="5661025"/>
            <a:ext cx="935037" cy="6477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7987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775F8F-11A3-4C8C-B5E0-E3B47AD93501}" type="slidenum">
              <a:rPr lang="ru-RU" altLang="ru-RU"/>
              <a:pPr eaLnBrk="1" hangingPunct="1"/>
              <a:t>31</a:t>
            </a:fld>
            <a:endParaRPr lang="ru-RU" altLang="ru-RU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1341438"/>
            <a:ext cx="6923087" cy="3240087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66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Алгоритм сортировки Шелла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F238A48-190F-4BA2-9487-A66F089F3CDB}" type="slidenum">
              <a:rPr lang="ru-RU" altLang="ru-RU"/>
              <a:pPr eaLnBrk="1" hangingPunct="1"/>
              <a:t>32</a:t>
            </a:fld>
            <a:endParaRPr lang="ru-RU" altLang="ru-RU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549275"/>
            <a:ext cx="8229600" cy="5688013"/>
          </a:xfrm>
        </p:spPr>
        <p:txBody>
          <a:bodyPr/>
          <a:lstStyle/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b="1" dirty="0" smtClean="0">
                <a:solidFill>
                  <a:srgbClr val="000066"/>
                </a:solidFill>
              </a:rPr>
              <a:t>Классифицируется как «</a:t>
            </a:r>
            <a:r>
              <a:rPr lang="ru-RU" altLang="ru-RU" b="1" dirty="0" smtClean="0">
                <a:solidFill>
                  <a:srgbClr val="990033"/>
                </a:solidFill>
              </a:rPr>
              <a:t>слияние вставкой</a:t>
            </a:r>
            <a:r>
              <a:rPr lang="ru-RU" altLang="ru-RU" b="1" dirty="0" smtClean="0">
                <a:solidFill>
                  <a:srgbClr val="000066"/>
                </a:solidFill>
              </a:rPr>
              <a:t>»;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None/>
            </a:pPr>
            <a:endParaRPr lang="ru-RU" altLang="ru-RU" b="1" dirty="0" smtClean="0">
              <a:solidFill>
                <a:srgbClr val="000066"/>
              </a:solidFill>
            </a:endParaRPr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b="1" dirty="0" smtClean="0">
                <a:solidFill>
                  <a:srgbClr val="000066"/>
                </a:solidFill>
              </a:rPr>
              <a:t>Называется «сортировкой с убывающим шагом»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None/>
            </a:pPr>
            <a:endParaRPr lang="ru-RU" altLang="ru-RU" dirty="0" smtClean="0"/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b="1" dirty="0" smtClean="0">
                <a:solidFill>
                  <a:srgbClr val="000066"/>
                </a:solidFill>
              </a:rPr>
              <a:t>Общий метод, который использует сортировку вставкой, применяет принцип уменьшения расстояния между сравниваемыми элементами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None/>
            </a:pPr>
            <a:endParaRPr lang="ru-RU" altLang="ru-RU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C42FF8-AC07-4CA6-8759-51C7BBA04130}" type="slidenum">
              <a:rPr lang="ru-RU" altLang="ru-RU"/>
              <a:pPr eaLnBrk="1" hangingPunct="1"/>
              <a:t>33</a:t>
            </a:fld>
            <a:endParaRPr lang="ru-RU" altLang="ru-RU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827088" y="333375"/>
            <a:ext cx="8137525" cy="597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623888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1176338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584325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992313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4003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b="1" dirty="0">
                <a:solidFill>
                  <a:srgbClr val="990033"/>
                </a:solidFill>
              </a:rPr>
              <a:t>Условия реализации: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u-RU" altLang="ru-RU" b="1" dirty="0">
              <a:solidFill>
                <a:srgbClr val="990033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FontTx/>
              <a:buNone/>
            </a:pPr>
            <a:r>
              <a:rPr lang="ru-RU" altLang="ru-RU" b="1" dirty="0">
                <a:solidFill>
                  <a:srgbClr val="000066"/>
                </a:solidFill>
              </a:rPr>
              <a:t>Конкретная последовательность шагов может быть другой, но последний шаг должен быть равен 1;</a:t>
            </a: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FontTx/>
              <a:buNone/>
            </a:pPr>
            <a:endParaRPr lang="ru-RU" altLang="ru-RU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FontTx/>
              <a:buNone/>
            </a:pPr>
            <a:r>
              <a:rPr lang="ru-RU" altLang="ru-RU" b="1" dirty="0">
                <a:solidFill>
                  <a:srgbClr val="000066"/>
                </a:solidFill>
              </a:rPr>
              <a:t>Следует избегать последовательность, которые являются степенями 2 (т.е. нельзя использовать последовательность шагов – 4,2</a:t>
            </a:r>
            <a:r>
              <a:rPr lang="ru-RU" altLang="ru-RU" b="1" dirty="0" smtClean="0">
                <a:solidFill>
                  <a:srgbClr val="000066"/>
                </a:solidFill>
              </a:rPr>
              <a:t>)</a:t>
            </a:r>
            <a:endParaRPr lang="ru-RU" altLang="ru-RU" b="1" dirty="0">
              <a:solidFill>
                <a:srgbClr val="000066"/>
              </a:solidFill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23850" y="1268413"/>
            <a:ext cx="6540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6000" b="1">
                <a:solidFill>
                  <a:schemeClr val="folHlink"/>
                </a:solidFill>
                <a:latin typeface="Verdana" pitchFamily="34" charset="0"/>
              </a:rPr>
              <a:t>?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50825" y="3213100"/>
            <a:ext cx="6540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6000" b="1">
                <a:solidFill>
                  <a:schemeClr val="folHlink"/>
                </a:solidFill>
                <a:latin typeface="Verdana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22" presetID="7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autoUpdateAnimBg="0" advAuto="2000"/>
      <p:bldP spid="4915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11AB17-FCCF-4262-B813-73BBEB46C495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785225" cy="64087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ru-RU" sz="4400" b="1" dirty="0" smtClean="0">
                <a:solidFill>
                  <a:srgbClr val="990033"/>
                </a:solidFill>
              </a:rPr>
              <a:t>Суть сортировки: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4000" b="1" dirty="0" smtClean="0">
                <a:solidFill>
                  <a:srgbClr val="000066"/>
                </a:solidFill>
                <a:latin typeface="Courier New" pitchFamily="49" charset="0"/>
              </a:rPr>
              <a:t>Сначала сортируются все элементы, отстоящие друг от друга на три позиции 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4000" b="1" dirty="0" smtClean="0">
                <a:solidFill>
                  <a:srgbClr val="000066"/>
                </a:solidFill>
                <a:latin typeface="Courier New" pitchFamily="49" charset="0"/>
              </a:rPr>
              <a:t>Затем сортируются элементы, расположенные на расстоянии двух позиций 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4000" b="1" dirty="0" smtClean="0">
                <a:solidFill>
                  <a:srgbClr val="000066"/>
                </a:solidFill>
                <a:latin typeface="Courier New" pitchFamily="49" charset="0"/>
              </a:rPr>
              <a:t>Наконец, сортируются все соседние элементы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F4EC8D-8B80-4824-82B7-9DAE37AC3AF0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122882" name="Text Box 2" descr="Зеленый мрамор"/>
          <p:cNvSpPr txBox="1">
            <a:spLocks noChangeArrowheads="1"/>
          </p:cNvSpPr>
          <p:nvPr/>
        </p:nvSpPr>
        <p:spPr bwMode="auto">
          <a:xfrm>
            <a:off x="6350" y="2708275"/>
            <a:ext cx="1008063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12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95288" y="-127000"/>
            <a:ext cx="7772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4400" b="1">
                <a:solidFill>
                  <a:schemeClr val="accent2"/>
                </a:solidFill>
              </a:rPr>
              <a:t>Сортировка Шелла</a:t>
            </a:r>
          </a:p>
        </p:txBody>
      </p:sp>
      <p:sp>
        <p:nvSpPr>
          <p:cNvPr id="122884" name="Text Box 4" descr="Зеленый мрамор"/>
          <p:cNvSpPr txBox="1">
            <a:spLocks noChangeArrowheads="1"/>
          </p:cNvSpPr>
          <p:nvPr/>
        </p:nvSpPr>
        <p:spPr bwMode="auto">
          <a:xfrm>
            <a:off x="1476375" y="2708275"/>
            <a:ext cx="817563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122885" name="Text Box 5" descr="Зеленый мрамор"/>
          <p:cNvSpPr txBox="1">
            <a:spLocks noChangeArrowheads="1"/>
          </p:cNvSpPr>
          <p:nvPr/>
        </p:nvSpPr>
        <p:spPr bwMode="auto">
          <a:xfrm>
            <a:off x="2576513" y="2708275"/>
            <a:ext cx="887412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14</a:t>
            </a:r>
          </a:p>
        </p:txBody>
      </p:sp>
      <p:sp>
        <p:nvSpPr>
          <p:cNvPr id="122886" name="Text Box 6" descr="Зеленый мрамор"/>
          <p:cNvSpPr txBox="1">
            <a:spLocks noChangeArrowheads="1"/>
          </p:cNvSpPr>
          <p:nvPr/>
        </p:nvSpPr>
        <p:spPr bwMode="auto">
          <a:xfrm>
            <a:off x="3722688" y="2719388"/>
            <a:ext cx="849312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122887" name="Text Box 7" descr="Зеленый мрамор"/>
          <p:cNvSpPr txBox="1">
            <a:spLocks noChangeArrowheads="1"/>
          </p:cNvSpPr>
          <p:nvPr/>
        </p:nvSpPr>
        <p:spPr bwMode="auto">
          <a:xfrm>
            <a:off x="4852988" y="2708275"/>
            <a:ext cx="1001712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4</a:t>
            </a:r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323850" y="35734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/>
              <a:t>1</a:t>
            </a: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476375" y="357981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844800" y="35734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990033"/>
                </a:solidFill>
              </a:rPr>
              <a:t>3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3995738" y="35734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CC00CC"/>
                </a:solidFill>
              </a:rPr>
              <a:t>4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5076825" y="35734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/>
              <a:t>1</a:t>
            </a:r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6227763" y="3544888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0" y="654050"/>
            <a:ext cx="8459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200" b="1" i="1">
                <a:solidFill>
                  <a:schemeClr val="accent2"/>
                </a:solidFill>
              </a:rPr>
              <a:t>1 шаг. 4 группы из 2-х элементов</a:t>
            </a:r>
          </a:p>
        </p:txBody>
      </p:sp>
      <p:sp>
        <p:nvSpPr>
          <p:cNvPr id="122895" name="Freeform 15"/>
          <p:cNvSpPr>
            <a:spLocks/>
          </p:cNvSpPr>
          <p:nvPr/>
        </p:nvSpPr>
        <p:spPr bwMode="auto">
          <a:xfrm>
            <a:off x="611188" y="4221163"/>
            <a:ext cx="4608512" cy="547687"/>
          </a:xfrm>
          <a:custGeom>
            <a:avLst/>
            <a:gdLst>
              <a:gd name="T0" fmla="*/ 0 w 2822"/>
              <a:gd name="T1" fmla="*/ 45441 h 458"/>
              <a:gd name="T2" fmla="*/ 1677159 w 2822"/>
              <a:gd name="T3" fmla="*/ 469958 h 458"/>
              <a:gd name="T4" fmla="*/ 2836635 w 2822"/>
              <a:gd name="T5" fmla="*/ 469958 h 458"/>
              <a:gd name="T6" fmla="*/ 4608512 w 2822"/>
              <a:gd name="T7" fmla="*/ 0 h 4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22" h="458">
                <a:moveTo>
                  <a:pt x="0" y="38"/>
                </a:moveTo>
                <a:cubicBezTo>
                  <a:pt x="171" y="97"/>
                  <a:pt x="738" y="334"/>
                  <a:pt x="1027" y="393"/>
                </a:cubicBezTo>
                <a:cubicBezTo>
                  <a:pt x="1316" y="452"/>
                  <a:pt x="1438" y="458"/>
                  <a:pt x="1737" y="393"/>
                </a:cubicBezTo>
                <a:cubicBezTo>
                  <a:pt x="2036" y="328"/>
                  <a:pt x="2596" y="82"/>
                  <a:pt x="2822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896" name="Freeform 16"/>
          <p:cNvSpPr>
            <a:spLocks/>
          </p:cNvSpPr>
          <p:nvPr/>
        </p:nvSpPr>
        <p:spPr bwMode="auto">
          <a:xfrm flipV="1">
            <a:off x="2108200" y="1844675"/>
            <a:ext cx="4479925" cy="712788"/>
          </a:xfrm>
          <a:custGeom>
            <a:avLst/>
            <a:gdLst>
              <a:gd name="T0" fmla="*/ 0 w 2822"/>
              <a:gd name="T1" fmla="*/ 59140 h 458"/>
              <a:gd name="T2" fmla="*/ 1630363 w 2822"/>
              <a:gd name="T3" fmla="*/ 611628 h 458"/>
              <a:gd name="T4" fmla="*/ 2757488 w 2822"/>
              <a:gd name="T5" fmla="*/ 611628 h 458"/>
              <a:gd name="T6" fmla="*/ 4479925 w 2822"/>
              <a:gd name="T7" fmla="*/ 0 h 4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22" h="458">
                <a:moveTo>
                  <a:pt x="0" y="38"/>
                </a:moveTo>
                <a:cubicBezTo>
                  <a:pt x="171" y="97"/>
                  <a:pt x="738" y="334"/>
                  <a:pt x="1027" y="393"/>
                </a:cubicBezTo>
                <a:cubicBezTo>
                  <a:pt x="1316" y="452"/>
                  <a:pt x="1438" y="458"/>
                  <a:pt x="1737" y="393"/>
                </a:cubicBezTo>
                <a:cubicBezTo>
                  <a:pt x="2036" y="328"/>
                  <a:pt x="2596" y="82"/>
                  <a:pt x="2822" y="0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897" name="Freeform 17"/>
          <p:cNvSpPr>
            <a:spLocks/>
          </p:cNvSpPr>
          <p:nvPr/>
        </p:nvSpPr>
        <p:spPr bwMode="auto">
          <a:xfrm>
            <a:off x="3116263" y="4149725"/>
            <a:ext cx="4479925" cy="727075"/>
          </a:xfrm>
          <a:custGeom>
            <a:avLst/>
            <a:gdLst>
              <a:gd name="T0" fmla="*/ 0 w 2822"/>
              <a:gd name="T1" fmla="*/ 60325 h 458"/>
              <a:gd name="T2" fmla="*/ 1630363 w 2822"/>
              <a:gd name="T3" fmla="*/ 623888 h 458"/>
              <a:gd name="T4" fmla="*/ 2757488 w 2822"/>
              <a:gd name="T5" fmla="*/ 623888 h 458"/>
              <a:gd name="T6" fmla="*/ 4479925 w 2822"/>
              <a:gd name="T7" fmla="*/ 0 h 4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22" h="458">
                <a:moveTo>
                  <a:pt x="0" y="38"/>
                </a:moveTo>
                <a:cubicBezTo>
                  <a:pt x="171" y="97"/>
                  <a:pt x="738" y="334"/>
                  <a:pt x="1027" y="393"/>
                </a:cubicBezTo>
                <a:cubicBezTo>
                  <a:pt x="1316" y="452"/>
                  <a:pt x="1438" y="458"/>
                  <a:pt x="1737" y="393"/>
                </a:cubicBezTo>
                <a:cubicBezTo>
                  <a:pt x="2036" y="328"/>
                  <a:pt x="2596" y="82"/>
                  <a:pt x="2822" y="0"/>
                </a:cubicBezTo>
              </a:path>
            </a:pathLst>
          </a:custGeom>
          <a:noFill/>
          <a:ln w="76200" cmpd="sng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898" name="Text Box 18" descr="Зеленый мрамор"/>
          <p:cNvSpPr txBox="1">
            <a:spLocks noChangeArrowheads="1"/>
          </p:cNvSpPr>
          <p:nvPr/>
        </p:nvSpPr>
        <p:spPr bwMode="auto">
          <a:xfrm>
            <a:off x="7121525" y="2709863"/>
            <a:ext cx="865188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</a:t>
            </a:r>
          </a:p>
        </p:txBody>
      </p:sp>
      <p:sp>
        <p:nvSpPr>
          <p:cNvPr id="122899" name="Text Box 19" descr="Зеленый мрамор"/>
          <p:cNvSpPr txBox="1">
            <a:spLocks noChangeArrowheads="1"/>
          </p:cNvSpPr>
          <p:nvPr/>
        </p:nvSpPr>
        <p:spPr bwMode="auto">
          <a:xfrm>
            <a:off x="8189913" y="2708275"/>
            <a:ext cx="722312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7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7380288" y="3559175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990033"/>
                </a:solidFill>
              </a:rPr>
              <a:t>3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8388350" y="35734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CC00CC"/>
                </a:solidFill>
              </a:rPr>
              <a:t>4</a:t>
            </a:r>
          </a:p>
        </p:txBody>
      </p:sp>
      <p:sp>
        <p:nvSpPr>
          <p:cNvPr id="122902" name="Freeform 22"/>
          <p:cNvSpPr>
            <a:spLocks/>
          </p:cNvSpPr>
          <p:nvPr/>
        </p:nvSpPr>
        <p:spPr bwMode="auto">
          <a:xfrm flipV="1">
            <a:off x="4340225" y="1830388"/>
            <a:ext cx="4479925" cy="712787"/>
          </a:xfrm>
          <a:custGeom>
            <a:avLst/>
            <a:gdLst>
              <a:gd name="T0" fmla="*/ 0 w 2822"/>
              <a:gd name="T1" fmla="*/ 59140 h 458"/>
              <a:gd name="T2" fmla="*/ 1630363 w 2822"/>
              <a:gd name="T3" fmla="*/ 611627 h 458"/>
              <a:gd name="T4" fmla="*/ 2757488 w 2822"/>
              <a:gd name="T5" fmla="*/ 611627 h 458"/>
              <a:gd name="T6" fmla="*/ 4479925 w 2822"/>
              <a:gd name="T7" fmla="*/ 0 h 4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22" h="458">
                <a:moveTo>
                  <a:pt x="0" y="38"/>
                </a:moveTo>
                <a:cubicBezTo>
                  <a:pt x="171" y="97"/>
                  <a:pt x="738" y="334"/>
                  <a:pt x="1027" y="393"/>
                </a:cubicBezTo>
                <a:cubicBezTo>
                  <a:pt x="1316" y="452"/>
                  <a:pt x="1438" y="458"/>
                  <a:pt x="1737" y="393"/>
                </a:cubicBezTo>
                <a:cubicBezTo>
                  <a:pt x="2036" y="328"/>
                  <a:pt x="2596" y="82"/>
                  <a:pt x="2822" y="0"/>
                </a:cubicBezTo>
              </a:path>
            </a:pathLst>
          </a:custGeom>
          <a:noFill/>
          <a:ln w="76200" cmpd="sng">
            <a:solidFill>
              <a:srgbClr val="CC00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830763" y="2708275"/>
            <a:ext cx="1008062" cy="822325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12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15875" y="2708275"/>
            <a:ext cx="1001713" cy="822325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4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1476375" y="2708275"/>
            <a:ext cx="804863" cy="822325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122906" name="Text Box 26" descr="Зеленый мрамор"/>
          <p:cNvSpPr txBox="1">
            <a:spLocks noChangeArrowheads="1"/>
          </p:cNvSpPr>
          <p:nvPr/>
        </p:nvSpPr>
        <p:spPr bwMode="auto">
          <a:xfrm>
            <a:off x="6056313" y="2708275"/>
            <a:ext cx="865187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9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6040438" y="2708275"/>
            <a:ext cx="865187" cy="822325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9</a:t>
            </a:r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2581275" y="2708275"/>
            <a:ext cx="887413" cy="822325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</a:t>
            </a:r>
          </a:p>
        </p:txBody>
      </p:sp>
      <p:sp>
        <p:nvSpPr>
          <p:cNvPr id="122909" name="Text Box 29"/>
          <p:cNvSpPr txBox="1">
            <a:spLocks noChangeArrowheads="1"/>
          </p:cNvSpPr>
          <p:nvPr/>
        </p:nvSpPr>
        <p:spPr bwMode="auto">
          <a:xfrm>
            <a:off x="7118350" y="2708275"/>
            <a:ext cx="865188" cy="822325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14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8172450" y="2708275"/>
            <a:ext cx="722313" cy="822325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7</a:t>
            </a:r>
          </a:p>
        </p:txBody>
      </p: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3717925" y="2708275"/>
            <a:ext cx="849313" cy="822325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122912" name="Text Box 32"/>
          <p:cNvSpPr txBox="1">
            <a:spLocks noChangeArrowheads="1"/>
          </p:cNvSpPr>
          <p:nvPr/>
        </p:nvSpPr>
        <p:spPr bwMode="auto">
          <a:xfrm>
            <a:off x="0" y="620713"/>
            <a:ext cx="8459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200" b="1" i="1">
                <a:solidFill>
                  <a:schemeClr val="accent2"/>
                </a:solidFill>
              </a:rPr>
              <a:t>2 шаг. 2 группы из 4-х элементов</a:t>
            </a:r>
          </a:p>
        </p:txBody>
      </p:sp>
      <p:sp>
        <p:nvSpPr>
          <p:cNvPr id="122913" name="Text Box 33"/>
          <p:cNvSpPr txBox="1">
            <a:spLocks noChangeArrowheads="1"/>
          </p:cNvSpPr>
          <p:nvPr/>
        </p:nvSpPr>
        <p:spPr bwMode="auto">
          <a:xfrm>
            <a:off x="323850" y="35734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/>
              <a:t>1</a:t>
            </a:r>
          </a:p>
        </p:txBody>
      </p:sp>
      <p:sp>
        <p:nvSpPr>
          <p:cNvPr id="122914" name="Text Box 34"/>
          <p:cNvSpPr txBox="1">
            <a:spLocks noChangeArrowheads="1"/>
          </p:cNvSpPr>
          <p:nvPr/>
        </p:nvSpPr>
        <p:spPr bwMode="auto">
          <a:xfrm>
            <a:off x="1476375" y="35861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2843213" y="35734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/>
              <a:t>1</a:t>
            </a:r>
          </a:p>
        </p:txBody>
      </p:sp>
      <p:sp>
        <p:nvSpPr>
          <p:cNvPr id="122916" name="Text Box 36"/>
          <p:cNvSpPr txBox="1">
            <a:spLocks noChangeArrowheads="1"/>
          </p:cNvSpPr>
          <p:nvPr/>
        </p:nvSpPr>
        <p:spPr bwMode="auto">
          <a:xfrm>
            <a:off x="3995738" y="35734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2917" name="Text Box 37"/>
          <p:cNvSpPr txBox="1">
            <a:spLocks noChangeArrowheads="1"/>
          </p:cNvSpPr>
          <p:nvPr/>
        </p:nvSpPr>
        <p:spPr bwMode="auto">
          <a:xfrm>
            <a:off x="5076825" y="35734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/>
              <a:t>1</a:t>
            </a:r>
          </a:p>
        </p:txBody>
      </p:sp>
      <p:sp>
        <p:nvSpPr>
          <p:cNvPr id="122918" name="Text Box 38"/>
          <p:cNvSpPr txBox="1">
            <a:spLocks noChangeArrowheads="1"/>
          </p:cNvSpPr>
          <p:nvPr/>
        </p:nvSpPr>
        <p:spPr bwMode="auto">
          <a:xfrm>
            <a:off x="6235700" y="3538538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22919" name="Text Box 39"/>
          <p:cNvSpPr txBox="1">
            <a:spLocks noChangeArrowheads="1"/>
          </p:cNvSpPr>
          <p:nvPr/>
        </p:nvSpPr>
        <p:spPr bwMode="auto">
          <a:xfrm>
            <a:off x="7380288" y="35734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/>
              <a:t>1</a:t>
            </a:r>
          </a:p>
        </p:txBody>
      </p:sp>
      <p:sp>
        <p:nvSpPr>
          <p:cNvPr id="122920" name="Text Box 40"/>
          <p:cNvSpPr txBox="1">
            <a:spLocks noChangeArrowheads="1"/>
          </p:cNvSpPr>
          <p:nvPr/>
        </p:nvSpPr>
        <p:spPr bwMode="auto">
          <a:xfrm>
            <a:off x="8388350" y="3573463"/>
            <a:ext cx="647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600" b="1">
                <a:solidFill>
                  <a:srgbClr val="0000FF"/>
                </a:solidFill>
              </a:rPr>
              <a:t>2</a:t>
            </a:r>
          </a:p>
        </p:txBody>
      </p:sp>
      <p:grpSp>
        <p:nvGrpSpPr>
          <p:cNvPr id="122921" name="Group 41"/>
          <p:cNvGrpSpPr>
            <a:grpSpLocks/>
          </p:cNvGrpSpPr>
          <p:nvPr/>
        </p:nvGrpSpPr>
        <p:grpSpPr bwMode="auto">
          <a:xfrm>
            <a:off x="611188" y="4221163"/>
            <a:ext cx="6985000" cy="528637"/>
            <a:chOff x="385" y="2659"/>
            <a:chExt cx="4400" cy="333"/>
          </a:xfrm>
        </p:grpSpPr>
        <p:sp>
          <p:nvSpPr>
            <p:cNvPr id="36950" name="Line 42"/>
            <p:cNvSpPr>
              <a:spLocks noChangeShapeType="1"/>
            </p:cNvSpPr>
            <p:nvPr/>
          </p:nvSpPr>
          <p:spPr bwMode="auto">
            <a:xfrm>
              <a:off x="385" y="2675"/>
              <a:ext cx="0" cy="31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951" name="Line 43"/>
            <p:cNvSpPr>
              <a:spLocks noChangeShapeType="1"/>
            </p:cNvSpPr>
            <p:nvPr/>
          </p:nvSpPr>
          <p:spPr bwMode="auto">
            <a:xfrm>
              <a:off x="385" y="2976"/>
              <a:ext cx="440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952" name="Line 44"/>
            <p:cNvSpPr>
              <a:spLocks noChangeShapeType="1"/>
            </p:cNvSpPr>
            <p:nvPr/>
          </p:nvSpPr>
          <p:spPr bwMode="auto">
            <a:xfrm>
              <a:off x="4777" y="2675"/>
              <a:ext cx="0" cy="31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953" name="Line 45"/>
            <p:cNvSpPr>
              <a:spLocks noChangeShapeType="1"/>
            </p:cNvSpPr>
            <p:nvPr/>
          </p:nvSpPr>
          <p:spPr bwMode="auto">
            <a:xfrm>
              <a:off x="1927" y="2659"/>
              <a:ext cx="0" cy="31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954" name="Line 46"/>
            <p:cNvSpPr>
              <a:spLocks noChangeShapeType="1"/>
            </p:cNvSpPr>
            <p:nvPr/>
          </p:nvSpPr>
          <p:spPr bwMode="auto">
            <a:xfrm>
              <a:off x="3358" y="2659"/>
              <a:ext cx="0" cy="31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22927" name="Group 47"/>
          <p:cNvGrpSpPr>
            <a:grpSpLocks/>
          </p:cNvGrpSpPr>
          <p:nvPr/>
        </p:nvGrpSpPr>
        <p:grpSpPr bwMode="auto">
          <a:xfrm flipV="1">
            <a:off x="1692275" y="1773238"/>
            <a:ext cx="6985000" cy="719137"/>
            <a:chOff x="385" y="2659"/>
            <a:chExt cx="4400" cy="333"/>
          </a:xfrm>
        </p:grpSpPr>
        <p:sp>
          <p:nvSpPr>
            <p:cNvPr id="36945" name="Line 48"/>
            <p:cNvSpPr>
              <a:spLocks noChangeShapeType="1"/>
            </p:cNvSpPr>
            <p:nvPr/>
          </p:nvSpPr>
          <p:spPr bwMode="auto">
            <a:xfrm>
              <a:off x="385" y="2675"/>
              <a:ext cx="0" cy="31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946" name="Line 49"/>
            <p:cNvSpPr>
              <a:spLocks noChangeShapeType="1"/>
            </p:cNvSpPr>
            <p:nvPr/>
          </p:nvSpPr>
          <p:spPr bwMode="auto">
            <a:xfrm>
              <a:off x="385" y="2976"/>
              <a:ext cx="4400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947" name="Line 50"/>
            <p:cNvSpPr>
              <a:spLocks noChangeShapeType="1"/>
            </p:cNvSpPr>
            <p:nvPr/>
          </p:nvSpPr>
          <p:spPr bwMode="auto">
            <a:xfrm>
              <a:off x="4777" y="2675"/>
              <a:ext cx="0" cy="31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948" name="Line 51"/>
            <p:cNvSpPr>
              <a:spLocks noChangeShapeType="1"/>
            </p:cNvSpPr>
            <p:nvPr/>
          </p:nvSpPr>
          <p:spPr bwMode="auto">
            <a:xfrm>
              <a:off x="1927" y="2659"/>
              <a:ext cx="0" cy="31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949" name="Line 52"/>
            <p:cNvSpPr>
              <a:spLocks noChangeShapeType="1"/>
            </p:cNvSpPr>
            <p:nvPr/>
          </p:nvSpPr>
          <p:spPr bwMode="auto">
            <a:xfrm>
              <a:off x="3358" y="2659"/>
              <a:ext cx="0" cy="317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2933" name="Text Box 53"/>
          <p:cNvSpPr txBox="1">
            <a:spLocks noChangeArrowheads="1"/>
          </p:cNvSpPr>
          <p:nvPr/>
        </p:nvSpPr>
        <p:spPr bwMode="auto">
          <a:xfrm>
            <a:off x="2492375" y="2708275"/>
            <a:ext cx="1001713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4</a:t>
            </a:r>
          </a:p>
        </p:txBody>
      </p:sp>
      <p:sp>
        <p:nvSpPr>
          <p:cNvPr id="122934" name="Text Box 54"/>
          <p:cNvSpPr txBox="1">
            <a:spLocks noChangeArrowheads="1"/>
          </p:cNvSpPr>
          <p:nvPr/>
        </p:nvSpPr>
        <p:spPr bwMode="auto">
          <a:xfrm>
            <a:off x="12700" y="2747963"/>
            <a:ext cx="1001713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</a:t>
            </a:r>
          </a:p>
        </p:txBody>
      </p:sp>
      <p:sp>
        <p:nvSpPr>
          <p:cNvPr id="122937" name="Text Box 57"/>
          <p:cNvSpPr txBox="1">
            <a:spLocks noChangeArrowheads="1"/>
          </p:cNvSpPr>
          <p:nvPr/>
        </p:nvSpPr>
        <p:spPr bwMode="auto">
          <a:xfrm>
            <a:off x="1290638" y="2708275"/>
            <a:ext cx="968375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122938" name="Text Box 58"/>
          <p:cNvSpPr txBox="1">
            <a:spLocks noChangeArrowheads="1"/>
          </p:cNvSpPr>
          <p:nvPr/>
        </p:nvSpPr>
        <p:spPr bwMode="auto">
          <a:xfrm>
            <a:off x="3736975" y="2708275"/>
            <a:ext cx="863600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122954" name="Text Box 74"/>
          <p:cNvSpPr txBox="1">
            <a:spLocks noChangeArrowheads="1"/>
          </p:cNvSpPr>
          <p:nvPr/>
        </p:nvSpPr>
        <p:spPr bwMode="auto">
          <a:xfrm>
            <a:off x="2268538" y="4797425"/>
            <a:ext cx="17287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4&lt;12</a:t>
            </a:r>
            <a:endParaRPr lang="ru-RU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55" name="Text Box 75"/>
          <p:cNvSpPr txBox="1">
            <a:spLocks noChangeArrowheads="1"/>
          </p:cNvSpPr>
          <p:nvPr/>
        </p:nvSpPr>
        <p:spPr bwMode="auto">
          <a:xfrm>
            <a:off x="3708400" y="1196975"/>
            <a:ext cx="1081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8&lt;9</a:t>
            </a:r>
            <a:endParaRPr lang="ru-RU" altLang="ru-RU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56" name="Text Box 76"/>
          <p:cNvSpPr txBox="1">
            <a:spLocks noChangeArrowheads="1"/>
          </p:cNvSpPr>
          <p:nvPr/>
        </p:nvSpPr>
        <p:spPr bwMode="auto">
          <a:xfrm>
            <a:off x="4643438" y="4724400"/>
            <a:ext cx="1296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&lt;14</a:t>
            </a:r>
            <a:endParaRPr lang="ru-RU" altLang="ru-RU" sz="36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57" name="Text Box 77"/>
          <p:cNvSpPr txBox="1">
            <a:spLocks noChangeArrowheads="1"/>
          </p:cNvSpPr>
          <p:nvPr/>
        </p:nvSpPr>
        <p:spPr bwMode="auto">
          <a:xfrm>
            <a:off x="6084888" y="1268413"/>
            <a:ext cx="1152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6&lt;7</a:t>
            </a:r>
            <a:endParaRPr lang="ru-RU" altLang="ru-RU" sz="3600" b="1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58" name="Text Box 78"/>
          <p:cNvSpPr txBox="1">
            <a:spLocks noChangeArrowheads="1"/>
          </p:cNvSpPr>
          <p:nvPr/>
        </p:nvSpPr>
        <p:spPr bwMode="auto">
          <a:xfrm>
            <a:off x="1116013" y="4149725"/>
            <a:ext cx="10080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4&gt;1</a:t>
            </a:r>
            <a:endParaRPr lang="ru-RU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59" name="Text Box 79"/>
          <p:cNvSpPr txBox="1">
            <a:spLocks noChangeArrowheads="1"/>
          </p:cNvSpPr>
          <p:nvPr/>
        </p:nvSpPr>
        <p:spPr bwMode="auto">
          <a:xfrm>
            <a:off x="2484438" y="1773238"/>
            <a:ext cx="1079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8&gt;6</a:t>
            </a:r>
            <a:endParaRPr lang="ru-RU" altLang="ru-RU" sz="36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68" name="WordArt 88"/>
          <p:cNvSpPr>
            <a:spLocks noChangeArrowheads="1" noChangeShapeType="1" noTextEdit="1"/>
          </p:cNvSpPr>
          <p:nvPr/>
        </p:nvSpPr>
        <p:spPr bwMode="auto">
          <a:xfrm>
            <a:off x="179388" y="1196975"/>
            <a:ext cx="3067050" cy="5238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solidFill>
                  <a:schemeClr val="accent2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по возрастанию</a:t>
            </a:r>
          </a:p>
        </p:txBody>
      </p:sp>
      <p:sp>
        <p:nvSpPr>
          <p:cNvPr id="122969" name="Oval 89"/>
          <p:cNvSpPr>
            <a:spLocks noChangeArrowheads="1"/>
          </p:cNvSpPr>
          <p:nvPr/>
        </p:nvSpPr>
        <p:spPr bwMode="auto">
          <a:xfrm>
            <a:off x="2411413" y="2420938"/>
            <a:ext cx="1296987" cy="122237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71" name="Text Box 91"/>
          <p:cNvSpPr txBox="1">
            <a:spLocks noChangeArrowheads="1"/>
          </p:cNvSpPr>
          <p:nvPr/>
        </p:nvSpPr>
        <p:spPr bwMode="auto">
          <a:xfrm>
            <a:off x="3635375" y="4076700"/>
            <a:ext cx="129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4&lt;</a:t>
            </a:r>
            <a:r>
              <a:rPr lang="ru-RU" alt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</a:p>
        </p:txBody>
      </p:sp>
      <p:sp>
        <p:nvSpPr>
          <p:cNvPr id="122972" name="Text Box 92"/>
          <p:cNvSpPr txBox="1">
            <a:spLocks noChangeArrowheads="1"/>
          </p:cNvSpPr>
          <p:nvPr/>
        </p:nvSpPr>
        <p:spPr bwMode="auto">
          <a:xfrm>
            <a:off x="4830763" y="2708275"/>
            <a:ext cx="1008062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12</a:t>
            </a:r>
          </a:p>
        </p:txBody>
      </p:sp>
      <p:sp>
        <p:nvSpPr>
          <p:cNvPr id="122970" name="Oval 90"/>
          <p:cNvSpPr>
            <a:spLocks noChangeArrowheads="1"/>
          </p:cNvSpPr>
          <p:nvPr/>
        </p:nvSpPr>
        <p:spPr bwMode="auto">
          <a:xfrm>
            <a:off x="4716463" y="2492375"/>
            <a:ext cx="1296987" cy="122237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73" name="Oval 93"/>
          <p:cNvSpPr>
            <a:spLocks noChangeArrowheads="1"/>
          </p:cNvSpPr>
          <p:nvPr/>
        </p:nvSpPr>
        <p:spPr bwMode="auto">
          <a:xfrm>
            <a:off x="-14288" y="2451100"/>
            <a:ext cx="1296988" cy="122237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74" name="Oval 94"/>
          <p:cNvSpPr>
            <a:spLocks noChangeArrowheads="1"/>
          </p:cNvSpPr>
          <p:nvPr/>
        </p:nvSpPr>
        <p:spPr bwMode="auto">
          <a:xfrm>
            <a:off x="2390775" y="2451100"/>
            <a:ext cx="1296988" cy="122237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75" name="Text Box 95"/>
          <p:cNvSpPr txBox="1">
            <a:spLocks noChangeArrowheads="1"/>
          </p:cNvSpPr>
          <p:nvPr/>
        </p:nvSpPr>
        <p:spPr bwMode="auto">
          <a:xfrm>
            <a:off x="1258888" y="4076700"/>
            <a:ext cx="1296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1&lt;4</a:t>
            </a:r>
            <a:endParaRPr lang="ru-RU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76" name="Oval 96"/>
          <p:cNvSpPr>
            <a:spLocks noChangeArrowheads="1"/>
          </p:cNvSpPr>
          <p:nvPr/>
        </p:nvSpPr>
        <p:spPr bwMode="auto">
          <a:xfrm>
            <a:off x="3592513" y="2466975"/>
            <a:ext cx="1296987" cy="122237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78" name="Text Box 98"/>
          <p:cNvSpPr txBox="1">
            <a:spLocks noChangeArrowheads="1"/>
          </p:cNvSpPr>
          <p:nvPr/>
        </p:nvSpPr>
        <p:spPr bwMode="auto">
          <a:xfrm>
            <a:off x="4572000" y="1844675"/>
            <a:ext cx="129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8&lt;9</a:t>
            </a:r>
            <a:endParaRPr lang="ru-RU" altLang="ru-RU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79" name="Text Box 99"/>
          <p:cNvSpPr txBox="1">
            <a:spLocks noChangeArrowheads="1"/>
          </p:cNvSpPr>
          <p:nvPr/>
        </p:nvSpPr>
        <p:spPr bwMode="auto">
          <a:xfrm>
            <a:off x="6040438" y="2708275"/>
            <a:ext cx="865187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9</a:t>
            </a:r>
          </a:p>
        </p:txBody>
      </p:sp>
      <p:sp>
        <p:nvSpPr>
          <p:cNvPr id="122980" name="Oval 100"/>
          <p:cNvSpPr>
            <a:spLocks noChangeArrowheads="1"/>
          </p:cNvSpPr>
          <p:nvPr/>
        </p:nvSpPr>
        <p:spPr bwMode="auto">
          <a:xfrm>
            <a:off x="1130300" y="2452688"/>
            <a:ext cx="1296988" cy="122237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81" name="Text Box 101"/>
          <p:cNvSpPr txBox="1">
            <a:spLocks noChangeArrowheads="1"/>
          </p:cNvSpPr>
          <p:nvPr/>
        </p:nvSpPr>
        <p:spPr bwMode="auto">
          <a:xfrm>
            <a:off x="2484438" y="1773238"/>
            <a:ext cx="1296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6&lt;8</a:t>
            </a:r>
            <a:endParaRPr lang="ru-RU" altLang="ru-RU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83" name="Oval 103"/>
          <p:cNvSpPr>
            <a:spLocks noChangeArrowheads="1"/>
          </p:cNvSpPr>
          <p:nvPr/>
        </p:nvSpPr>
        <p:spPr bwMode="auto">
          <a:xfrm>
            <a:off x="4716463" y="2492375"/>
            <a:ext cx="1296987" cy="122237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85" name="Text Box 105"/>
          <p:cNvSpPr txBox="1">
            <a:spLocks noChangeArrowheads="1"/>
          </p:cNvSpPr>
          <p:nvPr/>
        </p:nvSpPr>
        <p:spPr bwMode="auto">
          <a:xfrm>
            <a:off x="5795963" y="4076700"/>
            <a:ext cx="1512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12&lt;</a:t>
            </a:r>
            <a:r>
              <a:rPr lang="ru-RU" alt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ru-RU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endParaRPr lang="ru-RU" altLang="ru-RU" sz="36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86" name="Text Box 106"/>
          <p:cNvSpPr txBox="1">
            <a:spLocks noChangeArrowheads="1"/>
          </p:cNvSpPr>
          <p:nvPr/>
        </p:nvSpPr>
        <p:spPr bwMode="auto">
          <a:xfrm>
            <a:off x="7121525" y="2708275"/>
            <a:ext cx="865188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14</a:t>
            </a:r>
          </a:p>
        </p:txBody>
      </p:sp>
      <p:sp>
        <p:nvSpPr>
          <p:cNvPr id="122984" name="Oval 104"/>
          <p:cNvSpPr>
            <a:spLocks noChangeArrowheads="1"/>
          </p:cNvSpPr>
          <p:nvPr/>
        </p:nvSpPr>
        <p:spPr bwMode="auto">
          <a:xfrm>
            <a:off x="6946900" y="2452688"/>
            <a:ext cx="1296988" cy="122237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89" name="Text Box 109"/>
          <p:cNvSpPr txBox="1">
            <a:spLocks noChangeArrowheads="1"/>
          </p:cNvSpPr>
          <p:nvPr/>
        </p:nvSpPr>
        <p:spPr bwMode="auto">
          <a:xfrm>
            <a:off x="6877050" y="1844675"/>
            <a:ext cx="1296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9&gt;7</a:t>
            </a:r>
            <a:endParaRPr lang="ru-RU" altLang="ru-RU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90" name="Text Box 110"/>
          <p:cNvSpPr txBox="1">
            <a:spLocks noChangeArrowheads="1"/>
          </p:cNvSpPr>
          <p:nvPr/>
        </p:nvSpPr>
        <p:spPr bwMode="auto">
          <a:xfrm>
            <a:off x="8172450" y="2708275"/>
            <a:ext cx="722313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9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2991" name="Text Box 111"/>
          <p:cNvSpPr txBox="1">
            <a:spLocks noChangeArrowheads="1"/>
          </p:cNvSpPr>
          <p:nvPr/>
        </p:nvSpPr>
        <p:spPr bwMode="auto">
          <a:xfrm>
            <a:off x="6042025" y="2679700"/>
            <a:ext cx="865188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7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2988" name="Oval 108"/>
          <p:cNvSpPr>
            <a:spLocks noChangeArrowheads="1"/>
          </p:cNvSpPr>
          <p:nvPr/>
        </p:nvSpPr>
        <p:spPr bwMode="auto">
          <a:xfrm>
            <a:off x="7975600" y="2420938"/>
            <a:ext cx="1296988" cy="122237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92" name="Text Box 112"/>
          <p:cNvSpPr txBox="1">
            <a:spLocks noChangeArrowheads="1"/>
          </p:cNvSpPr>
          <p:nvPr/>
        </p:nvSpPr>
        <p:spPr bwMode="auto">
          <a:xfrm>
            <a:off x="4427538" y="1844675"/>
            <a:ext cx="1296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8&gt;7</a:t>
            </a:r>
            <a:endParaRPr lang="ru-RU" altLang="ru-RU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93" name="Text Box 113"/>
          <p:cNvSpPr txBox="1">
            <a:spLocks noChangeArrowheads="1"/>
          </p:cNvSpPr>
          <p:nvPr/>
        </p:nvSpPr>
        <p:spPr bwMode="auto">
          <a:xfrm>
            <a:off x="6054725" y="2693988"/>
            <a:ext cx="865188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2994" name="Text Box 114"/>
          <p:cNvSpPr txBox="1">
            <a:spLocks noChangeArrowheads="1"/>
          </p:cNvSpPr>
          <p:nvPr/>
        </p:nvSpPr>
        <p:spPr bwMode="auto">
          <a:xfrm>
            <a:off x="3722688" y="2722563"/>
            <a:ext cx="863600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7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2982" name="Oval 102"/>
          <p:cNvSpPr>
            <a:spLocks noChangeArrowheads="1"/>
          </p:cNvSpPr>
          <p:nvPr/>
        </p:nvSpPr>
        <p:spPr bwMode="auto">
          <a:xfrm>
            <a:off x="3562350" y="2452688"/>
            <a:ext cx="1296988" cy="122237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77" name="Oval 97"/>
          <p:cNvSpPr>
            <a:spLocks noChangeArrowheads="1"/>
          </p:cNvSpPr>
          <p:nvPr/>
        </p:nvSpPr>
        <p:spPr bwMode="auto">
          <a:xfrm>
            <a:off x="5868988" y="2493963"/>
            <a:ext cx="1296987" cy="1222375"/>
          </a:xfrm>
          <a:prstGeom prst="ellips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2995" name="Text Box 115"/>
          <p:cNvSpPr txBox="1">
            <a:spLocks noChangeArrowheads="1"/>
          </p:cNvSpPr>
          <p:nvPr/>
        </p:nvSpPr>
        <p:spPr bwMode="auto">
          <a:xfrm>
            <a:off x="2484438" y="1773238"/>
            <a:ext cx="1296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6&lt;7</a:t>
            </a:r>
            <a:endParaRPr lang="ru-RU" altLang="ru-RU" sz="3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29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2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2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1.11111E-6 L -0.12848 0.1963 C -0.16684 0.2162 -0.21181 0.23403 -0.25764 0.23403 C -0.3092 0.23403 -0.38438 0.2331 -0.41372 0.19398 L -0.53368 0.00301 " pathEditMode="relative" rAng="0" ptsTypes="FffFF">
                                      <p:cBhvr>
                                        <p:cTn id="29" dur="2000" fill="hold"/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67" y="1169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324 L 0.10885 0.19051 C 0.13871 0.22894 0.21649 0.23403 0.26285 0.23403 C 0.31632 0.23403 0.38038 0.22708 0.41042 0.18866 L 0.5276 0.00301 " pathEditMode="relative" rAng="0" ptsTypes="FffFF">
                                      <p:cBhvr>
                                        <p:cTn id="31" dur="2000" fill="hold"/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72" y="1152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-0.04965 0.17269 C -0.07778 0.21505 -0.20399 0.25255 -0.24774 0.25255 C -0.29757 0.25255 -0.37048 0.22269 -0.41076 0.19306 L -0.49687 0.00047 " pathEditMode="relative" rAng="0" ptsTypes="FffFF">
                                      <p:cBhvr>
                                        <p:cTn id="69" dur="20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126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0809 0.18218 C 0.10868 0.225 0.20173 0.25509 0.24496 0.25509 C 0.29427 0.25509 0.41979 0.21204 0.44757 0.16921 L 0.49618 0.0007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09" y="12755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2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2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1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1000"/>
                                        <p:tgtEl>
                                          <p:spTgt spid="122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7" dur="1000"/>
                                        <p:tgtEl>
                                          <p:spTgt spid="122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0" dur="1000"/>
                                        <p:tgtEl>
                                          <p:spTgt spid="1229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3" dur="1000"/>
                                        <p:tgtEl>
                                          <p:spTgt spid="122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5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1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3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10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2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2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1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12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0.00301 L -0.00208 0.23079 L 0.27344 0.23079 L 0.27066 0.00116 " pathEditMode="relative" rAng="0" ptsTypes="AAAA">
                                      <p:cBhvr>
                                        <p:cTn id="212" dur="2000" fill="hold"/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11296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8.33333E-7 0.23148 L -0.27517 0.22847 L -0.27517 0.00625 " pathEditMode="relative" rAng="0" ptsTypes="AAAA">
                                      <p:cBhvr>
                                        <p:cTn id="214" dur="20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7" y="11574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000"/>
                                        <p:tgtEl>
                                          <p:spTgt spid="12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12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2" dur="1000"/>
                                        <p:tgtEl>
                                          <p:spTgt spid="122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1000"/>
                                        <p:tgtEl>
                                          <p:spTgt spid="12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-1.38889E-6 -0.19074 L -0.26389 -0.19074 L -0.25156 0.0007 " pathEditMode="relative" rAng="0" ptsTypes="AAAA">
                                      <p:cBhvr>
                                        <p:cTn id="232" dur="2000" fill="hold"/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-9514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09827E-6 L -0.0007 -0.19885 L 0.2592 -0.197 L 0.25399 0.00254 " pathEditMode="relative" rAng="0" ptsTypes="AAAA">
                                      <p:cBhvr>
                                        <p:cTn id="234" dur="2000" fill="hold"/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-9827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12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000"/>
                                        <p:tgtEl>
                                          <p:spTgt spid="12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2" dur="1000"/>
                                        <p:tgtEl>
                                          <p:spTgt spid="1229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2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2000" fill="hold"/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000" fill="hold"/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2000" fill="hold"/>
                                        <p:tgtEl>
                                          <p:spTgt spid="122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2000" fill="hold"/>
                                        <p:tgtEl>
                                          <p:spTgt spid="122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00"/>
                                        <p:tgtEl>
                                          <p:spTgt spid="12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9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122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122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71" dur="1000"/>
                                        <p:tgtEl>
                                          <p:spTgt spid="122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1000"/>
                                        <p:tgtEl>
                                          <p:spTgt spid="1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2000" fill="hold"/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2000" fill="hold"/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4" dur="2000" fill="hold"/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2000" fill="hold"/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9" dur="1000"/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/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3" dur="1000"/>
                                        <p:tgtEl>
                                          <p:spTgt spid="122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9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6" dur="1000"/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/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2000" fill="hold"/>
                                        <p:tgtEl>
                                          <p:spTgt spid="122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2000" fill="hold"/>
                                        <p:tgtEl>
                                          <p:spTgt spid="122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2000" fill="hold"/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2000" fill="hold"/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1" dur="1000"/>
                                        <p:tgtEl>
                                          <p:spTgt spid="12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000"/>
                                        <p:tgtEl>
                                          <p:spTgt spid="12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8" dur="1000"/>
                                        <p:tgtEl>
                                          <p:spTgt spid="122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9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1" dur="1000"/>
                                        <p:tgtEl>
                                          <p:spTgt spid="122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122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9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5" dur="1000"/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0"/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2000" fill="hold"/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2000" fill="hold"/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2000" fill="hold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000" fill="hold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1000"/>
                                        <p:tgtEl>
                                          <p:spTgt spid="12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4" dur="1000"/>
                                        <p:tgtEl>
                                          <p:spTgt spid="122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9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7" dur="1000"/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1000"/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9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1" dur="1000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2000" fill="hold"/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2000" fill="hold"/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2000" fill="hold"/>
                                        <p:tgtEl>
                                          <p:spTgt spid="122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2000" fill="hold"/>
                                        <p:tgtEl>
                                          <p:spTgt spid="122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1000"/>
                                        <p:tgtEl>
                                          <p:spTgt spid="1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2000"/>
                                        <p:tgtEl>
                                          <p:spTgt spid="12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3" dur="1000"/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/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7" dur="1000"/>
                                        <p:tgtEl>
                                          <p:spTgt spid="122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9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0" dur="1000"/>
                                        <p:tgtEl>
                                          <p:spTgt spid="122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0"/>
                                        <p:tgtEl>
                                          <p:spTgt spid="122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19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2000" fill="hold"/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2000" fill="hold"/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19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2000" fill="hold"/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2000" fill="hold"/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1000"/>
                                        <p:tgtEl>
                                          <p:spTgt spid="12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xit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99" dur="500"/>
                                        <p:tgtEl>
                                          <p:spTgt spid="122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9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2" dur="1000"/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1000"/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19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2000" fill="hold"/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2000" fill="hold"/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2000"/>
                                        <p:tgtEl>
                                          <p:spTgt spid="12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9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7" dur="2000"/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2000"/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2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1" dur="2000"/>
                                        <p:tgtEl>
                                          <p:spTgt spid="122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9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4" dur="2000"/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5" dur="2000"/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 nodeType="clickPar">
                      <p:stCondLst>
                        <p:cond delay="indefinite"/>
                      </p:stCondLst>
                      <p:childTnLst>
                        <p:par>
                          <p:cTn id="4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9" presetID="19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2000" fill="hold"/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2000" fill="hold"/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5" dur="2000" fill="hold"/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2000" fill="hold"/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1000"/>
                                        <p:tgtEl>
                                          <p:spTgt spid="12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5434E-6 L -0.00156 -0.18959 L 0.2276 -0.19167 L 0.22604 -0.00254 " pathEditMode="relative" rAng="0" ptsTypes="AAAA">
                                      <p:cBhvr>
                                        <p:cTn id="443" dur="2000" fill="hold"/>
                                        <p:tgtEl>
                                          <p:spTgt spid="122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02" y="-9595"/>
                                    </p:animMotion>
                                  </p:childTnLst>
                                </p:cTn>
                              </p:par>
                              <p:par>
                                <p:cTn id="4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255 L -0.00313 -0.19492 L -0.2198 -0.19653 L -0.21893 -0.00532 " pathEditMode="relative" rAng="0" ptsTypes="AAAA">
                                      <p:cBhvr>
                                        <p:cTn id="445" dur="2000" fill="hold"/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-9711"/>
                                    </p:animMotion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2000"/>
                                        <p:tgtEl>
                                          <p:spTgt spid="12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2000"/>
                                        <p:tgtEl>
                                          <p:spTgt spid="12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 nodeType="clickPar">
                      <p:stCondLst>
                        <p:cond delay="indefinite"/>
                      </p:stCondLst>
                      <p:childTnLst>
                        <p:par>
                          <p:cTn id="4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57" dur="1000"/>
                                        <p:tgtEl>
                                          <p:spTgt spid="12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9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4" dur="1000"/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/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 nodeType="clickPar">
                      <p:stCondLst>
                        <p:cond delay="indefinite"/>
                      </p:stCondLst>
                      <p:childTnLst>
                        <p:par>
                          <p:cTn id="4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9" presetID="19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2000" fill="hold"/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2000" fill="hold"/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19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2000" fill="hold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2000" fill="hold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10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 nodeType="clickPar">
                      <p:stCondLst>
                        <p:cond delay="indefinite"/>
                      </p:stCondLst>
                      <p:childTnLst>
                        <p:par>
                          <p:cTn id="4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3.58382E-6 L 0.00121 -0.1785 L 0.2533 -0.18035 L 0.25174 -0.00625 " pathEditMode="relative" rAng="0" ptsTypes="AAAA">
                                      <p:cBhvr>
                                        <p:cTn id="483" dur="2000" fill="hold"/>
                                        <p:tgtEl>
                                          <p:spTgt spid="1229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-9017"/>
                                    </p:animMotion>
                                  </p:childTnLst>
                                </p:cTn>
                              </p:par>
                              <p:par>
                                <p:cTn id="48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116 L -0.00191 -0.18936 L -0.24462 -0.18936 L -0.24896 0.01156 " pathEditMode="relative" rAng="0" ptsTypes="AAAA">
                                      <p:cBhvr>
                                        <p:cTn id="485" dur="2000" fill="hold"/>
                                        <p:tgtEl>
                                          <p:spTgt spid="1229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-8786"/>
                                    </p:animMotion>
                                  </p:childTnLst>
                                </p:cTn>
                              </p:par>
                              <p:par>
                                <p:cTn id="4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2000"/>
                                        <p:tgtEl>
                                          <p:spTgt spid="12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000"/>
                                        <p:tgtEl>
                                          <p:spTgt spid="1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 nodeType="clickPar">
                      <p:stCondLst>
                        <p:cond delay="indefinite"/>
                      </p:stCondLst>
                      <p:childTnLst>
                        <p:par>
                          <p:cTn id="4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9" dur="1000"/>
                                        <p:tgtEl>
                                          <p:spTgt spid="122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9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2" dur="1000"/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1000"/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9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0" dur="1000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1000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19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2000" fill="hold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2000" fill="hold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19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2000" fill="hold"/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2000" fill="hold"/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10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 nodeType="clickPar">
                      <p:stCondLst>
                        <p:cond delay="indefinite"/>
                      </p:stCondLst>
                      <p:childTnLst>
                        <p:par>
                          <p:cTn id="5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9" dur="1000"/>
                                        <p:tgtEl>
                                          <p:spTgt spid="1229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9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2" dur="1000"/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/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9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6" dur="1000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7" dur="1000"/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 nodeType="clickPar">
                      <p:stCondLst>
                        <p:cond delay="indefinite"/>
                      </p:stCondLst>
                      <p:childTnLst>
                        <p:par>
                          <p:cTn id="5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2" dur="1000"/>
                                        <p:tgtEl>
                                          <p:spTgt spid="122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5" dur="1000"/>
                                        <p:tgtEl>
                                          <p:spTgt spid="122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8" dur="10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1" dur="1000"/>
                                        <p:tgtEl>
                                          <p:spTgt spid="122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4" dur="1000"/>
                                        <p:tgtEl>
                                          <p:spTgt spid="1229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7" dur="1000"/>
                                        <p:tgtEl>
                                          <p:spTgt spid="122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0" dur="1000"/>
                                        <p:tgtEl>
                                          <p:spTgt spid="122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3" dur="1000"/>
                                        <p:tgtEl>
                                          <p:spTgt spid="122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6" dur="10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9" dur="10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2" dur="10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nimBg="1"/>
      <p:bldP spid="122882" grpId="1" animBg="1"/>
      <p:bldP spid="122884" grpId="0" animBg="1"/>
      <p:bldP spid="122885" grpId="0" animBg="1"/>
      <p:bldP spid="122885" grpId="1" animBg="1"/>
      <p:bldP spid="122886" grpId="0" animBg="1"/>
      <p:bldP spid="122887" grpId="0" animBg="1"/>
      <p:bldP spid="122887" grpId="1" animBg="1"/>
      <p:bldP spid="122888" grpId="0"/>
      <p:bldP spid="122889" grpId="0"/>
      <p:bldP spid="122890" grpId="0"/>
      <p:bldP spid="122891" grpId="0"/>
      <p:bldP spid="122892" grpId="0"/>
      <p:bldP spid="122893" grpId="0"/>
      <p:bldP spid="122894" grpId="0"/>
      <p:bldP spid="122894" grpId="1"/>
      <p:bldP spid="122895" grpId="0" animBg="1"/>
      <p:bldP spid="122895" grpId="1" animBg="1"/>
      <p:bldP spid="122896" grpId="0" animBg="1"/>
      <p:bldP spid="122896" grpId="1" animBg="1"/>
      <p:bldP spid="122897" grpId="0" animBg="1"/>
      <p:bldP spid="122897" grpId="1" animBg="1"/>
      <p:bldP spid="122898" grpId="0" animBg="1"/>
      <p:bldP spid="122898" grpId="1" animBg="1"/>
      <p:bldP spid="122899" grpId="0" animBg="1"/>
      <p:bldP spid="122900" grpId="0"/>
      <p:bldP spid="122901" grpId="0"/>
      <p:bldP spid="122902" grpId="0" animBg="1"/>
      <p:bldP spid="122902" grpId="1" animBg="1"/>
      <p:bldP spid="122903" grpId="0" animBg="1"/>
      <p:bldP spid="122904" grpId="0" animBg="1"/>
      <p:bldP spid="122904" grpId="1" animBg="1"/>
      <p:bldP spid="122905" grpId="0" animBg="1"/>
      <p:bldP spid="122905" grpId="1" animBg="1"/>
      <p:bldP spid="122905" grpId="2" animBg="1"/>
      <p:bldP spid="122906" grpId="0" animBg="1"/>
      <p:bldP spid="122907" grpId="0" animBg="1"/>
      <p:bldP spid="122907" grpId="1" animBg="1"/>
      <p:bldP spid="122908" grpId="0" animBg="1"/>
      <p:bldP spid="122908" grpId="1" animBg="1"/>
      <p:bldP spid="122909" grpId="0" animBg="1"/>
      <p:bldP spid="122910" grpId="0" animBg="1"/>
      <p:bldP spid="122910" grpId="1" animBg="1"/>
      <p:bldP spid="122910" grpId="2" animBg="1"/>
      <p:bldP spid="122911" grpId="0" animBg="1"/>
      <p:bldP spid="122911" grpId="1" animBg="1"/>
      <p:bldP spid="122911" grpId="2" animBg="1"/>
      <p:bldP spid="122912" grpId="0"/>
      <p:bldP spid="122912" grpId="1"/>
      <p:bldP spid="122913" grpId="0"/>
      <p:bldP spid="122913" grpId="1"/>
      <p:bldP spid="122914" grpId="0"/>
      <p:bldP spid="122914" grpId="1"/>
      <p:bldP spid="122915" grpId="0"/>
      <p:bldP spid="122915" grpId="1"/>
      <p:bldP spid="122916" grpId="0"/>
      <p:bldP spid="122916" grpId="1"/>
      <p:bldP spid="122917" grpId="0"/>
      <p:bldP spid="122917" grpId="1"/>
      <p:bldP spid="122918" grpId="0"/>
      <p:bldP spid="122918" grpId="1"/>
      <p:bldP spid="122919" grpId="0"/>
      <p:bldP spid="122919" grpId="1"/>
      <p:bldP spid="122920" grpId="0"/>
      <p:bldP spid="122920" grpId="1"/>
      <p:bldP spid="122933" grpId="0" animBg="1"/>
      <p:bldP spid="122934" grpId="0" animBg="1"/>
      <p:bldP spid="122937" grpId="0" animBg="1"/>
      <p:bldP spid="122938" grpId="0" animBg="1"/>
      <p:bldP spid="122938" grpId="1" animBg="1"/>
      <p:bldP spid="122938" grpId="2" animBg="1"/>
      <p:bldP spid="122954" grpId="0"/>
      <p:bldP spid="122954" grpId="1"/>
      <p:bldP spid="122955" grpId="0"/>
      <p:bldP spid="122955" grpId="1"/>
      <p:bldP spid="122956" grpId="0"/>
      <p:bldP spid="122956" grpId="1"/>
      <p:bldP spid="122957" grpId="0"/>
      <p:bldP spid="122957" grpId="1"/>
      <p:bldP spid="122958" grpId="0"/>
      <p:bldP spid="122958" grpId="1"/>
      <p:bldP spid="122959" grpId="0"/>
      <p:bldP spid="122959" grpId="1"/>
      <p:bldP spid="122968" grpId="0" animBg="1"/>
      <p:bldP spid="122969" grpId="0" animBg="1"/>
      <p:bldP spid="122969" grpId="1" animBg="1"/>
      <p:bldP spid="122969" grpId="2" animBg="1"/>
      <p:bldP spid="122969" grpId="3" animBg="1"/>
      <p:bldP spid="122971" grpId="0"/>
      <p:bldP spid="122971" grpId="1"/>
      <p:bldP spid="122971" grpId="2"/>
      <p:bldP spid="122971" grpId="3"/>
      <p:bldP spid="122972" grpId="0" animBg="1"/>
      <p:bldP spid="122970" grpId="0" animBg="1"/>
      <p:bldP spid="122970" grpId="1" animBg="1"/>
      <p:bldP spid="122973" grpId="0" animBg="1"/>
      <p:bldP spid="122973" grpId="1" animBg="1"/>
      <p:bldP spid="122973" grpId="2" animBg="1"/>
      <p:bldP spid="122973" grpId="3" animBg="1"/>
      <p:bldP spid="122974" grpId="0" animBg="1"/>
      <p:bldP spid="122974" grpId="1" animBg="1"/>
      <p:bldP spid="122975" grpId="0"/>
      <p:bldP spid="122975" grpId="1"/>
      <p:bldP spid="122975" grpId="2"/>
      <p:bldP spid="122975" grpId="3"/>
      <p:bldP spid="122976" grpId="0" animBg="1"/>
      <p:bldP spid="122976" grpId="1" animBg="1"/>
      <p:bldP spid="122978" grpId="0"/>
      <p:bldP spid="122978" grpId="1"/>
      <p:bldP spid="122979" grpId="0" animBg="1"/>
      <p:bldP spid="122979" grpId="1" animBg="1"/>
      <p:bldP spid="122980" grpId="0" animBg="1"/>
      <p:bldP spid="122980" grpId="1" animBg="1"/>
      <p:bldP spid="122980" grpId="2" animBg="1"/>
      <p:bldP spid="122980" grpId="3" animBg="1"/>
      <p:bldP spid="122981" grpId="0"/>
      <p:bldP spid="122981" grpId="1"/>
      <p:bldP spid="122983" grpId="0" animBg="1"/>
      <p:bldP spid="122983" grpId="1" animBg="1"/>
      <p:bldP spid="122983" grpId="2" animBg="1"/>
      <p:bldP spid="122983" grpId="3" animBg="1"/>
      <p:bldP spid="122985" grpId="0"/>
      <p:bldP spid="122985" grpId="1"/>
      <p:bldP spid="122986" grpId="0" animBg="1"/>
      <p:bldP spid="122984" grpId="0" animBg="1"/>
      <p:bldP spid="122984" grpId="1" animBg="1"/>
      <p:bldP spid="122989" grpId="0"/>
      <p:bldP spid="122989" grpId="1"/>
      <p:bldP spid="122990" grpId="0" animBg="1"/>
      <p:bldP spid="122990" grpId="1" animBg="1"/>
      <p:bldP spid="122991" grpId="0" animBg="1"/>
      <p:bldP spid="122991" grpId="1" animBg="1"/>
      <p:bldP spid="122991" grpId="2" animBg="1"/>
      <p:bldP spid="122988" grpId="0" animBg="1"/>
      <p:bldP spid="122988" grpId="1" animBg="1"/>
      <p:bldP spid="122992" grpId="0"/>
      <p:bldP spid="122992" grpId="1"/>
      <p:bldP spid="122993" grpId="0" animBg="1"/>
      <p:bldP spid="122994" grpId="0" animBg="1"/>
      <p:bldP spid="122982" grpId="0" animBg="1"/>
      <p:bldP spid="122982" grpId="1" animBg="1"/>
      <p:bldP spid="122982" grpId="2" animBg="1"/>
      <p:bldP spid="122982" grpId="3" animBg="1"/>
      <p:bldP spid="122982" grpId="4" animBg="1"/>
      <p:bldP spid="122982" grpId="5" animBg="1"/>
      <p:bldP spid="122977" grpId="0" animBg="1"/>
      <p:bldP spid="122977" grpId="1" animBg="1"/>
      <p:bldP spid="122977" grpId="2" animBg="1"/>
      <p:bldP spid="122977" grpId="3" animBg="1"/>
      <p:bldP spid="122977" grpId="4" animBg="1"/>
      <p:bldP spid="122995" grpId="0"/>
      <p:bldP spid="12299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2B1A07-FD47-4D7F-9994-6CD60B76A3AD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95288" y="-127000"/>
            <a:ext cx="7772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4400" b="1">
                <a:solidFill>
                  <a:schemeClr val="accent2"/>
                </a:solidFill>
              </a:rPr>
              <a:t>Сортировка Шелла</a:t>
            </a:r>
          </a:p>
        </p:txBody>
      </p:sp>
      <p:sp>
        <p:nvSpPr>
          <p:cNvPr id="124981" name="Text Box 53"/>
          <p:cNvSpPr txBox="1">
            <a:spLocks noChangeArrowheads="1"/>
          </p:cNvSpPr>
          <p:nvPr/>
        </p:nvSpPr>
        <p:spPr bwMode="auto">
          <a:xfrm>
            <a:off x="2484438" y="2708275"/>
            <a:ext cx="1001712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4</a:t>
            </a:r>
          </a:p>
        </p:txBody>
      </p:sp>
      <p:sp>
        <p:nvSpPr>
          <p:cNvPr id="124982" name="Text Box 54"/>
          <p:cNvSpPr txBox="1">
            <a:spLocks noChangeArrowheads="1"/>
          </p:cNvSpPr>
          <p:nvPr/>
        </p:nvSpPr>
        <p:spPr bwMode="auto">
          <a:xfrm>
            <a:off x="12700" y="2708275"/>
            <a:ext cx="1001713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</a:t>
            </a:r>
          </a:p>
        </p:txBody>
      </p:sp>
      <p:sp>
        <p:nvSpPr>
          <p:cNvPr id="124983" name="Text Box 55"/>
          <p:cNvSpPr txBox="1">
            <a:spLocks noChangeArrowheads="1"/>
          </p:cNvSpPr>
          <p:nvPr/>
        </p:nvSpPr>
        <p:spPr bwMode="auto">
          <a:xfrm>
            <a:off x="1290638" y="2708275"/>
            <a:ext cx="968375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124985" name="Text Box 57"/>
          <p:cNvSpPr txBox="1">
            <a:spLocks noChangeArrowheads="1"/>
          </p:cNvSpPr>
          <p:nvPr/>
        </p:nvSpPr>
        <p:spPr bwMode="auto">
          <a:xfrm>
            <a:off x="0" y="617538"/>
            <a:ext cx="8459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3200" b="1" i="1">
                <a:solidFill>
                  <a:schemeClr val="accent2"/>
                </a:solidFill>
              </a:rPr>
              <a:t>3 шаг. 1 группа из 8-ми элементов</a:t>
            </a:r>
          </a:p>
        </p:txBody>
      </p:sp>
      <p:sp>
        <p:nvSpPr>
          <p:cNvPr id="124999" name="Text Box 71"/>
          <p:cNvSpPr txBox="1">
            <a:spLocks noChangeArrowheads="1"/>
          </p:cNvSpPr>
          <p:nvPr/>
        </p:nvSpPr>
        <p:spPr bwMode="auto">
          <a:xfrm>
            <a:off x="395288" y="4365625"/>
            <a:ext cx="7775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Массив отсортирован по возрастанию</a:t>
            </a:r>
          </a:p>
        </p:txBody>
      </p:sp>
      <p:sp>
        <p:nvSpPr>
          <p:cNvPr id="37897" name="WordArt 72"/>
          <p:cNvSpPr>
            <a:spLocks noChangeArrowheads="1" noChangeShapeType="1" noTextEdit="1"/>
          </p:cNvSpPr>
          <p:nvPr/>
        </p:nvSpPr>
        <p:spPr bwMode="auto">
          <a:xfrm>
            <a:off x="179388" y="1196975"/>
            <a:ext cx="3067050" cy="5238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solidFill>
                  <a:schemeClr val="accent2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по возрастанию</a:t>
            </a:r>
          </a:p>
        </p:txBody>
      </p:sp>
      <p:sp>
        <p:nvSpPr>
          <p:cNvPr id="125003" name="Text Box 75"/>
          <p:cNvSpPr txBox="1">
            <a:spLocks noChangeArrowheads="1"/>
          </p:cNvSpPr>
          <p:nvPr/>
        </p:nvSpPr>
        <p:spPr bwMode="auto">
          <a:xfrm>
            <a:off x="4830763" y="2708275"/>
            <a:ext cx="1008062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12</a:t>
            </a:r>
          </a:p>
        </p:txBody>
      </p:sp>
      <p:sp>
        <p:nvSpPr>
          <p:cNvPr id="125015" name="Text Box 87"/>
          <p:cNvSpPr txBox="1">
            <a:spLocks noChangeArrowheads="1"/>
          </p:cNvSpPr>
          <p:nvPr/>
        </p:nvSpPr>
        <p:spPr bwMode="auto">
          <a:xfrm>
            <a:off x="7121525" y="2708275"/>
            <a:ext cx="865188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14</a:t>
            </a:r>
          </a:p>
        </p:txBody>
      </p:sp>
      <p:sp>
        <p:nvSpPr>
          <p:cNvPr id="125018" name="Text Box 90"/>
          <p:cNvSpPr txBox="1">
            <a:spLocks noChangeArrowheads="1"/>
          </p:cNvSpPr>
          <p:nvPr/>
        </p:nvSpPr>
        <p:spPr bwMode="auto">
          <a:xfrm>
            <a:off x="8172450" y="2708275"/>
            <a:ext cx="792163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9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5022" name="Text Box 94"/>
          <p:cNvSpPr txBox="1">
            <a:spLocks noChangeArrowheads="1"/>
          </p:cNvSpPr>
          <p:nvPr/>
        </p:nvSpPr>
        <p:spPr bwMode="auto">
          <a:xfrm>
            <a:off x="6054725" y="2708275"/>
            <a:ext cx="865188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5023" name="Text Box 95"/>
          <p:cNvSpPr txBox="1">
            <a:spLocks noChangeArrowheads="1"/>
          </p:cNvSpPr>
          <p:nvPr/>
        </p:nvSpPr>
        <p:spPr bwMode="auto">
          <a:xfrm>
            <a:off x="3722688" y="2708275"/>
            <a:ext cx="863600" cy="822325"/>
          </a:xfrm>
          <a:prstGeom prst="rect">
            <a:avLst/>
          </a:prstGeom>
          <a:solidFill>
            <a:srgbClr val="990033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33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7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5028" name="Rectangle 100"/>
          <p:cNvSpPr>
            <a:spLocks noChangeArrowheads="1"/>
          </p:cNvSpPr>
          <p:nvPr/>
        </p:nvSpPr>
        <p:spPr bwMode="auto">
          <a:xfrm>
            <a:off x="0" y="2492375"/>
            <a:ext cx="1187450" cy="10795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5031" name="Text Box 103"/>
          <p:cNvSpPr txBox="1">
            <a:spLocks noChangeArrowheads="1"/>
          </p:cNvSpPr>
          <p:nvPr/>
        </p:nvSpPr>
        <p:spPr bwMode="auto">
          <a:xfrm>
            <a:off x="808038" y="358616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1&lt;6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33" name="Text Box 105"/>
          <p:cNvSpPr txBox="1">
            <a:spLocks noChangeArrowheads="1"/>
          </p:cNvSpPr>
          <p:nvPr/>
        </p:nvSpPr>
        <p:spPr bwMode="auto">
          <a:xfrm>
            <a:off x="2173288" y="357346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6&gt;4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34" name="Text Box 106"/>
          <p:cNvSpPr txBox="1">
            <a:spLocks noChangeArrowheads="1"/>
          </p:cNvSpPr>
          <p:nvPr/>
        </p:nvSpPr>
        <p:spPr bwMode="auto">
          <a:xfrm>
            <a:off x="2484438" y="2708275"/>
            <a:ext cx="1001712" cy="822325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6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5035" name="Text Box 107"/>
          <p:cNvSpPr txBox="1">
            <a:spLocks noChangeArrowheads="1"/>
          </p:cNvSpPr>
          <p:nvPr/>
        </p:nvSpPr>
        <p:spPr bwMode="auto">
          <a:xfrm>
            <a:off x="1287463" y="2693988"/>
            <a:ext cx="968375" cy="822325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4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5036" name="Text Box 108"/>
          <p:cNvSpPr txBox="1">
            <a:spLocks noChangeArrowheads="1"/>
          </p:cNvSpPr>
          <p:nvPr/>
        </p:nvSpPr>
        <p:spPr bwMode="auto">
          <a:xfrm>
            <a:off x="827088" y="357346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1&lt;4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29" name="Rectangle 101"/>
          <p:cNvSpPr>
            <a:spLocks noChangeArrowheads="1"/>
          </p:cNvSpPr>
          <p:nvPr/>
        </p:nvSpPr>
        <p:spPr bwMode="auto">
          <a:xfrm>
            <a:off x="1296988" y="2492375"/>
            <a:ext cx="1187450" cy="10795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5032" name="Rectangle 104"/>
          <p:cNvSpPr>
            <a:spLocks noChangeArrowheads="1"/>
          </p:cNvSpPr>
          <p:nvPr/>
        </p:nvSpPr>
        <p:spPr bwMode="auto">
          <a:xfrm>
            <a:off x="2484438" y="2492375"/>
            <a:ext cx="1187450" cy="10795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5037" name="Rectangle 109"/>
          <p:cNvSpPr>
            <a:spLocks noChangeArrowheads="1"/>
          </p:cNvSpPr>
          <p:nvPr/>
        </p:nvSpPr>
        <p:spPr bwMode="auto">
          <a:xfrm>
            <a:off x="3671888" y="2492375"/>
            <a:ext cx="1116012" cy="10795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5038" name="Text Box 110"/>
          <p:cNvSpPr txBox="1">
            <a:spLocks noChangeArrowheads="1"/>
          </p:cNvSpPr>
          <p:nvPr/>
        </p:nvSpPr>
        <p:spPr bwMode="auto">
          <a:xfrm>
            <a:off x="3276600" y="357346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6&lt;7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39" name="Text Box 111"/>
          <p:cNvSpPr txBox="1">
            <a:spLocks noChangeArrowheads="1"/>
          </p:cNvSpPr>
          <p:nvPr/>
        </p:nvSpPr>
        <p:spPr bwMode="auto">
          <a:xfrm>
            <a:off x="2124075" y="357346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4&lt;6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41" name="Text Box 113"/>
          <p:cNvSpPr txBox="1">
            <a:spLocks noChangeArrowheads="1"/>
          </p:cNvSpPr>
          <p:nvPr/>
        </p:nvSpPr>
        <p:spPr bwMode="auto">
          <a:xfrm>
            <a:off x="4356100" y="3573463"/>
            <a:ext cx="121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7&lt;12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43" name="Text Box 115"/>
          <p:cNvSpPr txBox="1">
            <a:spLocks noChangeArrowheads="1"/>
          </p:cNvSpPr>
          <p:nvPr/>
        </p:nvSpPr>
        <p:spPr bwMode="auto">
          <a:xfrm>
            <a:off x="5446713" y="3573463"/>
            <a:ext cx="121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12&gt;8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44" name="Text Box 116"/>
          <p:cNvSpPr txBox="1">
            <a:spLocks noChangeArrowheads="1"/>
          </p:cNvSpPr>
          <p:nvPr/>
        </p:nvSpPr>
        <p:spPr bwMode="auto">
          <a:xfrm>
            <a:off x="4859338" y="2708275"/>
            <a:ext cx="950912" cy="822325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5045" name="Text Box 117"/>
          <p:cNvSpPr txBox="1">
            <a:spLocks noChangeArrowheads="1"/>
          </p:cNvSpPr>
          <p:nvPr/>
        </p:nvSpPr>
        <p:spPr bwMode="auto">
          <a:xfrm>
            <a:off x="6026150" y="2722563"/>
            <a:ext cx="865188" cy="822325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12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5046" name="Text Box 118"/>
          <p:cNvSpPr txBox="1">
            <a:spLocks noChangeArrowheads="1"/>
          </p:cNvSpPr>
          <p:nvPr/>
        </p:nvSpPr>
        <p:spPr bwMode="auto">
          <a:xfrm>
            <a:off x="4356100" y="357346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7&lt;8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48" name="Text Box 120"/>
          <p:cNvSpPr txBox="1">
            <a:spLocks noChangeArrowheads="1"/>
          </p:cNvSpPr>
          <p:nvPr/>
        </p:nvSpPr>
        <p:spPr bwMode="auto">
          <a:xfrm>
            <a:off x="6516688" y="3573463"/>
            <a:ext cx="146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12&lt;14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49" name="Text Box 121"/>
          <p:cNvSpPr txBox="1">
            <a:spLocks noChangeArrowheads="1"/>
          </p:cNvSpPr>
          <p:nvPr/>
        </p:nvSpPr>
        <p:spPr bwMode="auto">
          <a:xfrm>
            <a:off x="5435600" y="3573463"/>
            <a:ext cx="121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8&lt;12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51" name="Text Box 123"/>
          <p:cNvSpPr txBox="1">
            <a:spLocks noChangeArrowheads="1"/>
          </p:cNvSpPr>
          <p:nvPr/>
        </p:nvSpPr>
        <p:spPr bwMode="auto">
          <a:xfrm>
            <a:off x="7426325" y="3573463"/>
            <a:ext cx="121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14&gt;9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52" name="Text Box 124"/>
          <p:cNvSpPr txBox="1">
            <a:spLocks noChangeArrowheads="1"/>
          </p:cNvSpPr>
          <p:nvPr/>
        </p:nvSpPr>
        <p:spPr bwMode="auto">
          <a:xfrm>
            <a:off x="7092950" y="2722563"/>
            <a:ext cx="865188" cy="822325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9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5053" name="Text Box 125"/>
          <p:cNvSpPr txBox="1">
            <a:spLocks noChangeArrowheads="1"/>
          </p:cNvSpPr>
          <p:nvPr/>
        </p:nvSpPr>
        <p:spPr bwMode="auto">
          <a:xfrm>
            <a:off x="8158163" y="2708275"/>
            <a:ext cx="866775" cy="822325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14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5050" name="Rectangle 122"/>
          <p:cNvSpPr>
            <a:spLocks noChangeArrowheads="1"/>
          </p:cNvSpPr>
          <p:nvPr/>
        </p:nvSpPr>
        <p:spPr bwMode="auto">
          <a:xfrm>
            <a:off x="8156575" y="2492375"/>
            <a:ext cx="987425" cy="10795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5054" name="Text Box 126"/>
          <p:cNvSpPr txBox="1">
            <a:spLocks noChangeArrowheads="1"/>
          </p:cNvSpPr>
          <p:nvPr/>
        </p:nvSpPr>
        <p:spPr bwMode="auto">
          <a:xfrm>
            <a:off x="6489700" y="3579813"/>
            <a:ext cx="121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12&gt;9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55" name="Text Box 127"/>
          <p:cNvSpPr txBox="1">
            <a:spLocks noChangeArrowheads="1"/>
          </p:cNvSpPr>
          <p:nvPr/>
        </p:nvSpPr>
        <p:spPr bwMode="auto">
          <a:xfrm>
            <a:off x="6011863" y="2708275"/>
            <a:ext cx="865187" cy="822325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9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5056" name="Text Box 128"/>
          <p:cNvSpPr txBox="1">
            <a:spLocks noChangeArrowheads="1"/>
          </p:cNvSpPr>
          <p:nvPr/>
        </p:nvSpPr>
        <p:spPr bwMode="auto">
          <a:xfrm>
            <a:off x="7078663" y="2693988"/>
            <a:ext cx="865187" cy="822325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ru-RU" sz="5400" b="1">
                <a:solidFill>
                  <a:schemeClr val="bg1"/>
                </a:solidFill>
                <a:latin typeface="Arial Rounded MT Bold" pitchFamily="34" charset="0"/>
              </a:rPr>
              <a:t>12</a:t>
            </a:r>
            <a:endParaRPr lang="ru-RU" altLang="ru-RU" sz="5400" b="1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25047" name="Rectangle 119"/>
          <p:cNvSpPr>
            <a:spLocks noChangeArrowheads="1"/>
          </p:cNvSpPr>
          <p:nvPr/>
        </p:nvSpPr>
        <p:spPr bwMode="auto">
          <a:xfrm>
            <a:off x="7091363" y="2492375"/>
            <a:ext cx="1081087" cy="10795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5057" name="Text Box 129"/>
          <p:cNvSpPr txBox="1">
            <a:spLocks noChangeArrowheads="1"/>
          </p:cNvSpPr>
          <p:nvPr/>
        </p:nvSpPr>
        <p:spPr bwMode="auto">
          <a:xfrm>
            <a:off x="5435600" y="357346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3600" b="1">
                <a:solidFill>
                  <a:srgbClr val="0000CC"/>
                </a:solidFill>
              </a:rPr>
              <a:t>8&lt;9</a:t>
            </a:r>
            <a:endParaRPr lang="ru-RU" altLang="ru-RU" sz="3600" b="1">
              <a:solidFill>
                <a:srgbClr val="0000CC"/>
              </a:solidFill>
            </a:endParaRPr>
          </a:p>
        </p:txBody>
      </p:sp>
      <p:sp>
        <p:nvSpPr>
          <p:cNvPr id="125042" name="Rectangle 114"/>
          <p:cNvSpPr>
            <a:spLocks noChangeArrowheads="1"/>
          </p:cNvSpPr>
          <p:nvPr/>
        </p:nvSpPr>
        <p:spPr bwMode="auto">
          <a:xfrm>
            <a:off x="6011863" y="2492375"/>
            <a:ext cx="1081087" cy="10795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5040" name="Rectangle 112"/>
          <p:cNvSpPr>
            <a:spLocks noChangeArrowheads="1"/>
          </p:cNvSpPr>
          <p:nvPr/>
        </p:nvSpPr>
        <p:spPr bwMode="auto">
          <a:xfrm>
            <a:off x="4859338" y="2492375"/>
            <a:ext cx="1152525" cy="10795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2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2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249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249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249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25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25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73988E-6 L 0.03541 0.16508 C 0.04288 0.20231 0.05399 0.22335 0.06562 0.22335 C 0.07899 0.22335 0.08958 0.20231 0.09705 0.16508 L 0.13264 4.73988E-6 " pathEditMode="relative" rAng="0" ptsTypes="FffFF">
                                      <p:cBhvr>
                                        <p:cTn id="58" dur="2000" fill="hold"/>
                                        <p:tgtEl>
                                          <p:spTgt spid="1249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32" y="1116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4.73988E-6 L -0.03594 -0.14521 C -0.04375 -0.17781 -0.05486 -0.19607 -0.06649 -0.19607 C -0.08021 -0.19607 -0.09045 -0.17781 -0.09809 -0.14521 L -0.13351 4.73988E-6 " pathEditMode="relative" rAng="0" ptsTypes="FffFF">
                                      <p:cBhvr>
                                        <p:cTn id="60" dur="2000" fill="hold"/>
                                        <p:tgtEl>
                                          <p:spTgt spid="124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-980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12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2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125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25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1000"/>
                                        <p:tgtEl>
                                          <p:spTgt spid="125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1000"/>
                                        <p:tgtEl>
                                          <p:spTgt spid="125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1000"/>
                                        <p:tgtEl>
                                          <p:spTgt spid="12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5" dur="1000" fill="hold"/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250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250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250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12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2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125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125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indefinite" fill="hold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9" dur="1000" fill="hold"/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1000"/>
                                        <p:tgtEl>
                                          <p:spTgt spid="12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12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125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25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indefinite" fill="hold" grpId="8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1000"/>
                                        <p:tgtEl>
                                          <p:spTgt spid="12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5" presetClass="emph" presetSubtype="0" repeatCount="indefinite" fill="hold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4" dur="1000" fill="hold"/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125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125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1000"/>
                                        <p:tgtEl>
                                          <p:spTgt spid="12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indefinite" fill="hold" grpId="4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1000"/>
                                        <p:tgtEl>
                                          <p:spTgt spid="12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0" dur="1000" fill="hold"/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125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125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125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12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125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125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repeatCount="indefinite" fill="hold" grpId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9" dur="1000" fill="hold"/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35" presetClass="emph" presetSubtype="0" repeatCount="indefinite" fill="hold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1" dur="1000" fill="hold"/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1000"/>
                                        <p:tgtEl>
                                          <p:spTgt spid="12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125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125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35" presetClass="emph" presetSubtype="0" repeatCount="indefinite" fill="hold" grpId="8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6" dur="1000" fill="hold"/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35" presetClass="emph" presetSubtype="0" repeatCount="indefinite" fill="hold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18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1000"/>
                                        <p:tgtEl>
                                          <p:spTgt spid="12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125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125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35" presetClass="emph" presetSubtype="0" repeatCount="indefinite" fill="hold" grpId="1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3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5" presetClass="emph" presetSubtype="0" repeatCount="indefinite" fill="hold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5" dur="1000" fill="hold"/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10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xit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125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125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5" presetClass="emph" presetSubtype="0" repeatCount="indefinite" fill="hold" grpId="3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3" dur="1000" fill="hold"/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1000"/>
                                        <p:tgtEl>
                                          <p:spTgt spid="12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1000"/>
                                        <p:tgtEl>
                                          <p:spTgt spid="12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2000" fill="hold"/>
                                        <p:tgtEl>
                                          <p:spTgt spid="1250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1250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1250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5" dur="1000" fill="hold"/>
                                        <p:tgtEl>
                                          <p:spTgt spid="1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4.73988E-6 L -0.03646 -0.13873 C -0.04375 -0.16995 -0.05486 -0.18729 -0.06615 -0.18729 C -0.07934 -0.18729 -0.08976 -0.16995 -0.09705 -0.13873 L -0.13177 4.73988E-6 " pathEditMode="relative" rAng="0" ptsTypes="FffFF">
                                      <p:cBhvr>
                                        <p:cTn id="269" dur="2000" fill="hold"/>
                                        <p:tgtEl>
                                          <p:spTgt spid="125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9364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2 4.73988E-6 L 0.03003 0.16508 C 0.03732 0.20231 0.04809 0.22335 0.05955 0.22335 C 0.07239 0.22335 0.08264 0.20231 0.08993 0.16508 L 0.12482 4.73988E-6 " pathEditMode="relative" rAng="0" ptsTypes="FffFF">
                                      <p:cBhvr>
                                        <p:cTn id="271" dur="2000" fill="hold"/>
                                        <p:tgtEl>
                                          <p:spTgt spid="125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11168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1000"/>
                                        <p:tgtEl>
                                          <p:spTgt spid="12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2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125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125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5" presetClass="emph" presetSubtype="0" repeatCount="indefinite" fill="hold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3" dur="1000" fill="hold"/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1000"/>
                                        <p:tgtEl>
                                          <p:spTgt spid="12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35" presetClass="emph" presetSubtype="0" repeatCount="indefinite" fill="hold" grpId="7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8" dur="1000" fill="hold"/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2" dur="500"/>
                                        <p:tgtEl>
                                          <p:spTgt spid="125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5" dur="500"/>
                                        <p:tgtEl>
                                          <p:spTgt spid="125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35" presetClass="emph" presetSubtype="0" repeatCount="indefinite" fill="hold" grpId="8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0" dur="1000" fill="hold"/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35" presetClass="emph" presetSubtype="0" repeatCount="indefinite" fill="hold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2" dur="1000" fill="hold"/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1000"/>
                                        <p:tgtEl>
                                          <p:spTgt spid="12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 nodeType="clickPar">
                      <p:stCondLst>
                        <p:cond delay="indefinite"/>
                      </p:stCondLst>
                      <p:childTnLst>
                        <p:par>
                          <p:cTn id="3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8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9" dur="500"/>
                                        <p:tgtEl>
                                          <p:spTgt spid="125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9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2" dur="500"/>
                                        <p:tgtEl>
                                          <p:spTgt spid="125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35" presetClass="emph" presetSubtype="0" repeatCount="indefinite" fill="hold" grpId="1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7" dur="1000" fill="hold"/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35" presetClass="emph" presetSubtype="0" repeatCount="indefinite" fill="hold" grpId="1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9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1000"/>
                                        <p:tgtEl>
                                          <p:spTgt spid="12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9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6" dur="500"/>
                                        <p:tgtEl>
                                          <p:spTgt spid="125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9" dur="500"/>
                                        <p:tgtEl>
                                          <p:spTgt spid="125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35" presetClass="emph" presetSubtype="0" repeatCount="indefinite" fill="hold" grpId="1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4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35" presetClass="emph" presetSubtype="0" repeatCount="indefinite" fill="hold" grpId="1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6" dur="1000" fill="hold"/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xit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3" dur="500"/>
                                        <p:tgtEl>
                                          <p:spTgt spid="125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9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9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9" dur="500"/>
                                        <p:tgtEl>
                                          <p:spTgt spid="125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1000"/>
                                        <p:tgtEl>
                                          <p:spTgt spid="12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67" dur="1000" fill="hold"/>
                                        <p:tgtEl>
                                          <p:spTgt spid="12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35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69" dur="1000" fill="hold"/>
                                        <p:tgtEl>
                                          <p:spTgt spid="1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2000" fill="hold"/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72" dur="2000" fill="hold"/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2000" fill="hold"/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6" dur="1000"/>
                                        <p:tgtEl>
                                          <p:spTgt spid="12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0" dur="500"/>
                                        <p:tgtEl>
                                          <p:spTgt spid="125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3" dur="500"/>
                                        <p:tgtEl>
                                          <p:spTgt spid="125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35" presetClass="emph" presetSubtype="0" repeatCount="indefinite" fill="hold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8" dur="1000" fill="hold"/>
                                        <p:tgtEl>
                                          <p:spTgt spid="1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35" presetClass="emph" presetSubtype="0" repeatCount="indefinite" fill="hold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90" dur="1000" fill="hold"/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1000"/>
                                        <p:tgtEl>
                                          <p:spTgt spid="12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7" dur="500"/>
                                        <p:tgtEl>
                                          <p:spTgt spid="125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0" dur="500"/>
                                        <p:tgtEl>
                                          <p:spTgt spid="125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35" presetClass="emph" presetSubtype="0" repeatCount="indefinite" fill="hold" grpId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5" dur="1000" fill="hold"/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6" presetID="35" presetClass="emph" presetSubtype="0" repeatCount="indefinite" fill="hold" grpId="1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07" dur="1000" fill="hold"/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1000"/>
                                        <p:tgtEl>
                                          <p:spTgt spid="12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9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4" dur="500"/>
                                        <p:tgtEl>
                                          <p:spTgt spid="125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7" dur="500"/>
                                        <p:tgtEl>
                                          <p:spTgt spid="125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35" presetClass="emph" presetSubtype="0" repeatCount="indefinite" fill="hold" grpId="1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2" dur="1000" fill="hold"/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3" presetID="35" presetClass="emph" presetSubtype="0" repeatCount="indefinite" fill="hold" grpId="1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4" dur="1000" fill="hold"/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1000"/>
                                        <p:tgtEl>
                                          <p:spTgt spid="12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 nodeType="clickPar">
                      <p:stCondLst>
                        <p:cond delay="indefinite"/>
                      </p:stCondLst>
                      <p:childTnLst>
                        <p:par>
                          <p:cTn id="4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0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1" dur="500"/>
                                        <p:tgtEl>
                                          <p:spTgt spid="125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9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4" dur="500"/>
                                        <p:tgtEl>
                                          <p:spTgt spid="125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35" presetClass="emph" presetSubtype="0" repeatCount="indefinite" fill="hold" grpId="1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39" dur="1000" fill="hold"/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0" presetID="35" presetClass="emph" presetSubtype="0" repeatCount="indefinite" fill="hold" grpId="1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1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1000"/>
                                        <p:tgtEl>
                                          <p:spTgt spid="12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8" dur="500"/>
                                        <p:tgtEl>
                                          <p:spTgt spid="125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9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1" dur="500"/>
                                        <p:tgtEl>
                                          <p:spTgt spid="125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35" presetClass="emph" presetSubtype="0" repeatCount="indefinite" fill="hold" grpId="1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56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35" presetClass="emph" presetSubtype="0" repeatCount="indefinite" fill="hold" grpId="1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58" dur="1000" fill="hold"/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9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10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 nodeType="clickPar">
                      <p:stCondLst>
                        <p:cond delay="indefinite"/>
                      </p:stCondLst>
                      <p:childTnLst>
                        <p:par>
                          <p:cTn id="4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4" presetID="9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5" dur="5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9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8" dur="500"/>
                                        <p:tgtEl>
                                          <p:spTgt spid="125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9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1" dur="500"/>
                                        <p:tgtEl>
                                          <p:spTgt spid="125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1000"/>
                                        <p:tgtEl>
                                          <p:spTgt spid="12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9" dur="1000" fill="hold"/>
                                        <p:tgtEl>
                                          <p:spTgt spid="12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1" dur="2000" fill="hold"/>
                                        <p:tgtEl>
                                          <p:spTgt spid="125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482" dur="2000" fill="hold"/>
                                        <p:tgtEl>
                                          <p:spTgt spid="125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3" dur="2000" fill="hold"/>
                                        <p:tgtEl>
                                          <p:spTgt spid="125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35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5" dur="1000" fill="hold"/>
                                        <p:tgtEl>
                                          <p:spTgt spid="12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8" dur="1000"/>
                                        <p:tgtEl>
                                          <p:spTgt spid="12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73988E-6 L 0.0349 0.17271 C 0.04236 0.21179 0.0533 0.23375 0.06476 0.23375 C 0.07778 0.23375 0.0882 0.21179 0.09566 0.17271 L 0.13073 4.73988E-6 " pathEditMode="relative" rAng="0" ptsTypes="FffFF">
                                      <p:cBhvr>
                                        <p:cTn id="492" dur="2000" fill="hold"/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11676"/>
                                    </p:animMotion>
                                  </p:childTnLst>
                                </p:cTn>
                              </p:par>
                              <p:par>
                                <p:cTn id="493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73988E-6 L -0.02969 -0.15307 C -0.03576 -0.18752 -0.04514 -0.20671 -0.05469 -0.20671 C -0.0658 -0.20671 -0.07465 -0.18752 -0.08073 -0.15307 L -0.11024 4.73988E-6 " pathEditMode="relative" rAng="0" ptsTypes="FffFF">
                                      <p:cBhvr>
                                        <p:cTn id="494" dur="2000" fill="hold"/>
                                        <p:tgtEl>
                                          <p:spTgt spid="1250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10335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7" dur="500"/>
                                        <p:tgtEl>
                                          <p:spTgt spid="12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12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8" dur="500"/>
                                        <p:tgtEl>
                                          <p:spTgt spid="125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1" dur="500"/>
                                        <p:tgtEl>
                                          <p:spTgt spid="125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35" presetClass="emph" presetSubtype="0" repeatCount="indefinite" fill="hold" grpId="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6" dur="1000" fill="hold"/>
                                        <p:tgtEl>
                                          <p:spTgt spid="12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35" presetClass="emph" presetSubtype="0" repeatCount="indefinite" fill="hold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18" dur="1000" fill="hold"/>
                                        <p:tgtEl>
                                          <p:spTgt spid="1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1" dur="1000"/>
                                        <p:tgtEl>
                                          <p:spTgt spid="12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 nodeType="clickPar">
                      <p:stCondLst>
                        <p:cond delay="indefinite"/>
                      </p:stCondLst>
                      <p:childTnLst>
                        <p:par>
                          <p:cTn id="5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208 L 0.03264 0.16138 C 0.03906 0.19838 0.04861 0.21919 0.05868 0.21919 C 0.07014 0.21919 0.07934 0.19838 0.08576 0.16138 L 0.11667 -0.00208 " pathEditMode="relative" rAng="0" ptsTypes="FffFF">
                                      <p:cBhvr>
                                        <p:cTn id="525" dur="2000" fill="hold"/>
                                        <p:tgtEl>
                                          <p:spTgt spid="125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11052"/>
                                    </p:animMotion>
                                  </p:childTnLst>
                                </p:cTn>
                              </p:par>
                              <p:par>
                                <p:cTn id="526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73988E-6 L -0.02969 -0.15307 C -0.03577 -0.18752 -0.04514 -0.20671 -0.05469 -0.20671 C -0.0658 -0.20671 -0.07466 -0.18752 -0.08073 -0.15307 L -0.11025 4.73988E-6 " pathEditMode="relative" rAng="0" ptsTypes="FffFF">
                                      <p:cBhvr>
                                        <p:cTn id="527" dur="2000" fill="hold"/>
                                        <p:tgtEl>
                                          <p:spTgt spid="125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-10335"/>
                                    </p:animMotion>
                                  </p:childTnLst>
                                </p:cTn>
                              </p:par>
                              <p:par>
                                <p:cTn id="5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0" dur="500"/>
                                        <p:tgtEl>
                                          <p:spTgt spid="12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3" dur="500"/>
                                        <p:tgtEl>
                                          <p:spTgt spid="12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 nodeType="clickPar">
                      <p:stCondLst>
                        <p:cond delay="indefinite"/>
                      </p:stCondLst>
                      <p:childTnLst>
                        <p:par>
                          <p:cTn id="5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7" dur="500"/>
                                        <p:tgtEl>
                                          <p:spTgt spid="125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4" dur="500"/>
                                        <p:tgtEl>
                                          <p:spTgt spid="125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 nodeType="clickPar">
                      <p:stCondLst>
                        <p:cond delay="indefinite"/>
                      </p:stCondLst>
                      <p:childTnLst>
                        <p:par>
                          <p:cTn id="5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35" presetClass="emph" presetSubtype="0" repeatCount="indefinite" fill="hold" grpId="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9" dur="1000" fill="hold"/>
                                        <p:tgtEl>
                                          <p:spTgt spid="1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0" presetID="35" presetClass="emph" presetSubtype="0" repeatCount="indefinite" fill="hold" grpId="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51" dur="1000" fill="hold"/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4" dur="1000"/>
                                        <p:tgtEl>
                                          <p:spTgt spid="12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8" dur="500"/>
                                        <p:tgtEl>
                                          <p:spTgt spid="125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9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1" dur="500"/>
                                        <p:tgtEl>
                                          <p:spTgt spid="125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35" presetClass="emph" presetSubtype="0" repeatCount="indefinite" fill="hold" grpId="1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66" dur="1000" fill="hold"/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7" presetID="35" presetClass="emph" presetSubtype="0" repeatCount="indefinite" fill="hold" grpId="1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68" dur="1000" fill="hold"/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1" dur="1000"/>
                                        <p:tgtEl>
                                          <p:spTgt spid="12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 nodeType="clickPar">
                      <p:stCondLst>
                        <p:cond delay="indefinite"/>
                      </p:stCondLst>
                      <p:childTnLst>
                        <p:par>
                          <p:cTn id="5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4" presetID="9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5" dur="500"/>
                                        <p:tgtEl>
                                          <p:spTgt spid="125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8" dur="500"/>
                                        <p:tgtEl>
                                          <p:spTgt spid="125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0" fill="hold" nodeType="clickPar">
                      <p:stCondLst>
                        <p:cond delay="indefinite"/>
                      </p:stCondLst>
                      <p:childTnLst>
                        <p:par>
                          <p:cTn id="5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2" presetID="35" presetClass="emph" presetSubtype="0" repeatCount="indefinite" fill="hold" grpId="14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83" dur="1000" fill="hold"/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4" presetID="35" presetClass="emph" presetSubtype="0" repeatCount="indefinite" fill="hold" grpId="1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85" dur="1000" fill="hold"/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6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8" dur="1000"/>
                                        <p:tgtEl>
                                          <p:spTgt spid="12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 nodeType="clickPar">
                      <p:stCondLst>
                        <p:cond delay="indefinite"/>
                      </p:stCondLst>
                      <p:childTnLst>
                        <p:par>
                          <p:cTn id="5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1" presetID="9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2" dur="500"/>
                                        <p:tgtEl>
                                          <p:spTgt spid="125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4" presetID="9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5" dur="500"/>
                                        <p:tgtEl>
                                          <p:spTgt spid="125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7" fill="hold" nodeType="clickPar">
                      <p:stCondLst>
                        <p:cond delay="indefinite"/>
                      </p:stCondLst>
                      <p:childTnLst>
                        <p:par>
                          <p:cTn id="5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9" presetID="35" presetClass="emph" presetSubtype="0" repeatCount="indefinite" fill="hold" grpId="17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0" dur="1000" fill="hold"/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1" presetID="35" presetClass="emph" presetSubtype="0" repeatCount="indefinite" fill="hold" grpId="19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02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3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5" dur="1000"/>
                                        <p:tgtEl>
                                          <p:spTgt spid="12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 nodeType="clickPar">
                      <p:stCondLst>
                        <p:cond delay="indefinite"/>
                      </p:stCondLst>
                      <p:childTnLst>
                        <p:par>
                          <p:cTn id="6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8" presetID="9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9" dur="500"/>
                                        <p:tgtEl>
                                          <p:spTgt spid="125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9" presetClass="exit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2" dur="500"/>
                                        <p:tgtEl>
                                          <p:spTgt spid="125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4" fill="hold" nodeType="clickPar">
                      <p:stCondLst>
                        <p:cond delay="indefinite"/>
                      </p:stCondLst>
                      <p:childTnLst>
                        <p:par>
                          <p:cTn id="6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6" presetID="35" presetClass="emph" presetSubtype="0" repeatCount="indefinite" fill="hold" grpId="2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17" dur="1000" fill="hold"/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8" presetID="35" presetClass="emph" presetSubtype="0" repeatCount="indefinite" fill="hold" grpId="1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19" dur="1000" fill="hold"/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0" presetID="22" presetClass="entr" presetSubtype="8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2" dur="10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 nodeType="clickPar">
                      <p:stCondLst>
                        <p:cond delay="indefinite"/>
                      </p:stCondLst>
                      <p:childTnLst>
                        <p:par>
                          <p:cTn id="6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5" presetID="9" presetClass="exit" presetSubtype="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6" dur="500"/>
                                        <p:tgtEl>
                                          <p:spTgt spid="125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9" presetClass="exit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9" dur="500"/>
                                        <p:tgtEl>
                                          <p:spTgt spid="125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9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2" dur="500"/>
                                        <p:tgtEl>
                                          <p:spTgt spid="125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4" fill="hold" nodeType="clickPar">
                      <p:stCondLst>
                        <p:cond delay="indefinite"/>
                      </p:stCondLst>
                      <p:childTnLst>
                        <p:par>
                          <p:cTn id="6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7" dur="500"/>
                                        <p:tgtEl>
                                          <p:spTgt spid="124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1" dur="1000"/>
                                        <p:tgtEl>
                                          <p:spTgt spid="1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81" grpId="0" animBg="1"/>
      <p:bldP spid="124983" grpId="0" animBg="1"/>
      <p:bldP spid="124985" grpId="0"/>
      <p:bldP spid="124985" grpId="1"/>
      <p:bldP spid="124999" grpId="0"/>
      <p:bldP spid="125003" grpId="0" animBg="1"/>
      <p:bldP spid="125003" grpId="1" animBg="1"/>
      <p:bldP spid="125015" grpId="0" animBg="1"/>
      <p:bldP spid="125015" grpId="1" animBg="1"/>
      <p:bldP spid="125018" grpId="0" animBg="1"/>
      <p:bldP spid="125018" grpId="1" animBg="1"/>
      <p:bldP spid="125022" grpId="0" animBg="1"/>
      <p:bldP spid="125022" grpId="1" animBg="1"/>
      <p:bldP spid="125028" grpId="0" animBg="1"/>
      <p:bldP spid="125028" grpId="1" animBg="1"/>
      <p:bldP spid="125028" grpId="2" animBg="1"/>
      <p:bldP spid="125028" grpId="3" animBg="1"/>
      <p:bldP spid="125028" grpId="4" animBg="1"/>
      <p:bldP spid="125028" grpId="5" animBg="1"/>
      <p:bldP spid="125028" grpId="6" animBg="1"/>
      <p:bldP spid="125028" grpId="7" animBg="1"/>
      <p:bldP spid="125028" grpId="8" animBg="1"/>
      <p:bldP spid="125028" grpId="9" animBg="1"/>
      <p:bldP spid="125028" grpId="10" animBg="1"/>
      <p:bldP spid="125028" grpId="11" animBg="1"/>
      <p:bldP spid="125028" grpId="12" animBg="1"/>
      <p:bldP spid="125028" grpId="13" animBg="1"/>
      <p:bldP spid="125028" grpId="14" animBg="1"/>
      <p:bldP spid="125028" grpId="15" animBg="1"/>
      <p:bldP spid="125028" grpId="16" animBg="1"/>
      <p:bldP spid="125031" grpId="0"/>
      <p:bldP spid="125031" grpId="1"/>
      <p:bldP spid="125033" grpId="0"/>
      <p:bldP spid="125033" grpId="1"/>
      <p:bldP spid="125034" grpId="0" animBg="1"/>
      <p:bldP spid="125035" grpId="0" animBg="1"/>
      <p:bldP spid="125036" grpId="0"/>
      <p:bldP spid="125036" grpId="1"/>
      <p:bldP spid="125036" grpId="2"/>
      <p:bldP spid="125036" grpId="3"/>
      <p:bldP spid="125036" grpId="4"/>
      <p:bldP spid="125036" grpId="5"/>
      <p:bldP spid="125036" grpId="6"/>
      <p:bldP spid="125036" grpId="7"/>
      <p:bldP spid="125036" grpId="8"/>
      <p:bldP spid="125036" grpId="9"/>
      <p:bldP spid="125036" grpId="10"/>
      <p:bldP spid="125036" grpId="11"/>
      <p:bldP spid="125029" grpId="0" animBg="1"/>
      <p:bldP spid="125029" grpId="1" animBg="1"/>
      <p:bldP spid="125029" grpId="2" animBg="1"/>
      <p:bldP spid="125029" grpId="3" animBg="1"/>
      <p:bldP spid="125029" grpId="4" animBg="1"/>
      <p:bldP spid="125029" grpId="5" animBg="1"/>
      <p:bldP spid="125029" grpId="6" animBg="1"/>
      <p:bldP spid="125029" grpId="7" animBg="1"/>
      <p:bldP spid="125029" grpId="8" animBg="1"/>
      <p:bldP spid="125029" grpId="9" animBg="1"/>
      <p:bldP spid="125029" grpId="10" animBg="1"/>
      <p:bldP spid="125029" grpId="11" animBg="1"/>
      <p:bldP spid="125029" grpId="12" animBg="1"/>
      <p:bldP spid="125029" grpId="13" animBg="1"/>
      <p:bldP spid="125029" grpId="14" animBg="1"/>
      <p:bldP spid="125029" grpId="15" animBg="1"/>
      <p:bldP spid="125029" grpId="16" animBg="1"/>
      <p:bldP spid="125029" grpId="17" animBg="1"/>
      <p:bldP spid="125029" grpId="18" animBg="1"/>
      <p:bldP spid="125029" grpId="19" animBg="1"/>
      <p:bldP spid="125029" grpId="20" animBg="1"/>
      <p:bldP spid="125029" grpId="21" animBg="1"/>
      <p:bldP spid="125032" grpId="0" animBg="1"/>
      <p:bldP spid="125032" grpId="1" animBg="1"/>
      <p:bldP spid="125032" grpId="2" animBg="1"/>
      <p:bldP spid="125032" grpId="3" animBg="1"/>
      <p:bldP spid="125032" grpId="4" animBg="1"/>
      <p:bldP spid="125032" grpId="5" animBg="1"/>
      <p:bldP spid="125032" grpId="6" animBg="1"/>
      <p:bldP spid="125032" grpId="7" animBg="1"/>
      <p:bldP spid="125032" grpId="8" animBg="1"/>
      <p:bldP spid="125032" grpId="9" animBg="1"/>
      <p:bldP spid="125032" grpId="10" animBg="1"/>
      <p:bldP spid="125032" grpId="11" animBg="1"/>
      <p:bldP spid="125032" grpId="12" animBg="1"/>
      <p:bldP spid="125032" grpId="13" animBg="1"/>
      <p:bldP spid="125032" grpId="14" animBg="1"/>
      <p:bldP spid="125032" grpId="15" animBg="1"/>
      <p:bldP spid="125032" grpId="16" animBg="1"/>
      <p:bldP spid="125032" grpId="17" animBg="1"/>
      <p:bldP spid="125032" grpId="18" animBg="1"/>
      <p:bldP spid="125037" grpId="0" animBg="1"/>
      <p:bldP spid="125037" grpId="1" animBg="1"/>
      <p:bldP spid="125037" grpId="2" animBg="1"/>
      <p:bldP spid="125037" grpId="3" animBg="1"/>
      <p:bldP spid="125037" grpId="4" animBg="1"/>
      <p:bldP spid="125037" grpId="5" animBg="1"/>
      <p:bldP spid="125037" grpId="6" animBg="1"/>
      <p:bldP spid="125037" grpId="7" animBg="1"/>
      <p:bldP spid="125037" grpId="8" animBg="1"/>
      <p:bldP spid="125037" grpId="9" animBg="1"/>
      <p:bldP spid="125037" grpId="10" animBg="1"/>
      <p:bldP spid="125037" grpId="11" animBg="1"/>
      <p:bldP spid="125037" grpId="12" animBg="1"/>
      <p:bldP spid="125037" grpId="13" animBg="1"/>
      <p:bldP spid="125037" grpId="14" animBg="1"/>
      <p:bldP spid="125037" grpId="15" animBg="1"/>
      <p:bldP spid="125038" grpId="0"/>
      <p:bldP spid="125038" grpId="1"/>
      <p:bldP spid="125038" grpId="2"/>
      <p:bldP spid="125038" grpId="3"/>
      <p:bldP spid="125038" grpId="4"/>
      <p:bldP spid="125038" grpId="5"/>
      <p:bldP spid="125038" grpId="6"/>
      <p:bldP spid="125038" grpId="7"/>
      <p:bldP spid="125038" grpId="8"/>
      <p:bldP spid="125038" grpId="9"/>
      <p:bldP spid="125039" grpId="0"/>
      <p:bldP spid="125039" grpId="1"/>
      <p:bldP spid="125039" grpId="2"/>
      <p:bldP spid="125039" grpId="3"/>
      <p:bldP spid="125039" grpId="4"/>
      <p:bldP spid="125039" grpId="5"/>
      <p:bldP spid="125039" grpId="6"/>
      <p:bldP spid="125039" grpId="7"/>
      <p:bldP spid="125039" grpId="8"/>
      <p:bldP spid="125039" grpId="9"/>
      <p:bldP spid="125041" grpId="0"/>
      <p:bldP spid="125041" grpId="1"/>
      <p:bldP spid="125043" grpId="0"/>
      <p:bldP spid="125043" grpId="1"/>
      <p:bldP spid="125044" grpId="0" animBg="1"/>
      <p:bldP spid="125045" grpId="0" animBg="1"/>
      <p:bldP spid="125045" grpId="1" animBg="1"/>
      <p:bldP spid="125045" grpId="2" animBg="1"/>
      <p:bldP spid="125046" grpId="0"/>
      <p:bldP spid="125046" grpId="1"/>
      <p:bldP spid="125046" grpId="2"/>
      <p:bldP spid="125046" grpId="3"/>
      <p:bldP spid="125046" grpId="4"/>
      <p:bldP spid="125046" grpId="5"/>
      <p:bldP spid="125048" grpId="0"/>
      <p:bldP spid="125048" grpId="1"/>
      <p:bldP spid="125049" grpId="0"/>
      <p:bldP spid="125049" grpId="1"/>
      <p:bldP spid="125051" grpId="0"/>
      <p:bldP spid="125051" grpId="1"/>
      <p:bldP spid="125052" grpId="0" animBg="1"/>
      <p:bldP spid="125052" grpId="1" animBg="1"/>
      <p:bldP spid="125052" grpId="2" animBg="1"/>
      <p:bldP spid="125053" grpId="0" animBg="1"/>
      <p:bldP spid="125050" grpId="0" animBg="1"/>
      <p:bldP spid="125050" grpId="1" animBg="1"/>
      <p:bldP spid="125050" grpId="2" animBg="1"/>
      <p:bldP spid="125054" grpId="0"/>
      <p:bldP spid="125054" grpId="1"/>
      <p:bldP spid="125055" grpId="0" animBg="1"/>
      <p:bldP spid="125056" grpId="0" animBg="1"/>
      <p:bldP spid="125047" grpId="0" animBg="1"/>
      <p:bldP spid="125047" grpId="1" animBg="1"/>
      <p:bldP spid="125047" grpId="2" animBg="1"/>
      <p:bldP spid="125047" grpId="3" animBg="1"/>
      <p:bldP spid="125047" grpId="4" animBg="1"/>
      <p:bldP spid="125047" grpId="5" animBg="1"/>
      <p:bldP spid="125057" grpId="0"/>
      <p:bldP spid="125057" grpId="1"/>
      <p:bldP spid="125042" grpId="0" animBg="1"/>
      <p:bldP spid="125042" grpId="1" animBg="1"/>
      <p:bldP spid="125042" grpId="2" animBg="1"/>
      <p:bldP spid="125042" grpId="3" animBg="1"/>
      <p:bldP spid="125042" grpId="4" animBg="1"/>
      <p:bldP spid="125042" grpId="5" animBg="1"/>
      <p:bldP spid="125042" grpId="6" animBg="1"/>
      <p:bldP spid="125042" grpId="7" animBg="1"/>
      <p:bldP spid="125042" grpId="8" animBg="1"/>
      <p:bldP spid="125040" grpId="0" animBg="1"/>
      <p:bldP spid="125040" grpId="1" animBg="1"/>
      <p:bldP spid="125040" grpId="2" animBg="1"/>
      <p:bldP spid="125040" grpId="3" animBg="1"/>
      <p:bldP spid="125040" grpId="4" animBg="1"/>
      <p:bldP spid="125040" grpId="5" animBg="1"/>
      <p:bldP spid="125040" grpId="6" animBg="1"/>
      <p:bldP spid="125040" grpId="7" animBg="1"/>
      <p:bldP spid="125040" grpId="8" animBg="1"/>
      <p:bldP spid="125040" grpId="9" animBg="1"/>
      <p:bldP spid="125040" grpId="10" animBg="1"/>
      <p:bldP spid="125040" grpId="1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39A87E-B5F6-44BF-A35E-A5D4BBF2CF4A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569325" cy="6092825"/>
          </a:xfrm>
        </p:spPr>
        <p:txBody>
          <a:bodyPr/>
          <a:lstStyle/>
          <a:p>
            <a:pPr marL="0" indent="539750" eaLnBrk="1" hangingPunct="1">
              <a:buFontTx/>
              <a:buNone/>
              <a:defRPr/>
            </a:pPr>
            <a:r>
              <a:rPr lang="ru-RU" altLang="ru-RU" dirty="0" smtClean="0"/>
              <a:t>Пусть нужно отсортировать массив 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dirty="0" smtClean="0"/>
              <a:t>по возрастанию, в котором </a:t>
            </a: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dirty="0" smtClean="0"/>
              <a:t> элементов методом Шелла</a:t>
            </a:r>
          </a:p>
          <a:p>
            <a:pPr marL="0" indent="539750" eaLnBrk="1" hangingPunct="1">
              <a:buFontTx/>
              <a:buNone/>
              <a:defRPr/>
            </a:pPr>
            <a:endParaRPr lang="ru-RU" altLang="ru-RU" dirty="0" smtClean="0"/>
          </a:p>
          <a:p>
            <a:pPr marL="0" indent="539750" eaLnBrk="1" hangingPunct="1">
              <a:buFontTx/>
              <a:buNone/>
              <a:defRPr/>
            </a:pPr>
            <a:r>
              <a:rPr lang="ru-RU" altLang="ru-RU" dirty="0" smtClean="0"/>
              <a:t>Вспомогательные переменные</a:t>
            </a:r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dirty="0" smtClean="0"/>
              <a:t>– номер первого элемента остатка.</a:t>
            </a:r>
            <a:endParaRPr lang="en-US" altLang="ru-RU" dirty="0" smtClean="0"/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ru-RU" altLang="ru-RU" dirty="0" smtClean="0"/>
              <a:t> – номер перемещаемого элемента.</a:t>
            </a:r>
            <a:endParaRPr lang="en-US" altLang="ru-RU" dirty="0" smtClean="0"/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ru-RU" dirty="0" smtClean="0"/>
              <a:t>- </a:t>
            </a:r>
            <a:r>
              <a:rPr lang="ru-RU" altLang="ru-RU" dirty="0" smtClean="0"/>
              <a:t>оптимальный шаг</a:t>
            </a:r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ru-RU" altLang="ru-RU" dirty="0" smtClean="0"/>
              <a:t>– промежуточное значение, используемое для перемещения элементов массива</a:t>
            </a:r>
            <a:endParaRPr lang="en-US" altLang="ru-RU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-24288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Постановка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367928-0A14-46D6-A663-F6AD80789B01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-71438"/>
            <a:ext cx="9144000" cy="73167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M=</a:t>
            </a:r>
            <a:r>
              <a:rPr lang="ru-RU" altLang="ru-RU" smtClean="0">
                <a:latin typeface="Times New Roman" pitchFamily="18" charset="0"/>
              </a:rPr>
              <a:t>целая часть </a:t>
            </a:r>
            <a:r>
              <a:rPr lang="en-US" altLang="ru-RU" smtClean="0">
                <a:latin typeface="Times New Roman" pitchFamily="18" charset="0"/>
              </a:rPr>
              <a:t>N</a:t>
            </a:r>
            <a:r>
              <a:rPr lang="ru-RU" altLang="ru-RU" smtClean="0">
                <a:latin typeface="Times New Roman" pitchFamily="18" charset="0"/>
              </a:rPr>
              <a:t>/</a:t>
            </a:r>
            <a:r>
              <a:rPr lang="en-US" altLang="ru-RU" smtClean="0">
                <a:latin typeface="Times New Roman" pitchFamily="18" charset="0"/>
              </a:rPr>
              <a:t>2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M</a:t>
            </a:r>
            <a:r>
              <a:rPr lang="ru-RU" altLang="ru-RU" smtClean="0">
                <a:latin typeface="Times New Roman" pitchFamily="18" charset="0"/>
              </a:rPr>
              <a:t>&lt;</a:t>
            </a:r>
            <a:r>
              <a:rPr lang="en-US" altLang="ru-RU" smtClean="0">
                <a:latin typeface="Times New Roman" pitchFamily="18" charset="0"/>
              </a:rPr>
              <a:t>&gt;0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i:=M+1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i&lt;=N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2.2.1.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P=A[i]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j=i-M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j&gt;0 </a:t>
            </a:r>
            <a:r>
              <a:rPr lang="ru-RU" altLang="ru-RU" smtClean="0">
                <a:latin typeface="Times New Roman" pitchFamily="18" charset="0"/>
              </a:rPr>
              <a:t>и</a:t>
            </a:r>
            <a:r>
              <a:rPr lang="en-US" altLang="ru-RU" smtClean="0">
                <a:latin typeface="Times New Roman" pitchFamily="18" charset="0"/>
              </a:rPr>
              <a:t> P&lt;A[j]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A[j+M]=A[j]</a:t>
            </a:r>
            <a:r>
              <a:rPr lang="ru-RU" altLang="ru-RU" sz="2000" smtClean="0"/>
              <a:t> </a:t>
            </a:r>
            <a:r>
              <a:rPr lang="en-US" altLang="ru-RU" smtClean="0">
                <a:latin typeface="Times New Roman" pitchFamily="18" charset="0"/>
              </a:rPr>
              <a:t/>
            </a:r>
            <a:br>
              <a:rPr lang="en-US" altLang="ru-RU" smtClean="0">
                <a:latin typeface="Times New Roman" pitchFamily="18" charset="0"/>
              </a:rPr>
            </a:br>
            <a:r>
              <a:rPr lang="en-US" altLang="ru-RU" smtClean="0">
                <a:latin typeface="Times New Roman" pitchFamily="18" charset="0"/>
              </a:rPr>
              <a:t>  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2.2.3.2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 j=j-M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2.2.4. </a:t>
            </a:r>
            <a:r>
              <a:rPr lang="en-US" altLang="ru-RU" sz="3600" smtClean="0">
                <a:latin typeface="Times New Roman" pitchFamily="18" charset="0"/>
              </a:rPr>
              <a:t>A[j</a:t>
            </a:r>
            <a:r>
              <a:rPr lang="ru-RU" altLang="ru-RU" sz="3600" smtClean="0">
                <a:latin typeface="Times New Roman" pitchFamily="18" charset="0"/>
              </a:rPr>
              <a:t>+</a:t>
            </a:r>
            <a:r>
              <a:rPr lang="en-US" altLang="ru-RU" sz="3600" smtClean="0">
                <a:latin typeface="Times New Roman" pitchFamily="18" charset="0"/>
              </a:rPr>
              <a:t>M]=P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2.2.5. </a:t>
            </a:r>
            <a:r>
              <a:rPr lang="en-US" altLang="ru-RU" sz="3600" smtClean="0">
                <a:latin typeface="Times New Roman" pitchFamily="18" charset="0"/>
              </a:rPr>
              <a:t>i=i+1</a:t>
            </a:r>
            <a:endParaRPr lang="en-US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3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ru-RU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ru-RU" altLang="ru-RU" smtClean="0">
                <a:latin typeface="Times New Roman" pitchFamily="18" charset="0"/>
              </a:rPr>
              <a:t>целая часть </a:t>
            </a:r>
            <a:r>
              <a:rPr lang="en-US" altLang="ru-RU" smtClean="0">
                <a:latin typeface="Times New Roman" pitchFamily="18" charset="0"/>
              </a:rPr>
              <a:t>M</a:t>
            </a:r>
            <a:r>
              <a:rPr lang="ru-RU" altLang="ru-RU" smtClean="0">
                <a:latin typeface="Times New Roman" pitchFamily="18" charset="0"/>
              </a:rPr>
              <a:t>/</a:t>
            </a:r>
            <a:r>
              <a:rPr lang="en-US" altLang="ru-RU" smtClean="0">
                <a:latin typeface="Times New Roman" pitchFamily="18" charset="0"/>
              </a:rPr>
              <a:t>2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2638D4-685E-4220-80E4-B0EB848DF8E9}" type="slidenum">
              <a:rPr lang="ru-RU" altLang="ru-RU"/>
              <a:pPr eaLnBrk="1" hangingPunct="1"/>
              <a:t>39</a:t>
            </a:fld>
            <a:endParaRPr lang="ru-RU" altLang="ru-RU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-71438"/>
            <a:ext cx="9144000" cy="73167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M=</a:t>
            </a:r>
            <a:r>
              <a:rPr lang="ru-RU" altLang="ru-RU" smtClean="0">
                <a:latin typeface="Times New Roman" pitchFamily="18" charset="0"/>
              </a:rPr>
              <a:t>целая часть </a:t>
            </a:r>
            <a:r>
              <a:rPr lang="en-US" altLang="ru-RU" smtClean="0">
                <a:latin typeface="Times New Roman" pitchFamily="18" charset="0"/>
              </a:rPr>
              <a:t>N</a:t>
            </a:r>
            <a:r>
              <a:rPr lang="ru-RU" altLang="ru-RU" smtClean="0">
                <a:latin typeface="Times New Roman" pitchFamily="18" charset="0"/>
              </a:rPr>
              <a:t>/</a:t>
            </a:r>
            <a:r>
              <a:rPr lang="en-US" altLang="ru-RU" smtClean="0">
                <a:latin typeface="Times New Roman" pitchFamily="18" charset="0"/>
              </a:rPr>
              <a:t>2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M</a:t>
            </a:r>
            <a:r>
              <a:rPr lang="ru-RU" altLang="ru-RU" smtClean="0">
                <a:latin typeface="Times New Roman" pitchFamily="18" charset="0"/>
              </a:rPr>
              <a:t>&lt;</a:t>
            </a:r>
            <a:r>
              <a:rPr lang="en-US" altLang="ru-RU" smtClean="0">
                <a:latin typeface="Times New Roman" pitchFamily="18" charset="0"/>
              </a:rPr>
              <a:t>&gt;0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i:=M+1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i&lt;=N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mtClean="0">
                <a:latin typeface="Times New Roman" pitchFamily="18" charset="0"/>
              </a:rPr>
              <a:t>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2.2.1.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P=A[i]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j=i-M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j&gt;0 </a:t>
            </a:r>
            <a:r>
              <a:rPr lang="ru-RU" altLang="ru-RU" smtClean="0">
                <a:latin typeface="Times New Roman" pitchFamily="18" charset="0"/>
              </a:rPr>
              <a:t>и</a:t>
            </a:r>
            <a:r>
              <a:rPr lang="en-US" altLang="ru-RU" smtClean="0">
                <a:latin typeface="Times New Roman" pitchFamily="18" charset="0"/>
              </a:rPr>
              <a:t> P&lt;A[j]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A[j+M]=A[j]</a:t>
            </a:r>
            <a:r>
              <a:rPr lang="ru-RU" altLang="ru-RU" sz="2000" smtClean="0"/>
              <a:t> </a:t>
            </a:r>
            <a:r>
              <a:rPr lang="en-US" altLang="ru-RU" smtClean="0">
                <a:latin typeface="Times New Roman" pitchFamily="18" charset="0"/>
              </a:rPr>
              <a:t/>
            </a:r>
            <a:br>
              <a:rPr lang="en-US" altLang="ru-RU" smtClean="0">
                <a:latin typeface="Times New Roman" pitchFamily="18" charset="0"/>
              </a:rPr>
            </a:br>
            <a:r>
              <a:rPr lang="en-US" altLang="ru-RU" smtClean="0">
                <a:latin typeface="Times New Roman" pitchFamily="18" charset="0"/>
              </a:rPr>
              <a:t>  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2.2.3.2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 j=j-M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2.2.4. </a:t>
            </a:r>
            <a:r>
              <a:rPr lang="en-US" altLang="ru-RU" sz="3600" smtClean="0">
                <a:latin typeface="Times New Roman" pitchFamily="18" charset="0"/>
              </a:rPr>
              <a:t>A[j]=P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2.2.5. </a:t>
            </a:r>
            <a:r>
              <a:rPr lang="en-US" altLang="ru-RU" sz="3600" smtClean="0">
                <a:latin typeface="Times New Roman" pitchFamily="18" charset="0"/>
              </a:rPr>
              <a:t>i=i+1</a:t>
            </a:r>
            <a:endParaRPr lang="en-US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M=</a:t>
            </a:r>
            <a:r>
              <a:rPr lang="ru-RU" altLang="ru-RU" smtClean="0">
                <a:latin typeface="Times New Roman" pitchFamily="18" charset="0"/>
              </a:rPr>
              <a:t>целая часть </a:t>
            </a:r>
            <a:r>
              <a:rPr lang="en-US" altLang="ru-RU" smtClean="0">
                <a:latin typeface="Times New Roman" pitchFamily="18" charset="0"/>
              </a:rPr>
              <a:t>M</a:t>
            </a:r>
            <a:r>
              <a:rPr lang="ru-RU" altLang="ru-RU" smtClean="0">
                <a:latin typeface="Times New Roman" pitchFamily="18" charset="0"/>
              </a:rPr>
              <a:t>/</a:t>
            </a:r>
            <a:r>
              <a:rPr lang="en-US" altLang="ru-RU" smtClean="0">
                <a:latin typeface="Times New Roman" pitchFamily="18" charset="0"/>
              </a:rPr>
              <a:t>2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36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80899" name="AutoShape 3"/>
          <p:cNvSpPr>
            <a:spLocks noChangeArrowheads="1"/>
          </p:cNvSpPr>
          <p:nvPr/>
        </p:nvSpPr>
        <p:spPr bwMode="auto">
          <a:xfrm>
            <a:off x="6588125" y="188913"/>
            <a:ext cx="2305050" cy="1152525"/>
          </a:xfrm>
          <a:prstGeom prst="wedgeRoundRectCallout">
            <a:avLst>
              <a:gd name="adj1" fmla="val -123069"/>
              <a:gd name="adj2" fmla="val 41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Определение максимальной величины шага</a:t>
            </a:r>
          </a:p>
        </p:txBody>
      </p:sp>
      <p:sp>
        <p:nvSpPr>
          <p:cNvPr id="80900" name="AutoShape 4"/>
          <p:cNvSpPr>
            <a:spLocks noChangeArrowheads="1"/>
          </p:cNvSpPr>
          <p:nvPr/>
        </p:nvSpPr>
        <p:spPr bwMode="auto">
          <a:xfrm>
            <a:off x="6227763" y="2133600"/>
            <a:ext cx="2735262" cy="1296988"/>
          </a:xfrm>
          <a:prstGeom prst="wedgeRoundRectCallout">
            <a:avLst>
              <a:gd name="adj1" fmla="val -139088"/>
              <a:gd name="adj2" fmla="val 3690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Определение первого и последнего элемента сравнения для текущего шага</a:t>
            </a:r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6443663" y="4437063"/>
            <a:ext cx="2700337" cy="1152525"/>
          </a:xfrm>
          <a:prstGeom prst="wedgeRoundRectCallout">
            <a:avLst>
              <a:gd name="adj1" fmla="val -83625"/>
              <a:gd name="adj2" fmla="val -544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Сортировка элементов последовательности</a:t>
            </a:r>
          </a:p>
        </p:txBody>
      </p:sp>
      <p:sp>
        <p:nvSpPr>
          <p:cNvPr id="80902" name="AutoShape 6"/>
          <p:cNvSpPr>
            <a:spLocks noChangeArrowheads="1"/>
          </p:cNvSpPr>
          <p:nvPr/>
        </p:nvSpPr>
        <p:spPr bwMode="auto">
          <a:xfrm>
            <a:off x="6011863" y="5965825"/>
            <a:ext cx="3132137" cy="892175"/>
          </a:xfrm>
          <a:prstGeom prst="wedgeRoundRectCallout">
            <a:avLst>
              <a:gd name="adj1" fmla="val -68194"/>
              <a:gd name="adj2" fmla="val -605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Определение нового шага сравнения</a:t>
            </a:r>
          </a:p>
        </p:txBody>
      </p:sp>
      <p:sp>
        <p:nvSpPr>
          <p:cNvPr id="80907" name="AutoShape 11"/>
          <p:cNvSpPr>
            <a:spLocks noChangeArrowheads="1"/>
          </p:cNvSpPr>
          <p:nvPr/>
        </p:nvSpPr>
        <p:spPr bwMode="auto">
          <a:xfrm>
            <a:off x="6227763" y="2133600"/>
            <a:ext cx="2735262" cy="1296988"/>
          </a:xfrm>
          <a:prstGeom prst="wedgeRoundRectCallout">
            <a:avLst>
              <a:gd name="adj1" fmla="val -141699"/>
              <a:gd name="adj2" fmla="val -2747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Определение первого и последнего элемента сравнения для текущего шага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nimBg="1"/>
      <p:bldP spid="80900" grpId="0" animBg="1"/>
      <p:bldP spid="80901" grpId="0" animBg="1"/>
      <p:bldP spid="80902" grpId="0" animBg="1"/>
      <p:bldP spid="809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E67AE1-340D-473D-A1C0-338A639E3A84}" type="slidenum">
              <a:rPr lang="ru-RU" altLang="ru-RU"/>
              <a:pPr eaLnBrk="1" hangingPunct="1"/>
              <a:t>4</a:t>
            </a:fld>
            <a:endParaRPr lang="ru-RU" alt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191250"/>
          </a:xfrm>
        </p:spPr>
        <p:txBody>
          <a:bodyPr/>
          <a:lstStyle/>
          <a:p>
            <a:pPr marL="177800" indent="546100" eaLnBrk="1" hangingPunct="1">
              <a:buFontTx/>
              <a:buNone/>
              <a:defRPr/>
            </a:pPr>
            <a:r>
              <a:rPr lang="ru-RU" altLang="ru-RU" sz="36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Внутренняя сортировка</a:t>
            </a:r>
            <a:r>
              <a:rPr lang="ru-RU" altLang="ru-RU" sz="3600" b="1" dirty="0" smtClean="0"/>
              <a:t> оперирует с массивами, целиком помещающимися в оперативной памяти с произвольным доступом к любой ячейке. </a:t>
            </a:r>
          </a:p>
          <a:p>
            <a:pPr marL="177800" indent="546100" eaLnBrk="1" hangingPunct="1">
              <a:buFontTx/>
              <a:buNone/>
              <a:defRPr/>
            </a:pPr>
            <a:endParaRPr lang="ru-RU" altLang="ru-RU" sz="3600" b="1" dirty="0" smtClean="0"/>
          </a:p>
          <a:p>
            <a:pPr marL="177800" indent="546100" eaLnBrk="1" hangingPunct="1">
              <a:buFontTx/>
              <a:buNone/>
              <a:defRPr/>
            </a:pPr>
            <a:r>
              <a:rPr lang="ru-RU" altLang="ru-RU" sz="3600" b="1" dirty="0" smtClean="0"/>
              <a:t>Данные обычно сортируются на том же месте, без дополнительных затрат</a:t>
            </a:r>
          </a:p>
          <a:p>
            <a:pPr marL="177800" indent="546100" eaLnBrk="1" hangingPunct="1">
              <a:buFontTx/>
              <a:buNone/>
              <a:defRPr/>
            </a:pPr>
            <a:endParaRPr lang="ru-RU" altLang="ru-RU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1DCD8B-33C5-41DA-934A-B519CE1C5F6C}" type="slidenum">
              <a:rPr lang="ru-RU" altLang="ru-RU"/>
              <a:pPr eaLnBrk="1" hangingPunct="1"/>
              <a:t>40</a:t>
            </a:fld>
            <a:endParaRPr lang="ru-RU" altLang="ru-RU"/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611188" y="549275"/>
            <a:ext cx="70675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>
                <a:latin typeface="Verdana" pitchFamily="34" charset="0"/>
              </a:rPr>
              <a:t>Зачем необходимо это действие?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1268413"/>
            <a:ext cx="860425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M=</a:t>
            </a:r>
            <a:r>
              <a:rPr lang="ru-RU" altLang="ru-RU" sz="2800" smtClean="0">
                <a:latin typeface="Times New Roman" pitchFamily="18" charset="0"/>
              </a:rPr>
              <a:t>целая часть 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/</a:t>
            </a:r>
            <a:r>
              <a:rPr lang="en-US" altLang="ru-RU" sz="2800" smtClean="0">
                <a:latin typeface="Times New Roman" pitchFamily="18" charset="0"/>
              </a:rPr>
              <a:t>2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M</a:t>
            </a:r>
            <a:r>
              <a:rPr lang="ru-RU" altLang="ru-RU" sz="2800" smtClean="0">
                <a:latin typeface="Times New Roman" pitchFamily="18" charset="0"/>
              </a:rPr>
              <a:t>&lt;</a:t>
            </a:r>
            <a:r>
              <a:rPr lang="en-US" altLang="ru-RU" sz="2800" smtClean="0">
                <a:latin typeface="Times New Roman" pitchFamily="18" charset="0"/>
              </a:rPr>
              <a:t>&gt;0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i:=M+1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i&lt;=N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2.2.1.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P=A[i]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j=i-M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j&gt;0 </a:t>
            </a:r>
            <a:r>
              <a:rPr lang="ru-RU" altLang="ru-RU" sz="2800" smtClean="0">
                <a:latin typeface="Times New Roman" pitchFamily="18" charset="0"/>
              </a:rPr>
              <a:t>и</a:t>
            </a:r>
            <a:r>
              <a:rPr lang="en-US" altLang="ru-RU" sz="2800" smtClean="0">
                <a:latin typeface="Times New Roman" pitchFamily="18" charset="0"/>
              </a:rPr>
              <a:t> P&lt;A[j]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A[j+M]=A[j]</a:t>
            </a:r>
            <a:r>
              <a:rPr lang="ru-RU" altLang="ru-RU" sz="2800" smtClean="0"/>
              <a:t> </a:t>
            </a:r>
            <a:r>
              <a:rPr lang="en-US" altLang="ru-RU" sz="2800" smtClean="0">
                <a:latin typeface="Times New Roman" pitchFamily="18" charset="0"/>
              </a:rPr>
              <a:t/>
            </a:r>
            <a:br>
              <a:rPr lang="en-US" altLang="ru-RU" sz="2800" smtClean="0">
                <a:latin typeface="Times New Roman" pitchFamily="18" charset="0"/>
              </a:rPr>
            </a:br>
            <a:r>
              <a:rPr lang="en-US" altLang="ru-RU" sz="2800" smtClean="0">
                <a:latin typeface="Times New Roman" pitchFamily="18" charset="0"/>
              </a:rPr>
              <a:t>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 j=j-M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2.2.4.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A[j]=P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2.2.5.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i=i+1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M=</a:t>
            </a:r>
            <a:r>
              <a:rPr lang="ru-RU" altLang="ru-RU" sz="2800" smtClean="0">
                <a:latin typeface="Times New Roman" pitchFamily="18" charset="0"/>
              </a:rPr>
              <a:t>целая часть </a:t>
            </a:r>
            <a:r>
              <a:rPr lang="en-US" altLang="ru-RU" sz="2800" smtClean="0">
                <a:latin typeface="Times New Roman" pitchFamily="18" charset="0"/>
              </a:rPr>
              <a:t>M</a:t>
            </a:r>
            <a:r>
              <a:rPr lang="ru-RU" altLang="ru-RU" sz="2800" smtClean="0">
                <a:latin typeface="Times New Roman" pitchFamily="18" charset="0"/>
              </a:rPr>
              <a:t>/</a:t>
            </a:r>
            <a:r>
              <a:rPr lang="en-US" altLang="ru-RU" sz="2800" smtClean="0">
                <a:latin typeface="Times New Roman" pitchFamily="18" charset="0"/>
              </a:rPr>
              <a:t>2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771775" y="4797425"/>
            <a:ext cx="935038" cy="4318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nimBg="1" autoUpdateAnimBg="0"/>
      <p:bldP spid="81925" grpId="0" animBg="1"/>
      <p:bldP spid="8192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90DE4F-9CC3-43EC-9EB2-9BA44CE4DB42}" type="slidenum">
              <a:rPr lang="ru-RU" altLang="ru-RU"/>
              <a:pPr eaLnBrk="1" hangingPunct="1"/>
              <a:t>41</a:t>
            </a:fld>
            <a:endParaRPr lang="ru-RU" altLang="ru-RU"/>
          </a:p>
        </p:txBody>
      </p:sp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611188" y="549275"/>
            <a:ext cx="706755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>
                <a:latin typeface="Verdana" pitchFamily="34" charset="0"/>
              </a:rPr>
              <a:t>Зачем необходимо это действие?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1268413"/>
            <a:ext cx="860425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M=</a:t>
            </a:r>
            <a:r>
              <a:rPr lang="ru-RU" altLang="ru-RU" sz="2800" smtClean="0">
                <a:latin typeface="Times New Roman" pitchFamily="18" charset="0"/>
              </a:rPr>
              <a:t>целая часть 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/</a:t>
            </a:r>
            <a:r>
              <a:rPr lang="en-US" altLang="ru-RU" sz="2800" smtClean="0">
                <a:latin typeface="Times New Roman" pitchFamily="18" charset="0"/>
              </a:rPr>
              <a:t>2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M</a:t>
            </a:r>
            <a:r>
              <a:rPr lang="ru-RU" altLang="ru-RU" sz="2800" smtClean="0">
                <a:latin typeface="Times New Roman" pitchFamily="18" charset="0"/>
              </a:rPr>
              <a:t>&lt;</a:t>
            </a:r>
            <a:r>
              <a:rPr lang="en-US" altLang="ru-RU" sz="2800" smtClean="0">
                <a:latin typeface="Times New Roman" pitchFamily="18" charset="0"/>
              </a:rPr>
              <a:t>&gt;0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i:=M+1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i&lt;=N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2.2.1.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P=A[i]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j=i-M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j&gt;0 </a:t>
            </a:r>
            <a:r>
              <a:rPr lang="ru-RU" altLang="ru-RU" sz="2800" smtClean="0">
                <a:latin typeface="Times New Roman" pitchFamily="18" charset="0"/>
              </a:rPr>
              <a:t>и</a:t>
            </a:r>
            <a:r>
              <a:rPr lang="en-US" altLang="ru-RU" sz="2800" smtClean="0">
                <a:latin typeface="Times New Roman" pitchFamily="18" charset="0"/>
              </a:rPr>
              <a:t> P&lt;A[j]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A[j+M]=A[j]</a:t>
            </a:r>
            <a:r>
              <a:rPr lang="ru-RU" altLang="ru-RU" sz="2800" smtClean="0"/>
              <a:t> </a:t>
            </a:r>
            <a:r>
              <a:rPr lang="en-US" altLang="ru-RU" sz="2800" smtClean="0">
                <a:latin typeface="Times New Roman" pitchFamily="18" charset="0"/>
              </a:rPr>
              <a:t/>
            </a:r>
            <a:br>
              <a:rPr lang="en-US" altLang="ru-RU" sz="2800" smtClean="0">
                <a:latin typeface="Times New Roman" pitchFamily="18" charset="0"/>
              </a:rPr>
            </a:br>
            <a:r>
              <a:rPr lang="en-US" altLang="ru-RU" sz="2800" smtClean="0">
                <a:latin typeface="Times New Roman" pitchFamily="18" charset="0"/>
              </a:rPr>
              <a:t>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 j=j-M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2.2.4.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A[j]=P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2.2.5.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i=i+1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M=</a:t>
            </a:r>
            <a:r>
              <a:rPr lang="ru-RU" altLang="ru-RU" sz="2800" smtClean="0">
                <a:latin typeface="Times New Roman" pitchFamily="18" charset="0"/>
              </a:rPr>
              <a:t>целая часть </a:t>
            </a:r>
            <a:r>
              <a:rPr lang="en-US" altLang="ru-RU" sz="2800" smtClean="0">
                <a:latin typeface="Times New Roman" pitchFamily="18" charset="0"/>
              </a:rPr>
              <a:t>M</a:t>
            </a:r>
            <a:r>
              <a:rPr lang="ru-RU" altLang="ru-RU" sz="2800" smtClean="0">
                <a:latin typeface="Times New Roman" pitchFamily="18" charset="0"/>
              </a:rPr>
              <a:t>/</a:t>
            </a:r>
            <a:r>
              <a:rPr lang="en-US" altLang="ru-RU" sz="2800" smtClean="0">
                <a:latin typeface="Times New Roman" pitchFamily="18" charset="0"/>
              </a:rPr>
              <a:t>2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051050" y="3644900"/>
            <a:ext cx="935038" cy="4318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nimBg="1" autoUpdateAnimBg="0"/>
      <p:bldP spid="129028" grpId="0" animBg="1"/>
      <p:bldP spid="129028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B46018-2812-4F2B-8B7F-5B37E27E4F6C}" type="slidenum">
              <a:rPr lang="ru-RU" altLang="ru-RU"/>
              <a:pPr eaLnBrk="1" hangingPunct="1"/>
              <a:t>42</a:t>
            </a:fld>
            <a:endParaRPr lang="ru-RU" altLang="ru-RU"/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250825" y="549275"/>
            <a:ext cx="8713788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>
                <a:latin typeface="Verdana" pitchFamily="34" charset="0"/>
              </a:rPr>
              <a:t>Почему условие выхода из цикла такое?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0" y="1268413"/>
            <a:ext cx="8604250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M=</a:t>
            </a:r>
            <a:r>
              <a:rPr lang="ru-RU" altLang="ru-RU" sz="2800" smtClean="0">
                <a:latin typeface="Times New Roman" pitchFamily="18" charset="0"/>
              </a:rPr>
              <a:t>целая часть </a:t>
            </a:r>
            <a:r>
              <a:rPr lang="en-US" altLang="ru-RU" sz="2800" smtClean="0">
                <a:latin typeface="Times New Roman" pitchFamily="18" charset="0"/>
              </a:rPr>
              <a:t>N</a:t>
            </a:r>
            <a:r>
              <a:rPr lang="ru-RU" altLang="ru-RU" sz="2800" smtClean="0">
                <a:latin typeface="Times New Roman" pitchFamily="18" charset="0"/>
              </a:rPr>
              <a:t>/</a:t>
            </a:r>
            <a:r>
              <a:rPr lang="en-US" altLang="ru-RU" sz="2800" smtClean="0">
                <a:latin typeface="Times New Roman" pitchFamily="18" charset="0"/>
              </a:rPr>
              <a:t>2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M</a:t>
            </a:r>
            <a:r>
              <a:rPr lang="ru-RU" altLang="ru-RU" sz="2800" smtClean="0">
                <a:latin typeface="Times New Roman" pitchFamily="18" charset="0"/>
              </a:rPr>
              <a:t>&lt;</a:t>
            </a:r>
            <a:r>
              <a:rPr lang="en-US" altLang="ru-RU" sz="2800" smtClean="0">
                <a:latin typeface="Times New Roman" pitchFamily="18" charset="0"/>
              </a:rPr>
              <a:t>&gt;0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2.1.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i:=M+1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i&lt;=N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smtClean="0">
                <a:latin typeface="Times New Roman" pitchFamily="18" charset="0"/>
              </a:rPr>
              <a:t>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2.2.1.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P=A[i]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2.2.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j=i-M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j&gt;0 </a:t>
            </a:r>
            <a:r>
              <a:rPr lang="ru-RU" altLang="ru-RU" sz="2800" smtClean="0">
                <a:latin typeface="Times New Roman" pitchFamily="18" charset="0"/>
              </a:rPr>
              <a:t>и</a:t>
            </a:r>
            <a:r>
              <a:rPr lang="en-US" altLang="ru-RU" sz="2800" smtClean="0">
                <a:latin typeface="Times New Roman" pitchFamily="18" charset="0"/>
              </a:rPr>
              <a:t> P&lt;A[j]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выполнять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A[j+M]=A[j]</a:t>
            </a:r>
            <a:r>
              <a:rPr lang="ru-RU" altLang="ru-RU" sz="2800" smtClean="0"/>
              <a:t> </a:t>
            </a:r>
            <a:r>
              <a:rPr lang="en-US" altLang="ru-RU" sz="2800" smtClean="0">
                <a:latin typeface="Times New Roman" pitchFamily="18" charset="0"/>
              </a:rPr>
              <a:t/>
            </a:r>
            <a:br>
              <a:rPr lang="en-US" altLang="ru-RU" sz="2800" smtClean="0">
                <a:latin typeface="Times New Roman" pitchFamily="18" charset="0"/>
              </a:rPr>
            </a:br>
            <a:r>
              <a:rPr lang="en-US" altLang="ru-RU" sz="2800" smtClean="0">
                <a:latin typeface="Times New Roman" pitchFamily="18" charset="0"/>
              </a:rPr>
              <a:t>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2.2.3.2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 j=j-M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2.2.4.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A[j]=P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2.2.5.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i=i+1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2.</a:t>
            </a:r>
            <a:r>
              <a:rPr lang="en-US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sz="2800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ru-RU" sz="28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M=</a:t>
            </a:r>
            <a:r>
              <a:rPr lang="ru-RU" altLang="ru-RU" sz="2800" smtClean="0">
                <a:latin typeface="Times New Roman" pitchFamily="18" charset="0"/>
              </a:rPr>
              <a:t>целая часть </a:t>
            </a:r>
            <a:r>
              <a:rPr lang="en-US" altLang="ru-RU" sz="2800" smtClean="0">
                <a:latin typeface="Times New Roman" pitchFamily="18" charset="0"/>
              </a:rPr>
              <a:t>M</a:t>
            </a:r>
            <a:r>
              <a:rPr lang="ru-RU" altLang="ru-RU" sz="2800" smtClean="0">
                <a:latin typeface="Times New Roman" pitchFamily="18" charset="0"/>
              </a:rPr>
              <a:t>/</a:t>
            </a:r>
            <a:r>
              <a:rPr lang="en-US" altLang="ru-RU" sz="2800" smtClean="0">
                <a:latin typeface="Times New Roman" pitchFamily="18" charset="0"/>
              </a:rPr>
              <a:t>2</a:t>
            </a:r>
            <a:endParaRPr lang="ru-RU" altLang="ru-RU" sz="28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ru-RU" altLang="ru-RU" sz="2800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2987675" y="4005263"/>
            <a:ext cx="1944688" cy="4318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nimBg="1" autoUpdateAnimBg="0"/>
      <p:bldP spid="130052" grpId="0" animBg="1"/>
      <p:bldP spid="13005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91B36C-1C55-4E77-8C5D-9DB840212145}" type="slidenum">
              <a:rPr lang="ru-RU" altLang="ru-RU"/>
              <a:pPr eaLnBrk="1" hangingPunct="1"/>
              <a:t>43</a:t>
            </a:fld>
            <a:endParaRPr lang="ru-RU" altLang="ru-RU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981075"/>
            <a:ext cx="6851650" cy="381635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72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Алгоритм быстрой сортировки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9D7A7B-594A-4946-B11B-FFF11F07B22D}" type="slidenum">
              <a:rPr lang="ru-RU" altLang="ru-RU"/>
              <a:pPr eaLnBrk="1" hangingPunct="1"/>
              <a:t>44</a:t>
            </a:fld>
            <a:endParaRPr lang="ru-RU" altLang="ru-RU"/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684213" y="692150"/>
            <a:ext cx="78486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3600" b="1" dirty="0">
                <a:solidFill>
                  <a:srgbClr val="000066"/>
                </a:solidFill>
                <a:latin typeface="Courier New" pitchFamily="49" charset="0"/>
              </a:rPr>
              <a:t>Придумана Ч.А.Р. Хоаром (</a:t>
            </a:r>
            <a:r>
              <a:rPr lang="en-US" altLang="ru-RU" sz="3600" b="1" dirty="0">
                <a:solidFill>
                  <a:srgbClr val="000066"/>
                </a:solidFill>
                <a:latin typeface="Courier New" pitchFamily="49" charset="0"/>
              </a:rPr>
              <a:t>Charles Antony Richard Hoare)</a:t>
            </a:r>
            <a:r>
              <a:rPr lang="ru-RU" altLang="ru-RU" sz="3600" b="1" dirty="0">
                <a:solidFill>
                  <a:srgbClr val="000066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endParaRPr lang="en-US" altLang="ru-RU" sz="3600" b="1" dirty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3600" b="1" dirty="0">
                <a:solidFill>
                  <a:srgbClr val="000066"/>
                </a:solidFill>
                <a:latin typeface="Courier New" pitchFamily="49" charset="0"/>
              </a:rPr>
              <a:t>В основе – сортировка обменами;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endParaRPr lang="ru-RU" altLang="ru-RU" sz="3600" b="1" dirty="0">
              <a:solidFill>
                <a:srgbClr val="000066"/>
              </a:solidFill>
              <a:latin typeface="Courier New" pitchFamily="49" charset="0"/>
            </a:endParaRPr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3600" b="1" dirty="0">
                <a:solidFill>
                  <a:srgbClr val="000066"/>
                </a:solidFill>
                <a:latin typeface="Courier New" pitchFamily="49" charset="0"/>
              </a:rPr>
              <a:t>Основана на делении </a:t>
            </a:r>
            <a:r>
              <a:rPr lang="ru-RU" altLang="ru-RU" sz="3600" b="1" dirty="0" smtClean="0">
                <a:solidFill>
                  <a:srgbClr val="000066"/>
                </a:solidFill>
                <a:latin typeface="Courier New" pitchFamily="49" charset="0"/>
              </a:rPr>
              <a:t>массива </a:t>
            </a:r>
            <a:endParaRPr lang="ru-RU" altLang="ru-RU" sz="3600" b="1" dirty="0">
              <a:solidFill>
                <a:srgbClr val="000066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436877-AA3C-4B09-ABAF-7162AD7258B9}" type="slidenum">
              <a:rPr lang="ru-RU" altLang="ru-RU"/>
              <a:pPr eaLnBrk="1" hangingPunct="1"/>
              <a:t>45</a:t>
            </a:fld>
            <a:endParaRPr lang="ru-RU" altLang="ru-RU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9144000" cy="6048375"/>
          </a:xfrm>
        </p:spPr>
        <p:txBody>
          <a:bodyPr/>
          <a:lstStyle/>
          <a:p>
            <a:pPr marL="627063" indent="-354013" eaLnBrk="1" hangingPunct="1">
              <a:buClr>
                <a:srgbClr val="990033"/>
              </a:buClr>
              <a:buFont typeface="Wingdings" pitchFamily="2" charset="2"/>
              <a:buNone/>
            </a:pPr>
            <a:r>
              <a:rPr lang="ru-RU" altLang="ru-RU" sz="3600" b="1" dirty="0" smtClean="0">
                <a:solidFill>
                  <a:srgbClr val="990033"/>
                </a:solidFill>
              </a:rPr>
              <a:t>Суть сортировки:</a:t>
            </a:r>
          </a:p>
          <a:p>
            <a:pPr marL="627063" indent="-354013" eaLnBrk="1" hangingPunct="1">
              <a:buClr>
                <a:srgbClr val="990033"/>
              </a:buClr>
              <a:buFont typeface="Wingdings" pitchFamily="2" charset="2"/>
              <a:buNone/>
            </a:pPr>
            <a:endParaRPr lang="ru-RU" altLang="ru-RU" sz="3600" b="1" dirty="0" smtClean="0">
              <a:solidFill>
                <a:srgbClr val="990033"/>
              </a:solidFill>
            </a:endParaRPr>
          </a:p>
          <a:p>
            <a:pPr marL="627063" indent="-354013"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2800" b="1" dirty="0" smtClean="0">
                <a:solidFill>
                  <a:srgbClr val="000066"/>
                </a:solidFill>
                <a:latin typeface="Courier New" pitchFamily="49" charset="0"/>
              </a:rPr>
              <a:t>Выбирается некоторое значение (</a:t>
            </a:r>
            <a:r>
              <a:rPr lang="en-US" altLang="ru-RU" sz="2800" b="1" dirty="0" smtClean="0">
                <a:solidFill>
                  <a:srgbClr val="000066"/>
                </a:solidFill>
                <a:latin typeface="Courier New" pitchFamily="49" charset="0"/>
              </a:rPr>
              <a:t>x</a:t>
            </a:r>
            <a:r>
              <a:rPr lang="ru-RU" altLang="ru-RU" sz="2800" b="1" dirty="0" smtClean="0">
                <a:solidFill>
                  <a:srgbClr val="000066"/>
                </a:solidFill>
                <a:latin typeface="Courier New" pitchFamily="49" charset="0"/>
              </a:rPr>
              <a:t>)- </a:t>
            </a:r>
            <a:r>
              <a:rPr lang="ru-RU" altLang="ru-RU" sz="2800" b="1" dirty="0" smtClean="0">
                <a:solidFill>
                  <a:srgbClr val="990033"/>
                </a:solidFill>
                <a:latin typeface="Courier New" pitchFamily="49" charset="0"/>
              </a:rPr>
              <a:t>барьерный элемент</a:t>
            </a:r>
            <a:r>
              <a:rPr lang="ru-RU" altLang="ru-RU" sz="2800" b="1" dirty="0" smtClean="0">
                <a:solidFill>
                  <a:srgbClr val="000066"/>
                </a:solidFill>
                <a:latin typeface="Courier New" pitchFamily="49" charset="0"/>
              </a:rPr>
              <a:t>, который определяется округлением до целого деления количества сортируемых элементов на 2;</a:t>
            </a:r>
          </a:p>
          <a:p>
            <a:pPr marL="627063" indent="-354013"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2800" b="1" dirty="0" smtClean="0">
                <a:solidFill>
                  <a:srgbClr val="000066"/>
                </a:solidFill>
                <a:latin typeface="Courier New" pitchFamily="49" charset="0"/>
              </a:rPr>
              <a:t>Просматриваем массив, двигаясь слева направо, пока не найдется элемент, больший </a:t>
            </a:r>
            <a:r>
              <a:rPr lang="en-US" altLang="ru-RU" sz="2800" b="1" dirty="0" smtClean="0">
                <a:solidFill>
                  <a:srgbClr val="000066"/>
                </a:solidFill>
                <a:latin typeface="Courier New" pitchFamily="49" charset="0"/>
              </a:rPr>
              <a:t>x</a:t>
            </a:r>
            <a:r>
              <a:rPr lang="ru-RU" altLang="ru-RU" sz="2800" b="1" dirty="0" smtClean="0">
                <a:solidFill>
                  <a:srgbClr val="000066"/>
                </a:solidFill>
                <a:latin typeface="Courier New" pitchFamily="49" charset="0"/>
              </a:rPr>
              <a:t> </a:t>
            </a:r>
          </a:p>
          <a:p>
            <a:pPr marL="627063" indent="-354013"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2800" b="1" dirty="0" smtClean="0">
                <a:solidFill>
                  <a:srgbClr val="000066"/>
                </a:solidFill>
                <a:latin typeface="Courier New" pitchFamily="49" charset="0"/>
              </a:rPr>
              <a:t>Затем просматриваем его справа налево, пока не найдется элемент, меньший </a:t>
            </a:r>
            <a:r>
              <a:rPr lang="en-US" altLang="ru-RU" sz="2800" b="1" dirty="0" smtClean="0">
                <a:solidFill>
                  <a:srgbClr val="000066"/>
                </a:solidFill>
                <a:latin typeface="Courier New" pitchFamily="49" charset="0"/>
              </a:rPr>
              <a:t>x</a:t>
            </a:r>
            <a:endParaRPr lang="ru-RU" altLang="ru-RU" sz="2800" b="1" dirty="0" smtClean="0">
              <a:solidFill>
                <a:srgbClr val="000066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5CF7A7-C8FF-4780-965B-5CFD8994567F}" type="slidenum">
              <a:rPr lang="ru-RU" altLang="ru-RU"/>
              <a:pPr eaLnBrk="1" hangingPunct="1"/>
              <a:t>46</a:t>
            </a:fld>
            <a:endParaRPr lang="ru-RU" altLang="ru-RU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b="1" smtClean="0">
                <a:solidFill>
                  <a:srgbClr val="990033"/>
                </a:solidFill>
              </a:rPr>
              <a:t>Суть сортировки:</a:t>
            </a:r>
            <a:br>
              <a:rPr lang="ru-RU" altLang="ru-RU" sz="2800" b="1" smtClean="0">
                <a:solidFill>
                  <a:srgbClr val="990033"/>
                </a:solidFill>
              </a:rPr>
            </a:br>
            <a:endParaRPr lang="ru-RU" altLang="ru-RU" sz="2800" b="1" smtClean="0">
              <a:solidFill>
                <a:srgbClr val="990033"/>
              </a:solidFill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893175" cy="5732463"/>
          </a:xfrm>
        </p:spPr>
        <p:txBody>
          <a:bodyPr/>
          <a:lstStyle/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b="1" dirty="0" smtClean="0">
                <a:solidFill>
                  <a:srgbClr val="000066"/>
                </a:solidFill>
                <a:latin typeface="Courier New" pitchFamily="49" charset="0"/>
              </a:rPr>
              <a:t>Меняем найденные элементы местами. В случае, если не найден наибольший или наименьший элементы, местами меняется средний элемент с найденным наибольшим или наименьшим элементом;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b="1" dirty="0" smtClean="0">
                <a:solidFill>
                  <a:srgbClr val="000066"/>
                </a:solidFill>
                <a:latin typeface="Courier New" pitchFamily="49" charset="0"/>
              </a:rPr>
              <a:t>Дойдя до середины имеем 2 части массива;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b="1" dirty="0" smtClean="0">
                <a:solidFill>
                  <a:srgbClr val="000066"/>
                </a:solidFill>
                <a:latin typeface="Courier New" pitchFamily="49" charset="0"/>
              </a:rPr>
              <a:t>Процесс продолжается для каждой части, пока массив не будет отсортирован</a:t>
            </a:r>
            <a:endParaRPr lang="ru-RU" alt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0E9E9B-84C3-4109-AB46-694ACE3CD999}" type="slidenum">
              <a:rPr lang="ru-RU" altLang="ru-RU"/>
              <a:pPr eaLnBrk="1" hangingPunct="1"/>
              <a:t>47</a:t>
            </a:fld>
            <a:endParaRPr lang="ru-RU" altLang="ru-RU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395288" y="-127000"/>
            <a:ext cx="7772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4400" b="1">
                <a:solidFill>
                  <a:srgbClr val="990033"/>
                </a:solidFill>
              </a:rPr>
              <a:t>Быстрая сортировка</a:t>
            </a:r>
          </a:p>
        </p:txBody>
      </p:sp>
      <p:sp>
        <p:nvSpPr>
          <p:cNvPr id="7173" name="Text Box 5" descr="Зеленый мрамор"/>
          <p:cNvSpPr txBox="1">
            <a:spLocks noChangeArrowheads="1"/>
          </p:cNvSpPr>
          <p:nvPr/>
        </p:nvSpPr>
        <p:spPr bwMode="auto">
          <a:xfrm>
            <a:off x="200025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7233" name="Text Box 65" descr="Зеленый мрамор"/>
          <p:cNvSpPr txBox="1">
            <a:spLocks noChangeArrowheads="1"/>
          </p:cNvSpPr>
          <p:nvPr/>
        </p:nvSpPr>
        <p:spPr bwMode="auto">
          <a:xfrm>
            <a:off x="1289050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12</a:t>
            </a:r>
          </a:p>
        </p:txBody>
      </p:sp>
      <p:sp>
        <p:nvSpPr>
          <p:cNvPr id="7234" name="Text Box 66" descr="Зеленый мрамор"/>
          <p:cNvSpPr txBox="1">
            <a:spLocks noChangeArrowheads="1"/>
          </p:cNvSpPr>
          <p:nvPr/>
        </p:nvSpPr>
        <p:spPr bwMode="auto">
          <a:xfrm>
            <a:off x="2339975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3</a:t>
            </a:r>
          </a:p>
        </p:txBody>
      </p:sp>
      <p:sp>
        <p:nvSpPr>
          <p:cNvPr id="7235" name="Text Box 67" descr="Зеленый мрамор"/>
          <p:cNvSpPr txBox="1">
            <a:spLocks noChangeArrowheads="1"/>
          </p:cNvSpPr>
          <p:nvPr/>
        </p:nvSpPr>
        <p:spPr bwMode="auto">
          <a:xfrm>
            <a:off x="3419475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7</a:t>
            </a:r>
          </a:p>
        </p:txBody>
      </p:sp>
      <p:sp>
        <p:nvSpPr>
          <p:cNvPr id="7236" name="Text Box 68" descr="Зеленый мрамор"/>
          <p:cNvSpPr txBox="1">
            <a:spLocks noChangeArrowheads="1"/>
          </p:cNvSpPr>
          <p:nvPr/>
        </p:nvSpPr>
        <p:spPr bwMode="auto">
          <a:xfrm>
            <a:off x="4500563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19</a:t>
            </a:r>
          </a:p>
        </p:txBody>
      </p:sp>
      <p:sp>
        <p:nvSpPr>
          <p:cNvPr id="7237" name="Text Box 69" descr="Зеленый мрамор"/>
          <p:cNvSpPr txBox="1">
            <a:spLocks noChangeArrowheads="1"/>
          </p:cNvSpPr>
          <p:nvPr/>
        </p:nvSpPr>
        <p:spPr bwMode="auto">
          <a:xfrm>
            <a:off x="5580063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11</a:t>
            </a:r>
          </a:p>
        </p:txBody>
      </p:sp>
      <p:sp>
        <p:nvSpPr>
          <p:cNvPr id="7238" name="Text Box 70" descr="Зеленый мрамор"/>
          <p:cNvSpPr txBox="1">
            <a:spLocks noChangeArrowheads="1"/>
          </p:cNvSpPr>
          <p:nvPr/>
        </p:nvSpPr>
        <p:spPr bwMode="auto">
          <a:xfrm>
            <a:off x="6659563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4</a:t>
            </a:r>
          </a:p>
        </p:txBody>
      </p:sp>
      <p:sp>
        <p:nvSpPr>
          <p:cNvPr id="7239" name="Text Box 71" descr="Зеленый мрамор"/>
          <p:cNvSpPr txBox="1">
            <a:spLocks noChangeArrowheads="1"/>
          </p:cNvSpPr>
          <p:nvPr/>
        </p:nvSpPr>
        <p:spPr bwMode="auto">
          <a:xfrm>
            <a:off x="7740650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16</a:t>
            </a:r>
          </a:p>
        </p:txBody>
      </p:sp>
      <p:sp>
        <p:nvSpPr>
          <p:cNvPr id="7240" name="AutoShape 72"/>
          <p:cNvSpPr>
            <a:spLocks/>
          </p:cNvSpPr>
          <p:nvPr/>
        </p:nvSpPr>
        <p:spPr bwMode="auto">
          <a:xfrm>
            <a:off x="114300" y="1628775"/>
            <a:ext cx="323850" cy="2305050"/>
          </a:xfrm>
          <a:prstGeom prst="leftBracket">
            <a:avLst>
              <a:gd name="adj" fmla="val 59314"/>
            </a:avLst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43" name="AutoShape 75"/>
          <p:cNvSpPr>
            <a:spLocks/>
          </p:cNvSpPr>
          <p:nvPr/>
        </p:nvSpPr>
        <p:spPr bwMode="auto">
          <a:xfrm flipH="1">
            <a:off x="8612188" y="1700213"/>
            <a:ext cx="215900" cy="2305050"/>
          </a:xfrm>
          <a:prstGeom prst="leftBracket">
            <a:avLst>
              <a:gd name="adj" fmla="val 88971"/>
            </a:avLst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48" name="AutoShape 80" descr="Упаковочная бумага"/>
          <p:cNvSpPr>
            <a:spLocks noChangeArrowheads="1"/>
          </p:cNvSpPr>
          <p:nvPr/>
        </p:nvSpPr>
        <p:spPr bwMode="auto">
          <a:xfrm rot="10800000">
            <a:off x="2339975" y="4221163"/>
            <a:ext cx="2592388" cy="1079500"/>
          </a:xfrm>
          <a:prstGeom prst="wedgeRoundRectCallout">
            <a:avLst>
              <a:gd name="adj1" fmla="val -14606"/>
              <a:gd name="adj2" fmla="val 162352"/>
              <a:gd name="adj3" fmla="val 16667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/>
          <a:lstStyle/>
          <a:p>
            <a:pPr algn="ctr">
              <a:defRPr/>
            </a:pPr>
            <a:r>
              <a:rPr lang="ru-RU" altLang="ru-RU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Барьерный элемент</a:t>
            </a:r>
          </a:p>
        </p:txBody>
      </p:sp>
      <p:sp>
        <p:nvSpPr>
          <p:cNvPr id="7249" name="Text Box 81" descr="Зеленый мрамор"/>
          <p:cNvSpPr txBox="1">
            <a:spLocks noChangeArrowheads="1"/>
          </p:cNvSpPr>
          <p:nvPr/>
        </p:nvSpPr>
        <p:spPr bwMode="auto">
          <a:xfrm>
            <a:off x="174625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4</a:t>
            </a:r>
          </a:p>
        </p:txBody>
      </p:sp>
      <p:sp>
        <p:nvSpPr>
          <p:cNvPr id="7250" name="Text Box 82" descr="Зеленый мрамор"/>
          <p:cNvSpPr txBox="1">
            <a:spLocks noChangeArrowheads="1"/>
          </p:cNvSpPr>
          <p:nvPr/>
        </p:nvSpPr>
        <p:spPr bwMode="auto">
          <a:xfrm>
            <a:off x="1319213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3</a:t>
            </a:r>
          </a:p>
        </p:txBody>
      </p:sp>
      <p:sp>
        <p:nvSpPr>
          <p:cNvPr id="7251" name="Text Box 83"/>
          <p:cNvSpPr txBox="1">
            <a:spLocks noChangeArrowheads="1"/>
          </p:cNvSpPr>
          <p:nvPr/>
        </p:nvSpPr>
        <p:spPr bwMode="auto">
          <a:xfrm>
            <a:off x="2339975" y="2420938"/>
            <a:ext cx="835025" cy="8223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3D4A8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7</a:t>
            </a:r>
          </a:p>
        </p:txBody>
      </p:sp>
      <p:sp>
        <p:nvSpPr>
          <p:cNvPr id="7252" name="Text Box 84" descr="Зеленый мрамор"/>
          <p:cNvSpPr txBox="1">
            <a:spLocks noChangeArrowheads="1"/>
          </p:cNvSpPr>
          <p:nvPr/>
        </p:nvSpPr>
        <p:spPr bwMode="auto">
          <a:xfrm>
            <a:off x="6659563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7253" name="Text Box 85" descr="Зеленый мрамор"/>
          <p:cNvSpPr txBox="1">
            <a:spLocks noChangeArrowheads="1"/>
          </p:cNvSpPr>
          <p:nvPr/>
        </p:nvSpPr>
        <p:spPr bwMode="auto">
          <a:xfrm>
            <a:off x="3419475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12</a:t>
            </a:r>
          </a:p>
        </p:txBody>
      </p:sp>
      <p:sp>
        <p:nvSpPr>
          <p:cNvPr id="7254" name="Text Box 86"/>
          <p:cNvSpPr txBox="1">
            <a:spLocks noChangeArrowheads="1"/>
          </p:cNvSpPr>
          <p:nvPr/>
        </p:nvSpPr>
        <p:spPr bwMode="auto">
          <a:xfrm>
            <a:off x="153988" y="2420938"/>
            <a:ext cx="835025" cy="8223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3D4A8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3</a:t>
            </a:r>
          </a:p>
        </p:txBody>
      </p:sp>
      <p:sp>
        <p:nvSpPr>
          <p:cNvPr id="7255" name="Text Box 87"/>
          <p:cNvSpPr txBox="1">
            <a:spLocks noChangeArrowheads="1"/>
          </p:cNvSpPr>
          <p:nvPr/>
        </p:nvSpPr>
        <p:spPr bwMode="auto">
          <a:xfrm>
            <a:off x="1268413" y="2408238"/>
            <a:ext cx="835025" cy="8223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3D4A8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4</a:t>
            </a:r>
          </a:p>
        </p:txBody>
      </p:sp>
      <p:sp>
        <p:nvSpPr>
          <p:cNvPr id="7244" name="AutoShape 76"/>
          <p:cNvSpPr>
            <a:spLocks/>
          </p:cNvSpPr>
          <p:nvPr/>
        </p:nvSpPr>
        <p:spPr bwMode="auto">
          <a:xfrm flipH="1">
            <a:off x="3157538" y="1700213"/>
            <a:ext cx="215900" cy="2305050"/>
          </a:xfrm>
          <a:prstGeom prst="leftBracket">
            <a:avLst>
              <a:gd name="adj" fmla="val 88971"/>
            </a:avLst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56" name="AutoShape 88" descr="Упаковочная бумага"/>
          <p:cNvSpPr>
            <a:spLocks noChangeArrowheads="1"/>
          </p:cNvSpPr>
          <p:nvPr/>
        </p:nvSpPr>
        <p:spPr bwMode="auto">
          <a:xfrm rot="10800000">
            <a:off x="4427538" y="4254500"/>
            <a:ext cx="2592387" cy="1079500"/>
          </a:xfrm>
          <a:prstGeom prst="wedgeRoundRectCallout">
            <a:avLst>
              <a:gd name="adj1" fmla="val -14606"/>
              <a:gd name="adj2" fmla="val 162352"/>
              <a:gd name="adj3" fmla="val 16667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/>
          <a:lstStyle/>
          <a:p>
            <a:pPr algn="ctr">
              <a:defRPr/>
            </a:pPr>
            <a:r>
              <a:rPr lang="ru-RU" altLang="ru-RU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Барьерный элемент</a:t>
            </a:r>
          </a:p>
        </p:txBody>
      </p:sp>
      <p:sp>
        <p:nvSpPr>
          <p:cNvPr id="7257" name="AutoShape 89"/>
          <p:cNvSpPr>
            <a:spLocks/>
          </p:cNvSpPr>
          <p:nvPr/>
        </p:nvSpPr>
        <p:spPr bwMode="auto">
          <a:xfrm>
            <a:off x="3384550" y="1700213"/>
            <a:ext cx="323850" cy="2305050"/>
          </a:xfrm>
          <a:prstGeom prst="leftBracket">
            <a:avLst>
              <a:gd name="adj" fmla="val 59314"/>
            </a:avLst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59" name="AutoShape 91"/>
          <p:cNvSpPr>
            <a:spLocks/>
          </p:cNvSpPr>
          <p:nvPr/>
        </p:nvSpPr>
        <p:spPr bwMode="auto">
          <a:xfrm>
            <a:off x="6624638" y="1628775"/>
            <a:ext cx="323850" cy="2305050"/>
          </a:xfrm>
          <a:prstGeom prst="leftBracket">
            <a:avLst>
              <a:gd name="adj" fmla="val 59314"/>
            </a:avLst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60" name="Text Box 92"/>
          <p:cNvSpPr txBox="1">
            <a:spLocks noChangeArrowheads="1"/>
          </p:cNvSpPr>
          <p:nvPr/>
        </p:nvSpPr>
        <p:spPr bwMode="auto">
          <a:xfrm>
            <a:off x="3419475" y="2420938"/>
            <a:ext cx="835025" cy="8223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3D4A8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7261" name="Text Box 93" descr="Зеленый мрамор"/>
          <p:cNvSpPr txBox="1">
            <a:spLocks noChangeArrowheads="1"/>
          </p:cNvSpPr>
          <p:nvPr/>
        </p:nvSpPr>
        <p:spPr bwMode="auto">
          <a:xfrm>
            <a:off x="6659563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12</a:t>
            </a:r>
          </a:p>
        </p:txBody>
      </p:sp>
      <p:sp>
        <p:nvSpPr>
          <p:cNvPr id="7262" name="Text Box 94"/>
          <p:cNvSpPr txBox="1">
            <a:spLocks noChangeArrowheads="1"/>
          </p:cNvSpPr>
          <p:nvPr/>
        </p:nvSpPr>
        <p:spPr bwMode="auto">
          <a:xfrm>
            <a:off x="4487863" y="2420938"/>
            <a:ext cx="835025" cy="8223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3D4A8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11</a:t>
            </a:r>
          </a:p>
        </p:txBody>
      </p:sp>
      <p:sp>
        <p:nvSpPr>
          <p:cNvPr id="7242" name="AutoShape 74"/>
          <p:cNvSpPr>
            <a:spLocks/>
          </p:cNvSpPr>
          <p:nvPr/>
        </p:nvSpPr>
        <p:spPr bwMode="auto">
          <a:xfrm>
            <a:off x="4464050" y="1700213"/>
            <a:ext cx="323850" cy="2305050"/>
          </a:xfrm>
          <a:prstGeom prst="leftBracket">
            <a:avLst>
              <a:gd name="adj" fmla="val 59314"/>
            </a:avLst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58" name="AutoShape 90"/>
          <p:cNvSpPr>
            <a:spLocks/>
          </p:cNvSpPr>
          <p:nvPr/>
        </p:nvSpPr>
        <p:spPr bwMode="auto">
          <a:xfrm flipH="1">
            <a:off x="5292725" y="1628775"/>
            <a:ext cx="215900" cy="2305050"/>
          </a:xfrm>
          <a:prstGeom prst="leftBracket">
            <a:avLst>
              <a:gd name="adj" fmla="val 88971"/>
            </a:avLst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63" name="Text Box 95" descr="Зеленый мрамор"/>
          <p:cNvSpPr txBox="1">
            <a:spLocks noChangeArrowheads="1"/>
          </p:cNvSpPr>
          <p:nvPr/>
        </p:nvSpPr>
        <p:spPr bwMode="auto">
          <a:xfrm>
            <a:off x="5580063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19</a:t>
            </a:r>
          </a:p>
        </p:txBody>
      </p:sp>
      <p:sp>
        <p:nvSpPr>
          <p:cNvPr id="7264" name="AutoShape 96" descr="Упаковочная бумага"/>
          <p:cNvSpPr>
            <a:spLocks noChangeArrowheads="1"/>
          </p:cNvSpPr>
          <p:nvPr/>
        </p:nvSpPr>
        <p:spPr bwMode="auto">
          <a:xfrm rot="10800000">
            <a:off x="5435600" y="4221163"/>
            <a:ext cx="2592388" cy="1079500"/>
          </a:xfrm>
          <a:prstGeom prst="wedgeRoundRectCallout">
            <a:avLst>
              <a:gd name="adj1" fmla="val -14606"/>
              <a:gd name="adj2" fmla="val 162352"/>
              <a:gd name="adj3" fmla="val 16667"/>
            </a:avLst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lIns="0" tIns="0" rIns="0" bIns="0"/>
          <a:lstStyle/>
          <a:p>
            <a:pPr algn="ctr">
              <a:defRPr/>
            </a:pPr>
            <a:r>
              <a:rPr lang="ru-RU" altLang="ru-RU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Барьерный элемент</a:t>
            </a:r>
          </a:p>
        </p:txBody>
      </p:sp>
      <p:sp>
        <p:nvSpPr>
          <p:cNvPr id="7266" name="AutoShape 98"/>
          <p:cNvSpPr>
            <a:spLocks/>
          </p:cNvSpPr>
          <p:nvPr/>
        </p:nvSpPr>
        <p:spPr bwMode="auto">
          <a:xfrm flipH="1">
            <a:off x="6392863" y="1628775"/>
            <a:ext cx="215900" cy="2305050"/>
          </a:xfrm>
          <a:prstGeom prst="leftBracket">
            <a:avLst>
              <a:gd name="adj" fmla="val 88971"/>
            </a:avLst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68" name="Text Box 100"/>
          <p:cNvSpPr txBox="1">
            <a:spLocks noChangeArrowheads="1"/>
          </p:cNvSpPr>
          <p:nvPr/>
        </p:nvSpPr>
        <p:spPr bwMode="auto">
          <a:xfrm>
            <a:off x="5580063" y="2420938"/>
            <a:ext cx="835025" cy="8223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3D4A8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12</a:t>
            </a:r>
          </a:p>
        </p:txBody>
      </p:sp>
      <p:sp>
        <p:nvSpPr>
          <p:cNvPr id="7269" name="Text Box 101" descr="Зеленый мрамор"/>
          <p:cNvSpPr txBox="1">
            <a:spLocks noChangeArrowheads="1"/>
          </p:cNvSpPr>
          <p:nvPr/>
        </p:nvSpPr>
        <p:spPr bwMode="auto">
          <a:xfrm>
            <a:off x="6659563" y="2420938"/>
            <a:ext cx="835025" cy="82232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00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19</a:t>
            </a:r>
          </a:p>
        </p:txBody>
      </p:sp>
      <p:sp>
        <p:nvSpPr>
          <p:cNvPr id="7270" name="Text Box 102"/>
          <p:cNvSpPr txBox="1">
            <a:spLocks noChangeArrowheads="1"/>
          </p:cNvSpPr>
          <p:nvPr/>
        </p:nvSpPr>
        <p:spPr bwMode="auto">
          <a:xfrm>
            <a:off x="6659563" y="2408238"/>
            <a:ext cx="835025" cy="8223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3D4A8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16</a:t>
            </a:r>
          </a:p>
        </p:txBody>
      </p:sp>
      <p:sp>
        <p:nvSpPr>
          <p:cNvPr id="7271" name="Text Box 103"/>
          <p:cNvSpPr txBox="1">
            <a:spLocks noChangeArrowheads="1"/>
          </p:cNvSpPr>
          <p:nvPr/>
        </p:nvSpPr>
        <p:spPr bwMode="auto">
          <a:xfrm>
            <a:off x="7791450" y="2408238"/>
            <a:ext cx="835025" cy="8223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path path="shape">
              <a:fillToRect l="50000" t="50000" r="50000" b="50000"/>
            </a:path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3D4A8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5400" b="1">
                <a:solidFill>
                  <a:schemeClr val="bg1"/>
                </a:solidFill>
                <a:latin typeface="Arial Rounded MT Bold" pitchFamily="34" charset="0"/>
              </a:rPr>
              <a:t>19</a:t>
            </a:r>
          </a:p>
        </p:txBody>
      </p:sp>
      <p:sp>
        <p:nvSpPr>
          <p:cNvPr id="7267" name="AutoShape 99"/>
          <p:cNvSpPr>
            <a:spLocks/>
          </p:cNvSpPr>
          <p:nvPr/>
        </p:nvSpPr>
        <p:spPr bwMode="auto">
          <a:xfrm>
            <a:off x="7654925" y="1700213"/>
            <a:ext cx="323850" cy="2305050"/>
          </a:xfrm>
          <a:prstGeom prst="leftBracket">
            <a:avLst>
              <a:gd name="adj" fmla="val 59314"/>
            </a:avLst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272" name="Text Box 104"/>
          <p:cNvSpPr txBox="1">
            <a:spLocks noChangeArrowheads="1"/>
          </p:cNvSpPr>
          <p:nvPr/>
        </p:nvSpPr>
        <p:spPr bwMode="auto">
          <a:xfrm>
            <a:off x="250825" y="5157788"/>
            <a:ext cx="8893175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ru-RU" sz="3600" b="1">
                <a:solidFill>
                  <a:srgbClr val="990033"/>
                </a:solidFill>
              </a:rPr>
              <a:t>8&gt;7 </a:t>
            </a:r>
            <a:r>
              <a:rPr lang="ru-RU" altLang="ru-RU" sz="3600"/>
              <a:t>переносим в правую часть, т. к.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ru-RU" sz="3600" b="1">
                <a:solidFill>
                  <a:srgbClr val="990033"/>
                </a:solidFill>
              </a:rPr>
              <a:t>16&gt;7</a:t>
            </a:r>
            <a:r>
              <a:rPr lang="ru-RU" altLang="ru-RU" sz="3600" b="1">
                <a:solidFill>
                  <a:srgbClr val="990033"/>
                </a:solidFill>
              </a:rPr>
              <a:t> </a:t>
            </a:r>
            <a:r>
              <a:rPr lang="ru-RU" altLang="ru-RU" sz="3600"/>
              <a:t> не переносим, </a:t>
            </a:r>
            <a:r>
              <a:rPr lang="ru-RU" altLang="ru-RU" sz="3600" b="1">
                <a:solidFill>
                  <a:srgbClr val="990033"/>
                </a:solidFill>
              </a:rPr>
              <a:t>4</a:t>
            </a:r>
            <a:r>
              <a:rPr lang="en-US" altLang="ru-RU" sz="3600" b="1">
                <a:solidFill>
                  <a:srgbClr val="990033"/>
                </a:solidFill>
              </a:rPr>
              <a:t>&lt;7</a:t>
            </a:r>
            <a:r>
              <a:rPr lang="ru-RU" altLang="ru-RU" sz="3600"/>
              <a:t> </a:t>
            </a:r>
            <a:br>
              <a:rPr lang="ru-RU" altLang="ru-RU" sz="3600"/>
            </a:br>
            <a:r>
              <a:rPr lang="ru-RU" altLang="ru-RU" sz="3600"/>
              <a:t>поэтому меняем местами </a:t>
            </a:r>
            <a:r>
              <a:rPr lang="ru-RU" altLang="ru-RU" sz="3600" b="1">
                <a:solidFill>
                  <a:srgbClr val="990033"/>
                </a:solidFill>
              </a:rPr>
              <a:t>4</a:t>
            </a:r>
            <a:r>
              <a:rPr lang="ru-RU" altLang="ru-RU" sz="3600"/>
              <a:t> и </a:t>
            </a:r>
            <a:r>
              <a:rPr lang="ru-RU" altLang="ru-RU" sz="3600" b="1">
                <a:solidFill>
                  <a:srgbClr val="990033"/>
                </a:solidFill>
              </a:rPr>
              <a:t>8</a:t>
            </a:r>
          </a:p>
        </p:txBody>
      </p:sp>
      <p:sp>
        <p:nvSpPr>
          <p:cNvPr id="7273" name="Text Box 105"/>
          <p:cNvSpPr txBox="1">
            <a:spLocks noChangeArrowheads="1"/>
          </p:cNvSpPr>
          <p:nvPr/>
        </p:nvSpPr>
        <p:spPr bwMode="auto">
          <a:xfrm>
            <a:off x="250825" y="5157788"/>
            <a:ext cx="8893175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ru-RU" altLang="ru-RU" sz="3600" b="1">
                <a:solidFill>
                  <a:srgbClr val="990033"/>
                </a:solidFill>
              </a:rPr>
              <a:t>12</a:t>
            </a:r>
            <a:r>
              <a:rPr lang="en-US" altLang="ru-RU" sz="3600" b="1">
                <a:solidFill>
                  <a:srgbClr val="990033"/>
                </a:solidFill>
              </a:rPr>
              <a:t>&gt;7 </a:t>
            </a:r>
            <a:r>
              <a:rPr lang="ru-RU" altLang="ru-RU" sz="3600"/>
              <a:t>переносим в правую часть, т. к. </a:t>
            </a:r>
            <a:r>
              <a:rPr lang="ru-RU" altLang="ru-RU" sz="3600" b="1">
                <a:solidFill>
                  <a:srgbClr val="990033"/>
                </a:solidFill>
              </a:rPr>
              <a:t>16</a:t>
            </a:r>
            <a:r>
              <a:rPr lang="en-US" altLang="ru-RU" sz="3600" b="1">
                <a:solidFill>
                  <a:srgbClr val="990033"/>
                </a:solidFill>
              </a:rPr>
              <a:t>&gt;7</a:t>
            </a:r>
            <a:r>
              <a:rPr lang="en-US" altLang="ru-RU" sz="3600"/>
              <a:t>, </a:t>
            </a:r>
            <a:r>
              <a:rPr lang="ru-RU" altLang="ru-RU" sz="3600" b="1">
                <a:solidFill>
                  <a:srgbClr val="990033"/>
                </a:solidFill>
              </a:rPr>
              <a:t>8</a:t>
            </a:r>
            <a:r>
              <a:rPr lang="en-US" altLang="ru-RU" sz="3600" b="1">
                <a:solidFill>
                  <a:srgbClr val="990033"/>
                </a:solidFill>
              </a:rPr>
              <a:t>&gt;7</a:t>
            </a:r>
            <a:r>
              <a:rPr lang="en-US" altLang="ru-RU" sz="3600"/>
              <a:t>,</a:t>
            </a:r>
            <a:r>
              <a:rPr lang="en-US" altLang="ru-RU" sz="3600" b="1">
                <a:solidFill>
                  <a:srgbClr val="990033"/>
                </a:solidFill>
              </a:rPr>
              <a:t>11&gt;7</a:t>
            </a:r>
            <a:r>
              <a:rPr lang="en-US" altLang="ru-RU" sz="3600"/>
              <a:t>, </a:t>
            </a:r>
            <a:r>
              <a:rPr lang="en-US" altLang="ru-RU" sz="3600" b="1">
                <a:solidFill>
                  <a:srgbClr val="990033"/>
                </a:solidFill>
              </a:rPr>
              <a:t>19&gt;7</a:t>
            </a:r>
            <a:r>
              <a:rPr lang="en-US" altLang="ru-RU" sz="3600"/>
              <a:t> </a:t>
            </a:r>
            <a:r>
              <a:rPr lang="ru-RU" altLang="ru-RU" sz="3600"/>
              <a:t>не переносим, </a:t>
            </a:r>
          </a:p>
          <a:p>
            <a:pPr eaLnBrk="1" hangingPunct="1">
              <a:lnSpc>
                <a:spcPct val="85000"/>
              </a:lnSpc>
            </a:pPr>
            <a:r>
              <a:rPr lang="ru-RU" altLang="ru-RU" sz="3600" b="1">
                <a:solidFill>
                  <a:srgbClr val="990033"/>
                </a:solidFill>
              </a:rPr>
              <a:t>7=</a:t>
            </a:r>
            <a:r>
              <a:rPr lang="en-US" altLang="ru-RU" sz="3600" b="1">
                <a:solidFill>
                  <a:srgbClr val="990033"/>
                </a:solidFill>
              </a:rPr>
              <a:t>7</a:t>
            </a:r>
            <a:r>
              <a:rPr lang="ru-RU" altLang="ru-RU" sz="3600" b="1">
                <a:solidFill>
                  <a:srgbClr val="990033"/>
                </a:solidFill>
              </a:rPr>
              <a:t> </a:t>
            </a:r>
            <a:r>
              <a:rPr lang="ru-RU" altLang="ru-RU" sz="3600"/>
              <a:t> поэтому меняем местами </a:t>
            </a:r>
            <a:r>
              <a:rPr lang="ru-RU" altLang="ru-RU" sz="3600" b="1">
                <a:solidFill>
                  <a:srgbClr val="990033"/>
                </a:solidFill>
              </a:rPr>
              <a:t>7</a:t>
            </a:r>
            <a:r>
              <a:rPr lang="ru-RU" altLang="ru-RU" sz="3600"/>
              <a:t> и </a:t>
            </a:r>
            <a:r>
              <a:rPr lang="ru-RU" altLang="ru-RU" sz="3600" b="1">
                <a:solidFill>
                  <a:srgbClr val="990033"/>
                </a:solidFill>
              </a:rPr>
              <a:t>12</a:t>
            </a:r>
          </a:p>
        </p:txBody>
      </p:sp>
      <p:sp>
        <p:nvSpPr>
          <p:cNvPr id="7274" name="Text Box 106"/>
          <p:cNvSpPr txBox="1">
            <a:spLocks noChangeArrowheads="1"/>
          </p:cNvSpPr>
          <p:nvPr/>
        </p:nvSpPr>
        <p:spPr bwMode="auto">
          <a:xfrm>
            <a:off x="539750" y="3357563"/>
            <a:ext cx="1439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en-US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&gt;3</a:t>
            </a:r>
            <a:endParaRPr lang="ru-RU" altLang="ru-RU" sz="36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5" name="Text Box 107"/>
          <p:cNvSpPr txBox="1">
            <a:spLocks noChangeArrowheads="1"/>
          </p:cNvSpPr>
          <p:nvPr/>
        </p:nvSpPr>
        <p:spPr bwMode="auto">
          <a:xfrm>
            <a:off x="0" y="3284538"/>
            <a:ext cx="3276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Отсортиро-ванная часть</a:t>
            </a:r>
          </a:p>
        </p:txBody>
      </p:sp>
      <p:sp>
        <p:nvSpPr>
          <p:cNvPr id="7276" name="Text Box 108"/>
          <p:cNvSpPr txBox="1">
            <a:spLocks noChangeArrowheads="1"/>
          </p:cNvSpPr>
          <p:nvPr/>
        </p:nvSpPr>
        <p:spPr bwMode="auto">
          <a:xfrm>
            <a:off x="250825" y="5229225"/>
            <a:ext cx="8893175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ru-RU" altLang="ru-RU" sz="3600" b="1">
                <a:solidFill>
                  <a:srgbClr val="990033"/>
                </a:solidFill>
              </a:rPr>
              <a:t>12</a:t>
            </a:r>
            <a:r>
              <a:rPr lang="en-US" altLang="ru-RU" sz="3600" b="1">
                <a:solidFill>
                  <a:srgbClr val="990033"/>
                </a:solidFill>
              </a:rPr>
              <a:t>&gt;</a:t>
            </a:r>
            <a:r>
              <a:rPr lang="ru-RU" altLang="ru-RU" sz="3600" b="1">
                <a:solidFill>
                  <a:srgbClr val="990033"/>
                </a:solidFill>
              </a:rPr>
              <a:t>11</a:t>
            </a:r>
            <a:r>
              <a:rPr lang="en-US" altLang="ru-RU" sz="3600" b="1">
                <a:solidFill>
                  <a:srgbClr val="990033"/>
                </a:solidFill>
              </a:rPr>
              <a:t> </a:t>
            </a:r>
            <a:r>
              <a:rPr lang="ru-RU" altLang="ru-RU" sz="3600"/>
              <a:t>переносим в правую часть, т. к. </a:t>
            </a:r>
          </a:p>
          <a:p>
            <a:pPr>
              <a:lnSpc>
                <a:spcPct val="85000"/>
              </a:lnSpc>
              <a:defRPr/>
            </a:pPr>
            <a:r>
              <a:rPr lang="en-US" altLang="ru-RU" sz="3600" b="1">
                <a:solidFill>
                  <a:srgbClr val="990033"/>
                </a:solidFill>
              </a:rPr>
              <a:t>16&gt;</a:t>
            </a:r>
            <a:r>
              <a:rPr lang="ru-RU" altLang="ru-RU" sz="3600" b="1">
                <a:solidFill>
                  <a:srgbClr val="990033"/>
                </a:solidFill>
              </a:rPr>
              <a:t>11 </a:t>
            </a:r>
            <a:r>
              <a:rPr lang="ru-RU" altLang="ru-RU" sz="3600"/>
              <a:t> не переносим, </a:t>
            </a:r>
            <a:r>
              <a:rPr lang="ru-RU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ru-RU" sz="3600" b="1">
                <a:solidFill>
                  <a:srgbClr val="990033"/>
                </a:solidFill>
              </a:rPr>
              <a:t>&lt;</a:t>
            </a:r>
            <a:r>
              <a:rPr lang="ru-RU" altLang="ru-RU" sz="3600" b="1">
                <a:solidFill>
                  <a:srgbClr val="990033"/>
                </a:solidFill>
              </a:rPr>
              <a:t>11</a:t>
            </a:r>
            <a:r>
              <a:rPr lang="ru-RU" altLang="ru-RU" sz="3600"/>
              <a:t> </a:t>
            </a:r>
            <a:br>
              <a:rPr lang="ru-RU" altLang="ru-RU" sz="3600"/>
            </a:br>
            <a:r>
              <a:rPr lang="ru-RU" altLang="ru-RU" sz="3600"/>
              <a:t>поэтому меняем местами </a:t>
            </a:r>
            <a:r>
              <a:rPr lang="ru-RU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  <a:r>
              <a:rPr lang="ru-RU" altLang="ru-RU" sz="3600"/>
              <a:t> и </a:t>
            </a:r>
            <a:r>
              <a:rPr lang="ru-RU" altLang="ru-RU" sz="3600" b="1">
                <a:solidFill>
                  <a:srgbClr val="990033"/>
                </a:solidFill>
              </a:rPr>
              <a:t>8</a:t>
            </a:r>
          </a:p>
        </p:txBody>
      </p:sp>
      <p:sp>
        <p:nvSpPr>
          <p:cNvPr id="7277" name="Text Box 109"/>
          <p:cNvSpPr txBox="1">
            <a:spLocks noChangeArrowheads="1"/>
          </p:cNvSpPr>
          <p:nvPr/>
        </p:nvSpPr>
        <p:spPr bwMode="auto">
          <a:xfrm>
            <a:off x="250825" y="5365750"/>
            <a:ext cx="8893175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ru-RU" altLang="ru-RU" sz="3600" b="1">
                <a:solidFill>
                  <a:srgbClr val="990033"/>
                </a:solidFill>
              </a:rPr>
              <a:t>19</a:t>
            </a:r>
            <a:r>
              <a:rPr lang="en-US" altLang="ru-RU" sz="3600" b="1">
                <a:solidFill>
                  <a:srgbClr val="990033"/>
                </a:solidFill>
              </a:rPr>
              <a:t>&gt;</a:t>
            </a:r>
            <a:r>
              <a:rPr lang="ru-RU" altLang="ru-RU" sz="3600" b="1">
                <a:solidFill>
                  <a:srgbClr val="990033"/>
                </a:solidFill>
              </a:rPr>
              <a:t>11</a:t>
            </a:r>
            <a:r>
              <a:rPr lang="en-US" altLang="ru-RU" sz="3600" b="1">
                <a:solidFill>
                  <a:srgbClr val="990033"/>
                </a:solidFill>
              </a:rPr>
              <a:t> </a:t>
            </a:r>
            <a:r>
              <a:rPr lang="ru-RU" altLang="ru-RU" sz="3600"/>
              <a:t>переносим в правую часть, т. к. </a:t>
            </a:r>
            <a:r>
              <a:rPr lang="ru-RU" altLang="ru-RU" sz="3600" b="1">
                <a:solidFill>
                  <a:srgbClr val="990033"/>
                </a:solidFill>
              </a:rPr>
              <a:t>16</a:t>
            </a:r>
            <a:r>
              <a:rPr lang="en-US" altLang="ru-RU" sz="3600" b="1">
                <a:solidFill>
                  <a:srgbClr val="990033"/>
                </a:solidFill>
              </a:rPr>
              <a:t>&gt;</a:t>
            </a:r>
            <a:r>
              <a:rPr lang="ru-RU" altLang="ru-RU" sz="3600" b="1">
                <a:solidFill>
                  <a:srgbClr val="990033"/>
                </a:solidFill>
              </a:rPr>
              <a:t>11</a:t>
            </a:r>
            <a:r>
              <a:rPr lang="en-US" altLang="ru-RU" sz="3600"/>
              <a:t>, </a:t>
            </a:r>
            <a:r>
              <a:rPr lang="ru-RU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  <a:r>
              <a:rPr lang="en-US" altLang="ru-RU" sz="3600" b="1">
                <a:solidFill>
                  <a:srgbClr val="990033"/>
                </a:solidFill>
              </a:rPr>
              <a:t>&gt;</a:t>
            </a:r>
            <a:r>
              <a:rPr lang="ru-RU" altLang="ru-RU" sz="3600" b="1">
                <a:solidFill>
                  <a:srgbClr val="990033"/>
                </a:solidFill>
              </a:rPr>
              <a:t>11</a:t>
            </a:r>
            <a:r>
              <a:rPr lang="en-US" altLang="ru-RU" sz="3600"/>
              <a:t>,</a:t>
            </a:r>
            <a:r>
              <a:rPr lang="ru-RU" altLang="ru-RU" sz="3600"/>
              <a:t>не переносим, </a:t>
            </a:r>
          </a:p>
          <a:p>
            <a:pPr>
              <a:lnSpc>
                <a:spcPct val="85000"/>
              </a:lnSpc>
              <a:defRPr/>
            </a:pPr>
            <a:r>
              <a:rPr lang="ru-RU" altLang="ru-RU" sz="3600" b="1">
                <a:solidFill>
                  <a:srgbClr val="990033"/>
                </a:solidFill>
              </a:rPr>
              <a:t>11=11 </a:t>
            </a:r>
            <a:r>
              <a:rPr lang="ru-RU" altLang="ru-RU" sz="3600"/>
              <a:t> поэтому меняем местами </a:t>
            </a:r>
            <a:r>
              <a:rPr lang="ru-RU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11</a:t>
            </a:r>
            <a:r>
              <a:rPr lang="ru-RU" altLang="ru-RU" sz="3600"/>
              <a:t> и </a:t>
            </a:r>
            <a:r>
              <a:rPr lang="ru-RU" altLang="ru-RU" sz="3600" b="1">
                <a:solidFill>
                  <a:srgbClr val="990033"/>
                </a:solidFill>
              </a:rPr>
              <a:t>19</a:t>
            </a:r>
          </a:p>
        </p:txBody>
      </p:sp>
      <p:sp>
        <p:nvSpPr>
          <p:cNvPr id="7278" name="Text Box 110"/>
          <p:cNvSpPr txBox="1">
            <a:spLocks noChangeArrowheads="1"/>
          </p:cNvSpPr>
          <p:nvPr/>
        </p:nvSpPr>
        <p:spPr bwMode="auto">
          <a:xfrm>
            <a:off x="468313" y="3357563"/>
            <a:ext cx="51482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Отсортированная часть</a:t>
            </a:r>
          </a:p>
        </p:txBody>
      </p:sp>
      <p:sp>
        <p:nvSpPr>
          <p:cNvPr id="7279" name="Text Box 111"/>
          <p:cNvSpPr txBox="1">
            <a:spLocks noChangeArrowheads="1"/>
          </p:cNvSpPr>
          <p:nvPr/>
        </p:nvSpPr>
        <p:spPr bwMode="auto">
          <a:xfrm>
            <a:off x="250825" y="5365750"/>
            <a:ext cx="8893175" cy="14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ru-RU" altLang="ru-RU" sz="3600" b="1">
                <a:solidFill>
                  <a:srgbClr val="990033"/>
                </a:solidFill>
              </a:rPr>
              <a:t>19</a:t>
            </a:r>
            <a:r>
              <a:rPr lang="en-US" altLang="ru-RU" sz="3600" b="1">
                <a:solidFill>
                  <a:srgbClr val="990033"/>
                </a:solidFill>
              </a:rPr>
              <a:t>&gt;</a:t>
            </a:r>
            <a:r>
              <a:rPr lang="ru-RU" altLang="ru-RU" sz="3600" b="1">
                <a:solidFill>
                  <a:srgbClr val="990033"/>
                </a:solidFill>
              </a:rPr>
              <a:t>12</a:t>
            </a:r>
            <a:r>
              <a:rPr lang="en-US" altLang="ru-RU" sz="3600" b="1">
                <a:solidFill>
                  <a:srgbClr val="990033"/>
                </a:solidFill>
              </a:rPr>
              <a:t> </a:t>
            </a:r>
            <a:r>
              <a:rPr lang="ru-RU" altLang="ru-RU" sz="3600"/>
              <a:t>переносим в правую часть, т. к. </a:t>
            </a:r>
            <a:r>
              <a:rPr lang="ru-RU" altLang="ru-RU" sz="3600" b="1">
                <a:solidFill>
                  <a:srgbClr val="990033"/>
                </a:solidFill>
              </a:rPr>
              <a:t>16</a:t>
            </a:r>
            <a:r>
              <a:rPr lang="en-US" altLang="ru-RU" sz="3600" b="1">
                <a:solidFill>
                  <a:srgbClr val="990033"/>
                </a:solidFill>
              </a:rPr>
              <a:t>&gt;</a:t>
            </a:r>
            <a:r>
              <a:rPr lang="ru-RU" altLang="ru-RU" sz="3600" b="1">
                <a:solidFill>
                  <a:srgbClr val="990033"/>
                </a:solidFill>
              </a:rPr>
              <a:t>12</a:t>
            </a:r>
            <a:r>
              <a:rPr lang="en-US" altLang="ru-RU" sz="3600"/>
              <a:t>,</a:t>
            </a:r>
            <a:r>
              <a:rPr lang="ru-RU" altLang="ru-RU" sz="3600"/>
              <a:t>не переносим, </a:t>
            </a:r>
          </a:p>
          <a:p>
            <a:pPr>
              <a:lnSpc>
                <a:spcPct val="85000"/>
              </a:lnSpc>
              <a:defRPr/>
            </a:pPr>
            <a:r>
              <a:rPr lang="ru-RU" altLang="ru-RU" sz="3600" b="1">
                <a:solidFill>
                  <a:srgbClr val="990033"/>
                </a:solidFill>
              </a:rPr>
              <a:t>12=12 </a:t>
            </a:r>
            <a:r>
              <a:rPr lang="ru-RU" altLang="ru-RU" sz="3600"/>
              <a:t> поэтому меняем местами </a:t>
            </a:r>
            <a:r>
              <a:rPr lang="ru-RU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</a:t>
            </a:r>
            <a:r>
              <a:rPr lang="ru-RU" altLang="ru-RU" sz="3600"/>
              <a:t> и </a:t>
            </a:r>
            <a:r>
              <a:rPr lang="ru-RU" altLang="ru-RU" sz="3600" b="1">
                <a:solidFill>
                  <a:srgbClr val="990033"/>
                </a:solidFill>
              </a:rPr>
              <a:t>19</a:t>
            </a:r>
          </a:p>
        </p:txBody>
      </p:sp>
      <p:sp>
        <p:nvSpPr>
          <p:cNvPr id="7280" name="Text Box 112"/>
          <p:cNvSpPr txBox="1">
            <a:spLocks noChangeArrowheads="1"/>
          </p:cNvSpPr>
          <p:nvPr/>
        </p:nvSpPr>
        <p:spPr bwMode="auto">
          <a:xfrm>
            <a:off x="6877050" y="3284538"/>
            <a:ext cx="19812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ru-RU" altLang="ru-RU" sz="3600" b="1">
                <a:solidFill>
                  <a:srgbClr val="990033"/>
                </a:solidFill>
              </a:rPr>
              <a:t>19</a:t>
            </a:r>
            <a:r>
              <a:rPr lang="en-US" altLang="ru-RU" sz="3600" b="1">
                <a:solidFill>
                  <a:srgbClr val="990033"/>
                </a:solidFill>
              </a:rPr>
              <a:t>&gt;</a:t>
            </a:r>
            <a:r>
              <a:rPr lang="ru-RU" altLang="ru-RU" sz="3600" b="1">
                <a:solidFill>
                  <a:srgbClr val="990033"/>
                </a:solidFill>
              </a:rPr>
              <a:t>16</a:t>
            </a:r>
          </a:p>
        </p:txBody>
      </p:sp>
      <p:sp>
        <p:nvSpPr>
          <p:cNvPr id="7281" name="Text Box 113"/>
          <p:cNvSpPr txBox="1">
            <a:spLocks noChangeArrowheads="1"/>
          </p:cNvSpPr>
          <p:nvPr/>
        </p:nvSpPr>
        <p:spPr bwMode="auto">
          <a:xfrm>
            <a:off x="395288" y="4581525"/>
            <a:ext cx="77755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Массив отсортирован по возрастанию</a:t>
            </a:r>
          </a:p>
        </p:txBody>
      </p:sp>
      <p:sp>
        <p:nvSpPr>
          <p:cNvPr id="7282" name="Rectangle 114"/>
          <p:cNvSpPr>
            <a:spLocks noChangeArrowheads="1"/>
          </p:cNvSpPr>
          <p:nvPr/>
        </p:nvSpPr>
        <p:spPr bwMode="auto">
          <a:xfrm>
            <a:off x="136525" y="2205038"/>
            <a:ext cx="1079500" cy="1079500"/>
          </a:xfrm>
          <a:prstGeom prst="rect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7283" name="Rectangle 115"/>
          <p:cNvSpPr>
            <a:spLocks noChangeArrowheads="1"/>
          </p:cNvSpPr>
          <p:nvPr/>
        </p:nvSpPr>
        <p:spPr bwMode="auto">
          <a:xfrm>
            <a:off x="7712075" y="2205038"/>
            <a:ext cx="1079500" cy="1079500"/>
          </a:xfrm>
          <a:prstGeom prst="rect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grpSp>
        <p:nvGrpSpPr>
          <p:cNvPr id="7301" name="Group 133"/>
          <p:cNvGrpSpPr>
            <a:grpSpLocks/>
          </p:cNvGrpSpPr>
          <p:nvPr/>
        </p:nvGrpSpPr>
        <p:grpSpPr bwMode="auto">
          <a:xfrm>
            <a:off x="396875" y="993775"/>
            <a:ext cx="2879725" cy="1066800"/>
            <a:chOff x="476" y="490"/>
            <a:chExt cx="1814" cy="672"/>
          </a:xfrm>
        </p:grpSpPr>
        <p:sp>
          <p:nvSpPr>
            <p:cNvPr id="49217" name="Line 116"/>
            <p:cNvSpPr>
              <a:spLocks noChangeShapeType="1"/>
            </p:cNvSpPr>
            <p:nvPr/>
          </p:nvSpPr>
          <p:spPr bwMode="auto">
            <a:xfrm flipH="1">
              <a:off x="476" y="878"/>
              <a:ext cx="1678" cy="0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218" name="Text Box 117"/>
            <p:cNvSpPr txBox="1">
              <a:spLocks noChangeArrowheads="1"/>
            </p:cNvSpPr>
            <p:nvPr/>
          </p:nvSpPr>
          <p:spPr bwMode="auto">
            <a:xfrm>
              <a:off x="612" y="490"/>
              <a:ext cx="167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3200" b="1">
                  <a:solidFill>
                    <a:srgbClr val="990033"/>
                  </a:solidFill>
                </a:rPr>
                <a:t>Меньше равно 7</a:t>
              </a:r>
            </a:p>
          </p:txBody>
        </p:sp>
      </p:grpSp>
      <p:grpSp>
        <p:nvGrpSpPr>
          <p:cNvPr id="7287" name="Group 119"/>
          <p:cNvGrpSpPr>
            <a:grpSpLocks/>
          </p:cNvGrpSpPr>
          <p:nvPr/>
        </p:nvGrpSpPr>
        <p:grpSpPr bwMode="auto">
          <a:xfrm>
            <a:off x="4932363" y="908050"/>
            <a:ext cx="2879725" cy="649288"/>
            <a:chOff x="476" y="572"/>
            <a:chExt cx="1814" cy="409"/>
          </a:xfrm>
        </p:grpSpPr>
        <p:sp>
          <p:nvSpPr>
            <p:cNvPr id="49215" name="Line 120"/>
            <p:cNvSpPr>
              <a:spLocks noChangeShapeType="1"/>
            </p:cNvSpPr>
            <p:nvPr/>
          </p:nvSpPr>
          <p:spPr bwMode="auto">
            <a:xfrm flipH="1">
              <a:off x="476" y="981"/>
              <a:ext cx="1678" cy="0"/>
            </a:xfrm>
            <a:prstGeom prst="line">
              <a:avLst/>
            </a:prstGeom>
            <a:noFill/>
            <a:ln w="57150">
              <a:solidFill>
                <a:srgbClr val="99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9216" name="Text Box 121"/>
            <p:cNvSpPr txBox="1">
              <a:spLocks noChangeArrowheads="1"/>
            </p:cNvSpPr>
            <p:nvPr/>
          </p:nvSpPr>
          <p:spPr bwMode="auto">
            <a:xfrm>
              <a:off x="612" y="572"/>
              <a:ext cx="16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ru-RU" altLang="ru-RU" sz="3200" b="1">
                  <a:solidFill>
                    <a:srgbClr val="990033"/>
                  </a:solidFill>
                </a:rPr>
                <a:t>Больше 7</a:t>
              </a:r>
            </a:p>
          </p:txBody>
        </p:sp>
      </p:grpSp>
      <p:sp>
        <p:nvSpPr>
          <p:cNvPr id="7290" name="Rectangle 122"/>
          <p:cNvSpPr>
            <a:spLocks noChangeArrowheads="1"/>
          </p:cNvSpPr>
          <p:nvPr/>
        </p:nvSpPr>
        <p:spPr bwMode="auto">
          <a:xfrm>
            <a:off x="6588125" y="2205038"/>
            <a:ext cx="1079500" cy="1079500"/>
          </a:xfrm>
          <a:prstGeom prst="rect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7291" name="Rectangle 123"/>
          <p:cNvSpPr>
            <a:spLocks noChangeArrowheads="1"/>
          </p:cNvSpPr>
          <p:nvPr/>
        </p:nvSpPr>
        <p:spPr bwMode="auto">
          <a:xfrm>
            <a:off x="7667625" y="2205038"/>
            <a:ext cx="1079500" cy="1079500"/>
          </a:xfrm>
          <a:prstGeom prst="rect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7292" name="Rectangle 124"/>
          <p:cNvSpPr>
            <a:spLocks noChangeArrowheads="1"/>
          </p:cNvSpPr>
          <p:nvPr/>
        </p:nvSpPr>
        <p:spPr bwMode="auto">
          <a:xfrm>
            <a:off x="6586538" y="2205038"/>
            <a:ext cx="1079500" cy="1079500"/>
          </a:xfrm>
          <a:prstGeom prst="rect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7293" name="Rectangle 125"/>
          <p:cNvSpPr>
            <a:spLocks noChangeArrowheads="1"/>
          </p:cNvSpPr>
          <p:nvPr/>
        </p:nvSpPr>
        <p:spPr bwMode="auto">
          <a:xfrm>
            <a:off x="5537200" y="2219325"/>
            <a:ext cx="1079500" cy="1079500"/>
          </a:xfrm>
          <a:prstGeom prst="rect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7294" name="Rectangle 126"/>
          <p:cNvSpPr>
            <a:spLocks noChangeArrowheads="1"/>
          </p:cNvSpPr>
          <p:nvPr/>
        </p:nvSpPr>
        <p:spPr bwMode="auto">
          <a:xfrm>
            <a:off x="4470400" y="2219325"/>
            <a:ext cx="1079500" cy="1079500"/>
          </a:xfrm>
          <a:prstGeom prst="rect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7295" name="Rectangle 127"/>
          <p:cNvSpPr>
            <a:spLocks noChangeArrowheads="1"/>
          </p:cNvSpPr>
          <p:nvPr/>
        </p:nvSpPr>
        <p:spPr bwMode="auto">
          <a:xfrm>
            <a:off x="1258888" y="2205038"/>
            <a:ext cx="1079500" cy="1079500"/>
          </a:xfrm>
          <a:prstGeom prst="rect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7296" name="Rectangle 128"/>
          <p:cNvSpPr>
            <a:spLocks noChangeArrowheads="1"/>
          </p:cNvSpPr>
          <p:nvPr/>
        </p:nvSpPr>
        <p:spPr bwMode="auto">
          <a:xfrm>
            <a:off x="3348038" y="2205038"/>
            <a:ext cx="1079500" cy="1079500"/>
          </a:xfrm>
          <a:prstGeom prst="rect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7297" name="Rectangle 129"/>
          <p:cNvSpPr>
            <a:spLocks noChangeArrowheads="1"/>
          </p:cNvSpPr>
          <p:nvPr/>
        </p:nvSpPr>
        <p:spPr bwMode="auto">
          <a:xfrm>
            <a:off x="107950" y="2205038"/>
            <a:ext cx="1079500" cy="1079500"/>
          </a:xfrm>
          <a:prstGeom prst="rect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7298" name="Rectangle 130"/>
          <p:cNvSpPr>
            <a:spLocks noChangeArrowheads="1"/>
          </p:cNvSpPr>
          <p:nvPr/>
        </p:nvSpPr>
        <p:spPr bwMode="auto">
          <a:xfrm>
            <a:off x="1230313" y="2205038"/>
            <a:ext cx="1079500" cy="1079500"/>
          </a:xfrm>
          <a:prstGeom prst="rect">
            <a:avLst/>
          </a:prstGeom>
          <a:noFill/>
          <a:ln w="76200">
            <a:solidFill>
              <a:srgbClr val="99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ru-RU" altLang="ru-RU"/>
          </a:p>
        </p:txBody>
      </p:sp>
      <p:sp>
        <p:nvSpPr>
          <p:cNvPr id="7305" name="WordArt 137"/>
          <p:cNvSpPr>
            <a:spLocks noChangeArrowheads="1" noChangeShapeType="1" noTextEdit="1"/>
          </p:cNvSpPr>
          <p:nvPr/>
        </p:nvSpPr>
        <p:spPr bwMode="auto">
          <a:xfrm>
            <a:off x="179388" y="744538"/>
            <a:ext cx="3067050" cy="5238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solidFill>
                  <a:srgbClr val="990033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по возрастанию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2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7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7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/>
                                        <p:tgtEl>
                                          <p:spTgt spid="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7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7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/>
                                        <p:tgtEl>
                                          <p:spTgt spid="7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/>
                                        <p:tgtEl>
                                          <p:spTgt spid="7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/>
                                        <p:tgtEl>
                                          <p:spTgt spid="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/>
                                        <p:tgtEl>
                                          <p:spTgt spid="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6296E-6 L 0.18959 -0.17639 C 0.22935 -0.2162 0.28872 -0.23842 0.3507 -0.23842 C 0.42171 -0.23842 0.4783 -0.2162 0.51806 -0.17639 L 0.70816 -2.96296E-6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399" y="-1192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2.96296E-6 L -0.18784 0.18079 C -0.2276 0.22153 -0.28715 0.24445 -0.34896 0.24445 C -0.41962 0.24445 -0.47621 0.22153 -0.51597 0.18079 L -0.70538 -2.96296E-6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7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365" y="12222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7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7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7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0" fill="hold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7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000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7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7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2000"/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/>
                                        <p:tgtEl>
                                          <p:spTgt spid="7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000"/>
                                        <p:tgtEl>
                                          <p:spTgt spid="7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7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7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7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7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000"/>
                                        <p:tgtEl>
                                          <p:spTgt spid="7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2000"/>
                                        <p:tgtEl>
                                          <p:spTgt spid="72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0"/>
                                        <p:tgtEl>
                                          <p:spTgt spid="7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/>
                                        <p:tgtEl>
                                          <p:spTgt spid="7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2000" fill="hold"/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7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7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7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2000"/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/>
                                        <p:tgtEl>
                                          <p:spTgt spid="7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0"/>
                                        <p:tgtEl>
                                          <p:spTgt spid="7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7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7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7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000"/>
                                        <p:tgtEl>
                                          <p:spTgt spid="7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2000"/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000"/>
                                        <p:tgtEl>
                                          <p:spTgt spid="7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0"/>
                                        <p:tgtEl>
                                          <p:spTgt spid="7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7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/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/>
                                        <p:tgtEl>
                                          <p:spTgt spid="7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000"/>
                                        <p:tgtEl>
                                          <p:spTgt spid="7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06268 -0.15324 C 0.07604 -0.18773 0.09566 -0.20694 0.11615 -0.20694 C 0.13959 -0.20694 0.15816 -0.18773 0.17153 -0.15324 L 0.23455 -2.96296E-6 " pathEditMode="relative" rAng="0" ptsTypes="FffFF">
                                      <p:cBhvr>
                                        <p:cTn id="198" dur="2000" fill="hold"/>
                                        <p:tgtEl>
                                          <p:spTgt spid="7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19" y="-10347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2.96296E-6 L -0.02986 0.14977 C -0.03628 0.18357 -0.04618 0.20255 -0.05625 0.20255 C -0.06806 0.20255 -0.07726 0.18357 -0.08385 0.14977 L -0.11493 -2.96296E-6 " pathEditMode="relative" rAng="0" ptsTypes="FffFF">
                                      <p:cBhvr>
                                        <p:cTn id="200" dur="2000" fill="hold"/>
                                        <p:tgtEl>
                                          <p:spTgt spid="7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10116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-0.03125 0.16528 C -0.03785 0.20255 -0.04757 0.22361 -0.05781 0.22361 C -0.06944 0.22361 -0.07882 0.20255 -0.08542 0.16528 L -0.11649 -2.96296E-6 " pathEditMode="relative" rAng="0" ptsTypes="FffFF">
                                      <p:cBhvr>
                                        <p:cTn id="202" dur="2000" fill="hold"/>
                                        <p:tgtEl>
                                          <p:spTgt spid="7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11181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2.22222E-6 L -0.11285 -2.22222E-6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7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0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2.22222E-6 L -0.11667 -2.22222E-6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7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7" dur="20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7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0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200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000" fill="hold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000"/>
                                        <p:tgtEl>
                                          <p:spTgt spid="7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2000" fill="hold"/>
                                        <p:tgtEl>
                                          <p:spTgt spid="7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2000" fill="hold"/>
                                        <p:tgtEl>
                                          <p:spTgt spid="7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 fill="hold"/>
                                        <p:tgtEl>
                                          <p:spTgt spid="7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0"/>
                                        <p:tgtEl>
                                          <p:spTgt spid="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2.96296E-6 L 0.03559 -0.12986 C 0.04253 -0.15926 0.0526 -0.17546 0.06302 -0.17546 C 0.07517 -0.17546 0.08472 -0.15926 0.09166 -0.12986 L 0.11996 -0.00185 " pathEditMode="relative" rAng="0" ptsTypes="FffFF">
                                      <p:cBhvr>
                                        <p:cTn id="256" dur="2000" fill="hold"/>
                                        <p:tgtEl>
                                          <p:spTgt spid="7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8773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20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2000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000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2000"/>
                                        <p:tgtEl>
                                          <p:spTgt spid="7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3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7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2000"/>
                                        <p:tgtEl>
                                          <p:spTgt spid="7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000"/>
                                        <p:tgtEl>
                                          <p:spTgt spid="7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2000"/>
                                        <p:tgtEl>
                                          <p:spTgt spid="7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2.96296E-6 L -0.03663 0.14977 C -0.04358 0.18357 -0.05382 0.20255 -0.06458 0.20255 C -0.07708 0.20255 -0.08681 0.18357 -0.09375 0.14977 L -0.12639 -2.96296E-6 " pathEditMode="relative" rAng="0" ptsTypes="FffFF">
                                      <p:cBhvr>
                                        <p:cTn id="270" dur="2000" fill="hold"/>
                                        <p:tgtEl>
                                          <p:spTgt spid="7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63" y="10116"/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0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000"/>
                                        <p:tgtEl>
                                          <p:spTgt spid="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0" dur="500"/>
                                        <p:tgtEl>
                                          <p:spTgt spid="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3" dur="20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6" dur="20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2000"/>
                                        <p:tgtEl>
                                          <p:spTgt spid="7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2000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2000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2000"/>
                                        <p:tgtEl>
                                          <p:spTgt spid="7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3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2000"/>
                                        <p:tgtEl>
                                          <p:spTgt spid="7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2000"/>
                                        <p:tgtEl>
                                          <p:spTgt spid="72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2000"/>
                                        <p:tgtEl>
                                          <p:spTgt spid="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2000"/>
                                        <p:tgtEl>
                                          <p:spTgt spid="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 nodeType="clickPar">
                      <p:stCondLst>
                        <p:cond delay="indefinite"/>
                      </p:stCondLst>
                      <p:childTnLst>
                        <p:par>
                          <p:cTn id="3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1000"/>
                                        <p:tgtEl>
                                          <p:spTgt spid="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10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10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9" dur="10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10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0.09531 -0.16875 C 0.11545 -0.20694 0.14531 -0.22801 0.17639 -0.22801 C 0.21215 -0.22801 0.24045 -0.20694 0.26059 -0.16875 L 0.35608 -2.96296E-6 " pathEditMode="relative" rAng="0" ptsTypes="FffFF">
                                      <p:cBhvr>
                                        <p:cTn id="329" dur="2000" fill="hold"/>
                                        <p:tgtEl>
                                          <p:spTgt spid="7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5" y="-11412"/>
                                    </p:animMotion>
                                  </p:childTnLst>
                                </p:cTn>
                              </p:par>
                              <p:par>
                                <p:cTn id="330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-0.09461 0.18056 C -0.11441 0.22153 -0.14409 0.24445 -0.175 0.24445 C -0.21024 0.24445 -0.23854 0.22153 -0.25833 0.18056 L -0.35277 -2.96296E-6 " pathEditMode="relative" rAng="0" ptsTypes="FffFF">
                                      <p:cBhvr>
                                        <p:cTn id="331" dur="2000" fill="hold"/>
                                        <p:tgtEl>
                                          <p:spTgt spid="7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9" y="12222"/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0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20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1" dur="500"/>
                                        <p:tgtEl>
                                          <p:spTgt spid="7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30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0316 0.18055 C 0.0382 0.22152 0.04827 0.24444 0.05851 0.24444 C 0.07031 0.24444 0.07986 0.22152 0.08646 0.18055 L 0.11823 4.44444E-6 " pathEditMode="relative" rAng="0" ptsTypes="FffFF">
                                      <p:cBhvr>
                                        <p:cTn id="349" dur="2000" fill="hold"/>
                                        <p:tgtEl>
                                          <p:spTgt spid="7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12222"/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6296E-6 L -0.0335 -0.17662 C -0.04045 -0.21643 -0.05087 -0.23842 -0.0618 -0.23842 C -0.07413 -0.23842 -0.0842 -0.21643 -0.09114 -0.17662 L -0.11979 0.00185 " pathEditMode="relative" rAng="0" ptsTypes="FffFF">
                                      <p:cBhvr>
                                        <p:cTn id="351" dur="2000" fill="hold"/>
                                        <p:tgtEl>
                                          <p:spTgt spid="7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11829"/>
                                    </p:animMotion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0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8" dur="500"/>
                                        <p:tgtEl>
                                          <p:spTgt spid="7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1" dur="10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4" dur="500"/>
                                        <p:tgtEl>
                                          <p:spTgt spid="7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20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10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2.22222E-6 L -0.11285 -2.22222E-6 " pathEditMode="relative" rAng="0" ptsTypes="AA">
                                      <p:cBhvr>
                                        <p:cTn id="373" dur="2000" fill="hold"/>
                                        <p:tgtEl>
                                          <p:spTgt spid="7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0"/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-2.22222E-6 L -0.11667 -2.22222E-6 " pathEditMode="relative" rAng="0" ptsTypes="AA">
                                      <p:cBhvr>
                                        <p:cTn id="375" dur="2000" fill="hold"/>
                                        <p:tgtEl>
                                          <p:spTgt spid="7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0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1" dur="2000"/>
                                        <p:tgtEl>
                                          <p:spTgt spid="7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22" presetClass="exit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4" dur="20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7" dur="2000"/>
                                        <p:tgtEl>
                                          <p:spTgt spid="7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3" dur="10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8" dur="10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1000"/>
                                        <p:tgtEl>
                                          <p:spTgt spid="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30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-0.03125 -0.16875 C -0.03784 -0.20694 -0.04756 -0.22801 -0.05781 -0.22801 C -0.06944 -0.22801 -0.07881 -0.20694 -0.08541 -0.16875 L -0.11649 -2.96296E-6 " pathEditMode="relative" rAng="0" ptsTypes="FffFF">
                                      <p:cBhvr>
                                        <p:cTn id="410" dur="2000" fill="hold"/>
                                        <p:tgtEl>
                                          <p:spTgt spid="7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1412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74 L 0.03195 0.17315 C 0.03872 0.21412 0.04879 0.23704 0.0592 0.23704 C 0.07118 0.23704 0.08073 0.21412 0.0875 0.17315 L 0.1191 -0.00185 " pathEditMode="relative" rAng="0" ptsTypes="FffFF">
                                      <p:cBhvr>
                                        <p:cTn id="412" dur="2000" fill="hold"/>
                                        <p:tgtEl>
                                          <p:spTgt spid="7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12222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0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000"/>
                                        <p:tgtEl>
                                          <p:spTgt spid="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0" dur="2000"/>
                                        <p:tgtEl>
                                          <p:spTgt spid="7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3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6" dur="20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9" dur="10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2" dur="2000" fill="hold"/>
                                        <p:tgtEl>
                                          <p:spTgt spid="72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8 -2.22222E-6 L -0.11215 -2.22222E-6 " pathEditMode="relative" rAng="0" ptsTypes="AA">
                                      <p:cBhvr>
                                        <p:cTn id="434" dur="2000" fill="hold"/>
                                        <p:tgtEl>
                                          <p:spTgt spid="7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30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 nodeType="clickPar">
                      <p:stCondLst>
                        <p:cond delay="indefinite"/>
                      </p:stCondLst>
                      <p:childTnLst>
                        <p:par>
                          <p:cTn id="4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3125 0.18056 C -0.03785 0.22153 -0.04757 0.24445 -0.05781 0.24445 C -0.06945 0.24445 -0.07882 0.22153 -0.08542 0.18056 L -0.1165 -2.96296E-6 " pathEditMode="relative" rAng="0" ptsTypes="FffFF">
                                      <p:cBhvr>
                                        <p:cTn id="443" dur="2000" fill="hold"/>
                                        <p:tgtEl>
                                          <p:spTgt spid="7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12222"/>
                                    </p:animMotion>
                                  </p:childTnLst>
                                </p:cTn>
                              </p:par>
                              <p:par>
                                <p:cTn id="444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0.03369 -0.17639 C 0.0408 -0.2162 0.05139 -0.23842 0.06233 -0.23842 C 0.07483 -0.23842 0.0849 -0.2162 0.09202 -0.17639 L 0.12587 -2.96296E-6 " pathEditMode="relative" rAng="0" ptsTypes="FffFF">
                                      <p:cBhvr>
                                        <p:cTn id="445" dur="2000" fill="hold"/>
                                        <p:tgtEl>
                                          <p:spTgt spid="7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-11921"/>
                                    </p:animMotion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2000"/>
                                        <p:tgtEl>
                                          <p:spTgt spid="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2000"/>
                                        <p:tgtEl>
                                          <p:spTgt spid="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3" dur="500"/>
                                        <p:tgtEl>
                                          <p:spTgt spid="7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6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2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61" dur="500"/>
                                        <p:tgtEl>
                                          <p:spTgt spid="7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4" dur="500"/>
                                        <p:tgtEl>
                                          <p:spTgt spid="7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7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1000"/>
                                        <p:tgtEl>
                                          <p:spTgt spid="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3" grpId="1" animBg="1"/>
      <p:bldP spid="7233" grpId="0" animBg="1"/>
      <p:bldP spid="7233" grpId="1" animBg="1"/>
      <p:bldP spid="7234" grpId="0" animBg="1"/>
      <p:bldP spid="7234" grpId="1" animBg="1"/>
      <p:bldP spid="7235" grpId="0" animBg="1"/>
      <p:bldP spid="7235" grpId="1" animBg="1"/>
      <p:bldP spid="7236" grpId="0" animBg="1"/>
      <p:bldP spid="7237" grpId="0" animBg="1"/>
      <p:bldP spid="7237" grpId="1" animBg="1"/>
      <p:bldP spid="7238" grpId="0" animBg="1"/>
      <p:bldP spid="7238" grpId="1" animBg="1"/>
      <p:bldP spid="7239" grpId="0" animBg="1"/>
      <p:bldP spid="7239" grpId="1" animBg="1"/>
      <p:bldP spid="7240" grpId="0" animBg="1"/>
      <p:bldP spid="7240" grpId="1" animBg="1"/>
      <p:bldP spid="7243" grpId="0" animBg="1"/>
      <p:bldP spid="7243" grpId="1" animBg="1"/>
      <p:bldP spid="7248" grpId="0" animBg="1"/>
      <p:bldP spid="7249" grpId="0" animBg="1"/>
      <p:bldP spid="7249" grpId="1" animBg="1"/>
      <p:bldP spid="7249" grpId="2" animBg="1"/>
      <p:bldP spid="7250" grpId="0" animBg="1"/>
      <p:bldP spid="7250" grpId="1" animBg="1"/>
      <p:bldP spid="7250" grpId="2" animBg="1"/>
      <p:bldP spid="7251" grpId="0" animBg="1"/>
      <p:bldP spid="7252" grpId="0" animBg="1"/>
      <p:bldP spid="7252" grpId="1" animBg="1"/>
      <p:bldP spid="7252" grpId="2" animBg="1"/>
      <p:bldP spid="7253" grpId="0" animBg="1"/>
      <p:bldP spid="7253" grpId="1" animBg="1"/>
      <p:bldP spid="7253" grpId="2" animBg="1"/>
      <p:bldP spid="7254" grpId="0" animBg="1"/>
      <p:bldP spid="7255" grpId="0" animBg="1"/>
      <p:bldP spid="7244" grpId="0" animBg="1"/>
      <p:bldP spid="7244" grpId="1" animBg="1"/>
      <p:bldP spid="7244" grpId="2" animBg="1"/>
      <p:bldP spid="7256" grpId="0" animBg="1"/>
      <p:bldP spid="7256" grpId="1" animBg="1"/>
      <p:bldP spid="7257" grpId="0" animBg="1"/>
      <p:bldP spid="7257" grpId="1" animBg="1"/>
      <p:bldP spid="7259" grpId="0" animBg="1"/>
      <p:bldP spid="7259" grpId="1" animBg="1"/>
      <p:bldP spid="7259" grpId="2" animBg="1"/>
      <p:bldP spid="7260" grpId="0" animBg="1"/>
      <p:bldP spid="7261" grpId="0" animBg="1"/>
      <p:bldP spid="7261" grpId="1" animBg="1"/>
      <p:bldP spid="7262" grpId="0" animBg="1"/>
      <p:bldP spid="7242" grpId="0" animBg="1"/>
      <p:bldP spid="7242" grpId="1" animBg="1"/>
      <p:bldP spid="7242" grpId="2" animBg="1"/>
      <p:bldP spid="7258" grpId="0" animBg="1"/>
      <p:bldP spid="7258" grpId="1" animBg="1"/>
      <p:bldP spid="7258" grpId="2" animBg="1"/>
      <p:bldP spid="7263" grpId="0" animBg="1"/>
      <p:bldP spid="7263" grpId="1" animBg="1"/>
      <p:bldP spid="7264" grpId="0" animBg="1"/>
      <p:bldP spid="7264" grpId="1" animBg="1"/>
      <p:bldP spid="7266" grpId="0" animBg="1"/>
      <p:bldP spid="7266" grpId="1" animBg="1"/>
      <p:bldP spid="7268" grpId="0" animBg="1"/>
      <p:bldP spid="7269" grpId="0" animBg="1"/>
      <p:bldP spid="7269" grpId="1" animBg="1"/>
      <p:bldP spid="7269" grpId="2" animBg="1"/>
      <p:bldP spid="7270" grpId="0" animBg="1"/>
      <p:bldP spid="7271" grpId="0" animBg="1"/>
      <p:bldP spid="7267" grpId="0" animBg="1"/>
      <p:bldP spid="7267" grpId="1" animBg="1"/>
      <p:bldP spid="7267" grpId="2" animBg="1"/>
      <p:bldP spid="7272" grpId="0"/>
      <p:bldP spid="7272" grpId="1"/>
      <p:bldP spid="7273" grpId="0"/>
      <p:bldP spid="7273" grpId="1"/>
      <p:bldP spid="7274" grpId="0"/>
      <p:bldP spid="7274" grpId="1"/>
      <p:bldP spid="7275" grpId="0"/>
      <p:bldP spid="7275" grpId="1"/>
      <p:bldP spid="7276" grpId="0"/>
      <p:bldP spid="7276" grpId="1"/>
      <p:bldP spid="7277" grpId="0"/>
      <p:bldP spid="7278" grpId="0"/>
      <p:bldP spid="7278" grpId="1"/>
      <p:bldP spid="7278" grpId="2"/>
      <p:bldP spid="7279" grpId="0"/>
      <p:bldP spid="7280" grpId="0"/>
      <p:bldP spid="7281" grpId="0"/>
      <p:bldP spid="7282" grpId="0" animBg="1"/>
      <p:bldP spid="7282" grpId="1" animBg="1"/>
      <p:bldP spid="7283" grpId="0" animBg="1"/>
      <p:bldP spid="7283" grpId="1" animBg="1"/>
      <p:bldP spid="7290" grpId="0" animBg="1"/>
      <p:bldP spid="7290" grpId="1" animBg="1"/>
      <p:bldP spid="7291" grpId="0" animBg="1"/>
      <p:bldP spid="7291" grpId="1" animBg="1"/>
      <p:bldP spid="7292" grpId="0" animBg="1"/>
      <p:bldP spid="7292" grpId="1" animBg="1"/>
      <p:bldP spid="7293" grpId="0" animBg="1"/>
      <p:bldP spid="7293" grpId="1" animBg="1"/>
      <p:bldP spid="7294" grpId="0" animBg="1"/>
      <p:bldP spid="7294" grpId="1" animBg="1"/>
      <p:bldP spid="7295" grpId="0" animBg="1"/>
      <p:bldP spid="7295" grpId="1" animBg="1"/>
      <p:bldP spid="7296" grpId="0" animBg="1"/>
      <p:bldP spid="7296" grpId="1" animBg="1"/>
      <p:bldP spid="7297" grpId="0" animBg="1"/>
      <p:bldP spid="7297" grpId="1" animBg="1"/>
      <p:bldP spid="7298" grpId="0" animBg="1"/>
      <p:bldP spid="7298" grpId="1" animBg="1"/>
      <p:bldP spid="730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238D4C-A0CC-4E38-A032-65048B82BD49}" type="slidenum">
              <a:rPr lang="ru-RU" altLang="ru-RU"/>
              <a:pPr eaLnBrk="1" hangingPunct="1"/>
              <a:t>48</a:t>
            </a:fld>
            <a:endParaRPr lang="ru-RU" altLang="ru-RU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52500"/>
            <a:ext cx="8569325" cy="5905500"/>
          </a:xfrm>
        </p:spPr>
        <p:txBody>
          <a:bodyPr/>
          <a:lstStyle/>
          <a:p>
            <a:pPr marL="0" indent="539750"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dirty="0" smtClean="0"/>
              <a:t>Пусть нужно отсортировать массив 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dirty="0" smtClean="0"/>
              <a:t>по возрастанию, в котором </a:t>
            </a: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dirty="0" smtClean="0"/>
              <a:t> элементов быстрым методом </a:t>
            </a:r>
          </a:p>
          <a:p>
            <a:pPr marL="0" indent="539750"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dirty="0" smtClean="0"/>
              <a:t>Вспомогательные переменные:</a:t>
            </a:r>
          </a:p>
          <a:p>
            <a:pPr marL="0" indent="5397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</a:t>
            </a:r>
            <a:r>
              <a:rPr lang="ru-RU" altLang="ru-RU" dirty="0" smtClean="0"/>
              <a:t>конечный элемент массива</a:t>
            </a:r>
            <a:endParaRPr lang="en-US" altLang="ru-RU" dirty="0" smtClean="0"/>
          </a:p>
          <a:p>
            <a:pPr marL="0" indent="5397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 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ru-RU" altLang="ru-RU" dirty="0" smtClean="0"/>
              <a:t>начальный элемент массива</a:t>
            </a:r>
            <a:endParaRPr lang="en-US" altLang="ru-RU" dirty="0" smtClean="0"/>
          </a:p>
          <a:p>
            <a:pPr marL="0" indent="5397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</a:t>
            </a:r>
            <a:r>
              <a:rPr lang="ru-RU" altLang="ru-RU" dirty="0" smtClean="0"/>
              <a:t> элемент относительно которого перемещаются все остальные элементы.</a:t>
            </a:r>
            <a:endParaRPr lang="en-US" altLang="ru-RU" dirty="0" smtClean="0"/>
          </a:p>
          <a:p>
            <a:pPr marL="0" indent="53975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</a:t>
            </a:r>
            <a:r>
              <a:rPr lang="ru-RU" altLang="ru-RU" dirty="0" smtClean="0"/>
              <a:t> промежуточное значение, используемое для перемещения элементов массива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-24288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Постановка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DFAE2C-E348-4EF6-A9C0-F1BFDCD9AA40}" type="slidenum">
              <a:rPr lang="ru-RU" altLang="ru-RU"/>
              <a:pPr eaLnBrk="1" hangingPunct="1"/>
              <a:t>49</a:t>
            </a:fld>
            <a:endParaRPr lang="ru-RU" altLang="ru-RU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36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i=m j=t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ru-RU" smtClean="0">
                <a:latin typeface="Times New Roman" pitchFamily="18" charset="0"/>
              </a:rPr>
              <a:t>x=A[</a:t>
            </a:r>
            <a:r>
              <a:rPr lang="ru-RU" altLang="ru-RU" smtClean="0">
                <a:latin typeface="Times New Roman" pitchFamily="18" charset="0"/>
              </a:rPr>
              <a:t>округление до целого</a:t>
            </a:r>
            <a:r>
              <a:rPr lang="en-US" altLang="ru-RU" smtClean="0">
                <a:latin typeface="Times New Roman" pitchFamily="18" charset="0"/>
              </a:rPr>
              <a:t>(m+t)</a:t>
            </a:r>
            <a:r>
              <a:rPr lang="ru-RU" altLang="ru-RU" smtClean="0">
                <a:latin typeface="Times New Roman" pitchFamily="18" charset="0"/>
              </a:rPr>
              <a:t>/2</a:t>
            </a:r>
            <a:r>
              <a:rPr lang="en-US" altLang="ru-RU" smtClean="0"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 </a:t>
            </a:r>
            <a:r>
              <a:rPr lang="ru-RU" altLang="ru-RU" b="1" smtClean="0">
                <a:latin typeface="Times New Roman" pitchFamily="18" charset="0"/>
              </a:rPr>
              <a:t>Пока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i</a:t>
            </a:r>
            <a:r>
              <a:rPr lang="ru-RU" altLang="ru-RU" smtClean="0">
                <a:latin typeface="Times New Roman" pitchFamily="18" charset="0"/>
              </a:rPr>
              <a:t>&lt;</a:t>
            </a:r>
            <a:r>
              <a:rPr lang="en-US" altLang="ru-RU" smtClean="0">
                <a:latin typeface="Times New Roman" pitchFamily="18" charset="0"/>
              </a:rPr>
              <a:t>=j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выполнять</a:t>
            </a:r>
            <a:r>
              <a:rPr lang="ru-RU" altLang="ru-RU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mtClean="0">
                <a:latin typeface="Times New Roman" pitchFamily="18" charset="0"/>
              </a:rPr>
              <a:t>	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.1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Если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A</a:t>
            </a:r>
            <a:r>
              <a:rPr lang="ru-RU" altLang="ru-RU" smtClean="0">
                <a:latin typeface="Times New Roman" pitchFamily="18" charset="0"/>
              </a:rPr>
              <a:t>[</a:t>
            </a:r>
            <a:r>
              <a:rPr lang="en-US" altLang="ru-RU" smtClean="0">
                <a:latin typeface="Times New Roman" pitchFamily="18" charset="0"/>
              </a:rPr>
              <a:t>i</a:t>
            </a:r>
            <a:r>
              <a:rPr lang="ru-RU" altLang="ru-RU" smtClean="0">
                <a:latin typeface="Times New Roman" pitchFamily="18" charset="0"/>
              </a:rPr>
              <a:t>]&lt;</a:t>
            </a:r>
            <a:r>
              <a:rPr lang="en-US" altLang="ru-RU" smtClean="0">
                <a:latin typeface="Times New Roman" pitchFamily="18" charset="0"/>
              </a:rPr>
              <a:t>x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то</a:t>
            </a:r>
            <a:r>
              <a:rPr lang="en-US" altLang="ru-RU" b="1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i</a:t>
            </a:r>
            <a:r>
              <a:rPr lang="ru-RU" altLang="ru-RU" smtClean="0">
                <a:latin typeface="Times New Roman" pitchFamily="18" charset="0"/>
              </a:rPr>
              <a:t>:=</a:t>
            </a:r>
            <a:r>
              <a:rPr lang="en-US" altLang="ru-RU" smtClean="0">
                <a:latin typeface="Times New Roman" pitchFamily="18" charset="0"/>
              </a:rPr>
              <a:t>i</a:t>
            </a:r>
            <a:r>
              <a:rPr lang="ru-RU" altLang="ru-RU" smtClean="0">
                <a:latin typeface="Times New Roman" pitchFamily="18" charset="0"/>
              </a:rPr>
              <a:t>+1,</a:t>
            </a:r>
            <a:r>
              <a:rPr lang="en-US" altLang="ru-RU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b="1" smtClean="0">
                <a:latin typeface="Times New Roman" pitchFamily="18" charset="0"/>
              </a:rPr>
              <a:t>        </a:t>
            </a:r>
            <a:r>
              <a:rPr lang="ru-RU" altLang="ru-RU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b="1" smtClean="0">
                <a:latin typeface="Times New Roman" pitchFamily="18" charset="0"/>
              </a:rPr>
              <a:t>              </a:t>
            </a:r>
            <a:r>
              <a:rPr lang="ru-RU" altLang="ru-RU" b="1" smtClean="0">
                <a:latin typeface="Times New Roman" pitchFamily="18" charset="0"/>
              </a:rPr>
              <a:t>Если </a:t>
            </a:r>
            <a:r>
              <a:rPr lang="en-US" altLang="ru-RU" smtClean="0">
                <a:latin typeface="Times New Roman" pitchFamily="18" charset="0"/>
              </a:rPr>
              <a:t>A</a:t>
            </a:r>
            <a:r>
              <a:rPr lang="ru-RU" altLang="ru-RU" smtClean="0">
                <a:latin typeface="Times New Roman" pitchFamily="18" charset="0"/>
              </a:rPr>
              <a:t>[</a:t>
            </a:r>
            <a:r>
              <a:rPr lang="en-US" altLang="ru-RU" smtClean="0">
                <a:latin typeface="Times New Roman" pitchFamily="18" charset="0"/>
              </a:rPr>
              <a:t>j</a:t>
            </a:r>
            <a:r>
              <a:rPr lang="ru-RU" altLang="ru-RU" smtClean="0">
                <a:latin typeface="Times New Roman" pitchFamily="18" charset="0"/>
              </a:rPr>
              <a:t>]</a:t>
            </a:r>
            <a:r>
              <a:rPr lang="en-US" altLang="ru-RU" smtClean="0">
                <a:latin typeface="Times New Roman" pitchFamily="18" charset="0"/>
              </a:rPr>
              <a:t>&gt;x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ru-RU" altLang="ru-RU" b="1" smtClean="0">
                <a:latin typeface="Times New Roman" pitchFamily="18" charset="0"/>
              </a:rPr>
              <a:t>то</a:t>
            </a:r>
            <a:r>
              <a:rPr lang="en-US" altLang="ru-RU" b="1" smtClean="0">
                <a:latin typeface="Times New Roman" pitchFamily="18" charset="0"/>
              </a:rPr>
              <a:t> </a:t>
            </a:r>
            <a:r>
              <a:rPr lang="ru-RU" altLang="ru-RU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j</a:t>
            </a:r>
            <a:r>
              <a:rPr lang="ru-RU" altLang="ru-RU" smtClean="0">
                <a:latin typeface="Times New Roman" pitchFamily="18" charset="0"/>
              </a:rPr>
              <a:t>:=</a:t>
            </a:r>
            <a:r>
              <a:rPr lang="en-US" altLang="ru-RU" smtClean="0">
                <a:latin typeface="Times New Roman" pitchFamily="18" charset="0"/>
              </a:rPr>
              <a:t>j-</a:t>
            </a:r>
            <a:r>
              <a:rPr lang="ru-RU" altLang="ru-RU" smtClean="0">
                <a:latin typeface="Times New Roman" pitchFamily="18" charset="0"/>
              </a:rPr>
              <a:t>1</a:t>
            </a:r>
            <a:endParaRPr lang="en-US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b="1" smtClean="0">
                <a:latin typeface="Times New Roman" pitchFamily="18" charset="0"/>
              </a:rPr>
              <a:t>                   </a:t>
            </a:r>
            <a:r>
              <a:rPr lang="ru-RU" altLang="ru-RU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mtClean="0">
                <a:latin typeface="Times New Roman" pitchFamily="18" charset="0"/>
              </a:rPr>
              <a:t>	</a:t>
            </a:r>
            <a:r>
              <a:rPr lang="en-US" altLang="ru-RU" smtClean="0">
                <a:latin typeface="Times New Roman" pitchFamily="18" charset="0"/>
              </a:rPr>
              <a:t>                     w:=A[i]; A[i]:=A[j]; A[j]:=w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mtClean="0">
                <a:latin typeface="Times New Roman" pitchFamily="18" charset="0"/>
              </a:rPr>
              <a:t>                         i:=i+1, j:=j-1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</a:t>
            </a:r>
            <a:r>
              <a:rPr lang="en-US" altLang="ru-RU" smtClean="0">
                <a:latin typeface="Times New Roman" pitchFamily="18" charset="0"/>
              </a:rPr>
              <a:t> </a:t>
            </a:r>
            <a:r>
              <a:rPr lang="ru-RU" altLang="ru-RU" smtClean="0">
                <a:latin typeface="Times New Roman" pitchFamily="18" charset="0"/>
              </a:rPr>
              <a:t>Если </a:t>
            </a:r>
            <a:r>
              <a:rPr lang="en-US" altLang="ru-RU" smtClean="0">
                <a:latin typeface="Times New Roman" pitchFamily="18" charset="0"/>
              </a:rPr>
              <a:t>m&lt;j </a:t>
            </a:r>
            <a:r>
              <a:rPr lang="ru-RU" altLang="ru-RU" smtClean="0">
                <a:latin typeface="Times New Roman" pitchFamily="18" charset="0"/>
              </a:rPr>
              <a:t>то </a:t>
            </a:r>
            <a:r>
              <a:rPr lang="ru-RU" altLang="ru-RU" b="1" i="1" smtClean="0">
                <a:latin typeface="Times New Roman" pitchFamily="18" charset="0"/>
              </a:rPr>
              <a:t>Алгоритм</a:t>
            </a:r>
            <a:r>
              <a:rPr lang="en-US" altLang="ru-RU" i="1" smtClean="0">
                <a:latin typeface="Times New Roman" pitchFamily="18" charset="0"/>
              </a:rPr>
              <a:t> </a:t>
            </a:r>
            <a:r>
              <a:rPr lang="en-US" altLang="ru-RU" smtClean="0">
                <a:latin typeface="Times New Roman" pitchFamily="18" charset="0"/>
              </a:rPr>
              <a:t>(A, m, j); </a:t>
            </a:r>
            <a:endParaRPr lang="ru-RU" altLang="ru-RU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5</a:t>
            </a:r>
            <a:r>
              <a:rPr lang="ru-RU" altLang="ru-RU" b="1" i="1" smtClean="0">
                <a:latin typeface="Times New Roman" pitchFamily="18" charset="0"/>
              </a:rPr>
              <a:t> </a:t>
            </a:r>
            <a:r>
              <a:rPr lang="ru-RU" altLang="ru-RU" smtClean="0">
                <a:latin typeface="Times New Roman" pitchFamily="18" charset="0"/>
              </a:rPr>
              <a:t>Если </a:t>
            </a:r>
            <a:r>
              <a:rPr lang="en-US" altLang="ru-RU" smtClean="0">
                <a:latin typeface="Times New Roman" pitchFamily="18" charset="0"/>
              </a:rPr>
              <a:t>i&lt;t </a:t>
            </a:r>
            <a:r>
              <a:rPr lang="ru-RU" altLang="ru-RU" smtClean="0">
                <a:latin typeface="Times New Roman" pitchFamily="18" charset="0"/>
              </a:rPr>
              <a:t>то </a:t>
            </a:r>
            <a:r>
              <a:rPr lang="ru-RU" altLang="ru-RU" b="1" i="1" smtClean="0">
                <a:latin typeface="Times New Roman" pitchFamily="18" charset="0"/>
              </a:rPr>
              <a:t>Алгоритм</a:t>
            </a:r>
            <a:r>
              <a:rPr lang="en-US" altLang="ru-RU" smtClean="0">
                <a:latin typeface="Times New Roman" pitchFamily="18" charset="0"/>
              </a:rPr>
              <a:t> (A, i, t).</a:t>
            </a:r>
            <a:endParaRPr lang="ru-RU" altLang="ru-RU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3600" b="1" i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12643" name="AutoShape 3"/>
          <p:cNvSpPr>
            <a:spLocks noChangeArrowheads="1"/>
          </p:cNvSpPr>
          <p:nvPr/>
        </p:nvSpPr>
        <p:spPr bwMode="auto">
          <a:xfrm>
            <a:off x="5724525" y="2781300"/>
            <a:ext cx="3132138" cy="892175"/>
          </a:xfrm>
          <a:prstGeom prst="wedgeRoundRectCallout">
            <a:avLst>
              <a:gd name="adj1" fmla="val -35097"/>
              <a:gd name="adj2" fmla="val 1758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Рекурсивный вызов процедуры</a:t>
            </a:r>
          </a:p>
        </p:txBody>
      </p:sp>
      <p:sp>
        <p:nvSpPr>
          <p:cNvPr id="112644" name="Oval 4"/>
          <p:cNvSpPr>
            <a:spLocks noChangeArrowheads="1"/>
          </p:cNvSpPr>
          <p:nvPr/>
        </p:nvSpPr>
        <p:spPr bwMode="auto">
          <a:xfrm>
            <a:off x="3059113" y="4652963"/>
            <a:ext cx="4608512" cy="1225550"/>
          </a:xfrm>
          <a:prstGeom prst="ellipse">
            <a:avLst/>
          </a:prstGeom>
          <a:noFill/>
          <a:ln w="5715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nimBg="1"/>
      <p:bldP spid="1126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81B4C6-BBC5-47FD-9A1F-81DB7B37FD80}" type="slidenum">
              <a:rPr lang="ru-RU" altLang="ru-RU"/>
              <a:pPr eaLnBrk="1" hangingPunct="1"/>
              <a:t>5</a:t>
            </a:fld>
            <a:endParaRPr lang="ru-RU" altLang="ru-RU"/>
          </a:p>
        </p:txBody>
      </p:sp>
      <p:pic>
        <p:nvPicPr>
          <p:cNvPr id="6147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52" t="10825" b="23955"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9BAF8C-D233-404E-B9A4-81AEEDCB2481}" type="slidenum">
              <a:rPr lang="ru-RU" altLang="ru-RU"/>
              <a:pPr eaLnBrk="1" hangingPunct="1"/>
              <a:t>50</a:t>
            </a:fld>
            <a:endParaRPr lang="ru-RU" altLang="ru-RU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04250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i=m j=t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x=A[</a:t>
            </a:r>
            <a:r>
              <a:rPr lang="ru-RU" altLang="ru-RU" sz="2800" smtClean="0">
                <a:latin typeface="Times New Roman" pitchFamily="18" charset="0"/>
              </a:rPr>
              <a:t>округление до целого</a:t>
            </a:r>
            <a:r>
              <a:rPr lang="en-US" altLang="ru-RU" sz="2800" smtClean="0">
                <a:latin typeface="Times New Roman" pitchFamily="18" charset="0"/>
              </a:rPr>
              <a:t>(m+t)</a:t>
            </a:r>
            <a:r>
              <a:rPr lang="ru-RU" altLang="ru-RU" sz="2800" smtClean="0">
                <a:latin typeface="Times New Roman" pitchFamily="18" charset="0"/>
              </a:rPr>
              <a:t>/2</a:t>
            </a:r>
            <a:r>
              <a:rPr lang="en-US" altLang="ru-RU" sz="2800" smtClean="0"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&lt;</a:t>
            </a:r>
            <a:r>
              <a:rPr lang="en-US" altLang="ru-RU" sz="2800" smtClean="0">
                <a:latin typeface="Times New Roman" pitchFamily="18" charset="0"/>
              </a:rPr>
              <a:t>=j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]&lt;</a:t>
            </a:r>
            <a:r>
              <a:rPr lang="en-US" altLang="ru-RU" sz="2800" smtClean="0">
                <a:latin typeface="Times New Roman" pitchFamily="18" charset="0"/>
              </a:rPr>
              <a:t>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+1,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</a:t>
            </a:r>
            <a:r>
              <a:rPr lang="ru-RU" altLang="ru-RU" sz="2800" b="1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]</a:t>
            </a:r>
            <a:r>
              <a:rPr lang="en-US" altLang="ru-RU" sz="2800" smtClean="0">
                <a:latin typeface="Times New Roman" pitchFamily="18" charset="0"/>
              </a:rPr>
              <a:t>&gt;x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j-</a:t>
            </a:r>
            <a:r>
              <a:rPr lang="ru-RU" altLang="ru-RU" sz="2800" smtClean="0">
                <a:latin typeface="Times New Roman" pitchFamily="18" charset="0"/>
              </a:rPr>
              <a:t>1</a:t>
            </a:r>
            <a:endParaRPr lang="en-US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en-US" altLang="ru-RU" sz="2800" smtClean="0">
                <a:latin typeface="Times New Roman" pitchFamily="18" charset="0"/>
              </a:rPr>
              <a:t>                     w:=A[i]; A[i]:=A[j]; A[j]:=w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smtClean="0">
                <a:latin typeface="Times New Roman" pitchFamily="18" charset="0"/>
              </a:rPr>
              <a:t>                         i:=i+1, j:=j-1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m&lt;j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i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(A, m, j);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5</a:t>
            </a:r>
            <a:r>
              <a:rPr lang="ru-RU" altLang="ru-RU" sz="2800" b="1" i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i&lt;t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smtClean="0">
                <a:latin typeface="Times New Roman" pitchFamily="18" charset="0"/>
              </a:rPr>
              <a:t> (A, i, t).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611188" y="333375"/>
            <a:ext cx="706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>
                <a:latin typeface="Verdana" pitchFamily="34" charset="0"/>
              </a:rPr>
              <a:t>Зачем необходимо это действие?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1547813" y="2133600"/>
            <a:ext cx="5545137" cy="4318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6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2D3F46-BF40-44A2-999E-9A1AE9F66CA8}" type="slidenum">
              <a:rPr lang="ru-RU" altLang="ru-RU"/>
              <a:pPr eaLnBrk="1" hangingPunct="1"/>
              <a:t>51</a:t>
            </a:fld>
            <a:endParaRPr lang="ru-RU" altLang="ru-RU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04250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i=m j=t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x=A[</a:t>
            </a:r>
            <a:r>
              <a:rPr lang="ru-RU" altLang="ru-RU" sz="2800" smtClean="0">
                <a:latin typeface="Times New Roman" pitchFamily="18" charset="0"/>
              </a:rPr>
              <a:t>округление до целого</a:t>
            </a:r>
            <a:r>
              <a:rPr lang="en-US" altLang="ru-RU" sz="2800" smtClean="0">
                <a:latin typeface="Times New Roman" pitchFamily="18" charset="0"/>
              </a:rPr>
              <a:t>(m+t)</a:t>
            </a:r>
            <a:r>
              <a:rPr lang="ru-RU" altLang="ru-RU" sz="2800" smtClean="0">
                <a:latin typeface="Times New Roman" pitchFamily="18" charset="0"/>
              </a:rPr>
              <a:t>/2</a:t>
            </a:r>
            <a:r>
              <a:rPr lang="en-US" altLang="ru-RU" sz="2800" smtClean="0"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&lt;</a:t>
            </a:r>
            <a:r>
              <a:rPr lang="en-US" altLang="ru-RU" sz="2800" smtClean="0">
                <a:latin typeface="Times New Roman" pitchFamily="18" charset="0"/>
              </a:rPr>
              <a:t>=j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]&lt;</a:t>
            </a:r>
            <a:r>
              <a:rPr lang="en-US" altLang="ru-RU" sz="2800" smtClean="0">
                <a:latin typeface="Times New Roman" pitchFamily="18" charset="0"/>
              </a:rPr>
              <a:t>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+1,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</a:t>
            </a:r>
            <a:r>
              <a:rPr lang="ru-RU" altLang="ru-RU" sz="2800" b="1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]</a:t>
            </a:r>
            <a:r>
              <a:rPr lang="en-US" altLang="ru-RU" sz="2800" smtClean="0">
                <a:latin typeface="Times New Roman" pitchFamily="18" charset="0"/>
              </a:rPr>
              <a:t>&gt;x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j-</a:t>
            </a:r>
            <a:r>
              <a:rPr lang="ru-RU" altLang="ru-RU" sz="2800" smtClean="0">
                <a:latin typeface="Times New Roman" pitchFamily="18" charset="0"/>
              </a:rPr>
              <a:t>1</a:t>
            </a:r>
            <a:endParaRPr lang="en-US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en-US" altLang="ru-RU" sz="2800" smtClean="0">
                <a:latin typeface="Times New Roman" pitchFamily="18" charset="0"/>
              </a:rPr>
              <a:t>                     w:=A[i]; A[i]:=A[j]; A[j]:=w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smtClean="0">
                <a:latin typeface="Times New Roman" pitchFamily="18" charset="0"/>
              </a:rPr>
              <a:t>                         i:=i+1, j:=j-1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m&lt;j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i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(A, m, j);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5</a:t>
            </a:r>
            <a:r>
              <a:rPr lang="ru-RU" altLang="ru-RU" sz="2800" b="1" i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i&lt;t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smtClean="0">
                <a:latin typeface="Times New Roman" pitchFamily="18" charset="0"/>
              </a:rPr>
              <a:t> (A, i, t).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>
                <a:latin typeface="Verdana" pitchFamily="34" charset="0"/>
              </a:rPr>
              <a:t>Если исключить условие и просто вызвать процедуру, что может произойти?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1547813" y="5373688"/>
            <a:ext cx="1871662" cy="4318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/>
      <p:bldP spid="11469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9B76808-22EB-44B2-A220-627811ED9FE5}" type="slidenum">
              <a:rPr lang="ru-RU" altLang="ru-RU"/>
              <a:pPr eaLnBrk="1" hangingPunct="1"/>
              <a:t>52</a:t>
            </a:fld>
            <a:endParaRPr lang="ru-RU" altLang="ru-RU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04250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i=m j=t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x=A[</a:t>
            </a:r>
            <a:r>
              <a:rPr lang="ru-RU" altLang="ru-RU" sz="2800" smtClean="0">
                <a:latin typeface="Times New Roman" pitchFamily="18" charset="0"/>
              </a:rPr>
              <a:t>округление до целого</a:t>
            </a:r>
            <a:r>
              <a:rPr lang="en-US" altLang="ru-RU" sz="2800" smtClean="0">
                <a:latin typeface="Times New Roman" pitchFamily="18" charset="0"/>
              </a:rPr>
              <a:t>(m+t)</a:t>
            </a:r>
            <a:r>
              <a:rPr lang="ru-RU" altLang="ru-RU" sz="2800" smtClean="0">
                <a:latin typeface="Times New Roman" pitchFamily="18" charset="0"/>
              </a:rPr>
              <a:t>/2</a:t>
            </a:r>
            <a:r>
              <a:rPr lang="en-US" altLang="ru-RU" sz="2800" smtClean="0"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&lt;</a:t>
            </a:r>
            <a:r>
              <a:rPr lang="en-US" altLang="ru-RU" sz="2800" smtClean="0">
                <a:latin typeface="Times New Roman" pitchFamily="18" charset="0"/>
              </a:rPr>
              <a:t>=j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]&lt;</a:t>
            </a:r>
            <a:r>
              <a:rPr lang="en-US" altLang="ru-RU" sz="2800" smtClean="0">
                <a:latin typeface="Times New Roman" pitchFamily="18" charset="0"/>
              </a:rPr>
              <a:t>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+1,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</a:t>
            </a:r>
            <a:r>
              <a:rPr lang="ru-RU" altLang="ru-RU" sz="2800" b="1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]</a:t>
            </a:r>
            <a:r>
              <a:rPr lang="en-US" altLang="ru-RU" sz="2800" smtClean="0">
                <a:latin typeface="Times New Roman" pitchFamily="18" charset="0"/>
              </a:rPr>
              <a:t>&gt;x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j-</a:t>
            </a:r>
            <a:r>
              <a:rPr lang="ru-RU" altLang="ru-RU" sz="2800" smtClean="0">
                <a:latin typeface="Times New Roman" pitchFamily="18" charset="0"/>
              </a:rPr>
              <a:t>1</a:t>
            </a:r>
            <a:endParaRPr lang="en-US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en-US" altLang="ru-RU" sz="2800" smtClean="0">
                <a:latin typeface="Times New Roman" pitchFamily="18" charset="0"/>
              </a:rPr>
              <a:t>                     w:=A[i]; A[i]:=A[j]; A[j]:=w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smtClean="0">
                <a:latin typeface="Times New Roman" pitchFamily="18" charset="0"/>
              </a:rPr>
              <a:t>                         i:=i+1, j:=j-1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m&lt;j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i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(A, m, j);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5</a:t>
            </a:r>
            <a:r>
              <a:rPr lang="ru-RU" altLang="ru-RU" sz="2800" b="1" i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i&lt;t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smtClean="0">
                <a:latin typeface="Times New Roman" pitchFamily="18" charset="0"/>
              </a:rPr>
              <a:t> (A, i, t).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>
                <a:latin typeface="Verdana" pitchFamily="34" charset="0"/>
              </a:rPr>
              <a:t>Если изменить условие цикла на </a:t>
            </a:r>
            <a:r>
              <a:rPr lang="en-US" altLang="ru-RU" sz="2800" b="1">
                <a:latin typeface="Verdana" pitchFamily="34" charset="0"/>
              </a:rPr>
              <a:t>i&lt;j</a:t>
            </a:r>
            <a:r>
              <a:rPr lang="ru-RU" altLang="ru-RU" sz="2800" b="1">
                <a:latin typeface="Verdana" pitchFamily="34" charset="0"/>
              </a:rPr>
              <a:t> что произойдет ?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2411413" y="2565400"/>
            <a:ext cx="792162" cy="4318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/>
      <p:bldP spid="1157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5AA273-1E62-4B2C-BFB3-9F913D5FC633}" type="slidenum">
              <a:rPr lang="ru-RU" altLang="ru-RU"/>
              <a:pPr eaLnBrk="1" hangingPunct="1"/>
              <a:t>53</a:t>
            </a:fld>
            <a:endParaRPr lang="ru-RU" altLang="ru-RU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04250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i=m j=t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x=A[</a:t>
            </a:r>
            <a:r>
              <a:rPr lang="ru-RU" altLang="ru-RU" sz="2800" smtClean="0">
                <a:latin typeface="Times New Roman" pitchFamily="18" charset="0"/>
              </a:rPr>
              <a:t>округление до целого</a:t>
            </a:r>
            <a:r>
              <a:rPr lang="en-US" altLang="ru-RU" sz="2800" smtClean="0">
                <a:latin typeface="Times New Roman" pitchFamily="18" charset="0"/>
              </a:rPr>
              <a:t>(m+t)</a:t>
            </a:r>
            <a:r>
              <a:rPr lang="ru-RU" altLang="ru-RU" sz="2800" smtClean="0">
                <a:latin typeface="Times New Roman" pitchFamily="18" charset="0"/>
              </a:rPr>
              <a:t>/2</a:t>
            </a:r>
            <a:r>
              <a:rPr lang="en-US" altLang="ru-RU" sz="2800" smtClean="0"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&lt;</a:t>
            </a:r>
            <a:r>
              <a:rPr lang="en-US" altLang="ru-RU" sz="2800" smtClean="0">
                <a:latin typeface="Times New Roman" pitchFamily="18" charset="0"/>
              </a:rPr>
              <a:t>=j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]&lt;</a:t>
            </a:r>
            <a:r>
              <a:rPr lang="en-US" altLang="ru-RU" sz="2800" smtClean="0">
                <a:latin typeface="Times New Roman" pitchFamily="18" charset="0"/>
              </a:rPr>
              <a:t>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+1,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</a:t>
            </a:r>
            <a:r>
              <a:rPr lang="ru-RU" altLang="ru-RU" sz="2800" b="1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]</a:t>
            </a:r>
            <a:r>
              <a:rPr lang="en-US" altLang="ru-RU" sz="2800" smtClean="0">
                <a:latin typeface="Times New Roman" pitchFamily="18" charset="0"/>
              </a:rPr>
              <a:t>&gt;x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j-</a:t>
            </a:r>
            <a:r>
              <a:rPr lang="ru-RU" altLang="ru-RU" sz="2800" smtClean="0">
                <a:latin typeface="Times New Roman" pitchFamily="18" charset="0"/>
              </a:rPr>
              <a:t>1</a:t>
            </a:r>
            <a:endParaRPr lang="en-US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en-US" altLang="ru-RU" sz="2800" smtClean="0">
                <a:latin typeface="Times New Roman" pitchFamily="18" charset="0"/>
              </a:rPr>
              <a:t>                     w:=A[i]; A[i]:=A[j]; A[j]:=w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smtClean="0">
                <a:latin typeface="Times New Roman" pitchFamily="18" charset="0"/>
              </a:rPr>
              <a:t>                         i:=i+1, j:=j-1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m&lt;j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i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(A, m, j);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5</a:t>
            </a:r>
            <a:r>
              <a:rPr lang="ru-RU" altLang="ru-RU" sz="2800" b="1" i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i&lt;t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smtClean="0">
                <a:latin typeface="Times New Roman" pitchFamily="18" charset="0"/>
              </a:rPr>
              <a:t> (A, i, t).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>
                <a:latin typeface="Verdana" pitchFamily="34" charset="0"/>
              </a:rPr>
              <a:t>Что  происходит в выделенном фрагменте?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547813" y="5805488"/>
            <a:ext cx="4752975" cy="4318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/>
      <p:bldP spid="1167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AB838F-6E67-4AC8-8AEC-6722A3BFF1B8}" type="slidenum">
              <a:rPr lang="ru-RU" altLang="ru-RU"/>
              <a:pPr eaLnBrk="1" hangingPunct="1"/>
              <a:t>54</a:t>
            </a:fld>
            <a:endParaRPr lang="ru-RU" altLang="ru-RU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04250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i=m j=t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x=A[</a:t>
            </a:r>
            <a:r>
              <a:rPr lang="ru-RU" altLang="ru-RU" sz="2800" smtClean="0">
                <a:latin typeface="Times New Roman" pitchFamily="18" charset="0"/>
              </a:rPr>
              <a:t>округление до целого</a:t>
            </a:r>
            <a:r>
              <a:rPr lang="en-US" altLang="ru-RU" sz="2800" smtClean="0">
                <a:latin typeface="Times New Roman" pitchFamily="18" charset="0"/>
              </a:rPr>
              <a:t>(m+t)</a:t>
            </a:r>
            <a:r>
              <a:rPr lang="ru-RU" altLang="ru-RU" sz="2800" smtClean="0">
                <a:latin typeface="Times New Roman" pitchFamily="18" charset="0"/>
              </a:rPr>
              <a:t>/2</a:t>
            </a:r>
            <a:r>
              <a:rPr lang="en-US" altLang="ru-RU" sz="2800" smtClean="0"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&lt;</a:t>
            </a:r>
            <a:r>
              <a:rPr lang="en-US" altLang="ru-RU" sz="2800" smtClean="0">
                <a:latin typeface="Times New Roman" pitchFamily="18" charset="0"/>
              </a:rPr>
              <a:t>=j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]&lt;</a:t>
            </a:r>
            <a:r>
              <a:rPr lang="en-US" altLang="ru-RU" sz="2800" smtClean="0">
                <a:latin typeface="Times New Roman" pitchFamily="18" charset="0"/>
              </a:rPr>
              <a:t>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+1,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</a:t>
            </a:r>
            <a:r>
              <a:rPr lang="ru-RU" altLang="ru-RU" sz="2800" b="1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]</a:t>
            </a:r>
            <a:r>
              <a:rPr lang="en-US" altLang="ru-RU" sz="2800" smtClean="0">
                <a:latin typeface="Times New Roman" pitchFamily="18" charset="0"/>
              </a:rPr>
              <a:t>&gt;x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j-</a:t>
            </a:r>
            <a:r>
              <a:rPr lang="ru-RU" altLang="ru-RU" sz="2800" smtClean="0">
                <a:latin typeface="Times New Roman" pitchFamily="18" charset="0"/>
              </a:rPr>
              <a:t>1</a:t>
            </a:r>
            <a:endParaRPr lang="en-US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en-US" altLang="ru-RU" sz="2800" smtClean="0">
                <a:latin typeface="Times New Roman" pitchFamily="18" charset="0"/>
              </a:rPr>
              <a:t>                     w:=A[i]; A[i]:=A[j]; A[j]:=w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smtClean="0">
                <a:latin typeface="Times New Roman" pitchFamily="18" charset="0"/>
              </a:rPr>
              <a:t>                         i:=i+1, j:=j-1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m&lt;j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i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(A, m, j);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5</a:t>
            </a:r>
            <a:r>
              <a:rPr lang="ru-RU" altLang="ru-RU" sz="2800" b="1" i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i&lt;t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smtClean="0">
                <a:latin typeface="Times New Roman" pitchFamily="18" charset="0"/>
              </a:rPr>
              <a:t> (A, i, t).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>
                <a:latin typeface="Verdana" pitchFamily="34" charset="0"/>
              </a:rPr>
              <a:t>Что  происходит в выделенном фрагменте?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2411413" y="4941888"/>
            <a:ext cx="2089150" cy="4318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/>
      <p:bldP spid="11776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DD9087-7B3C-40D0-9676-029CF86F5CAA}" type="slidenum">
              <a:rPr lang="ru-RU" altLang="ru-RU"/>
              <a:pPr eaLnBrk="1" hangingPunct="1"/>
              <a:t>55</a:t>
            </a:fld>
            <a:endParaRPr lang="ru-RU" altLang="ru-RU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04250" cy="5661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Начало алгоритма.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i=m j=t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x=A[</a:t>
            </a:r>
            <a:r>
              <a:rPr lang="ru-RU" altLang="ru-RU" sz="2800" smtClean="0">
                <a:latin typeface="Times New Roman" pitchFamily="18" charset="0"/>
              </a:rPr>
              <a:t>округление до целого</a:t>
            </a:r>
            <a:r>
              <a:rPr lang="en-US" altLang="ru-RU" sz="2800" smtClean="0">
                <a:latin typeface="Times New Roman" pitchFamily="18" charset="0"/>
              </a:rPr>
              <a:t>(m+t)</a:t>
            </a:r>
            <a:r>
              <a:rPr lang="ru-RU" altLang="ru-RU" sz="2800" smtClean="0">
                <a:latin typeface="Times New Roman" pitchFamily="18" charset="0"/>
              </a:rPr>
              <a:t>/2</a:t>
            </a:r>
            <a:r>
              <a:rPr lang="en-US" altLang="ru-RU" sz="2800" smtClean="0"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3</a:t>
            </a:r>
            <a:r>
              <a:rPr lang="en-US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Пока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&lt;</a:t>
            </a:r>
            <a:r>
              <a:rPr lang="en-US" altLang="ru-RU" sz="2800" smtClean="0">
                <a:latin typeface="Times New Roman" pitchFamily="18" charset="0"/>
              </a:rPr>
              <a:t>=j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выполнять</a:t>
            </a:r>
            <a:r>
              <a:rPr lang="ru-RU" altLang="ru-RU" sz="2800" smtClean="0">
                <a:latin typeface="Times New Roman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 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.1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Если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]&lt;</a:t>
            </a:r>
            <a:r>
              <a:rPr lang="en-US" altLang="ru-RU" sz="2800" smtClean="0">
                <a:latin typeface="Times New Roman" pitchFamily="18" charset="0"/>
              </a:rPr>
              <a:t>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i</a:t>
            </a:r>
            <a:r>
              <a:rPr lang="ru-RU" altLang="ru-RU" sz="2800" smtClean="0">
                <a:latin typeface="Times New Roman" pitchFamily="18" charset="0"/>
              </a:rPr>
              <a:t>+1,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</a:t>
            </a:r>
            <a:r>
              <a:rPr lang="ru-RU" altLang="ru-RU" sz="2800" b="1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A</a:t>
            </a:r>
            <a:r>
              <a:rPr lang="ru-RU" altLang="ru-RU" sz="2800" smtClean="0">
                <a:latin typeface="Times New Roman" pitchFamily="18" charset="0"/>
              </a:rPr>
              <a:t>[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]</a:t>
            </a:r>
            <a:r>
              <a:rPr lang="en-US" altLang="ru-RU" sz="2800" smtClean="0">
                <a:latin typeface="Times New Roman" pitchFamily="18" charset="0"/>
              </a:rPr>
              <a:t>&gt;x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ru-RU" altLang="ru-RU" sz="2800" b="1" smtClean="0">
                <a:latin typeface="Times New Roman" pitchFamily="18" charset="0"/>
              </a:rPr>
              <a:t>то</a:t>
            </a:r>
            <a:r>
              <a:rPr lang="en-US" altLang="ru-RU" sz="2800" b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j</a:t>
            </a:r>
            <a:r>
              <a:rPr lang="ru-RU" altLang="ru-RU" sz="2800" smtClean="0">
                <a:latin typeface="Times New Roman" pitchFamily="18" charset="0"/>
              </a:rPr>
              <a:t>:=</a:t>
            </a:r>
            <a:r>
              <a:rPr lang="en-US" altLang="ru-RU" sz="2800" smtClean="0">
                <a:latin typeface="Times New Roman" pitchFamily="18" charset="0"/>
              </a:rPr>
              <a:t>j-</a:t>
            </a:r>
            <a:r>
              <a:rPr lang="ru-RU" altLang="ru-RU" sz="2800" smtClean="0">
                <a:latin typeface="Times New Roman" pitchFamily="18" charset="0"/>
              </a:rPr>
              <a:t>1</a:t>
            </a:r>
            <a:endParaRPr lang="en-US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b="1" smtClean="0">
                <a:latin typeface="Times New Roman" pitchFamily="18" charset="0"/>
              </a:rPr>
              <a:t>                   </a:t>
            </a:r>
            <a:r>
              <a:rPr lang="ru-RU" altLang="ru-RU" sz="2800" b="1" smtClean="0">
                <a:latin typeface="Times New Roman" pitchFamily="18" charset="0"/>
              </a:rPr>
              <a:t>иначе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sz="2800" smtClean="0">
                <a:latin typeface="Times New Roman" pitchFamily="18" charset="0"/>
              </a:rPr>
              <a:t>	</a:t>
            </a:r>
            <a:r>
              <a:rPr lang="en-US" altLang="ru-RU" sz="2800" smtClean="0">
                <a:latin typeface="Times New Roman" pitchFamily="18" charset="0"/>
              </a:rPr>
              <a:t>                     w:=A[i]; A[i]:=A[j]; A[j]:=w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en-US" altLang="ru-RU" sz="2800" smtClean="0">
                <a:latin typeface="Times New Roman" pitchFamily="18" charset="0"/>
              </a:rPr>
              <a:t>                         i:=i+1, j:=j-1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4</a:t>
            </a:r>
            <a:r>
              <a:rPr lang="en-US" altLang="ru-RU" sz="2800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m&lt;j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i="1" smtClean="0">
                <a:latin typeface="Times New Roman" pitchFamily="18" charset="0"/>
              </a:rPr>
              <a:t> </a:t>
            </a:r>
            <a:r>
              <a:rPr lang="en-US" altLang="ru-RU" sz="2800" smtClean="0">
                <a:latin typeface="Times New Roman" pitchFamily="18" charset="0"/>
              </a:rPr>
              <a:t>(A, m, j); </a:t>
            </a:r>
            <a:endParaRPr lang="ru-RU" altLang="ru-RU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Шаг</a:t>
            </a:r>
            <a:r>
              <a:rPr lang="en-US" altLang="ru-RU" b="1" smtClean="0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5</a:t>
            </a:r>
            <a:r>
              <a:rPr lang="ru-RU" altLang="ru-RU" sz="2800" b="1" i="1" smtClean="0">
                <a:latin typeface="Times New Roman" pitchFamily="18" charset="0"/>
              </a:rPr>
              <a:t> </a:t>
            </a:r>
            <a:r>
              <a:rPr lang="ru-RU" altLang="ru-RU" sz="2800" smtClean="0">
                <a:latin typeface="Times New Roman" pitchFamily="18" charset="0"/>
              </a:rPr>
              <a:t>Если </a:t>
            </a:r>
            <a:r>
              <a:rPr lang="en-US" altLang="ru-RU" sz="2800" smtClean="0">
                <a:latin typeface="Times New Roman" pitchFamily="18" charset="0"/>
              </a:rPr>
              <a:t>i&lt;t </a:t>
            </a:r>
            <a:r>
              <a:rPr lang="ru-RU" altLang="ru-RU" sz="2800" smtClean="0">
                <a:latin typeface="Times New Roman" pitchFamily="18" charset="0"/>
              </a:rPr>
              <a:t>то </a:t>
            </a:r>
            <a:r>
              <a:rPr lang="ru-RU" altLang="ru-RU" sz="2800" b="1" i="1" smtClean="0">
                <a:latin typeface="Times New Roman" pitchFamily="18" charset="0"/>
              </a:rPr>
              <a:t>Алгоритм</a:t>
            </a:r>
            <a:r>
              <a:rPr lang="en-US" altLang="ru-RU" sz="2800" smtClean="0">
                <a:latin typeface="Times New Roman" pitchFamily="18" charset="0"/>
              </a:rPr>
              <a:t> (A, i, t).</a:t>
            </a:r>
            <a:endParaRPr lang="ru-RU" altLang="ru-RU" sz="2800" i="1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tabLst>
                <a:tab pos="2684463" algn="l"/>
              </a:tabLst>
              <a:defRPr/>
            </a:pPr>
            <a:r>
              <a:rPr lang="ru-RU" altLang="ru-RU" b="1" i="1" smtClean="0">
                <a:solidFill>
                  <a:srgbClr val="99CC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Конец алгоритма.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800" b="1">
                <a:latin typeface="Verdana" pitchFamily="34" charset="0"/>
              </a:rPr>
              <a:t>Что  происходит с равными элементами?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059113" y="3068638"/>
            <a:ext cx="1081087" cy="4318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2411413" y="3789363"/>
            <a:ext cx="1152525" cy="431800"/>
          </a:xfrm>
          <a:prstGeom prst="rect">
            <a:avLst/>
          </a:prstGeom>
          <a:solidFill>
            <a:srgbClr val="800000">
              <a:alpha val="0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  <p:bldP spid="126980" grpId="0" animBg="1"/>
      <p:bldP spid="126980" grpId="1" animBg="1"/>
      <p:bldP spid="126981" grpId="0" animBg="1"/>
      <p:bldP spid="126981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B9E015C-0988-4495-8A2F-43231BF5CE02}" type="slidenum">
              <a:rPr lang="ru-RU" altLang="ru-RU"/>
              <a:pPr eaLnBrk="1" hangingPunct="1"/>
              <a:t>56</a:t>
            </a:fld>
            <a:endParaRPr lang="ru-RU" altLang="ru-RU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Основывается:</a:t>
            </a:r>
          </a:p>
          <a:p>
            <a:pPr eaLnBrk="1" hangingPunct="1">
              <a:defRPr/>
            </a:pPr>
            <a:endParaRPr lang="ru-RU" altLang="ru-RU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количестве необходимых сравнений</a:t>
            </a:r>
          </a:p>
          <a:p>
            <a:pPr eaLnBrk="1" hangingPunct="1">
              <a:defRPr/>
            </a:pPr>
            <a:endParaRPr lang="ru-RU" altLang="ru-RU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ru-RU" altLang="ru-RU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количестве пересылок</a:t>
            </a:r>
          </a:p>
          <a:p>
            <a:pPr eaLnBrk="1" hangingPunct="1">
              <a:buFontTx/>
              <a:buNone/>
              <a:defRPr/>
            </a:pPr>
            <a:endParaRPr lang="ru-RU" altLang="ru-RU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95288" y="549275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4400" b="1">
                <a:solidFill>
                  <a:srgbClr val="000066"/>
                </a:solidFill>
              </a:rPr>
              <a:t>Оценка эффективности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9DC6D4-3883-4A19-A9C0-CEE261EF6A8B}" type="slidenum">
              <a:rPr lang="ru-RU" altLang="ru-RU"/>
              <a:pPr eaLnBrk="1" hangingPunct="1"/>
              <a:t>57</a:t>
            </a:fld>
            <a:endParaRPr lang="ru-RU" altLang="ru-RU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9144000" cy="1574800"/>
          </a:xfrm>
        </p:spPr>
        <p:txBody>
          <a:bodyPr/>
          <a:lstStyle/>
          <a:p>
            <a:pPr eaLnBrk="1" hangingPunct="1"/>
            <a:r>
              <a:rPr lang="ru-RU" altLang="ru-RU" b="1" smtClean="0">
                <a:solidFill>
                  <a:schemeClr val="accent2"/>
                </a:solidFill>
              </a:rPr>
              <a:t>Параметры оценки алгоритмов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29600" cy="4525962"/>
          </a:xfrm>
        </p:spPr>
        <p:txBody>
          <a:bodyPr/>
          <a:lstStyle/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4000" b="1" dirty="0" smtClean="0">
                <a:solidFill>
                  <a:srgbClr val="000066"/>
                </a:solidFill>
              </a:rPr>
              <a:t> Время сортировки - </a:t>
            </a:r>
            <a:r>
              <a:rPr lang="ru-RU" altLang="ru-RU" b="1" dirty="0" smtClean="0"/>
              <a:t>основной параметр, характеризующий быстродействие алгоритма</a:t>
            </a:r>
            <a:r>
              <a:rPr lang="ru-RU" altLang="ru-RU" dirty="0" smtClean="0"/>
              <a:t> </a:t>
            </a:r>
            <a:r>
              <a:rPr lang="ru-RU" altLang="ru-RU" sz="4000" dirty="0" smtClean="0">
                <a:solidFill>
                  <a:srgbClr val="000066"/>
                </a:solidFill>
              </a:rPr>
              <a:t> 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4000" b="1" dirty="0" smtClean="0">
                <a:solidFill>
                  <a:srgbClr val="000066"/>
                </a:solidFill>
              </a:rPr>
              <a:t> Память</a:t>
            </a:r>
            <a:r>
              <a:rPr lang="ru-RU" altLang="ru-RU" sz="4000" dirty="0" smtClean="0">
                <a:solidFill>
                  <a:srgbClr val="000066"/>
                </a:solidFill>
              </a:rPr>
              <a:t> – </a:t>
            </a:r>
            <a:r>
              <a:rPr lang="ru-RU" altLang="ru-RU" b="1" dirty="0" smtClean="0"/>
              <a:t>выделяется ли дополнительная память под временное хранение данных 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None/>
            </a:pPr>
            <a:endParaRPr lang="ru-RU" altLang="ru-RU" sz="4000" b="1" dirty="0" smtClean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Номер слайда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749A32-A703-4806-AA1A-DB6DBB02B352}" type="slidenum">
              <a:rPr lang="ru-RU" altLang="ru-RU"/>
              <a:pPr eaLnBrk="1" hangingPunct="1"/>
              <a:t>58</a:t>
            </a:fld>
            <a:endParaRPr lang="ru-RU" altLang="ru-RU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349500"/>
            <a:ext cx="9144000" cy="3168650"/>
          </a:xfrm>
        </p:spPr>
        <p:txBody>
          <a:bodyPr/>
          <a:lstStyle/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3600" b="1" smtClean="0">
                <a:solidFill>
                  <a:srgbClr val="000066"/>
                </a:solidFill>
              </a:rPr>
              <a:t>Устойчивость – </a:t>
            </a:r>
            <a:r>
              <a:rPr lang="ru-RU" altLang="ru-RU" b="1" smtClean="0"/>
              <a:t>отсортированный массив не меняет  порядок элементов с одинаковыми значениями</a:t>
            </a:r>
            <a:r>
              <a:rPr lang="ru-RU" altLang="ru-RU" smtClean="0"/>
              <a:t>.</a:t>
            </a:r>
          </a:p>
          <a:p>
            <a:pPr eaLnBrk="1" hangingPunct="1">
              <a:buClr>
                <a:srgbClr val="990033"/>
              </a:buClr>
              <a:buFont typeface="Wingdings" pitchFamily="2" charset="2"/>
              <a:buNone/>
            </a:pPr>
            <a:endParaRPr lang="ru-RU" altLang="ru-RU" smtClean="0"/>
          </a:p>
          <a:p>
            <a:pPr eaLnBrk="1" hangingPunct="1">
              <a:buClr>
                <a:srgbClr val="990033"/>
              </a:buClr>
              <a:buFont typeface="Wingdings" pitchFamily="2" charset="2"/>
              <a:buNone/>
            </a:pPr>
            <a:endParaRPr lang="ru-RU" altLang="ru-RU" sz="3600" smtClean="0"/>
          </a:p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endParaRPr lang="ru-RU" altLang="ru-RU" sz="3600" b="1" smtClean="0">
              <a:solidFill>
                <a:srgbClr val="000066"/>
              </a:solidFill>
            </a:endParaRPr>
          </a:p>
          <a:p>
            <a:pPr eaLnBrk="1" hangingPunct="1">
              <a:buFontTx/>
              <a:buNone/>
            </a:pPr>
            <a:endParaRPr lang="ru-RU" altLang="ru-RU" sz="2800" smtClean="0"/>
          </a:p>
        </p:txBody>
      </p:sp>
      <p:pic>
        <p:nvPicPr>
          <p:cNvPr id="84995" name="Picture 3" descr="3000000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565400"/>
            <a:ext cx="8569325" cy="1117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84997" name="Picture 5" descr="C:\Documents and Settings\Екатерина\Мои документы\Институт\Дипломы\Конечный результат\Лекция\Из Инета\Алгоритмы сортировки и сжатия данных.files\20000000.gif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46381"/>
          <a:stretch>
            <a:fillRect/>
          </a:stretch>
        </p:blipFill>
        <p:spPr bwMode="auto">
          <a:xfrm>
            <a:off x="323850" y="1628775"/>
            <a:ext cx="85693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468313" y="3716338"/>
            <a:ext cx="813752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chemeClr val="accent2"/>
                </a:solidFill>
              </a:rPr>
              <a:t>Взаимное расположение равных элементов с ключом 1 и дополнительными полями "a", "b", "c"</a:t>
            </a:r>
          </a:p>
        </p:txBody>
      </p:sp>
      <p:pic>
        <p:nvPicPr>
          <p:cNvPr id="84999" name="Picture 7" descr="C:\Documents and Settings\Екатерина\Мои документы\Институт\Дипломы\Конечный результат\Лекция\Из Инета\Алгоритмы сортировки и сжатия данных.files\20000000.gif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r:link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2144"/>
          <a:stretch>
            <a:fillRect/>
          </a:stretch>
        </p:blipFill>
        <p:spPr>
          <a:xfrm>
            <a:off x="250825" y="2636838"/>
            <a:ext cx="8569325" cy="99218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5000" name="WordArt 8"/>
          <p:cNvSpPr>
            <a:spLocks noChangeArrowheads="1" noChangeShapeType="1" noTextEdit="1"/>
          </p:cNvSpPr>
          <p:nvPr/>
        </p:nvSpPr>
        <p:spPr bwMode="auto">
          <a:xfrm>
            <a:off x="1547813" y="5300663"/>
            <a:ext cx="5545137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не изменилось</a:t>
            </a:r>
          </a:p>
        </p:txBody>
      </p:sp>
      <p:sp>
        <p:nvSpPr>
          <p:cNvPr id="85001" name="WordArt 9"/>
          <p:cNvSpPr>
            <a:spLocks noChangeArrowheads="1" noChangeShapeType="1" noTextEdit="1"/>
          </p:cNvSpPr>
          <p:nvPr/>
        </p:nvSpPr>
        <p:spPr bwMode="auto">
          <a:xfrm>
            <a:off x="1547813" y="5300663"/>
            <a:ext cx="5545137" cy="86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изменилось</a:t>
            </a:r>
          </a:p>
        </p:txBody>
      </p:sp>
      <p:sp>
        <p:nvSpPr>
          <p:cNvPr id="85002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  <a:noFill/>
        </p:spPr>
        <p:txBody>
          <a:bodyPr/>
          <a:lstStyle/>
          <a:p>
            <a:pPr eaLnBrk="1" hangingPunct="1"/>
            <a:r>
              <a:rPr lang="ru-RU" altLang="ru-RU" sz="3200" b="1" smtClean="0">
                <a:solidFill>
                  <a:schemeClr val="accent2"/>
                </a:solidFill>
              </a:rPr>
              <a:t>Параметры оценки алгоритмов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6" dur="500"/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8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9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9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uild="p"/>
      <p:bldP spid="84998" grpId="0"/>
      <p:bldP spid="85000" grpId="0" animBg="1"/>
      <p:bldP spid="85000" grpId="1" animBg="1"/>
      <p:bldP spid="85001" grpId="0" animBg="1"/>
      <p:bldP spid="8500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D19139-A5CE-4203-BD55-BD0E44195100}" type="slidenum">
              <a:rPr lang="ru-RU" altLang="ru-RU"/>
              <a:pPr eaLnBrk="1" hangingPunct="1"/>
              <a:t>59</a:t>
            </a:fld>
            <a:endParaRPr lang="ru-RU" altLang="ru-RU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319588"/>
          </a:xfrm>
        </p:spPr>
        <p:txBody>
          <a:bodyPr/>
          <a:lstStyle/>
          <a:p>
            <a:pPr eaLnBrk="1" hangingPunct="1">
              <a:buClr>
                <a:srgbClr val="990033"/>
              </a:buClr>
              <a:buFont typeface="Wingdings" pitchFamily="2" charset="2"/>
              <a:buChar char="ü"/>
            </a:pPr>
            <a:r>
              <a:rPr lang="ru-RU" altLang="ru-RU" sz="4000" b="1" dirty="0" smtClean="0">
                <a:solidFill>
                  <a:srgbClr val="000066"/>
                </a:solidFill>
              </a:rPr>
              <a:t> Естественность поведения </a:t>
            </a:r>
            <a:r>
              <a:rPr lang="ru-RU" altLang="ru-RU" b="1" dirty="0" smtClean="0"/>
              <a:t>- эффективность метода при обработке уже отсортированных, или частично отсортированных данных. Алгоритм ведет себя естественно, если учитывает эту характеристику входной последовательности и работает лучше</a:t>
            </a:r>
            <a:endParaRPr lang="ru-RU" altLang="ru-RU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96975"/>
          </a:xfrm>
          <a:noFill/>
        </p:spPr>
        <p:txBody>
          <a:bodyPr/>
          <a:lstStyle/>
          <a:p>
            <a:pPr eaLnBrk="1" hangingPunct="1"/>
            <a:r>
              <a:rPr lang="ru-RU" altLang="ru-RU" sz="3200" b="1" smtClean="0">
                <a:solidFill>
                  <a:schemeClr val="accent2"/>
                </a:solidFill>
              </a:rPr>
              <a:t>Параметры оценки алгоритмов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2DDA79-6132-40E2-8395-DE160BD54331}" type="slidenum">
              <a:rPr lang="ru-RU" altLang="ru-RU"/>
              <a:pPr eaLnBrk="1" hangingPunct="1"/>
              <a:t>6</a:t>
            </a:fld>
            <a:endParaRPr lang="ru-RU" altLang="ru-RU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981075"/>
            <a:ext cx="7488237" cy="4105275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60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Алгоритм сортировки вставкой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F0F71A-3C59-4665-A930-93BB09B5C1B3}" type="slidenum">
              <a:rPr lang="ru-RU" altLang="ru-RU"/>
              <a:pPr eaLnBrk="1" hangingPunct="1"/>
              <a:t>60</a:t>
            </a:fld>
            <a:endParaRPr lang="ru-RU" altLang="ru-RU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800" b="1" smtClean="0">
                <a:solidFill>
                  <a:schemeClr val="accent2"/>
                </a:solidFill>
              </a:rPr>
              <a:t>Оценка алгоритма сортировки выбором</a:t>
            </a:r>
            <a:r>
              <a:rPr lang="ru-RU" altLang="ru-RU" sz="4000" smtClean="0"/>
              <a:t> 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marL="0" indent="355600" eaLnBrk="1" hangingPunct="1"/>
            <a:r>
              <a:rPr lang="ru-RU" altLang="ru-RU" smtClean="0"/>
              <a:t>Общее количество сравнений </a:t>
            </a:r>
            <a:br>
              <a:rPr lang="ru-RU" altLang="ru-RU" smtClean="0"/>
            </a:br>
            <a:r>
              <a:rPr lang="ru-RU" altLang="ru-RU" smtClean="0"/>
              <a:t> C =N-l + N-2 + ...+ 1 </a:t>
            </a:r>
            <a:r>
              <a:rPr lang="ru-RU" altLang="ru-RU" b="1" smtClean="0"/>
              <a:t>= </a:t>
            </a:r>
            <a:r>
              <a:rPr lang="ru-RU" altLang="ru-RU" b="1" smtClean="0">
                <a:solidFill>
                  <a:srgbClr val="990033"/>
                </a:solidFill>
              </a:rPr>
              <a:t>(N</a:t>
            </a:r>
            <a:r>
              <a:rPr lang="ru-RU" altLang="ru-RU" b="1" baseline="30000" smtClean="0">
                <a:solidFill>
                  <a:srgbClr val="990033"/>
                </a:solidFill>
              </a:rPr>
              <a:t>2</a:t>
            </a:r>
            <a:r>
              <a:rPr lang="ru-RU" altLang="ru-RU" b="1" smtClean="0">
                <a:solidFill>
                  <a:srgbClr val="990033"/>
                </a:solidFill>
              </a:rPr>
              <a:t>-</a:t>
            </a:r>
            <a:r>
              <a:rPr lang="en-US" altLang="ru-RU" b="1" smtClean="0">
                <a:solidFill>
                  <a:srgbClr val="990033"/>
                </a:solidFill>
              </a:rPr>
              <a:t>N</a:t>
            </a:r>
            <a:r>
              <a:rPr lang="ru-RU" altLang="ru-RU" b="1" smtClean="0">
                <a:solidFill>
                  <a:srgbClr val="990033"/>
                </a:solidFill>
              </a:rPr>
              <a:t>)/2</a:t>
            </a:r>
          </a:p>
          <a:p>
            <a:pPr marL="0" indent="355600" eaLnBrk="1" hangingPunct="1"/>
            <a:r>
              <a:rPr lang="ru-RU" altLang="ru-RU" smtClean="0"/>
              <a:t>Общее количество операций </a:t>
            </a:r>
            <a:br>
              <a:rPr lang="ru-RU" altLang="ru-RU" smtClean="0"/>
            </a:br>
            <a:r>
              <a:rPr lang="en-US" altLang="ru-RU" b="1" smtClean="0"/>
              <a:t>n + (n-1) + (n-2) + (n-3) + ... + 1 = 1/2 * ( n</a:t>
            </a:r>
            <a:r>
              <a:rPr lang="en-US" altLang="ru-RU" baseline="38000" smtClean="0"/>
              <a:t>2</a:t>
            </a:r>
            <a:r>
              <a:rPr lang="en-US" altLang="ru-RU" b="1" smtClean="0"/>
              <a:t>+n ) = </a:t>
            </a:r>
            <a:r>
              <a:rPr lang="en-US" altLang="ru-RU" smtClean="0">
                <a:solidFill>
                  <a:srgbClr val="990033"/>
                </a:solidFill>
              </a:rPr>
              <a:t>Theta(n</a:t>
            </a:r>
            <a:r>
              <a:rPr lang="en-US" altLang="ru-RU" baseline="38000" smtClean="0">
                <a:solidFill>
                  <a:srgbClr val="990033"/>
                </a:solidFill>
              </a:rPr>
              <a:t>2</a:t>
            </a:r>
            <a:r>
              <a:rPr lang="en-US" altLang="ru-RU" smtClean="0">
                <a:solidFill>
                  <a:srgbClr val="990033"/>
                </a:solidFill>
              </a:rPr>
              <a:t>)</a:t>
            </a:r>
            <a:endParaRPr lang="ru-RU" altLang="ru-RU" smtClean="0">
              <a:solidFill>
                <a:srgbClr val="990033"/>
              </a:solidFill>
            </a:endParaRPr>
          </a:p>
          <a:p>
            <a:pPr marL="0" indent="355600" eaLnBrk="1" hangingPunct="1"/>
            <a:r>
              <a:rPr lang="ru-RU" altLang="ru-RU" smtClean="0"/>
              <a:t>Число обменов </a:t>
            </a:r>
            <a:r>
              <a:rPr lang="en-US" altLang="ru-RU" smtClean="0"/>
              <a:t>&lt; </a:t>
            </a:r>
            <a:r>
              <a:rPr lang="ru-RU" altLang="ru-RU" smtClean="0"/>
              <a:t>числа сравнений</a:t>
            </a:r>
            <a:r>
              <a:rPr lang="en-US" altLang="ru-RU" smtClean="0"/>
              <a:t> =</a:t>
            </a:r>
            <a:r>
              <a:rPr lang="ru-RU" altLang="ru-RU" smtClean="0"/>
              <a:t> время сортировки растет квадратично относительно количества элементов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0BDE4E-0C39-43B8-AA22-70D60A9A1EE0}" type="slidenum">
              <a:rPr lang="ru-RU" altLang="ru-RU"/>
              <a:pPr eaLnBrk="1" hangingPunct="1"/>
              <a:t>61</a:t>
            </a:fld>
            <a:endParaRPr lang="ru-RU" altLang="ru-RU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i="1" smtClean="0"/>
              <a:t>Устойчив ли этот метод?</a:t>
            </a:r>
          </a:p>
        </p:txBody>
      </p:sp>
      <p:pic>
        <p:nvPicPr>
          <p:cNvPr id="63492" name="Picture 3" descr="5000000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2203" b="2856"/>
          <a:stretch>
            <a:fillRect/>
          </a:stretch>
        </p:blipFill>
        <p:spPr>
          <a:xfrm>
            <a:off x="755650" y="1484313"/>
            <a:ext cx="7848600" cy="1873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8068" name="Picture 4" descr="50000000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1729" b="7039"/>
          <a:stretch>
            <a:fillRect/>
          </a:stretch>
        </p:blipFill>
        <p:spPr>
          <a:xfrm>
            <a:off x="323850" y="4005263"/>
            <a:ext cx="7920038" cy="189547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1042988" y="4149725"/>
            <a:ext cx="1008062" cy="936625"/>
          </a:xfrm>
          <a:prstGeom prst="ellips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5867400" y="4149725"/>
            <a:ext cx="1008063" cy="936625"/>
          </a:xfrm>
          <a:prstGeom prst="ellips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8071" name="WordArt 7"/>
          <p:cNvSpPr>
            <a:spLocks noChangeArrowheads="1" noChangeShapeType="1" noTextEdit="1"/>
          </p:cNvSpPr>
          <p:nvPr/>
        </p:nvSpPr>
        <p:spPr bwMode="auto">
          <a:xfrm>
            <a:off x="684213" y="3213100"/>
            <a:ext cx="7704137" cy="79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Не устойчив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70" grpId="0" animBg="1"/>
      <p:bldP spid="8807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45C6AD-713F-4967-9086-0977CBC23B7A}" type="slidenum">
              <a:rPr lang="ru-RU" altLang="ru-RU"/>
              <a:pPr eaLnBrk="1" hangingPunct="1"/>
              <a:t>62</a:t>
            </a:fld>
            <a:endParaRPr lang="ru-RU" altLang="ru-RU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1657350"/>
          </a:xfrm>
          <a:solidFill>
            <a:srgbClr val="FFFF99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711200" algn="ctr" eaLnBrk="1" hangingPunct="1">
              <a:buFontTx/>
              <a:buNone/>
            </a:pPr>
            <a:r>
              <a:rPr lang="ru-RU" altLang="ru-RU" sz="3600" b="1" smtClean="0">
                <a:latin typeface="Times New Roman" pitchFamily="18" charset="0"/>
              </a:rPr>
              <a:t>Если входная последовательность почти упорядочена, то сравнений будет столько же</a:t>
            </a:r>
          </a:p>
        </p:txBody>
      </p:sp>
      <p:sp>
        <p:nvSpPr>
          <p:cNvPr id="89091" name="AutoShape 3"/>
          <p:cNvSpPr>
            <a:spLocks noChangeArrowheads="1"/>
          </p:cNvSpPr>
          <p:nvPr/>
        </p:nvSpPr>
        <p:spPr bwMode="auto">
          <a:xfrm>
            <a:off x="3059113" y="2636838"/>
            <a:ext cx="2089150" cy="12239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9092" name="WordArt 4"/>
          <p:cNvSpPr>
            <a:spLocks noChangeArrowheads="1" noChangeShapeType="1" noTextEdit="1"/>
          </p:cNvSpPr>
          <p:nvPr/>
        </p:nvSpPr>
        <p:spPr bwMode="auto">
          <a:xfrm>
            <a:off x="827088" y="3933825"/>
            <a:ext cx="7632700" cy="180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алгоритм ведет </a:t>
            </a:r>
          </a:p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себя неестественно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90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 build="p" animBg="1"/>
      <p:bldP spid="89091" grpId="0" animBg="1"/>
      <p:bldP spid="8909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52F1F2-BADA-4500-8DD7-0E6887B65060}" type="slidenum">
              <a:rPr lang="ru-RU" altLang="ru-RU"/>
              <a:pPr eaLnBrk="1" hangingPunct="1"/>
              <a:t>63</a:t>
            </a:fld>
            <a:endParaRPr lang="ru-RU" altLang="ru-RU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4800" b="1" smtClean="0">
                <a:solidFill>
                  <a:schemeClr val="accent2"/>
                </a:solidFill>
              </a:rPr>
              <a:t>Оценка алгоритма сортировки вставкой</a:t>
            </a:r>
            <a:r>
              <a:rPr lang="ru-RU" altLang="ru-RU" sz="4800" b="1" smtClean="0">
                <a:solidFill>
                  <a:srgbClr val="6600CC"/>
                </a:solidFill>
              </a:rPr>
              <a:t/>
            </a:r>
            <a:br>
              <a:rPr lang="ru-RU" altLang="ru-RU" sz="4800" b="1" smtClean="0">
                <a:solidFill>
                  <a:srgbClr val="6600CC"/>
                </a:solidFill>
              </a:rPr>
            </a:br>
            <a:endParaRPr lang="ru-RU" altLang="ru-RU" sz="4800" b="1" smtClean="0">
              <a:solidFill>
                <a:srgbClr val="6600CC"/>
              </a:solidFill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4895850"/>
          </a:xfrm>
        </p:spPr>
        <p:txBody>
          <a:bodyPr/>
          <a:lstStyle/>
          <a:p>
            <a:pPr marL="0" indent="450850" eaLnBrk="1" hangingPunct="1">
              <a:buFontTx/>
              <a:buNone/>
            </a:pPr>
            <a:r>
              <a:rPr lang="ru-RU" altLang="ru-RU" sz="3600" smtClean="0"/>
              <a:t>Для массива</a:t>
            </a:r>
            <a:r>
              <a:rPr lang="ru-RU" altLang="ru-RU" sz="3600" b="1" smtClean="0"/>
              <a:t> </a:t>
            </a:r>
            <a:r>
              <a:rPr lang="ru-RU" altLang="ru-RU" sz="3600" b="1" smtClean="0">
                <a:solidFill>
                  <a:srgbClr val="000066"/>
                </a:solidFill>
              </a:rPr>
              <a:t>1 2 3 4 5 6 7 8</a:t>
            </a:r>
            <a:r>
              <a:rPr lang="ru-RU" altLang="ru-RU" sz="3600" smtClean="0"/>
              <a:t> потребуется </a:t>
            </a:r>
            <a:r>
              <a:rPr lang="ru-RU" altLang="ru-RU" b="1" smtClean="0">
                <a:solidFill>
                  <a:srgbClr val="990033"/>
                </a:solidFill>
              </a:rPr>
              <a:t>N-1</a:t>
            </a:r>
            <a:r>
              <a:rPr lang="ru-RU" altLang="ru-RU" sz="3600" smtClean="0"/>
              <a:t> сравнение.</a:t>
            </a:r>
          </a:p>
          <a:p>
            <a:pPr marL="0" indent="450850" eaLnBrk="1" hangingPunct="1">
              <a:buFontTx/>
              <a:buNone/>
            </a:pPr>
            <a:endParaRPr lang="ru-RU" altLang="ru-RU" sz="3600" smtClean="0"/>
          </a:p>
          <a:p>
            <a:pPr marL="0" indent="450850" eaLnBrk="1" hangingPunct="1">
              <a:buFontTx/>
              <a:buNone/>
            </a:pPr>
            <a:r>
              <a:rPr lang="ru-RU" altLang="ru-RU" sz="3600" smtClean="0"/>
              <a:t>Для массива </a:t>
            </a:r>
            <a:r>
              <a:rPr lang="ru-RU" altLang="ru-RU" sz="3600" b="1" smtClean="0">
                <a:solidFill>
                  <a:srgbClr val="000066"/>
                </a:solidFill>
              </a:rPr>
              <a:t>8 7 6  5 4 3 2 1 </a:t>
            </a:r>
            <a:r>
              <a:rPr lang="ru-RU" altLang="ru-RU" sz="3600" smtClean="0"/>
              <a:t>потребуется</a:t>
            </a:r>
            <a:r>
              <a:rPr lang="ru-RU" altLang="ru-RU" sz="3600" b="1" smtClean="0">
                <a:solidFill>
                  <a:srgbClr val="990033"/>
                </a:solidFill>
              </a:rPr>
              <a:t> (</a:t>
            </a:r>
            <a:r>
              <a:rPr lang="ru-RU" altLang="ru-RU" b="1" smtClean="0">
                <a:solidFill>
                  <a:srgbClr val="990033"/>
                </a:solidFill>
              </a:rPr>
              <a:t>N</a:t>
            </a:r>
            <a:r>
              <a:rPr lang="ru-RU" altLang="ru-RU" b="1" baseline="32000" smtClean="0">
                <a:solidFill>
                  <a:srgbClr val="990033"/>
                </a:solidFill>
              </a:rPr>
              <a:t>2</a:t>
            </a:r>
            <a:r>
              <a:rPr lang="ru-RU" altLang="ru-RU" b="1" smtClean="0">
                <a:solidFill>
                  <a:srgbClr val="990033"/>
                </a:solidFill>
              </a:rPr>
              <a:t>-</a:t>
            </a:r>
            <a:r>
              <a:rPr lang="en-US" altLang="ru-RU" b="1" smtClean="0">
                <a:solidFill>
                  <a:srgbClr val="990033"/>
                </a:solidFill>
              </a:rPr>
              <a:t>N</a:t>
            </a:r>
            <a:r>
              <a:rPr lang="ru-RU" altLang="ru-RU" b="1" smtClean="0">
                <a:solidFill>
                  <a:srgbClr val="990033"/>
                </a:solidFill>
              </a:rPr>
              <a:t>)/2</a:t>
            </a:r>
            <a:r>
              <a:rPr lang="ru-RU" altLang="ru-RU" sz="3600" smtClean="0"/>
              <a:t> сравнение.</a:t>
            </a:r>
          </a:p>
          <a:p>
            <a:pPr marL="0" indent="450850" eaLnBrk="1" hangingPunct="1">
              <a:buFontTx/>
              <a:buNone/>
            </a:pPr>
            <a:endParaRPr lang="ru-RU" altLang="ru-RU" sz="3600" smtClean="0"/>
          </a:p>
          <a:p>
            <a:pPr marL="0" indent="450850" eaLnBrk="1" hangingPunct="1">
              <a:buFontTx/>
              <a:buNone/>
            </a:pPr>
            <a:r>
              <a:rPr lang="ru-RU" altLang="ru-RU" sz="3600" smtClean="0"/>
              <a:t>Общее количество операций</a:t>
            </a:r>
            <a:r>
              <a:rPr lang="ru-RU" altLang="ru-RU" b="1" smtClean="0"/>
              <a:t> </a:t>
            </a:r>
            <a:br>
              <a:rPr lang="ru-RU" altLang="ru-RU" b="1" smtClean="0"/>
            </a:br>
            <a:r>
              <a:rPr lang="en-US" altLang="ru-RU" b="1" smtClean="0">
                <a:solidFill>
                  <a:srgbClr val="990033"/>
                </a:solidFill>
              </a:rPr>
              <a:t>Theta(n</a:t>
            </a:r>
            <a:r>
              <a:rPr lang="en-US" altLang="ru-RU" b="1" baseline="38000" smtClean="0">
                <a:solidFill>
                  <a:srgbClr val="990033"/>
                </a:solidFill>
              </a:rPr>
              <a:t>2</a:t>
            </a:r>
            <a:r>
              <a:rPr lang="en-US" altLang="ru-RU" b="1" smtClean="0">
                <a:solidFill>
                  <a:srgbClr val="990033"/>
                </a:solidFill>
              </a:rPr>
              <a:t>)</a:t>
            </a:r>
            <a:endParaRPr lang="ru-RU" altLang="ru-RU" sz="36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Номер слайда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4BC1CB-15FE-4A80-85B9-41C6772748E0}" type="slidenum">
              <a:rPr lang="ru-RU" altLang="ru-RU"/>
              <a:pPr eaLnBrk="1" hangingPunct="1"/>
              <a:t>64</a:t>
            </a:fld>
            <a:endParaRPr lang="ru-RU" altLang="ru-RU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b="1" i="1" smtClean="0"/>
              <a:t>Устойчив ли этот метод?</a:t>
            </a:r>
          </a:p>
        </p:txBody>
      </p:sp>
      <p:pic>
        <p:nvPicPr>
          <p:cNvPr id="66564" name="Picture 3" descr="5000000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2203" b="2856"/>
          <a:stretch>
            <a:fillRect/>
          </a:stretch>
        </p:blipFill>
        <p:spPr>
          <a:xfrm>
            <a:off x="755650" y="1484313"/>
            <a:ext cx="7848600" cy="187325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64" name="WordArt 4"/>
          <p:cNvSpPr>
            <a:spLocks noChangeArrowheads="1" noChangeShapeType="1" noTextEdit="1"/>
          </p:cNvSpPr>
          <p:nvPr/>
        </p:nvSpPr>
        <p:spPr bwMode="auto">
          <a:xfrm>
            <a:off x="684213" y="3213100"/>
            <a:ext cx="7704137" cy="7921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Устойчив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971550" y="4076700"/>
            <a:ext cx="6954838" cy="1141413"/>
            <a:chOff x="474" y="6976"/>
            <a:chExt cx="10954" cy="1798"/>
          </a:xfrm>
        </p:grpSpPr>
        <p:pic>
          <p:nvPicPr>
            <p:cNvPr id="66570" name="Picture 6" descr="500000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2065" t="5925" r="69730" b="40779"/>
            <a:stretch>
              <a:fillRect/>
            </a:stretch>
          </p:blipFill>
          <p:spPr bwMode="auto">
            <a:xfrm>
              <a:off x="4134" y="7155"/>
              <a:ext cx="7294" cy="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71" name="Picture 7" descr="5000000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31300" r="54880" b="46704"/>
            <a:stretch>
              <a:fillRect/>
            </a:stretch>
          </p:blipFill>
          <p:spPr bwMode="auto">
            <a:xfrm>
              <a:off x="474" y="6976"/>
              <a:ext cx="3574" cy="1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168" name="AutoShape 8"/>
          <p:cNvSpPr>
            <a:spLocks noChangeArrowheads="1"/>
          </p:cNvSpPr>
          <p:nvPr/>
        </p:nvSpPr>
        <p:spPr bwMode="auto">
          <a:xfrm flipH="1">
            <a:off x="395288" y="2205038"/>
            <a:ext cx="7632700" cy="792162"/>
          </a:xfrm>
          <a:custGeom>
            <a:avLst/>
            <a:gdLst>
              <a:gd name="T0" fmla="*/ 6984627 w 21600"/>
              <a:gd name="T1" fmla="*/ 0 h 21600"/>
              <a:gd name="T2" fmla="*/ 0 w 21600"/>
              <a:gd name="T3" fmla="*/ 396081 h 21600"/>
              <a:gd name="T4" fmla="*/ 6984627 w 21600"/>
              <a:gd name="T5" fmla="*/ 792162 h 21600"/>
              <a:gd name="T6" fmla="*/ 7632700 w 21600"/>
              <a:gd name="T7" fmla="*/ 396081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6579 h 21600"/>
              <a:gd name="T14" fmla="*/ 20883 w 21600"/>
              <a:gd name="T15" fmla="*/ 1502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766" y="0"/>
                </a:moveTo>
                <a:lnTo>
                  <a:pt x="19766" y="6579"/>
                </a:lnTo>
                <a:lnTo>
                  <a:pt x="3375" y="6579"/>
                </a:lnTo>
                <a:lnTo>
                  <a:pt x="3375" y="15021"/>
                </a:lnTo>
                <a:lnTo>
                  <a:pt x="19766" y="15021"/>
                </a:lnTo>
                <a:lnTo>
                  <a:pt x="19766" y="21600"/>
                </a:lnTo>
                <a:lnTo>
                  <a:pt x="21600" y="10800"/>
                </a:lnTo>
                <a:lnTo>
                  <a:pt x="19766" y="0"/>
                </a:lnTo>
                <a:close/>
              </a:path>
              <a:path w="21600" h="21600">
                <a:moveTo>
                  <a:pt x="1350" y="6579"/>
                </a:moveTo>
                <a:lnTo>
                  <a:pt x="1350" y="15021"/>
                </a:lnTo>
                <a:lnTo>
                  <a:pt x="2700" y="15021"/>
                </a:lnTo>
                <a:lnTo>
                  <a:pt x="2700" y="6579"/>
                </a:lnTo>
                <a:lnTo>
                  <a:pt x="1350" y="6579"/>
                </a:lnTo>
                <a:close/>
              </a:path>
              <a:path w="21600" h="21600">
                <a:moveTo>
                  <a:pt x="0" y="6579"/>
                </a:moveTo>
                <a:lnTo>
                  <a:pt x="0" y="15021"/>
                </a:lnTo>
                <a:lnTo>
                  <a:pt x="675" y="15021"/>
                </a:lnTo>
                <a:lnTo>
                  <a:pt x="675" y="6579"/>
                </a:lnTo>
                <a:lnTo>
                  <a:pt x="0" y="65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5940425" y="1628775"/>
            <a:ext cx="1008063" cy="936625"/>
          </a:xfrm>
          <a:prstGeom prst="ellipse">
            <a:avLst/>
          </a:prstGeom>
          <a:noFill/>
          <a:ln w="762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0" y="5157788"/>
            <a:ext cx="8470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200" b="1" i="1"/>
              <a:t>порядок элементов с одинаковыми ключами не изменяется</a:t>
            </a:r>
            <a:r>
              <a:rPr lang="ru-RU" altLang="ru-RU" sz="3200" i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8" grpId="0" animBg="1"/>
      <p:bldP spid="92169" grpId="0" animBg="1"/>
      <p:bldP spid="9217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5CF1C4-6C97-475A-9B75-72A6B3B87BD5}" type="slidenum">
              <a:rPr lang="ru-RU" altLang="ru-RU"/>
              <a:pPr eaLnBrk="1" hangingPunct="1"/>
              <a:t>65</a:t>
            </a:fld>
            <a:endParaRPr lang="ru-RU" altLang="ru-RU"/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395288" y="260350"/>
            <a:ext cx="8353425" cy="25701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ru-RU" altLang="ru-RU" sz="3600" b="1">
                <a:latin typeface="Times New Roman" pitchFamily="18" charset="0"/>
              </a:rPr>
              <a:t>Наименьшие оценки эффективности, когда элементы предварительно упорядочены, а наибольшие – когда элементы расположены в обратном порядке </a:t>
            </a:r>
          </a:p>
        </p:txBody>
      </p:sp>
      <p:sp>
        <p:nvSpPr>
          <p:cNvPr id="91139" name="AutoShape 3"/>
          <p:cNvSpPr>
            <a:spLocks noChangeArrowheads="1"/>
          </p:cNvSpPr>
          <p:nvPr/>
        </p:nvSpPr>
        <p:spPr bwMode="auto">
          <a:xfrm>
            <a:off x="3132138" y="2852738"/>
            <a:ext cx="2089150" cy="12239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1140" name="WordArt 4"/>
          <p:cNvSpPr>
            <a:spLocks noChangeArrowheads="1" noChangeShapeType="1" noTextEdit="1"/>
          </p:cNvSpPr>
          <p:nvPr/>
        </p:nvSpPr>
        <p:spPr bwMode="auto">
          <a:xfrm>
            <a:off x="755650" y="4292600"/>
            <a:ext cx="7632700" cy="1800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алгоритм ведет </a:t>
            </a:r>
          </a:p>
          <a:p>
            <a:pPr algn="ctr"/>
            <a:r>
              <a:rPr lang="ru-RU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себя естественно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/>
      <p:bldP spid="9114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Номер слайда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5301F8-DE0C-4A89-B7AC-BD82D906FE71}" type="slidenum">
              <a:rPr lang="ru-RU" altLang="ru-RU"/>
              <a:pPr eaLnBrk="1" hangingPunct="1"/>
              <a:t>66</a:t>
            </a:fld>
            <a:endParaRPr lang="ru-RU" altLang="ru-RU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284538"/>
            <a:ext cx="7921625" cy="3167062"/>
          </a:xfrm>
        </p:spPr>
        <p:txBody>
          <a:bodyPr/>
          <a:lstStyle/>
          <a:p>
            <a:pPr marL="0" indent="536575" eaLnBrk="1" hangingPunct="1">
              <a:buFontTx/>
              <a:buNone/>
            </a:pPr>
            <a:r>
              <a:rPr lang="ru-RU" altLang="ru-RU" sz="3600" smtClean="0">
                <a:solidFill>
                  <a:srgbClr val="990033"/>
                </a:solidFill>
              </a:rPr>
              <a:t>Не эффективный метод, так как включение элемента связано со сдвигом всех предшествующих элементов на одну позицию, а эта операция неэкономна</a:t>
            </a:r>
          </a:p>
        </p:txBody>
      </p:sp>
      <p:pic>
        <p:nvPicPr>
          <p:cNvPr id="68612" name="Picture 3" descr="Перо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344613" cy="34290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1295400" y="0"/>
            <a:ext cx="7848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38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3600">
                <a:solidFill>
                  <a:srgbClr val="000066"/>
                </a:solidFill>
              </a:rPr>
              <a:t>В совокупности устойчивость и естественность поведения алгоритма, делает метод хорошим выбором в соответствующих ситуациях </a:t>
            </a:r>
          </a:p>
        </p:txBody>
      </p:sp>
      <p:pic>
        <p:nvPicPr>
          <p:cNvPr id="68614" name="Picture 5" descr="Перо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24750" y="3284538"/>
            <a:ext cx="1522413" cy="3573462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Номер слайда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EA7D1E-36C4-4B0E-B702-EAF9F02B2587}" type="slidenum">
              <a:rPr lang="ru-RU" altLang="ru-RU"/>
              <a:pPr eaLnBrk="1" hangingPunct="1"/>
              <a:t>67</a:t>
            </a:fld>
            <a:endParaRPr lang="ru-RU" altLang="ru-RU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4800" b="1" smtClean="0">
                <a:solidFill>
                  <a:schemeClr val="accent2"/>
                </a:solidFill>
              </a:rPr>
              <a:t>Оценка алгоритма сортировки обменом</a:t>
            </a:r>
            <a:r>
              <a:rPr lang="ru-RU" altLang="ru-RU" sz="4800" b="1" smtClean="0">
                <a:solidFill>
                  <a:srgbClr val="6600CC"/>
                </a:solidFill>
              </a:rPr>
              <a:t/>
            </a:r>
            <a:br>
              <a:rPr lang="ru-RU" altLang="ru-RU" sz="4800" b="1" smtClean="0">
                <a:solidFill>
                  <a:srgbClr val="6600CC"/>
                </a:solidFill>
              </a:rPr>
            </a:br>
            <a:endParaRPr lang="ru-RU" altLang="ru-RU" sz="4800" b="1" smtClean="0">
              <a:solidFill>
                <a:srgbClr val="6600CC"/>
              </a:solidFill>
            </a:endParaRP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323850" y="2205038"/>
            <a:ext cx="8093075" cy="353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 sz="3600">
                <a:latin typeface="Verdana" pitchFamily="34" charset="0"/>
              </a:rPr>
              <a:t>Количество сравнений </a:t>
            </a:r>
          </a:p>
          <a:p>
            <a:pPr algn="ctr" eaLnBrk="1" hangingPunct="1"/>
            <a:r>
              <a:rPr lang="ru-RU" altLang="ru-RU" sz="3600" b="1">
                <a:solidFill>
                  <a:srgbClr val="990033"/>
                </a:solidFill>
              </a:rPr>
              <a:t>(</a:t>
            </a:r>
            <a:r>
              <a:rPr lang="en-US" altLang="ru-RU" sz="3600" b="1">
                <a:solidFill>
                  <a:srgbClr val="990033"/>
                </a:solidFill>
              </a:rPr>
              <a:t>n</a:t>
            </a:r>
            <a:r>
              <a:rPr lang="en-US" altLang="ru-RU" sz="3600" b="1" baseline="30000">
                <a:solidFill>
                  <a:srgbClr val="990033"/>
                </a:solidFill>
              </a:rPr>
              <a:t>2</a:t>
            </a:r>
            <a:r>
              <a:rPr lang="ru-RU" altLang="ru-RU" sz="3600" b="1">
                <a:solidFill>
                  <a:srgbClr val="990033"/>
                </a:solidFill>
              </a:rPr>
              <a:t>-</a:t>
            </a:r>
            <a:r>
              <a:rPr lang="en-US" altLang="ru-RU" sz="3600" b="1">
                <a:solidFill>
                  <a:srgbClr val="990033"/>
                </a:solidFill>
              </a:rPr>
              <a:t>n</a:t>
            </a:r>
            <a:r>
              <a:rPr lang="ru-RU" altLang="ru-RU" sz="3600" b="1">
                <a:solidFill>
                  <a:srgbClr val="990033"/>
                </a:solidFill>
              </a:rPr>
              <a:t>)</a:t>
            </a:r>
            <a:r>
              <a:rPr lang="en-US" altLang="ru-RU" sz="3600" b="1">
                <a:solidFill>
                  <a:srgbClr val="990033"/>
                </a:solidFill>
              </a:rPr>
              <a:t>/2</a:t>
            </a:r>
          </a:p>
          <a:p>
            <a:pPr algn="ctr" eaLnBrk="1" hangingPunct="1">
              <a:spcBef>
                <a:spcPct val="20000"/>
              </a:spcBef>
            </a:pPr>
            <a:endParaRPr lang="ru-RU" altLang="ru-RU" sz="3600">
              <a:latin typeface="Verdana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ru-RU" altLang="ru-RU" sz="3600">
                <a:latin typeface="Verdana" pitchFamily="34" charset="0"/>
              </a:rPr>
              <a:t>Общее количество операций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ru-RU" sz="3600" b="1">
                <a:solidFill>
                  <a:srgbClr val="990033"/>
                </a:solidFill>
              </a:rPr>
              <a:t>Theta(n</a:t>
            </a:r>
            <a:r>
              <a:rPr lang="en-US" altLang="ru-RU" sz="3600" b="1" baseline="30000">
                <a:solidFill>
                  <a:srgbClr val="990033"/>
                </a:solidFill>
              </a:rPr>
              <a:t>2</a:t>
            </a:r>
            <a:r>
              <a:rPr lang="en-US" altLang="ru-RU" sz="3600" b="1">
                <a:solidFill>
                  <a:srgbClr val="990033"/>
                </a:solidFill>
              </a:rPr>
              <a:t>)</a:t>
            </a:r>
            <a:endParaRPr lang="ru-RU" altLang="ru-RU" sz="3600">
              <a:latin typeface="Verdana" pitchFamily="34" charset="0"/>
            </a:endParaRPr>
          </a:p>
          <a:p>
            <a:pPr eaLnBrk="1" hangingPunct="1"/>
            <a:endParaRPr lang="ru-RU" altLang="ru-RU" sz="3600" baseline="30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4479A8-6F4C-4C5E-8CE6-EB29FAD50C90}" type="slidenum">
              <a:rPr lang="ru-RU" altLang="ru-RU"/>
              <a:pPr eaLnBrk="1" hangingPunct="1"/>
              <a:t>68</a:t>
            </a:fld>
            <a:endParaRPr lang="ru-RU" altLang="ru-RU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893175" cy="1143000"/>
          </a:xfrm>
        </p:spPr>
        <p:txBody>
          <a:bodyPr/>
          <a:lstStyle/>
          <a:p>
            <a:pPr eaLnBrk="1" hangingPunct="1"/>
            <a:r>
              <a:rPr lang="ru-RU" altLang="ru-RU" sz="4000" b="1" smtClean="0">
                <a:solidFill>
                  <a:srgbClr val="990033"/>
                </a:solidFill>
              </a:rPr>
              <a:t>Ответьте на следующие вопросы: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349500"/>
            <a:ext cx="8229600" cy="2765425"/>
          </a:xfrm>
        </p:spPr>
        <p:txBody>
          <a:bodyPr/>
          <a:lstStyle/>
          <a:p>
            <a:pPr eaLnBrk="1" hangingPunct="1"/>
            <a:r>
              <a:rPr lang="ru-RU" altLang="ru-RU" sz="3600" b="1" i="1" smtClean="0">
                <a:solidFill>
                  <a:srgbClr val="000066"/>
                </a:solidFill>
              </a:rPr>
              <a:t>Устойчив ли этот метод?</a:t>
            </a:r>
          </a:p>
          <a:p>
            <a:pPr eaLnBrk="1" hangingPunct="1">
              <a:buFontTx/>
              <a:buNone/>
            </a:pPr>
            <a:endParaRPr lang="ru-RU" altLang="ru-RU" sz="3600" b="1" i="1" smtClean="0">
              <a:solidFill>
                <a:srgbClr val="000066"/>
              </a:solidFill>
            </a:endParaRPr>
          </a:p>
          <a:p>
            <a:pPr eaLnBrk="1" hangingPunct="1"/>
            <a:r>
              <a:rPr lang="ru-RU" altLang="ru-RU" sz="3600" b="1" i="1" smtClean="0">
                <a:solidFill>
                  <a:srgbClr val="000066"/>
                </a:solidFill>
              </a:rPr>
              <a:t>Естественное ли поведение этого алгоритма?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Номер слайда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001577-A75E-4ED3-8706-12F56F822C4B}" type="slidenum">
              <a:rPr lang="ru-RU" altLang="ru-RU"/>
              <a:pPr eaLnBrk="1" hangingPunct="1"/>
              <a:t>69</a:t>
            </a:fld>
            <a:endParaRPr lang="ru-RU" altLang="ru-RU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781300"/>
            <a:ext cx="6624638" cy="3670300"/>
          </a:xfrm>
        </p:spPr>
        <p:txBody>
          <a:bodyPr/>
          <a:lstStyle/>
          <a:p>
            <a:pPr marL="0" indent="536575" algn="r" eaLnBrk="1" hangingPunct="1">
              <a:buFontTx/>
              <a:buNone/>
            </a:pPr>
            <a:r>
              <a:rPr lang="ru-RU" altLang="ru-RU" sz="3600" smtClean="0">
                <a:solidFill>
                  <a:srgbClr val="990033"/>
                </a:solidFill>
              </a:rPr>
              <a:t>Очень медленен и малоэффективен. </a:t>
            </a:r>
          </a:p>
          <a:p>
            <a:pPr marL="0" indent="536575" algn="r" eaLnBrk="1" hangingPunct="1">
              <a:buFontTx/>
              <a:buNone/>
            </a:pPr>
            <a:r>
              <a:rPr lang="ru-RU" altLang="ru-RU" sz="3600" smtClean="0">
                <a:solidFill>
                  <a:srgbClr val="990033"/>
                </a:solidFill>
              </a:rPr>
              <a:t>На практике, даже с улучшениями, работает, слишком медленно, поэтому почти не применяется.</a:t>
            </a:r>
          </a:p>
        </p:txBody>
      </p:sp>
      <p:pic>
        <p:nvPicPr>
          <p:cNvPr id="71684" name="Picture 3" descr="Перо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598613" cy="40767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685" name="Rectangle 4"/>
          <p:cNvSpPr>
            <a:spLocks noChangeArrowheads="1"/>
          </p:cNvSpPr>
          <p:nvPr/>
        </p:nvSpPr>
        <p:spPr bwMode="auto">
          <a:xfrm>
            <a:off x="1042988" y="476250"/>
            <a:ext cx="784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238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ru-RU" altLang="ru-RU" sz="3600">
                <a:solidFill>
                  <a:srgbClr val="000066"/>
                </a:solidFill>
              </a:rPr>
              <a:t>Прост, и его можно улучшать</a:t>
            </a:r>
            <a:r>
              <a:rPr lang="ru-RU" altLang="ru-RU"/>
              <a:t> </a:t>
            </a:r>
          </a:p>
        </p:txBody>
      </p:sp>
      <p:pic>
        <p:nvPicPr>
          <p:cNvPr id="71686" name="Picture 5" descr="Перо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88125" y="981075"/>
            <a:ext cx="2503488" cy="58769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8E1E80-D886-4BBA-A7EB-420A745F4151}" type="slidenum">
              <a:rPr lang="ru-RU" altLang="ru-RU"/>
              <a:pPr eaLnBrk="1" hangingPunct="1"/>
              <a:t>7</a:t>
            </a:fld>
            <a:endParaRPr lang="ru-RU" altLang="ru-RU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686800" cy="6453187"/>
          </a:xfrm>
        </p:spPr>
        <p:txBody>
          <a:bodyPr/>
          <a:lstStyle/>
          <a:p>
            <a:pPr marL="0" indent="711200"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Суть сортировки: </a:t>
            </a:r>
          </a:p>
          <a:p>
            <a:pPr marL="0" indent="711200" eaLnBrk="1" hangingPunct="1">
              <a:lnSpc>
                <a:spcPct val="90000"/>
              </a:lnSpc>
              <a:buFontTx/>
              <a:buNone/>
              <a:defRPr/>
            </a:pPr>
            <a:endParaRPr lang="ru-RU" altLang="ru-RU" b="1" smtClean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711200" eaLnBrk="1" hangingPunct="1">
              <a:lnSpc>
                <a:spcPct val="90000"/>
              </a:lnSpc>
              <a:buClr>
                <a:srgbClr val="990033"/>
              </a:buClr>
              <a:buFont typeface="Wingdings" pitchFamily="2" charset="2"/>
              <a:buChar char="ü"/>
              <a:defRPr/>
            </a:pPr>
            <a:r>
              <a:rPr lang="ru-RU" altLang="ru-RU" b="1" smtClean="0">
                <a:solidFill>
                  <a:srgbClr val="000066"/>
                </a:solidFill>
                <a:latin typeface="Courier New" pitchFamily="49" charset="0"/>
              </a:rPr>
              <a:t>Упорядочиваются два элемента массива</a:t>
            </a:r>
          </a:p>
          <a:p>
            <a:pPr marL="0" indent="711200" eaLnBrk="1" hangingPunct="1"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  <a:defRPr/>
            </a:pPr>
            <a:endParaRPr lang="ru-RU" altLang="ru-RU" b="1" smtClean="0">
              <a:solidFill>
                <a:srgbClr val="000066"/>
              </a:solidFill>
              <a:latin typeface="Courier New" pitchFamily="49" charset="0"/>
            </a:endParaRPr>
          </a:p>
          <a:p>
            <a:pPr marL="0" indent="711200" eaLnBrk="1" hangingPunct="1">
              <a:lnSpc>
                <a:spcPct val="90000"/>
              </a:lnSpc>
              <a:buClr>
                <a:srgbClr val="990033"/>
              </a:buClr>
              <a:buFont typeface="Wingdings" pitchFamily="2" charset="2"/>
              <a:buChar char="ü"/>
              <a:defRPr/>
            </a:pPr>
            <a:r>
              <a:rPr lang="ru-RU" altLang="ru-RU" b="1" smtClean="0">
                <a:solidFill>
                  <a:srgbClr val="000066"/>
                </a:solidFill>
                <a:latin typeface="Courier New" pitchFamily="49" charset="0"/>
              </a:rPr>
              <a:t>Вставка третьего элемента в соответствующее место по отношению к первым двум элементам.</a:t>
            </a:r>
          </a:p>
          <a:p>
            <a:pPr marL="0" indent="711200" eaLnBrk="1" hangingPunct="1">
              <a:lnSpc>
                <a:spcPct val="90000"/>
              </a:lnSpc>
              <a:buClr>
                <a:srgbClr val="990033"/>
              </a:buClr>
              <a:buFont typeface="Wingdings" pitchFamily="2" charset="2"/>
              <a:buNone/>
              <a:defRPr/>
            </a:pPr>
            <a:r>
              <a:rPr lang="ru-RU" altLang="ru-RU" b="1" smtClean="0">
                <a:solidFill>
                  <a:srgbClr val="000066"/>
                </a:solidFill>
                <a:latin typeface="Courier New" pitchFamily="49" charset="0"/>
              </a:rPr>
              <a:t> </a:t>
            </a:r>
          </a:p>
          <a:p>
            <a:pPr marL="0" indent="711200" eaLnBrk="1" hangingPunct="1">
              <a:lnSpc>
                <a:spcPct val="90000"/>
              </a:lnSpc>
              <a:buClr>
                <a:srgbClr val="990033"/>
              </a:buClr>
              <a:buFont typeface="Wingdings" pitchFamily="2" charset="2"/>
              <a:buChar char="ü"/>
              <a:defRPr/>
            </a:pPr>
            <a:r>
              <a:rPr lang="ru-RU" altLang="ru-RU" b="1" smtClean="0">
                <a:solidFill>
                  <a:srgbClr val="000066"/>
                </a:solidFill>
                <a:latin typeface="Courier New" pitchFamily="49" charset="0"/>
              </a:rPr>
              <a:t>Этот процесс повторяется до тех пор, пока все элементы не будут упорядочены.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05C636-E6B4-4CFD-8B9E-907679F0DF15}" type="slidenum">
              <a:rPr lang="ru-RU" altLang="ru-RU"/>
              <a:pPr eaLnBrk="1" hangingPunct="1"/>
              <a:t>70</a:t>
            </a:fld>
            <a:endParaRPr lang="ru-RU" altLang="ru-RU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smtClean="0">
                <a:solidFill>
                  <a:srgbClr val="990033"/>
                </a:solidFill>
              </a:rPr>
              <a:t>Сравнение методов простой сортировки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187450" y="5445125"/>
            <a:ext cx="46148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ru-RU" sz="24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N</a:t>
            </a:r>
            <a:r>
              <a:rPr lang="ru-RU" altLang="ru-RU" sz="24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ru-RU" altLang="ru-RU" sz="2400">
                <a:latin typeface="Verdana" pitchFamily="34" charset="0"/>
              </a:rPr>
              <a:t>– количество элементов</a:t>
            </a:r>
            <a:r>
              <a:rPr lang="en-US" altLang="ru-RU" sz="2400">
                <a:latin typeface="Verdana" pitchFamily="34" charset="0"/>
              </a:rPr>
              <a:t>, </a:t>
            </a:r>
            <a:endParaRPr lang="ru-RU" altLang="ru-RU" sz="2400">
              <a:latin typeface="Verdana" pitchFamily="34" charset="0"/>
            </a:endParaRPr>
          </a:p>
          <a:p>
            <a:pPr>
              <a:defRPr/>
            </a:pPr>
            <a:r>
              <a:rPr lang="en-US" altLang="ru-RU" sz="24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ru-RU" altLang="ru-RU" sz="2400">
                <a:latin typeface="Verdana" pitchFamily="34" charset="0"/>
              </a:rPr>
              <a:t> – кол-во пересылок</a:t>
            </a:r>
            <a:r>
              <a:rPr lang="en-US" altLang="ru-RU" sz="2400">
                <a:latin typeface="Verdana" pitchFamily="34" charset="0"/>
              </a:rPr>
              <a:t>, </a:t>
            </a:r>
            <a:endParaRPr lang="ru-RU" altLang="ru-RU" sz="2400">
              <a:latin typeface="Verdana" pitchFamily="34" charset="0"/>
            </a:endParaRPr>
          </a:p>
          <a:p>
            <a:pPr>
              <a:defRPr/>
            </a:pPr>
            <a:r>
              <a:rPr lang="en-US" altLang="ru-RU" sz="2400" b="1">
                <a:solidFill>
                  <a:srgbClr val="6600CC"/>
                </a:solidFill>
              </a:rPr>
              <a:t>C</a:t>
            </a:r>
            <a:r>
              <a:rPr lang="ru-RU" altLang="ru-RU" sz="2400">
                <a:latin typeface="Verdana" pitchFamily="34" charset="0"/>
              </a:rPr>
              <a:t> – кол-во сравнений</a:t>
            </a:r>
          </a:p>
        </p:txBody>
      </p:sp>
      <p:graphicFrame>
        <p:nvGraphicFramePr>
          <p:cNvPr id="97317" name="Group 37"/>
          <p:cNvGraphicFramePr>
            <a:graphicFrameLocks noGrp="1"/>
          </p:cNvGraphicFramePr>
          <p:nvPr>
            <p:ph idx="1"/>
          </p:nvPr>
        </p:nvGraphicFramePr>
        <p:xfrm>
          <a:off x="395288" y="1341438"/>
          <a:ext cx="7705725" cy="3968751"/>
        </p:xfrm>
        <a:graphic>
          <a:graphicData uri="http://schemas.openxmlformats.org/drawingml/2006/table">
            <a:tbl>
              <a:tblPr/>
              <a:tblGrid>
                <a:gridCol w="1908175"/>
                <a:gridCol w="2989262"/>
                <a:gridCol w="2808288"/>
              </a:tblGrid>
              <a:tr h="574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Минимум</a:t>
                      </a: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Максимум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C6"/>
                    </a:solidFill>
                  </a:tcPr>
                </a:tc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Простые включения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C = n-1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/>
                      </a:r>
                      <a:b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M=2(n-1)</a:t>
                      </a:r>
                      <a:endParaRPr kumimoji="0" lang="ru-RU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С=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(n</a:t>
                      </a:r>
                      <a:r>
                        <a:rPr kumimoji="0" lang="en-US" altLang="ru-RU" sz="2800" b="1" i="0" u="none" strike="noStrike" cap="none" normalizeH="0" baseline="3800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-n)/2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М=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(n</a:t>
                      </a:r>
                      <a:r>
                        <a:rPr kumimoji="0" lang="en-US" altLang="ru-RU" sz="2800" b="1" i="0" u="none" strike="noStrike" cap="none" normalizeH="0" baseline="3800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+3n-4)/2</a:t>
                      </a: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Простой обмен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C=(n</a:t>
                      </a:r>
                      <a:r>
                        <a:rPr kumimoji="0" lang="en-US" altLang="ru-RU" sz="2800" b="1" i="0" u="none" strike="noStrike" cap="none" normalizeH="0" baseline="3800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-n)/2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M=3(n-1)</a:t>
                      </a:r>
                      <a:endParaRPr kumimoji="0" lang="ru-RU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С=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(n</a:t>
                      </a:r>
                      <a:r>
                        <a:rPr kumimoji="0" lang="en-US" altLang="ru-RU" sz="2800" b="1" i="0" u="none" strike="noStrike" cap="none" normalizeH="0" baseline="3800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-n)/2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М=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n</a:t>
                      </a:r>
                      <a:r>
                        <a:rPr kumimoji="0" lang="en-US" altLang="ru-RU" sz="2800" b="1" i="0" u="none" strike="noStrike" cap="none" normalizeH="0" baseline="3800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/4+3(n-1)</a:t>
                      </a:r>
                      <a:endParaRPr kumimoji="0" lang="ru-RU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Простой выбор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C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C=(n</a:t>
                      </a:r>
                      <a:r>
                        <a:rPr kumimoji="0" lang="en-US" altLang="ru-RU" sz="2800" b="1" i="0" u="none" strike="noStrike" cap="none" normalizeH="0" baseline="3800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-n)/2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M = 0</a:t>
                      </a:r>
                      <a:endParaRPr kumimoji="0" lang="ru-RU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С=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(n</a:t>
                      </a:r>
                      <a:r>
                        <a:rPr kumimoji="0" lang="en-US" altLang="ru-RU" sz="2800" b="1" i="0" u="none" strike="noStrike" cap="none" normalizeH="0" baseline="3800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Arial" charset="0"/>
                        </a:rPr>
                        <a:t>-n)/2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М=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(n</a:t>
                      </a:r>
                      <a:r>
                        <a:rPr kumimoji="0" lang="en-US" altLang="ru-RU" sz="2800" b="1" i="0" u="none" strike="noStrike" cap="none" normalizeH="0" baseline="3800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-n)*1,5</a:t>
                      </a:r>
                      <a:endParaRPr kumimoji="0" lang="ru-RU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3016250" y="4710113"/>
            <a:ext cx="4318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28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</a:p>
        </p:txBody>
      </p:sp>
      <p:sp>
        <p:nvSpPr>
          <p:cNvPr id="97315" name="AutoShape 35"/>
          <p:cNvSpPr>
            <a:spLocks noChangeArrowheads="1"/>
          </p:cNvSpPr>
          <p:nvPr/>
        </p:nvSpPr>
        <p:spPr bwMode="auto">
          <a:xfrm>
            <a:off x="5940425" y="5373688"/>
            <a:ext cx="2449513" cy="1079500"/>
          </a:xfrm>
          <a:prstGeom prst="wedgeRoundRectCallout">
            <a:avLst>
              <a:gd name="adj1" fmla="val -150065"/>
              <a:gd name="adj2" fmla="val -8970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altLang="ru-RU"/>
              <a:t>Чему будет равно количество пересылок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1000"/>
                                        <p:tgtEl>
                                          <p:spTgt spid="97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1000"/>
                                        <p:tgtEl>
                                          <p:spTgt spid="97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4" grpId="0" animBg="1"/>
      <p:bldP spid="97315" grpId="0" animBg="1"/>
      <p:bldP spid="97315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A1C3CA7-A68D-4D8C-8312-FC12355F4728}" type="slidenum">
              <a:rPr lang="ru-RU" altLang="ru-RU"/>
              <a:pPr eaLnBrk="1" hangingPunct="1"/>
              <a:t>71</a:t>
            </a:fld>
            <a:endParaRPr lang="ru-RU" altLang="ru-RU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ru-RU" altLang="ru-RU" sz="3600" b="1" smtClean="0">
                <a:solidFill>
                  <a:srgbClr val="990033"/>
                </a:solidFill>
              </a:rPr>
              <a:t>Выбор метода сортировки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marL="0" indent="536575" eaLnBrk="1" hangingPunct="1"/>
            <a:r>
              <a:rPr lang="ru-RU" altLang="ru-RU" sz="3600" smtClean="0"/>
              <a:t>При сортировке маленьких массивов (менее 100 элементов) лучше использовать метод «Всплывающего пузырька»;</a:t>
            </a:r>
          </a:p>
          <a:p>
            <a:pPr marL="0" indent="536575" eaLnBrk="1" hangingPunct="1">
              <a:buFontTx/>
              <a:buNone/>
            </a:pPr>
            <a:endParaRPr lang="ru-RU" altLang="ru-RU" sz="3600" smtClean="0"/>
          </a:p>
          <a:p>
            <a:pPr marL="0" indent="536575" eaLnBrk="1" hangingPunct="1"/>
            <a:r>
              <a:rPr lang="ru-RU" altLang="ru-RU" sz="3600" smtClean="0"/>
              <a:t>Если известно, что список уже почти отсортирован, то подойдет любой метод;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D139D9-B7BC-4715-BBA1-0BE7E52199F7}" type="slidenum">
              <a:rPr lang="ru-RU" altLang="ru-RU"/>
              <a:pPr eaLnBrk="1" hangingPunct="1"/>
              <a:t>72</a:t>
            </a:fld>
            <a:endParaRPr lang="ru-RU" altLang="ru-RU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800" b="1" smtClean="0">
                <a:solidFill>
                  <a:schemeClr val="accent2"/>
                </a:solidFill>
              </a:rPr>
              <a:t>Оценка алгоритма Шелла</a:t>
            </a:r>
            <a:r>
              <a:rPr lang="ru-RU" altLang="ru-RU" sz="4800" b="1" smtClean="0">
                <a:solidFill>
                  <a:srgbClr val="6600CC"/>
                </a:solidFill>
              </a:rPr>
              <a:t/>
            </a:r>
            <a:br>
              <a:rPr lang="ru-RU" altLang="ru-RU" sz="4800" b="1" smtClean="0">
                <a:solidFill>
                  <a:srgbClr val="6600CC"/>
                </a:solidFill>
              </a:rPr>
            </a:br>
            <a:endParaRPr lang="ru-RU" altLang="ru-RU" sz="4800" b="1" smtClean="0">
              <a:solidFill>
                <a:srgbClr val="6600CC"/>
              </a:solidFill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5688013"/>
          </a:xfrm>
        </p:spPr>
        <p:txBody>
          <a:bodyPr/>
          <a:lstStyle/>
          <a:p>
            <a:pPr marL="0" indent="711200" eaLnBrk="1" hangingPunct="1">
              <a:lnSpc>
                <a:spcPct val="90000"/>
              </a:lnSpc>
              <a:buFontTx/>
              <a:buNone/>
              <a:defRPr/>
            </a:pPr>
            <a:r>
              <a:rPr lang="ru-RU" altLang="ru-RU" sz="4400" dirty="0" smtClean="0"/>
              <a:t>Время выполнения пропорционально </a:t>
            </a:r>
            <a:r>
              <a:rPr lang="ru-RU" altLang="ru-RU" sz="44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sz="4400" b="1" baseline="30000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</a:t>
            </a:r>
            <a:r>
              <a:rPr lang="ru-RU" altLang="ru-RU" sz="4400" dirty="0" smtClean="0"/>
              <a:t>, т.</a:t>
            </a:r>
            <a:r>
              <a:rPr lang="ru-RU" altLang="ru-RU" sz="44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sz="4400" dirty="0" smtClean="0"/>
              <a:t>к. при каждом проходе используется небольшое число элементов или элементы массива уже находятся в относительном порядке, а упорядоченность увеличивается при каждом новом просмотре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A0963A-1A7B-4CF4-B085-5102036FEA41}" type="slidenum">
              <a:rPr lang="ru-RU" altLang="ru-RU"/>
              <a:pPr eaLnBrk="1" hangingPunct="1"/>
              <a:t>73</a:t>
            </a:fld>
            <a:endParaRPr lang="ru-RU" altLang="ru-RU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8435975" cy="1143000"/>
          </a:xfrm>
        </p:spPr>
        <p:txBody>
          <a:bodyPr/>
          <a:lstStyle/>
          <a:p>
            <a:pPr eaLnBrk="1" hangingPunct="1"/>
            <a:r>
              <a:rPr lang="ru-RU" altLang="ru-RU" sz="4800" b="1" smtClean="0">
                <a:solidFill>
                  <a:srgbClr val="6600CC"/>
                </a:solidFill>
              </a:rPr>
              <a:t>Оценка алгоритма быстрой сортировки</a:t>
            </a:r>
            <a:br>
              <a:rPr lang="ru-RU" altLang="ru-RU" sz="4800" b="1" smtClean="0">
                <a:solidFill>
                  <a:srgbClr val="6600CC"/>
                </a:solidFill>
              </a:rPr>
            </a:br>
            <a:endParaRPr lang="ru-RU" altLang="ru-RU" sz="4800" b="1" smtClean="0">
              <a:solidFill>
                <a:srgbClr val="6600CC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28775"/>
            <a:ext cx="9144000" cy="5229225"/>
          </a:xfrm>
        </p:spPr>
        <p:txBody>
          <a:bodyPr/>
          <a:lstStyle/>
          <a:p>
            <a:pPr marL="95250" indent="531813" eaLnBrk="1" hangingPunct="1">
              <a:buFontTx/>
              <a:buNone/>
              <a:defRPr/>
            </a:pPr>
            <a:r>
              <a:rPr lang="ru-RU" altLang="ru-RU" sz="2800" dirty="0" smtClean="0"/>
              <a:t>Если размер массива равен числу, являющемуся степенью двойки (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N=2g</a:t>
            </a:r>
            <a:r>
              <a:rPr lang="ru-RU" altLang="ru-RU" sz="2800" dirty="0" smtClean="0"/>
              <a:t>), и при каждом разделении элемент 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ru-RU" altLang="ru-RU" sz="2800" dirty="0" smtClean="0"/>
              <a:t> находится точно в середине массива, тогда при первом просмотре выполняется 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sz="2800" b="1" dirty="0" smtClean="0"/>
              <a:t> </a:t>
            </a:r>
            <a:r>
              <a:rPr lang="ru-RU" altLang="ru-RU" sz="2800" dirty="0" smtClean="0"/>
              <a:t>сравнений и массив разделится на две части размерами 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N/2</a:t>
            </a:r>
            <a:r>
              <a:rPr lang="ru-RU" altLang="ru-RU" sz="2800" b="1" dirty="0" smtClean="0"/>
              <a:t>.</a:t>
            </a:r>
            <a:r>
              <a:rPr lang="ru-RU" altLang="ru-RU" sz="2800" dirty="0" smtClean="0"/>
              <a:t> Для каждой из этих частей 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N/2</a:t>
            </a:r>
            <a:r>
              <a:rPr lang="ru-RU" altLang="ru-RU" sz="2800" dirty="0" smtClean="0"/>
              <a:t> сравнений и т. д. Следовательно </a:t>
            </a:r>
          </a:p>
          <a:p>
            <a:pPr marL="95250" indent="531813" algn="ctr" eaLnBrk="1" hangingPunct="1">
              <a:buFontTx/>
              <a:buNone/>
              <a:defRPr/>
            </a:pPr>
            <a:r>
              <a:rPr lang="en-US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en-US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+2*(</a:t>
            </a:r>
            <a:r>
              <a:rPr lang="en-US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/2)+4*(</a:t>
            </a:r>
            <a:r>
              <a:rPr lang="en-US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/4)+...+</a:t>
            </a:r>
            <a:r>
              <a:rPr lang="en-US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*(</a:t>
            </a:r>
            <a:r>
              <a:rPr lang="en-US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ru-RU" altLang="ru-RU" sz="2800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marL="95250" indent="531813" eaLnBrk="1" hangingPunct="1">
              <a:buFontTx/>
              <a:buNone/>
              <a:defRPr/>
            </a:pPr>
            <a:endParaRPr lang="ru-RU" altLang="ru-RU" sz="2800" dirty="0" smtClean="0"/>
          </a:p>
          <a:p>
            <a:pPr marL="95250" indent="531813" eaLnBrk="1" hangingPunct="1">
              <a:buFontTx/>
              <a:buNone/>
              <a:defRPr/>
            </a:pPr>
            <a:r>
              <a:rPr lang="ru-RU" altLang="ru-RU" sz="2800" dirty="0" smtClean="0"/>
              <a:t>Если </a:t>
            </a:r>
            <a:r>
              <a:rPr lang="ru-RU" altLang="ru-RU" sz="2800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sz="2800" dirty="0" smtClean="0"/>
              <a:t> не является степенью двойки, то оценка будет иметь тот же порядок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AAC1A3E-0811-44B7-A88B-6BAA995C2BD3}" type="slidenum">
              <a:rPr lang="ru-RU" altLang="ru-RU"/>
              <a:pPr eaLnBrk="1" hangingPunct="1"/>
              <a:t>74</a:t>
            </a:fld>
            <a:endParaRPr lang="ru-RU" altLang="ru-RU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623888" eaLnBrk="1" hangingPunct="1">
              <a:buFontTx/>
              <a:buNone/>
              <a:defRPr/>
            </a:pPr>
            <a:r>
              <a:rPr lang="ru-RU" altLang="ru-RU" dirty="0" smtClean="0"/>
              <a:t>Общее количество операций </a:t>
            </a:r>
            <a:r>
              <a:rPr lang="ru-RU" altLang="ru-RU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Theta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ru-RU" altLang="ru-RU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).</a:t>
            </a:r>
            <a:r>
              <a:rPr lang="ru-RU" altLang="ru-RU" dirty="0" smtClean="0"/>
              <a:t> </a:t>
            </a:r>
          </a:p>
          <a:p>
            <a:pPr marL="0" indent="623888" eaLnBrk="1" hangingPunct="1">
              <a:buFontTx/>
              <a:buNone/>
              <a:defRPr/>
            </a:pPr>
            <a:endParaRPr lang="ru-RU" altLang="ru-RU" dirty="0" smtClean="0"/>
          </a:p>
          <a:p>
            <a:pPr marL="0" indent="623888" eaLnBrk="1" hangingPunct="1">
              <a:buFontTx/>
              <a:buNone/>
              <a:defRPr/>
            </a:pPr>
            <a:r>
              <a:rPr lang="ru-RU" altLang="ru-RU" dirty="0" smtClean="0"/>
              <a:t>Количество шагов деления (глубина рекурсии) составляет приблизительно </a:t>
            </a:r>
            <a:r>
              <a:rPr lang="ru-RU" altLang="ru-RU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log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dirty="0" smtClean="0"/>
              <a:t>, если массив делится на более-менее равные части. Таким образом, общее быстродействие: 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</a:t>
            </a:r>
            <a:r>
              <a:rPr lang="ru-RU" altLang="ru-RU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0" indent="623888" eaLnBrk="1" hangingPunct="1">
              <a:buFontTx/>
              <a:buNone/>
              <a:defRPr/>
            </a:pPr>
            <a:r>
              <a:rPr lang="ru-RU" altLang="ru-RU" dirty="0" smtClean="0"/>
              <a:t>Если каждый раз в качестве центрального элемента выбирается максимум или минимум входной последовательности, тогда быстродействие 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O(n</a:t>
            </a:r>
            <a:r>
              <a:rPr lang="ru-RU" altLang="ru-RU" b="1" baseline="30000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ru-RU" altLang="ru-RU" dirty="0" smtClean="0"/>
              <a:t> </a:t>
            </a:r>
            <a:endParaRPr lang="ru-RU" altLang="ru-RU" b="1" dirty="0" smtClean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623888" eaLnBrk="1" hangingPunct="1">
              <a:buFontTx/>
              <a:buNone/>
              <a:defRPr/>
            </a:pPr>
            <a:endParaRPr lang="ru-RU" altLang="ru-RU" b="1" dirty="0" smtClean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169DA7-2C5A-4DAC-BA30-C7A17CB55E38}" type="slidenum">
              <a:rPr lang="ru-RU" altLang="ru-RU"/>
              <a:pPr eaLnBrk="1" hangingPunct="1"/>
              <a:t>75</a:t>
            </a:fld>
            <a:endParaRPr lang="ru-RU" altLang="ru-RU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5761037"/>
          </a:xfrm>
        </p:spPr>
        <p:txBody>
          <a:bodyPr/>
          <a:lstStyle/>
          <a:p>
            <a:pPr marL="0" indent="536575" eaLnBrk="1" hangingPunct="1">
              <a:lnSpc>
                <a:spcPct val="90000"/>
              </a:lnSpc>
            </a:pPr>
            <a:r>
              <a:rPr lang="ru-RU" altLang="ru-RU" sz="3600" dirty="0" smtClean="0"/>
              <a:t>Метод неустойчив. </a:t>
            </a:r>
          </a:p>
          <a:p>
            <a:pPr marL="0" indent="536575" eaLnBrk="1" hangingPunct="1">
              <a:lnSpc>
                <a:spcPct val="90000"/>
              </a:lnSpc>
            </a:pPr>
            <a:endParaRPr lang="ru-RU" altLang="ru-RU" sz="3600" dirty="0" smtClean="0"/>
          </a:p>
          <a:p>
            <a:pPr marL="0" indent="536575" eaLnBrk="1" hangingPunct="1">
              <a:lnSpc>
                <a:spcPct val="90000"/>
              </a:lnSpc>
            </a:pPr>
            <a:r>
              <a:rPr lang="ru-RU" altLang="ru-RU" sz="3600" dirty="0" smtClean="0"/>
              <a:t>Поведение довольно естественно, если учесть, что при частичной упорядоченности повышаются шансы разделения массива на более равные части</a:t>
            </a:r>
          </a:p>
          <a:p>
            <a:pPr marL="0" indent="536575" eaLnBrk="1" hangingPunct="1">
              <a:lnSpc>
                <a:spcPct val="90000"/>
              </a:lnSpc>
            </a:pPr>
            <a:endParaRPr lang="ru-RU" altLang="ru-RU" sz="3600" dirty="0" smtClean="0"/>
          </a:p>
          <a:p>
            <a:pPr marL="0" indent="536575" eaLnBrk="1" hangingPunct="1">
              <a:lnSpc>
                <a:spcPct val="90000"/>
              </a:lnSpc>
            </a:pPr>
            <a:r>
              <a:rPr lang="ru-RU" altLang="ru-RU" sz="3600" dirty="0" smtClean="0"/>
              <a:t>Сортировка использует дополнительную память</a:t>
            </a:r>
            <a:r>
              <a:rPr lang="ru-RU" altLang="ru-RU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9C947A-9812-4BA4-8BA4-3E4E90F3B4DD}" type="slidenum">
              <a:rPr lang="ru-RU" altLang="ru-RU"/>
              <a:pPr eaLnBrk="1" hangingPunct="1"/>
              <a:t>76</a:t>
            </a:fld>
            <a:endParaRPr lang="ru-RU" altLang="ru-RU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6250"/>
            <a:ext cx="9144000" cy="6192838"/>
          </a:xfrm>
        </p:spPr>
        <p:txBody>
          <a:bodyPr/>
          <a:lstStyle/>
          <a:p>
            <a:pPr indent="469900" eaLnBrk="1" hangingPunct="1">
              <a:buFontTx/>
              <a:buNone/>
              <a:defRPr/>
            </a:pPr>
            <a:r>
              <a:rPr lang="ru-RU" altLang="ru-RU" sz="3600" b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Итоги:</a:t>
            </a:r>
          </a:p>
          <a:p>
            <a:pPr indent="469900" eaLnBrk="1" hangingPunct="1">
              <a:buFontTx/>
              <a:buNone/>
              <a:defRPr/>
            </a:pPr>
            <a:endParaRPr lang="ru-RU" altLang="ru-RU" sz="3600" b="1" smtClean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469900" eaLnBrk="1" hangingPunct="1">
              <a:defRPr/>
            </a:pPr>
            <a:r>
              <a:rPr lang="ru-RU" altLang="ru-RU" smtClean="0"/>
              <a:t>Предпочтительным является метод прямого включения;</a:t>
            </a:r>
          </a:p>
          <a:p>
            <a:pPr indent="469900" eaLnBrk="1" hangingPunct="1">
              <a:defRPr/>
            </a:pPr>
            <a:endParaRPr lang="ru-RU" altLang="ru-RU" smtClean="0"/>
          </a:p>
          <a:p>
            <a:pPr indent="469900" eaLnBrk="1" hangingPunct="1">
              <a:defRPr/>
            </a:pPr>
            <a:r>
              <a:rPr lang="ru-RU" altLang="ru-RU" smtClean="0"/>
              <a:t>Сортировка методом простого обмена является наихудшей;</a:t>
            </a:r>
          </a:p>
          <a:p>
            <a:pPr indent="469900" eaLnBrk="1" hangingPunct="1">
              <a:buFontTx/>
              <a:buNone/>
              <a:defRPr/>
            </a:pPr>
            <a:endParaRPr lang="ru-RU" altLang="ru-RU" smtClean="0"/>
          </a:p>
          <a:p>
            <a:pPr indent="469900" eaLnBrk="1" hangingPunct="1">
              <a:defRPr/>
            </a:pPr>
            <a:r>
              <a:rPr lang="ru-RU" altLang="ru-RU" smtClean="0"/>
              <a:t>Быстрая сортировка превосходит все остальные методы сортировки;</a:t>
            </a:r>
          </a:p>
          <a:p>
            <a:pPr indent="469900" eaLnBrk="1" hangingPunct="1">
              <a:defRPr/>
            </a:pPr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24D991-CF5E-42D9-95F6-B21BAE8CB6B7}" type="slidenum">
              <a:rPr lang="ru-RU" altLang="ru-RU"/>
              <a:pPr eaLnBrk="1" hangingPunct="1"/>
              <a:t>77</a:t>
            </a:fld>
            <a:endParaRPr lang="ru-RU" altLang="ru-RU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6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Контрольные вопросы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24863" cy="58054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90033"/>
              </a:buClr>
              <a:buSzPct val="110000"/>
              <a:buFont typeface="Arial Unicode MS" pitchFamily="34" charset="-128"/>
              <a:buChar char="?"/>
            </a:pPr>
            <a:r>
              <a:rPr lang="ru-RU" altLang="ru-RU" smtClean="0"/>
              <a:t>Что такое «сортировка»?</a:t>
            </a: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SzPct val="110000"/>
              <a:buFont typeface="Arial Unicode MS" pitchFamily="34" charset="-128"/>
              <a:buChar char="?"/>
            </a:pPr>
            <a:r>
              <a:rPr lang="ru-RU" altLang="ru-RU" smtClean="0"/>
              <a:t>В чем заключается метод сортировки отбором?</a:t>
            </a: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SzPct val="110000"/>
              <a:buFont typeface="Arial Unicode MS" pitchFamily="34" charset="-128"/>
              <a:buChar char="?"/>
            </a:pPr>
            <a:r>
              <a:rPr lang="ru-RU" altLang="ru-RU" smtClean="0"/>
              <a:t>В чем заключается метод сортировки вставками?</a:t>
            </a: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SzPct val="110000"/>
              <a:buFont typeface="Arial Unicode MS" pitchFamily="34" charset="-128"/>
              <a:buChar char="?"/>
            </a:pPr>
            <a:r>
              <a:rPr lang="ru-RU" altLang="ru-RU" smtClean="0"/>
              <a:t>В чем заключается метод пузырьковой  сортировки?</a:t>
            </a: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SzPct val="110000"/>
              <a:buFont typeface="Arial Unicode MS" pitchFamily="34" charset="-128"/>
              <a:buChar char="?"/>
            </a:pPr>
            <a:r>
              <a:rPr lang="ru-RU" altLang="ru-RU" smtClean="0"/>
              <a:t>В чем заключается метод быстрой  сортировки?</a:t>
            </a: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SzPct val="110000"/>
              <a:buFont typeface="Arial Unicode MS" pitchFamily="34" charset="-128"/>
              <a:buChar char="?"/>
            </a:pPr>
            <a:r>
              <a:rPr lang="ru-RU" altLang="ru-RU" smtClean="0"/>
              <a:t>В чем заключается метод сортировки Шелла?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09A2EB-5D5A-44B1-90A9-29A9BC8A4B97}" type="slidenum">
              <a:rPr lang="ru-RU" altLang="ru-RU"/>
              <a:pPr eaLnBrk="1" hangingPunct="1"/>
              <a:t>78</a:t>
            </a:fld>
            <a:endParaRPr lang="ru-RU" altLang="ru-RU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36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Контрольные вопросы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90033"/>
              </a:buClr>
              <a:buSzPct val="110000"/>
              <a:buFont typeface="Arial Unicode MS" pitchFamily="34" charset="-128"/>
              <a:buChar char="?"/>
            </a:pPr>
            <a:r>
              <a:rPr lang="ru-RU" altLang="ru-RU" smtClean="0"/>
              <a:t>Какой алгоритм сортировки считается самым простым?</a:t>
            </a: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SzPct val="110000"/>
              <a:buFont typeface="Arial Unicode MS" pitchFamily="34" charset="-128"/>
              <a:buChar char="?"/>
            </a:pPr>
            <a:r>
              <a:rPr lang="ru-RU" altLang="ru-RU" smtClean="0"/>
              <a:t>Какой алгоритм сортировки считается самым эффективным?</a:t>
            </a: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SzPct val="110000"/>
              <a:buFont typeface="Arial Unicode MS" pitchFamily="34" charset="-128"/>
              <a:buChar char="?"/>
            </a:pPr>
            <a:r>
              <a:rPr lang="ru-RU" altLang="ru-RU" smtClean="0"/>
              <a:t>Сколько существует групп алгоритмов сортировки?</a:t>
            </a: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SzPct val="110000"/>
              <a:buFont typeface="Arial Unicode MS" pitchFamily="34" charset="-128"/>
              <a:buChar char="?"/>
            </a:pPr>
            <a:r>
              <a:rPr lang="ru-RU" altLang="ru-RU" smtClean="0"/>
              <a:t>По каким признакам характеризуются алгоритмы сортировки?</a:t>
            </a:r>
          </a:p>
          <a:p>
            <a:pPr eaLnBrk="1" hangingPunct="1">
              <a:lnSpc>
                <a:spcPct val="90000"/>
              </a:lnSpc>
              <a:buClr>
                <a:srgbClr val="990033"/>
              </a:buClr>
              <a:buSzPct val="110000"/>
              <a:buFont typeface="Arial Unicode MS" pitchFamily="34" charset="-128"/>
              <a:buChar char="?"/>
            </a:pPr>
            <a:r>
              <a:rPr lang="ru-RU" altLang="ru-RU" smtClean="0"/>
              <a:t>Что нужно учитывать при выборе алгоритма сортировки?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48ED83-6E21-4181-B6DC-C4AAFD9100E5}" type="slidenum">
              <a:rPr lang="ru-RU" altLang="ru-RU"/>
              <a:pPr eaLnBrk="1" hangingPunct="1"/>
              <a:t>8</a:t>
            </a:fld>
            <a:endParaRPr lang="ru-RU" altLang="ru-RU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0"/>
            <a:ext cx="7772400" cy="1125538"/>
          </a:xfrm>
        </p:spPr>
        <p:txBody>
          <a:bodyPr/>
          <a:lstStyle/>
          <a:p>
            <a:pPr eaLnBrk="1" hangingPunct="1"/>
            <a:r>
              <a:rPr lang="ru-RU" altLang="ru-RU" b="1" dirty="0" smtClean="0">
                <a:solidFill>
                  <a:schemeClr val="accent2"/>
                </a:solidFill>
              </a:rPr>
              <a:t>Сортировка вставкой</a:t>
            </a:r>
          </a:p>
        </p:txBody>
      </p:sp>
      <p:sp>
        <p:nvSpPr>
          <p:cNvPr id="2086" name="Text Box 38" descr="Зеленый мрамор"/>
          <p:cNvSpPr txBox="1">
            <a:spLocks noChangeArrowheads="1"/>
          </p:cNvSpPr>
          <p:nvPr/>
        </p:nvSpPr>
        <p:spPr bwMode="auto">
          <a:xfrm>
            <a:off x="395288" y="2708275"/>
            <a:ext cx="1296987" cy="109855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13</a:t>
            </a:r>
            <a:endParaRPr lang="ru-RU" altLang="ru-RU" sz="66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2125" name="Text Box 77" descr="Зеленый мрамор"/>
          <p:cNvSpPr txBox="1">
            <a:spLocks noChangeArrowheads="1"/>
          </p:cNvSpPr>
          <p:nvPr/>
        </p:nvSpPr>
        <p:spPr bwMode="auto">
          <a:xfrm>
            <a:off x="1979613" y="2717800"/>
            <a:ext cx="1296987" cy="109855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6</a:t>
            </a:r>
            <a:endParaRPr lang="ru-RU" altLang="ru-RU" sz="66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2126" name="Text Box 78" descr="Зеленый мрамор"/>
          <p:cNvSpPr txBox="1">
            <a:spLocks noChangeArrowheads="1"/>
          </p:cNvSpPr>
          <p:nvPr/>
        </p:nvSpPr>
        <p:spPr bwMode="auto">
          <a:xfrm>
            <a:off x="5357818" y="2714620"/>
            <a:ext cx="1296988" cy="109855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2</a:t>
            </a:r>
            <a:endParaRPr lang="ru-RU" altLang="ru-RU" sz="66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2127" name="Text Box 79" descr="Зеленый мрамор"/>
          <p:cNvSpPr txBox="1">
            <a:spLocks noChangeArrowheads="1"/>
          </p:cNvSpPr>
          <p:nvPr/>
        </p:nvSpPr>
        <p:spPr bwMode="auto">
          <a:xfrm>
            <a:off x="6940550" y="2708275"/>
            <a:ext cx="1296988" cy="109855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10</a:t>
            </a:r>
          </a:p>
        </p:txBody>
      </p:sp>
      <p:sp>
        <p:nvSpPr>
          <p:cNvPr id="2128" name="Text Box 80" descr="Зеленый мрамор"/>
          <p:cNvSpPr txBox="1">
            <a:spLocks noChangeArrowheads="1"/>
          </p:cNvSpPr>
          <p:nvPr/>
        </p:nvSpPr>
        <p:spPr bwMode="auto">
          <a:xfrm>
            <a:off x="3635375" y="2738438"/>
            <a:ext cx="1296988" cy="1098550"/>
          </a:xfrm>
          <a:prstGeom prst="rect">
            <a:avLst/>
          </a:prstGeom>
          <a:ln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Rounded MT Bold" pitchFamily="34" charset="0"/>
              </a:rPr>
              <a:t>8</a:t>
            </a:r>
            <a:endParaRPr lang="ru-RU" altLang="ru-RU" sz="66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2129" name="Text Box 81"/>
          <p:cNvSpPr txBox="1">
            <a:spLocks noChangeArrowheads="1"/>
          </p:cNvSpPr>
          <p:nvPr/>
        </p:nvSpPr>
        <p:spPr bwMode="auto">
          <a:xfrm>
            <a:off x="2000232" y="2714620"/>
            <a:ext cx="1296987" cy="109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solidFill>
                  <a:srgbClr val="FF0000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2130" name="Text Box 82"/>
          <p:cNvSpPr txBox="1">
            <a:spLocks noChangeArrowheads="1"/>
          </p:cNvSpPr>
          <p:nvPr/>
        </p:nvSpPr>
        <p:spPr bwMode="auto">
          <a:xfrm>
            <a:off x="357158" y="2786058"/>
            <a:ext cx="1296987" cy="109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rgbClr val="FF0000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2131" name="Text Box 83"/>
          <p:cNvSpPr txBox="1">
            <a:spLocks noChangeArrowheads="1"/>
          </p:cNvSpPr>
          <p:nvPr/>
        </p:nvSpPr>
        <p:spPr bwMode="auto">
          <a:xfrm>
            <a:off x="1857356" y="2786058"/>
            <a:ext cx="1357322" cy="1107996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solidFill>
                  <a:srgbClr val="FF0000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2132" name="Text Box 84"/>
          <p:cNvSpPr txBox="1">
            <a:spLocks noChangeArrowheads="1"/>
          </p:cNvSpPr>
          <p:nvPr/>
        </p:nvSpPr>
        <p:spPr bwMode="auto">
          <a:xfrm>
            <a:off x="357158" y="2786058"/>
            <a:ext cx="1296987" cy="109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solidFill>
                  <a:srgbClr val="FF0000"/>
                </a:solidFill>
                <a:latin typeface="Arial Rounded MT Bold" pitchFamily="34" charset="0"/>
              </a:rPr>
              <a:t>2</a:t>
            </a:r>
          </a:p>
        </p:txBody>
      </p:sp>
      <p:sp>
        <p:nvSpPr>
          <p:cNvPr id="2134" name="Text Box 86"/>
          <p:cNvSpPr txBox="1">
            <a:spLocks noChangeArrowheads="1"/>
          </p:cNvSpPr>
          <p:nvPr/>
        </p:nvSpPr>
        <p:spPr bwMode="auto">
          <a:xfrm>
            <a:off x="3643306" y="2786058"/>
            <a:ext cx="1296988" cy="109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solidFill>
                  <a:srgbClr val="FF0000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2135" name="Text Box 87"/>
          <p:cNvSpPr txBox="1">
            <a:spLocks noChangeArrowheads="1"/>
          </p:cNvSpPr>
          <p:nvPr/>
        </p:nvSpPr>
        <p:spPr bwMode="auto">
          <a:xfrm>
            <a:off x="357158" y="2786058"/>
            <a:ext cx="1296987" cy="109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solidFill>
                  <a:srgbClr val="FF0000"/>
                </a:solidFill>
                <a:latin typeface="Arial Rounded MT Bold" pitchFamily="34" charset="0"/>
              </a:rPr>
              <a:t>6</a:t>
            </a:r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1928794" y="2786058"/>
            <a:ext cx="1296987" cy="109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solidFill>
                  <a:srgbClr val="FF0000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643306" y="2786058"/>
            <a:ext cx="1285884" cy="109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>
                <a:solidFill>
                  <a:srgbClr val="FF0000"/>
                </a:solidFill>
                <a:latin typeface="Arial Rounded MT Bold" pitchFamily="34" charset="0"/>
              </a:rPr>
              <a:t>8</a:t>
            </a:r>
          </a:p>
        </p:txBody>
      </p:sp>
      <p:sp>
        <p:nvSpPr>
          <p:cNvPr id="2139" name="Text Box 91"/>
          <p:cNvSpPr txBox="1">
            <a:spLocks noChangeArrowheads="1"/>
          </p:cNvSpPr>
          <p:nvPr/>
        </p:nvSpPr>
        <p:spPr bwMode="auto">
          <a:xfrm>
            <a:off x="5357818" y="2714620"/>
            <a:ext cx="1214446" cy="1107996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solidFill>
                  <a:srgbClr val="FF0000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2140" name="Text Box 92"/>
          <p:cNvSpPr txBox="1">
            <a:spLocks noChangeArrowheads="1"/>
          </p:cNvSpPr>
          <p:nvPr/>
        </p:nvSpPr>
        <p:spPr bwMode="auto">
          <a:xfrm>
            <a:off x="6858016" y="2714620"/>
            <a:ext cx="1296987" cy="1098550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>
                <a:solidFill>
                  <a:srgbClr val="FF0000"/>
                </a:solidFill>
                <a:latin typeface="Arial Rounded MT Bold" pitchFamily="34" charset="0"/>
              </a:rPr>
              <a:t>13</a:t>
            </a:r>
          </a:p>
        </p:txBody>
      </p:sp>
      <p:sp>
        <p:nvSpPr>
          <p:cNvPr id="2143" name="Text Box 95"/>
          <p:cNvSpPr txBox="1">
            <a:spLocks noChangeArrowheads="1"/>
          </p:cNvSpPr>
          <p:nvPr/>
        </p:nvSpPr>
        <p:spPr bwMode="auto">
          <a:xfrm>
            <a:off x="5357818" y="2714620"/>
            <a:ext cx="1214446" cy="1107996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chemeClr val="accent2"/>
              </a:gs>
            </a:gsLst>
            <a:lin ang="27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6600" b="1" dirty="0" smtClean="0">
                <a:solidFill>
                  <a:srgbClr val="FF0000"/>
                </a:solidFill>
                <a:latin typeface="Arial Rounded MT Bold" pitchFamily="34" charset="0"/>
              </a:rPr>
              <a:t>10</a:t>
            </a:r>
            <a:endParaRPr lang="ru-RU" altLang="ru-RU" sz="66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2144" name="Text Box 96"/>
          <p:cNvSpPr txBox="1">
            <a:spLocks noChangeArrowheads="1"/>
          </p:cNvSpPr>
          <p:nvPr/>
        </p:nvSpPr>
        <p:spPr bwMode="auto">
          <a:xfrm>
            <a:off x="1142976" y="3929066"/>
            <a:ext cx="1512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altLang="ru-RU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altLang="ru-RU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&lt;13</a:t>
            </a:r>
            <a:endParaRPr lang="ru-RU" altLang="ru-RU" sz="36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45" name="Text Box 97"/>
          <p:cNvSpPr txBox="1">
            <a:spLocks noChangeArrowheads="1"/>
          </p:cNvSpPr>
          <p:nvPr/>
        </p:nvSpPr>
        <p:spPr bwMode="auto">
          <a:xfrm>
            <a:off x="2843213" y="3933825"/>
            <a:ext cx="230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8&gt;6</a:t>
            </a:r>
            <a:r>
              <a:rPr lang="en-US" altLang="ru-RU" sz="3600" b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ru-RU" sz="3600" b="1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8&lt;13</a:t>
            </a:r>
            <a:endParaRPr lang="ru-RU" altLang="ru-RU" sz="3600" b="1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46" name="Text Box 98"/>
          <p:cNvSpPr txBox="1">
            <a:spLocks noChangeArrowheads="1"/>
          </p:cNvSpPr>
          <p:nvPr/>
        </p:nvSpPr>
        <p:spPr bwMode="auto">
          <a:xfrm>
            <a:off x="2500298" y="3929066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2&lt;6</a:t>
            </a:r>
            <a:r>
              <a:rPr lang="en-US" altLang="ru-RU" sz="36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ru-RU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2&lt;8</a:t>
            </a:r>
            <a:r>
              <a:rPr lang="en-US" altLang="ru-RU" sz="36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ru-RU" sz="36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2&lt;13</a:t>
            </a:r>
            <a:endParaRPr lang="ru-RU" altLang="ru-RU" sz="3600" b="1" dirty="0">
              <a:solidFill>
                <a:srgbClr val="9900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47" name="Text Box 99"/>
          <p:cNvSpPr txBox="1">
            <a:spLocks noChangeArrowheads="1"/>
          </p:cNvSpPr>
          <p:nvPr/>
        </p:nvSpPr>
        <p:spPr bwMode="auto">
          <a:xfrm>
            <a:off x="6084888" y="3933825"/>
            <a:ext cx="1512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ru-RU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10&lt;13</a:t>
            </a:r>
            <a:endParaRPr lang="ru-RU" altLang="ru-RU" sz="36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48" name="Text Box 100"/>
          <p:cNvSpPr txBox="1">
            <a:spLocks noChangeArrowheads="1"/>
          </p:cNvSpPr>
          <p:nvPr/>
        </p:nvSpPr>
        <p:spPr bwMode="auto">
          <a:xfrm>
            <a:off x="1857356" y="4786322"/>
            <a:ext cx="64817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4400" b="1" dirty="0">
                <a:solidFill>
                  <a:schemeClr val="accent2"/>
                </a:solidFill>
              </a:rPr>
              <a:t>Массив отсортирован по возрастанию</a:t>
            </a:r>
          </a:p>
        </p:txBody>
      </p:sp>
      <p:sp>
        <p:nvSpPr>
          <p:cNvPr id="2149" name="WordArt 101"/>
          <p:cNvSpPr>
            <a:spLocks noChangeArrowheads="1" noChangeShapeType="1" noTextEdit="1"/>
          </p:cNvSpPr>
          <p:nvPr/>
        </p:nvSpPr>
        <p:spPr bwMode="auto">
          <a:xfrm>
            <a:off x="395288" y="908050"/>
            <a:ext cx="3067050" cy="523875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kern="10">
                <a:solidFill>
                  <a:srgbClr val="3333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по возрастанию</a:t>
            </a:r>
          </a:p>
        </p:txBody>
      </p:sp>
      <p:sp>
        <p:nvSpPr>
          <p:cNvPr id="2151" name="Oval 103"/>
          <p:cNvSpPr>
            <a:spLocks noChangeArrowheads="1"/>
          </p:cNvSpPr>
          <p:nvPr/>
        </p:nvSpPr>
        <p:spPr bwMode="auto">
          <a:xfrm>
            <a:off x="179388" y="2349500"/>
            <a:ext cx="1728787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52" name="Oval 104"/>
          <p:cNvSpPr>
            <a:spLocks noChangeArrowheads="1"/>
          </p:cNvSpPr>
          <p:nvPr/>
        </p:nvSpPr>
        <p:spPr bwMode="auto">
          <a:xfrm>
            <a:off x="1763713" y="2363788"/>
            <a:ext cx="1728787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53" name="Oval 105"/>
          <p:cNvSpPr>
            <a:spLocks noChangeArrowheads="1"/>
          </p:cNvSpPr>
          <p:nvPr/>
        </p:nvSpPr>
        <p:spPr bwMode="auto">
          <a:xfrm>
            <a:off x="3428992" y="2428868"/>
            <a:ext cx="1728788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54" name="Oval 106"/>
          <p:cNvSpPr>
            <a:spLocks noChangeArrowheads="1"/>
          </p:cNvSpPr>
          <p:nvPr/>
        </p:nvSpPr>
        <p:spPr bwMode="auto">
          <a:xfrm>
            <a:off x="5143504" y="2357430"/>
            <a:ext cx="1728788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155" name="Oval 107"/>
          <p:cNvSpPr>
            <a:spLocks noChangeArrowheads="1"/>
          </p:cNvSpPr>
          <p:nvPr/>
        </p:nvSpPr>
        <p:spPr bwMode="auto">
          <a:xfrm>
            <a:off x="6858016" y="2357430"/>
            <a:ext cx="1585912" cy="1727200"/>
          </a:xfrm>
          <a:prstGeom prst="ellipse">
            <a:avLst/>
          </a:prstGeom>
          <a:noFill/>
          <a:ln w="101600" cmpd="tri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08 L 0.01511 -0.14709 C 0.02292 -0.25092 0.07032 -0.23265 0.08542 -0.23265 C 0.10278 -0.23265 0.15209 -0.24283 0.15677 -0.15564 L 0.17327 0.00208 " pathEditMode="relative" rAng="0" ptsTypes="FffFF">
                                      <p:cBhvr>
                                        <p:cTn id="31" dur="2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1265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2000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/>
                                        <p:tgtEl>
                                          <p:spTgt spid="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/>
                                        <p:tgtEl>
                                          <p:spTgt spid="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0069 L -0.01806 0.17368 C -0.02778 0.20906 -0.07084 0.2123 -0.08594 0.2123 C -0.1033 0.2123 -0.14532 0.20698 -0.15504 0.1716 L -0.17327 0.00069 " pathEditMode="relative" rAng="0" ptsTypes="FffFF">
                                      <p:cBhvr>
                                        <p:cTn id="41" dur="200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105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" dur="10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99815E-6 L 0.03732 -0.19588 C 0.04809 -0.2345 0.07708 -0.22895 0.09357 -0.22895 C 0.1125 -0.22895 0.14809 -0.24075 0.15885 -0.20213 L 0.18038 0.00093 " pathEditMode="relative" rAng="0" ptsTypes="FffFF">
                                      <p:cBhvr>
                                        <p:cTn id="65" dur="2000" fill="hold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0" y="-12003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139 L -0.02084 0.15911 C -0.03091 0.1945 -0.07483 0.2093 -0.09063 0.2093 C -0.10886 0.2093 -0.1507 0.19658 -0.16077 0.1612 L -0.18177 -0.00139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105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9" dur="10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0347 L -0.14375 0.16189 C -0.17396 0.19935 -0.21892 0.2204 -0.26562 0.2204 C -0.31927 0.2204 -0.36198 0.19935 -0.39218 0.16189 L -0.53559 -0.00347 " pathEditMode="relative" rAng="0" ptsTypes="FffFF">
                                      <p:cBhvr>
                                        <p:cTn id="95" dur="2000" fill="hold"/>
                                        <p:tgtEl>
                                          <p:spTgt spid="2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88" y="1119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2000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08 L 0.02136 -0.19056 C 0.03073 -0.2271 0.06684 -0.23474 0.08125 -0.23474 C 0.09775 -0.23474 0.14271 -0.22895 0.15209 -0.19265 L 0.17361 -0.00116 " pathEditMode="relative" rAng="0" ptsTypes="FffFF">
                                      <p:cBhvr>
                                        <p:cTn id="107" dur="2000" fill="hold"/>
                                        <p:tgtEl>
                                          <p:spTgt spid="2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-1184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08 L 0.02136 -0.19056 C 0.03073 -0.2271 0.06684 -0.23474 0.08125 -0.23474 C 0.09775 -0.23474 0.14271 -0.22895 0.15209 -0.19265 L 0.17361 -0.00116 " pathEditMode="relative" rAng="0" ptsTypes="FffFF">
                                      <p:cBhvr>
                                        <p:cTn id="112" dur="2000" fill="hold"/>
                                        <p:tgtEl>
                                          <p:spTgt spid="2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-1184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3 L 0.0316 -0.1938 C 0.04184 -0.23265 0.07431 -0.23682 0.09011 -0.23682 C 0.10834 -0.23682 0.14445 -0.24098 0.15469 -0.20213 L 0.18125 0.00093 " pathEditMode="relative" rAng="0" ptsTypes="FffFF">
                                      <p:cBhvr>
                                        <p:cTn id="120" dur="2000" fill="hold"/>
                                        <p:tgtEl>
                                          <p:spTgt spid="2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-1209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5" dur="10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0.00301 L -0.02222 0.20167 C -0.03229 0.23867 -0.0809 0.22433 -0.0967 0.22433 C -0.11458 0.22433 -0.14618 0.22849 -0.15608 0.19149 L -0.18212 0.00509 " pathEditMode="relative" rAng="0" ptsTypes="FffFF">
                                      <p:cBhvr>
                                        <p:cTn id="141" dur="2000" fill="hold"/>
                                        <p:tgtEl>
                                          <p:spTgt spid="2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67" y="11772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19" presetClass="exit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3" dur="2000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40000">
                                          <p:val>
                                            <p:strVal val="-ppt_h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h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h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h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80000">
                                          <p:val>
                                            <p:strVal val="ppt_h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h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h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92229E-6 L 0.02726 -0.20028 C 0.03698 -0.23937 0.07066 -0.23428 0.08577 -0.23428 C 0.10313 -0.23428 0.14375 -0.24353 0.15348 -0.20444 L 0.17657 -0.00764 " pathEditMode="relative" rAng="0" ptsTypes="FffFF">
                                      <p:cBhvr>
                                        <p:cTn id="153" dur="2000" fill="hold"/>
                                        <p:tgtEl>
                                          <p:spTgt spid="2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9" y="-12188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5" dur="10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6" grpId="0" animBg="1"/>
      <p:bldP spid="2125" grpId="0" animBg="1"/>
      <p:bldP spid="2126" grpId="0" animBg="1"/>
      <p:bldP spid="2127" grpId="0" animBg="1"/>
      <p:bldP spid="2128" grpId="0" animBg="1"/>
      <p:bldP spid="2129" grpId="0" animBg="1"/>
      <p:bldP spid="2129" grpId="1" animBg="1"/>
      <p:bldP spid="2130" grpId="0" animBg="1"/>
      <p:bldP spid="2131" grpId="0" animBg="1"/>
      <p:bldP spid="2132" grpId="0" animBg="1"/>
      <p:bldP spid="2134" grpId="0" animBg="1"/>
      <p:bldP spid="2134" grpId="1" animBg="1"/>
      <p:bldP spid="2135" grpId="0" animBg="1"/>
      <p:bldP spid="2135" grpId="1" animBg="1"/>
      <p:bldP spid="2136" grpId="0" animBg="1"/>
      <p:bldP spid="2136" grpId="1" animBg="1"/>
      <p:bldP spid="2138" grpId="0" animBg="1"/>
      <p:bldP spid="2138" grpId="1" animBg="1"/>
      <p:bldP spid="2139" grpId="0" animBg="1"/>
      <p:bldP spid="2139" grpId="1" animBg="1"/>
      <p:bldP spid="2140" grpId="0" animBg="1"/>
      <p:bldP spid="2143" grpId="0" animBg="1"/>
      <p:bldP spid="2144" grpId="0"/>
      <p:bldP spid="2144" grpId="1"/>
      <p:bldP spid="2145" grpId="0"/>
      <p:bldP spid="2145" grpId="1"/>
      <p:bldP spid="2146" grpId="0"/>
      <p:bldP spid="2146" grpId="1"/>
      <p:bldP spid="2147" grpId="0"/>
      <p:bldP spid="2147" grpId="1"/>
      <p:bldP spid="2148" grpId="0"/>
      <p:bldP spid="2149" grpId="0" animBg="1"/>
      <p:bldP spid="2151" grpId="0" animBg="1"/>
      <p:bldP spid="2151" grpId="1" animBg="1"/>
      <p:bldP spid="2152" grpId="0" animBg="1"/>
      <p:bldP spid="2152" grpId="1" animBg="1"/>
      <p:bldP spid="2153" grpId="0" animBg="1"/>
      <p:bldP spid="2153" grpId="1" animBg="1"/>
      <p:bldP spid="2154" grpId="0" animBg="1"/>
      <p:bldP spid="2154" grpId="1" animBg="1"/>
      <p:bldP spid="2155" grpId="0" animBg="1"/>
      <p:bldP spid="215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F1513F-2971-4039-B984-A53DFAA6CB02}" type="slidenum">
              <a:rPr lang="ru-RU" altLang="ru-RU"/>
              <a:pPr eaLnBrk="1" hangingPunct="1"/>
              <a:t>9</a:t>
            </a:fld>
            <a:endParaRPr lang="ru-RU" altLang="ru-RU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569325" cy="6092825"/>
          </a:xfrm>
        </p:spPr>
        <p:txBody>
          <a:bodyPr/>
          <a:lstStyle/>
          <a:p>
            <a:pPr marL="0" indent="539750" eaLnBrk="1" hangingPunct="1">
              <a:buFontTx/>
              <a:buNone/>
              <a:defRPr/>
            </a:pPr>
            <a:r>
              <a:rPr lang="ru-RU" altLang="ru-RU" dirty="0" smtClean="0"/>
              <a:t>Пусть нужно отсортировать массив 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А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dirty="0" smtClean="0"/>
              <a:t>по возрастанию, в котором </a:t>
            </a: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ru-RU" altLang="ru-RU" dirty="0" smtClean="0"/>
              <a:t> элементов методом вставки</a:t>
            </a:r>
          </a:p>
          <a:p>
            <a:pPr marL="0" indent="539750" eaLnBrk="1" hangingPunct="1">
              <a:buFontTx/>
              <a:buNone/>
              <a:defRPr/>
            </a:pPr>
            <a:r>
              <a:rPr lang="ru-RU" altLang="ru-RU" dirty="0" smtClean="0"/>
              <a:t>Вспомогательные переменные</a:t>
            </a:r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dirty="0" smtClean="0"/>
              <a:t>– номер первого элемента остатка.</a:t>
            </a:r>
            <a:endParaRPr lang="en-US" altLang="ru-RU" dirty="0" smtClean="0"/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dirty="0" err="1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ru-RU" altLang="ru-RU" dirty="0" smtClean="0"/>
              <a:t> – номер перемещаемого элемента.</a:t>
            </a:r>
            <a:endParaRPr lang="en-US" altLang="ru-RU" dirty="0" smtClean="0"/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ru-RU" altLang="ru-RU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altLang="ru-RU" dirty="0" smtClean="0"/>
              <a:t>– условие выхода из цикла (если </a:t>
            </a: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ru-RU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=1</a:t>
            </a:r>
            <a:r>
              <a:rPr lang="ru-RU" altLang="ru-RU" dirty="0" smtClean="0"/>
              <a:t>, то выход)   </a:t>
            </a:r>
            <a:endParaRPr lang="en-US" altLang="ru-RU" dirty="0" smtClean="0"/>
          </a:p>
          <a:p>
            <a:pPr marL="0" indent="539750" eaLnBrk="1" hangingPunct="1">
              <a:buFontTx/>
              <a:buNone/>
              <a:defRPr/>
            </a:pPr>
            <a:r>
              <a:rPr lang="en-US" altLang="ru-RU" b="1" dirty="0" smtClean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Val</a:t>
            </a:r>
            <a:r>
              <a:rPr lang="ru-RU" altLang="ru-RU" dirty="0" smtClean="0"/>
              <a:t> – промежуточное значение, используемое для перемещения элементов массив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-242888"/>
            <a:ext cx="8229600" cy="1143001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b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Постановка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odyi-sortirovki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metodyi-sortirovki</Template>
  <TotalTime>243</TotalTime>
  <Words>2930</Words>
  <Application>Microsoft Office PowerPoint</Application>
  <PresentationFormat>Экран (4:3)</PresentationFormat>
  <Paragraphs>868</Paragraphs>
  <Slides>78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79" baseType="lpstr">
      <vt:lpstr>metodyi-sortirovki</vt:lpstr>
      <vt:lpstr>Слайд 1</vt:lpstr>
      <vt:lpstr>Слайд 2</vt:lpstr>
      <vt:lpstr>Слайд 3</vt:lpstr>
      <vt:lpstr>Слайд 4</vt:lpstr>
      <vt:lpstr>Слайд 5</vt:lpstr>
      <vt:lpstr>Алгоритм сортировки вставкой</vt:lpstr>
      <vt:lpstr>Слайд 7</vt:lpstr>
      <vt:lpstr>Сортировка вставкой</vt:lpstr>
      <vt:lpstr>Постановка задачи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Алгоритм сортировки выбором</vt:lpstr>
      <vt:lpstr>Слайд 18</vt:lpstr>
      <vt:lpstr>Слайд 19</vt:lpstr>
      <vt:lpstr>Постановка задачи</vt:lpstr>
      <vt:lpstr>Слайд 21</vt:lpstr>
      <vt:lpstr>Слайд 22</vt:lpstr>
      <vt:lpstr>Слайд 23</vt:lpstr>
      <vt:lpstr>Алгоритм сортировки обменом («пузырьковая»)</vt:lpstr>
      <vt:lpstr>Слайд 25</vt:lpstr>
      <vt:lpstr>Слайд 26</vt:lpstr>
      <vt:lpstr>Постановка задачи</vt:lpstr>
      <vt:lpstr>Слайд 28</vt:lpstr>
      <vt:lpstr>Слайд 29</vt:lpstr>
      <vt:lpstr>Слайд 30</vt:lpstr>
      <vt:lpstr>Алгоритм сортировки Шелла</vt:lpstr>
      <vt:lpstr>Слайд 32</vt:lpstr>
      <vt:lpstr>Слайд 33</vt:lpstr>
      <vt:lpstr>Слайд 34</vt:lpstr>
      <vt:lpstr>Слайд 35</vt:lpstr>
      <vt:lpstr>Слайд 36</vt:lpstr>
      <vt:lpstr>Постановка задачи</vt:lpstr>
      <vt:lpstr>Слайд 38</vt:lpstr>
      <vt:lpstr>Слайд 39</vt:lpstr>
      <vt:lpstr>Слайд 40</vt:lpstr>
      <vt:lpstr>Слайд 41</vt:lpstr>
      <vt:lpstr>Слайд 42</vt:lpstr>
      <vt:lpstr>Алгоритм быстрой сортировки</vt:lpstr>
      <vt:lpstr>Слайд 44</vt:lpstr>
      <vt:lpstr>Слайд 45</vt:lpstr>
      <vt:lpstr>Суть сортировки: </vt:lpstr>
      <vt:lpstr>Слайд 47</vt:lpstr>
      <vt:lpstr>Постановка задачи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Параметры оценки алгоритмов</vt:lpstr>
      <vt:lpstr>Параметры оценки алгоритмов</vt:lpstr>
      <vt:lpstr>Параметры оценки алгоритмов</vt:lpstr>
      <vt:lpstr>Оценка алгоритма сортировки выбором </vt:lpstr>
      <vt:lpstr>Устойчив ли этот метод?</vt:lpstr>
      <vt:lpstr>Слайд 62</vt:lpstr>
      <vt:lpstr>Оценка алгоритма сортировки вставкой </vt:lpstr>
      <vt:lpstr>Устойчив ли этот метод?</vt:lpstr>
      <vt:lpstr>Слайд 65</vt:lpstr>
      <vt:lpstr>Слайд 66</vt:lpstr>
      <vt:lpstr>Оценка алгоритма сортировки обменом </vt:lpstr>
      <vt:lpstr>Ответьте на следующие вопросы:</vt:lpstr>
      <vt:lpstr>Слайд 69</vt:lpstr>
      <vt:lpstr>Сравнение методов простой сортировки</vt:lpstr>
      <vt:lpstr>Выбор метода сортировки</vt:lpstr>
      <vt:lpstr>Оценка алгоритма Шелла </vt:lpstr>
      <vt:lpstr>Оценка алгоритма быстрой сортировки </vt:lpstr>
      <vt:lpstr>Слайд 74</vt:lpstr>
      <vt:lpstr>Слайд 75</vt:lpstr>
      <vt:lpstr>Слайд 76</vt:lpstr>
      <vt:lpstr>Контрольные вопросы</vt:lpstr>
      <vt:lpstr>Контрольные вопросы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9992010</dc:creator>
  <cp:lastModifiedBy>Преподаватель</cp:lastModifiedBy>
  <cp:revision>8</cp:revision>
  <dcterms:created xsi:type="dcterms:W3CDTF">2014-04-01T07:04:45Z</dcterms:created>
  <dcterms:modified xsi:type="dcterms:W3CDTF">2018-12-03T10:59:40Z</dcterms:modified>
</cp:coreProperties>
</file>