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69" r:id="rId3"/>
    <p:sldId id="259" r:id="rId4"/>
    <p:sldId id="257" r:id="rId5"/>
    <p:sldId id="267" r:id="rId6"/>
    <p:sldId id="268" r:id="rId7"/>
    <p:sldId id="262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/>
    <p:restoredTop sz="94671"/>
  </p:normalViewPr>
  <p:slideViewPr>
    <p:cSldViewPr snapToGrid="0">
      <p:cViewPr varScale="1">
        <p:scale>
          <a:sx n="103" d="100"/>
          <a:sy n="103" d="100"/>
        </p:scale>
        <p:origin x="184" y="7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87c4f52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87c4f52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87c4f52a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87c4f52a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87c4f52a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87c4f52a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950119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65596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866799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8168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311032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509185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354809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518430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9454918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  <a:defRPr>
                <a:solidFill>
                  <a:srgbClr val="EFEFE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330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075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102819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70512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707449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520298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535656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968879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245780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208613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75080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amperka.ru/datasheets/MT-16S2H.pdf" TargetMode="External"/><Relationship Id="rId2" Type="http://schemas.openxmlformats.org/officeDocument/2006/relationships/hyperlink" Target="http://www.amperka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thab.com/" TargetMode="External"/><Relationship Id="rId5" Type="http://schemas.openxmlformats.org/officeDocument/2006/relationships/hyperlink" Target="http://www.fritzing.org/" TargetMode="External"/><Relationship Id="rId4" Type="http://schemas.openxmlformats.org/officeDocument/2006/relationships/hyperlink" Target="http://www.chipdip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3192" y="662279"/>
            <a:ext cx="8411676" cy="37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Пульсометр</a:t>
            </a:r>
            <a:br>
              <a:rPr lang="ru" dirty="0"/>
            </a:br>
            <a:r>
              <a:rPr lang="ru" dirty="0"/>
              <a:t>на Arduino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300216" y="4722000"/>
            <a:ext cx="2843784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/>
              <a:t>Житний</a:t>
            </a:r>
            <a:r>
              <a:rPr lang="ru-RU" sz="1800" dirty="0"/>
              <a:t> Григорий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Спасибо за внимание!</a:t>
            </a:r>
            <a:br>
              <a:rPr lang="ru" dirty="0"/>
            </a:br>
            <a:br>
              <a:rPr lang="ru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069B5D-2AB8-9244-95C0-C3F67056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Создать законченное устройство, позволяющие измерять значение пульса человека.</a:t>
            </a:r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6775CD47-4834-544C-96C1-77CB4515A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267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 проекта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22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503724" y="4541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Компоненты</a:t>
            </a:r>
            <a:endParaRPr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B8BF5BA6-2018-F746-A08C-B84C886D3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840" y="1411967"/>
            <a:ext cx="8520600" cy="3416400"/>
          </a:xfrm>
        </p:spPr>
        <p:txBody>
          <a:bodyPr/>
          <a:lstStyle/>
          <a:p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контроллер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Iskra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Mini</a:t>
            </a:r>
            <a:endParaRPr lang="ru-RU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LCD 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дисплей 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MT-16S2H</a:t>
            </a:r>
            <a:endParaRPr lang="ru-RU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сенсор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MAX30102, </a:t>
            </a:r>
            <a:endParaRPr lang="ru-RU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корпус РЭА, детали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4808-D90A-4439-9E5C-32E26878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Измерение пульса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3C05-53C8-4734-BAFF-83762560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56" y="1067451"/>
            <a:ext cx="4098712" cy="3736511"/>
          </a:xfrm>
        </p:spPr>
        <p:txBody>
          <a:bodyPr>
            <a:normAutofit/>
          </a:bodyPr>
          <a:lstStyle/>
          <a:p>
            <a:r>
              <a:rPr lang="ru-RU" dirty="0"/>
              <a:t>Более насыщенная кислородом кровь имеет более яркий оттенок красного цвета.</a:t>
            </a:r>
          </a:p>
          <a:p>
            <a:r>
              <a:rPr lang="ru-RU" dirty="0"/>
              <a:t> С изменением насыщенности крови кислородом (сатурации) меняется степень поглощения и отражения лучей красного и инфракрасного света, направленных на капилляры. </a:t>
            </a:r>
          </a:p>
          <a:p>
            <a:r>
              <a:rPr lang="ru-RU" dirty="0"/>
              <a:t>При этом, проходя через кровь и ткани, световой сигнал приобретает пульсирующий характер под воздействием изменяющегося объема кровеносных сосудов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8AD6A-3363-4CD2-BC71-8853BC2F2C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07" y="1067450"/>
            <a:ext cx="3500438" cy="22107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088831-3522-49B2-A291-76F1D3CF0247}"/>
              </a:ext>
            </a:extLst>
          </p:cNvPr>
          <p:cNvSpPr txBox="1">
            <a:spLocks/>
          </p:cNvSpPr>
          <p:nvPr/>
        </p:nvSpPr>
        <p:spPr>
          <a:xfrm>
            <a:off x="4700667" y="3419976"/>
            <a:ext cx="4098712" cy="161519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1500" dirty="0"/>
              <a:t>Сенсор </a:t>
            </a:r>
            <a:r>
              <a:rPr lang="en-US" sz="1500" dirty="0"/>
              <a:t>MAX30102</a:t>
            </a:r>
          </a:p>
          <a:p>
            <a:r>
              <a:rPr lang="ru-RU" sz="1500" dirty="0"/>
              <a:t>Оптический датчик, </a:t>
            </a:r>
            <a:r>
              <a:rPr lang="ru-RU" sz="1500" dirty="0" err="1"/>
              <a:t>пульсомер</a:t>
            </a:r>
            <a:r>
              <a:rPr lang="ru-RU" sz="1500" dirty="0"/>
              <a:t>, получающий данные на основании изменения оптической проницаемости кожи человека одновременно с пульсацией кровотока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8815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312F-AC4B-4542-9E08-7C39866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пульсометра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753B-C1EF-4FBD-9B6E-80D5CE6E2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271" y="1545431"/>
            <a:ext cx="2619563" cy="3146822"/>
          </a:xfrm>
        </p:spPr>
        <p:txBody>
          <a:bodyPr/>
          <a:lstStyle/>
          <a:p>
            <a:r>
              <a:rPr lang="en-US" dirty="0"/>
              <a:t>MAX30102</a:t>
            </a:r>
            <a:r>
              <a:rPr lang="ru-RU" dirty="0"/>
              <a:t> </a:t>
            </a:r>
            <a:r>
              <a:rPr lang="en-US" dirty="0"/>
              <a:t>=&gt; Arduino</a:t>
            </a:r>
            <a:r>
              <a:rPr lang="ru-RU" dirty="0"/>
              <a:t> </a:t>
            </a:r>
            <a:r>
              <a:rPr lang="en-US" dirty="0"/>
              <a:t>Mini</a:t>
            </a:r>
            <a:r>
              <a:rPr lang="ru-RU" dirty="0"/>
              <a:t>         </a:t>
            </a:r>
          </a:p>
          <a:p>
            <a:r>
              <a:rPr lang="en-US" dirty="0"/>
              <a:t>(</a:t>
            </a:r>
            <a:r>
              <a:rPr lang="ru-RU" dirty="0"/>
              <a:t>интерфейс  </a:t>
            </a:r>
            <a:r>
              <a:rPr lang="en-US" dirty="0"/>
              <a:t>I2C</a:t>
            </a:r>
            <a:r>
              <a:rPr lang="ru-RU" dirty="0"/>
              <a:t>)</a:t>
            </a:r>
          </a:p>
          <a:p>
            <a:pPr marL="300038" lvl="1" indent="0">
              <a:buNone/>
            </a:pPr>
            <a:r>
              <a:rPr lang="en-US" dirty="0"/>
              <a:t>Vin =&gt;  3.3V</a:t>
            </a:r>
            <a:br>
              <a:rPr lang="en-US" dirty="0"/>
            </a:br>
            <a:r>
              <a:rPr lang="en-US" dirty="0"/>
              <a:t>SCL =&gt;  A5</a:t>
            </a:r>
            <a:br>
              <a:rPr lang="en-US" dirty="0"/>
            </a:br>
            <a:r>
              <a:rPr lang="en-US" dirty="0"/>
              <a:t>SDA=&gt; A4</a:t>
            </a:r>
            <a:r>
              <a:rPr lang="ru-RU" dirty="0"/>
              <a:t>                            </a:t>
            </a:r>
            <a:r>
              <a:rPr lang="en-US" dirty="0"/>
              <a:t>Int=&gt; </a:t>
            </a:r>
            <a:r>
              <a:rPr lang="ru-RU" dirty="0"/>
              <a:t>Не использую</a:t>
            </a:r>
            <a:br>
              <a:rPr lang="en-US" dirty="0"/>
            </a:br>
            <a:r>
              <a:rPr lang="en-US" dirty="0" err="1"/>
              <a:t>Gnd</a:t>
            </a:r>
            <a:r>
              <a:rPr lang="en-US" dirty="0"/>
              <a:t>=&gt; GRND</a:t>
            </a:r>
            <a:endParaRPr lang="ru-RU" dirty="0"/>
          </a:p>
          <a:p>
            <a:r>
              <a:rPr lang="ru-RU" dirty="0"/>
              <a:t>Дисплей 16</a:t>
            </a:r>
            <a:r>
              <a:rPr lang="en-US" dirty="0"/>
              <a:t>x2 MT-16S2H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85251-E89E-4E2F-9B7E-2529C4B8A6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08" y="1202840"/>
            <a:ext cx="5113109" cy="34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0F32-F6A2-47DF-87CC-8AADD5DF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</p:spPr>
        <p:txBody>
          <a:bodyPr/>
          <a:lstStyle/>
          <a:p>
            <a:r>
              <a:rPr lang="ru-RU" dirty="0"/>
              <a:t>Дисплей и измерение напряжения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0E6C-D639-4279-9B47-BAB29E506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33174" cy="3146822"/>
          </a:xfrm>
        </p:spPr>
        <p:txBody>
          <a:bodyPr/>
          <a:lstStyle/>
          <a:p>
            <a:r>
              <a:rPr lang="ru-RU" dirty="0"/>
              <a:t>Стандартная библиотека </a:t>
            </a:r>
            <a:r>
              <a:rPr lang="en-US" dirty="0"/>
              <a:t>Arduino </a:t>
            </a:r>
            <a:r>
              <a:rPr lang="en-US" dirty="0" err="1"/>
              <a:t>LiquidCrystal</a:t>
            </a:r>
            <a:endParaRPr lang="ru-RU" dirty="0"/>
          </a:p>
          <a:p>
            <a:r>
              <a:rPr lang="ru-RU" dirty="0"/>
              <a:t>Инициализация  </a:t>
            </a:r>
            <a:r>
              <a:rPr lang="en-US" dirty="0" err="1"/>
              <a:t>lcd</a:t>
            </a:r>
            <a:r>
              <a:rPr lang="en-US" dirty="0"/>
              <a:t>(RS, E, DB4, DB5, DB6, DB7)</a:t>
            </a:r>
          </a:p>
          <a:p>
            <a:endParaRPr lang="ru-RU" dirty="0"/>
          </a:p>
          <a:p>
            <a:r>
              <a:rPr lang="ru-RU" dirty="0"/>
              <a:t>Иконка батареи </a:t>
            </a:r>
            <a:r>
              <a:rPr lang="en-US" dirty="0" err="1"/>
              <a:t>lcd.print</a:t>
            </a:r>
            <a:r>
              <a:rPr lang="en-US" dirty="0"/>
              <a:t>("\x9C")</a:t>
            </a:r>
            <a:r>
              <a:rPr lang="ru-RU" dirty="0"/>
              <a:t> и т.п.</a:t>
            </a:r>
          </a:p>
          <a:p>
            <a:r>
              <a:rPr lang="ru-RU" dirty="0"/>
              <a:t>Делитель </a:t>
            </a:r>
            <a:r>
              <a:rPr lang="ru-RU" dirty="0" err="1"/>
              <a:t>напряжениея</a:t>
            </a:r>
            <a:r>
              <a:rPr lang="ru-RU" dirty="0"/>
              <a:t> </a:t>
            </a:r>
            <a:r>
              <a:rPr lang="pt-BR" dirty="0"/>
              <a:t>R1 = 10k , R2=2.2k </a:t>
            </a:r>
            <a:r>
              <a:rPr lang="ru-RU" dirty="0"/>
              <a:t>, </a:t>
            </a:r>
            <a:r>
              <a:rPr lang="pt-BR" dirty="0"/>
              <a:t> R2/(R+R2) = 0.82</a:t>
            </a:r>
            <a:endParaRPr lang="en-US" dirty="0"/>
          </a:p>
          <a:p>
            <a:r>
              <a:rPr lang="en-US" sz="1200" dirty="0"/>
              <a:t>V = </a:t>
            </a:r>
            <a:r>
              <a:rPr lang="en-US" sz="1200" dirty="0" err="1"/>
              <a:t>analogRead</a:t>
            </a:r>
            <a:r>
              <a:rPr lang="en-US" sz="1200" dirty="0"/>
              <a:t>(A3)/1023.0*5.0/0.82;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888EA6-A98A-4975-88AA-B96A8B5718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6282"/>
            <a:ext cx="1965815" cy="3128774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5D28F1-96B2-46D2-AEC2-A27FB24EC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18706"/>
              </p:ext>
            </p:extLst>
          </p:nvPr>
        </p:nvGraphicFramePr>
        <p:xfrm>
          <a:off x="6802268" y="670163"/>
          <a:ext cx="1716004" cy="4241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257">
                  <a:extLst>
                    <a:ext uri="{9D8B030D-6E8A-4147-A177-3AD203B41FA5}">
                      <a16:colId xmlns:a16="http://schemas.microsoft.com/office/drawing/2014/main" val="3261170977"/>
                    </a:ext>
                  </a:extLst>
                </a:gridCol>
                <a:gridCol w="753746">
                  <a:extLst>
                    <a:ext uri="{9D8B030D-6E8A-4147-A177-3AD203B41FA5}">
                      <a16:colId xmlns:a16="http://schemas.microsoft.com/office/drawing/2014/main" val="4223971407"/>
                    </a:ext>
                  </a:extLst>
                </a:gridCol>
                <a:gridCol w="572001">
                  <a:extLst>
                    <a:ext uri="{9D8B030D-6E8A-4147-A177-3AD203B41FA5}">
                      <a16:colId xmlns:a16="http://schemas.microsoft.com/office/drawing/2014/main" val="3810098143"/>
                    </a:ext>
                  </a:extLst>
                </a:gridCol>
              </a:tblGrid>
              <a:tr h="4007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Вывод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Обозначение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Пин Iskra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3517118207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GND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GND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2480523194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Vcc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5V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2771772964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Vo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GND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330671912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RS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P12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1758963674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R/W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GND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3113813780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P11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1117119270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DB0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—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4036445725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DB1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—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1504434174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DB2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—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3115825045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DB3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—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255798283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DB4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P5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573463215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DB5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P4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4108662620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DB6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P3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1407824842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DB7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P2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2727841263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Vcc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5V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4106131093"/>
                  </a:ext>
                </a:extLst>
              </a:tr>
              <a:tr h="200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GND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GND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0" marR="50040" marT="29607" marB="29607" anchor="ctr"/>
                </a:tc>
                <a:extLst>
                  <a:ext uri="{0D108BD9-81ED-4DB2-BD59-A6C34878D82A}">
                    <a16:rowId xmlns:a16="http://schemas.microsoft.com/office/drawing/2014/main" val="267000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29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9D2E-E5BC-4E62-A200-874A27A6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52C5B0-42FF-4C70-93BB-E9E002AFFF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3" y="906770"/>
            <a:ext cx="4981097" cy="3735822"/>
          </a:xfrm>
        </p:spPr>
      </p:pic>
    </p:spTree>
    <p:extLst>
      <p:ext uri="{BB962C8B-B14F-4D97-AF65-F5344CB8AC3E}">
        <p14:creationId xmlns:p14="http://schemas.microsoft.com/office/powerpoint/2010/main" val="416481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6234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Итог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B7D04E-E461-3641-9AAF-19A0C9E3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7" y="1261872"/>
            <a:ext cx="4053911" cy="30998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60E9C6-A683-4745-A975-FBC06684C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61872"/>
            <a:ext cx="4133088" cy="30998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2088-44A0-4C7E-B148-1AE1F369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50AB-ED7C-4310-BEB3-AC862864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www.Arduino.cc </a:t>
            </a:r>
            <a:r>
              <a:rPr lang="en-US" dirty="0"/>
              <a:t>-  </a:t>
            </a:r>
            <a:r>
              <a:rPr lang="ru-RU" dirty="0"/>
              <a:t>всё об </a:t>
            </a:r>
            <a:r>
              <a:rPr lang="ru-RU" dirty="0" err="1"/>
              <a:t>ардуино</a:t>
            </a:r>
            <a:endParaRPr lang="ru-RU" dirty="0"/>
          </a:p>
          <a:p>
            <a:r>
              <a:rPr lang="en-US" dirty="0">
                <a:hlinkClick r:id="rId2"/>
              </a:rPr>
              <a:t>https://create.arduino.cc/projecthub/SurtrTech/measure-heart-rate-and-spo2-with-max30102-c2b4d8?ref=search&amp;ref_id=oxime&amp;offset=2#comments</a:t>
            </a:r>
            <a:r>
              <a:rPr lang="ru-RU" dirty="0">
                <a:hlinkClick r:id="rId2"/>
              </a:rPr>
              <a:t> </a:t>
            </a:r>
            <a:r>
              <a:rPr lang="en-US" dirty="0"/>
              <a:t>-  </a:t>
            </a:r>
            <a:r>
              <a:rPr lang="ru-RU" dirty="0"/>
              <a:t>проект с ссылкой на библиотеку сенсора </a:t>
            </a:r>
            <a:endParaRPr lang="ru-RU" dirty="0">
              <a:hlinkClick r:id="rId2"/>
            </a:endParaRPr>
          </a:p>
          <a:p>
            <a:r>
              <a:rPr lang="en-US" dirty="0">
                <a:hlinkClick r:id="rId2"/>
              </a:rPr>
              <a:t>www.amperka.ru</a:t>
            </a:r>
            <a:r>
              <a:rPr lang="en-US" dirty="0"/>
              <a:t>  -  </a:t>
            </a:r>
            <a:r>
              <a:rPr lang="ru-RU" dirty="0"/>
              <a:t>контроллер </a:t>
            </a:r>
            <a:r>
              <a:rPr lang="en-US" dirty="0" err="1"/>
              <a:t>Iskra</a:t>
            </a:r>
            <a:r>
              <a:rPr lang="en-US" dirty="0"/>
              <a:t> Mini, LCD </a:t>
            </a:r>
            <a:r>
              <a:rPr lang="ru-RU" dirty="0"/>
              <a:t>дисплей </a:t>
            </a:r>
            <a:r>
              <a:rPr lang="en-US" u="sng" dirty="0">
                <a:hlinkClick r:id="rId3"/>
              </a:rPr>
              <a:t>MT-16S2H</a:t>
            </a:r>
            <a:r>
              <a:rPr lang="ru-RU" u="sng" dirty="0"/>
              <a:t> и о</a:t>
            </a:r>
            <a:r>
              <a:rPr lang="ru-RU" dirty="0"/>
              <a:t>писание подключения</a:t>
            </a:r>
            <a:r>
              <a:rPr lang="en-US" dirty="0"/>
              <a:t> 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>
                <a:hlinkClick r:id="rId4"/>
              </a:rPr>
              <a:t>www.chipdip.ru</a:t>
            </a:r>
            <a:r>
              <a:rPr lang="en-US" dirty="0"/>
              <a:t> – </a:t>
            </a:r>
            <a:r>
              <a:rPr lang="ru-RU" dirty="0"/>
              <a:t>сенсор </a:t>
            </a:r>
            <a:r>
              <a:rPr lang="en-US" dirty="0"/>
              <a:t>MAX30102, </a:t>
            </a:r>
            <a:r>
              <a:rPr lang="ru-RU" dirty="0"/>
              <a:t>корпус РЭА, детали</a:t>
            </a:r>
          </a:p>
          <a:p>
            <a:r>
              <a:rPr lang="en-US" dirty="0">
                <a:hlinkClick r:id="rId5"/>
              </a:rPr>
              <a:t>www.fritzing.org</a:t>
            </a:r>
            <a:r>
              <a:rPr lang="en-US" dirty="0"/>
              <a:t> – </a:t>
            </a:r>
            <a:r>
              <a:rPr lang="ru-RU" dirty="0"/>
              <a:t>популярная программа для рисования схема на </a:t>
            </a:r>
            <a:r>
              <a:rPr lang="en-US" dirty="0"/>
              <a:t>Arduino</a:t>
            </a:r>
          </a:p>
          <a:p>
            <a:r>
              <a:rPr lang="en-US" dirty="0">
                <a:hlinkClick r:id="rId6"/>
              </a:rPr>
              <a:t>www.githab.com</a:t>
            </a:r>
            <a:r>
              <a:rPr lang="en-US" dirty="0"/>
              <a:t> </a:t>
            </a:r>
            <a:r>
              <a:rPr lang="en-US" dirty="0" err="1"/>
              <a:t>xxxxxxx</a:t>
            </a:r>
            <a:r>
              <a:rPr lang="en-US" dirty="0"/>
              <a:t> – </a:t>
            </a:r>
            <a:r>
              <a:rPr lang="ru-RU" dirty="0"/>
              <a:t>этот проект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71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{74C1CC20-F9B3-BD48-8AB4-53BB0829B157}tf10001062</Template>
  <TotalTime>141</TotalTime>
  <Words>361</Words>
  <Application>Microsoft Macintosh PowerPoint</Application>
  <PresentationFormat>Экран (16:9)</PresentationFormat>
  <Paragraphs>91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Ион</vt:lpstr>
      <vt:lpstr>Пульсометр на Arduino </vt:lpstr>
      <vt:lpstr>Цель проекта</vt:lpstr>
      <vt:lpstr>Компоненты</vt:lpstr>
      <vt:lpstr>Измерение пульса</vt:lpstr>
      <vt:lpstr>Схема пульсометра</vt:lpstr>
      <vt:lpstr>Дисплей и измерение напряжения </vt:lpstr>
      <vt:lpstr>Макет</vt:lpstr>
      <vt:lpstr>Итог</vt:lpstr>
      <vt:lpstr>Ресурсы</vt:lpstr>
      <vt:lpstr>Спасибо за внимание!  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Пульсометр на Ардуино</dc:title>
  <dc:subject/>
  <dc:creator>Житний Григорий</dc:creator>
  <cp:keywords/>
  <dc:description/>
  <cp:lastModifiedBy>Grigoriy Zhitniy</cp:lastModifiedBy>
  <cp:revision>9</cp:revision>
  <dcterms:modified xsi:type="dcterms:W3CDTF">2019-12-11T18:18:13Z</dcterms:modified>
  <cp:category/>
</cp:coreProperties>
</file>