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5"/>
  </p:notesMasterIdLst>
  <p:handoutMasterIdLst>
    <p:handoutMasterId r:id="rId26"/>
  </p:handoutMasterIdLst>
  <p:sldIdLst>
    <p:sldId id="378" r:id="rId2"/>
    <p:sldId id="379" r:id="rId3"/>
    <p:sldId id="380" r:id="rId4"/>
    <p:sldId id="381" r:id="rId5"/>
    <p:sldId id="388" r:id="rId6"/>
    <p:sldId id="389" r:id="rId7"/>
    <p:sldId id="390" r:id="rId8"/>
    <p:sldId id="391" r:id="rId9"/>
    <p:sldId id="392" r:id="rId10"/>
    <p:sldId id="393" r:id="rId11"/>
    <p:sldId id="394" r:id="rId12"/>
    <p:sldId id="395" r:id="rId13"/>
    <p:sldId id="397" r:id="rId14"/>
    <p:sldId id="398" r:id="rId15"/>
    <p:sldId id="407" r:id="rId16"/>
    <p:sldId id="402" r:id="rId17"/>
    <p:sldId id="411" r:id="rId18"/>
    <p:sldId id="412" r:id="rId19"/>
    <p:sldId id="421" r:id="rId20"/>
    <p:sldId id="414" r:id="rId21"/>
    <p:sldId id="415" r:id="rId22"/>
    <p:sldId id="417" r:id="rId23"/>
    <p:sldId id="420"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82662" autoAdjust="0"/>
  </p:normalViewPr>
  <p:slideViewPr>
    <p:cSldViewPr snapToGrid="0">
      <p:cViewPr varScale="1">
        <p:scale>
          <a:sx n="91" d="100"/>
          <a:sy n="91" d="100"/>
        </p:scale>
        <p:origin x="1614" y="78"/>
      </p:cViewPr>
      <p:guideLst/>
    </p:cSldViewPr>
  </p:slideViewPr>
  <p:notesTextViewPr>
    <p:cViewPr>
      <p:scale>
        <a:sx n="1" d="1"/>
        <a:sy n="1" d="1"/>
      </p:scale>
      <p:origin x="0" y="0"/>
    </p:cViewPr>
  </p:notesTextViewPr>
  <p:notesViewPr>
    <p:cSldViewPr snapToGrid="0">
      <p:cViewPr varScale="1">
        <p:scale>
          <a:sx n="83" d="100"/>
          <a:sy n="83" d="100"/>
        </p:scale>
        <p:origin x="39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737475-D3CA-4E44-944C-FC8176045D68}" type="datetimeFigureOut">
              <a:rPr lang="zh-TW" altLang="en-US" smtClean="0"/>
              <a:t>2020/12/15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8E85F1-0AB5-4BC3-950C-15F225FB2480}" type="slidenum">
              <a:rPr lang="zh-TW" altLang="en-US" smtClean="0"/>
              <a:t>‹#›</a:t>
            </a:fld>
            <a:endParaRPr lang="zh-TW" altLang="en-US"/>
          </a:p>
        </p:txBody>
      </p:sp>
    </p:spTree>
    <p:extLst>
      <p:ext uri="{BB962C8B-B14F-4D97-AF65-F5344CB8AC3E}">
        <p14:creationId xmlns:p14="http://schemas.microsoft.com/office/powerpoint/2010/main" val="1324530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1425E-7346-48B2-B3BE-420D5FD37AAA}" type="datetimeFigureOut">
              <a:rPr lang="zh-TW" altLang="en-US" smtClean="0"/>
              <a:t>2020/12/15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7D117-5251-462C-B224-9C28541001A8}" type="slidenum">
              <a:rPr lang="zh-TW" altLang="en-US" smtClean="0"/>
              <a:t>‹#›</a:t>
            </a:fld>
            <a:endParaRPr lang="zh-TW" altLang="en-US"/>
          </a:p>
        </p:txBody>
      </p:sp>
    </p:spTree>
    <p:extLst>
      <p:ext uri="{BB962C8B-B14F-4D97-AF65-F5344CB8AC3E}">
        <p14:creationId xmlns:p14="http://schemas.microsoft.com/office/powerpoint/2010/main" val="414528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Times New Roman" panose="02020603050405020304" pitchFamily="18" charset="0"/>
              </a:rPr>
              <a:t>Morgan Kaufmann Publishers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56A110-E023-44BD-B283-560B8C958B18}" type="datetime4">
              <a:rPr lang="en-US" altLang="zh-TW">
                <a:latin typeface="Times New Roman" panose="02020603050405020304" pitchFamily="18" charset="0"/>
              </a:rPr>
              <a:pPr/>
              <a:t>December 15, 2020</a:t>
            </a:fld>
            <a:endParaRPr lang="en-US" altLang="zh-TW" dirty="0">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Times New Roman" panose="02020603050405020304" pitchFamily="18" charset="0"/>
              </a:rPr>
              <a:t>Chapter 1 — Computer Abstractions and Technology</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58710A-1F69-4A5B-B3E4-CD12F092CED1}" type="slidenum">
              <a:rPr lang="en-US" altLang="zh-TW">
                <a:latin typeface="Times New Roman" panose="02020603050405020304" pitchFamily="18" charset="0"/>
              </a:rPr>
              <a:pPr/>
              <a:t>1</a:t>
            </a:fld>
            <a:endParaRPr lang="en-US" altLang="zh-TW" dirty="0">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59729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F67277-99F4-4D0E-9743-6813A58D1577}"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D3B461-D355-4012-AE53-BFEA9DD69EC4}" type="slidenum">
              <a:rPr lang="en-AU" altLang="zh-TW">
                <a:latin typeface="Times New Roman" panose="02020603050405020304" pitchFamily="18" charset="0"/>
              </a:rPr>
              <a:pPr/>
              <a:t>11</a:t>
            </a:fld>
            <a:endParaRPr lang="en-AU" altLang="zh-TW">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6809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63AF19-FABF-4D5D-B24A-075298489A90}"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135E97-D4FF-4C01-AF5C-5BFE47E21158}" type="slidenum">
              <a:rPr lang="en-AU" altLang="zh-TW">
                <a:latin typeface="Times New Roman" panose="02020603050405020304" pitchFamily="18" charset="0"/>
              </a:rPr>
              <a:pPr/>
              <a:t>12</a:t>
            </a:fld>
            <a:endParaRPr lang="en-AU" altLang="zh-TW">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t>一個</a:t>
            </a:r>
            <a:r>
              <a:rPr lang="en-US" altLang="zh-TW" dirty="0"/>
              <a:t>block</a:t>
            </a:r>
            <a:r>
              <a:rPr lang="zh-TW" altLang="en-US" dirty="0"/>
              <a:t>不在是單一個空間  容許</a:t>
            </a:r>
            <a:r>
              <a:rPr lang="en-US" altLang="zh-TW" dirty="0"/>
              <a:t>index</a:t>
            </a:r>
            <a:r>
              <a:rPr lang="zh-TW" altLang="en-US" dirty="0"/>
              <a:t>可以存更多筆資料</a:t>
            </a:r>
            <a:endParaRPr lang="en-US" dirty="0"/>
          </a:p>
        </p:txBody>
      </p:sp>
    </p:spTree>
    <p:extLst>
      <p:ext uri="{BB962C8B-B14F-4D97-AF65-F5344CB8AC3E}">
        <p14:creationId xmlns:p14="http://schemas.microsoft.com/office/powerpoint/2010/main" val="390738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8A70BC-3E48-447D-A59C-A6CD22744547}"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673DD3-B932-4FA9-ACBC-7BA6B4A55ED3}" type="slidenum">
              <a:rPr lang="en-AU" altLang="zh-TW">
                <a:latin typeface="Times New Roman" panose="02020603050405020304" pitchFamily="18" charset="0"/>
              </a:rPr>
              <a:pPr/>
              <a:t>13</a:t>
            </a:fld>
            <a:endParaRPr lang="en-AU" altLang="zh-TW">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95867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5CB5DC-DD2F-494A-AF23-0824DDF4BBFD}"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32EECC6-EFCD-4D3A-8E77-8364D44B7ACB}"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58876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18</a:t>
            </a:fld>
            <a:endParaRPr lang="zh-TW" altLang="en-US"/>
          </a:p>
        </p:txBody>
      </p:sp>
    </p:spTree>
    <p:extLst>
      <p:ext uri="{BB962C8B-B14F-4D97-AF65-F5344CB8AC3E}">
        <p14:creationId xmlns:p14="http://schemas.microsoft.com/office/powerpoint/2010/main" val="3333686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19</a:t>
            </a:fld>
            <a:endParaRPr lang="zh-TW" altLang="en-US"/>
          </a:p>
        </p:txBody>
      </p:sp>
    </p:spTree>
    <p:extLst>
      <p:ext uri="{BB962C8B-B14F-4D97-AF65-F5344CB8AC3E}">
        <p14:creationId xmlns:p14="http://schemas.microsoft.com/office/powerpoint/2010/main" val="78620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20</a:t>
            </a:fld>
            <a:endParaRPr lang="zh-TW" altLang="en-US"/>
          </a:p>
        </p:txBody>
      </p:sp>
    </p:spTree>
    <p:extLst>
      <p:ext uri="{BB962C8B-B14F-4D97-AF65-F5344CB8AC3E}">
        <p14:creationId xmlns:p14="http://schemas.microsoft.com/office/powerpoint/2010/main" val="3063049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a:solidFill>
                  <a:schemeClr val="tx1"/>
                </a:solidFill>
                <a:effectLst/>
                <a:latin typeface="+mn-lt"/>
                <a:ea typeface="+mn-ea"/>
                <a:cs typeface="+mn-cs"/>
              </a:rPr>
              <a:t>Cache</a:t>
            </a:r>
          </a:p>
          <a:p>
            <a:r>
              <a:rPr lang="en-US" altLang="zh-TW" sz="1200" b="0" i="0" kern="1200" dirty="0">
                <a:solidFill>
                  <a:schemeClr val="tx1"/>
                </a:solidFill>
                <a:effectLst/>
                <a:latin typeface="+mn-lt"/>
                <a:ea typeface="+mn-ea"/>
                <a:cs typeface="+mn-cs"/>
              </a:rPr>
              <a:t>This form of memory can be considered as an intermediary between the main physical RAM and the CPU. The cache makes any data frequently used by CPU instantly available. If the required information is not located in the cache, a fetch is made from the main memory.</a:t>
            </a:r>
          </a:p>
          <a:p>
            <a:r>
              <a:rPr lang="en-US" altLang="zh-TW" sz="1200" b="0" i="0" kern="1200" dirty="0">
                <a:solidFill>
                  <a:schemeClr val="tx1"/>
                </a:solidFill>
                <a:effectLst/>
                <a:latin typeface="+mn-lt"/>
                <a:ea typeface="+mn-ea"/>
                <a:cs typeface="+mn-cs"/>
              </a:rPr>
              <a:t>There are two levels of cache: </a:t>
            </a:r>
            <a:r>
              <a:rPr lang="en-US" altLang="zh-TW" sz="1200" b="1" i="0" kern="1200" dirty="0">
                <a:solidFill>
                  <a:schemeClr val="tx1"/>
                </a:solidFill>
                <a:effectLst/>
                <a:latin typeface="+mn-lt"/>
                <a:ea typeface="+mn-ea"/>
                <a:cs typeface="+mn-cs"/>
              </a:rPr>
              <a:t>Level 1 Cache</a:t>
            </a:r>
            <a:r>
              <a:rPr lang="en-US" altLang="zh-TW" sz="1200" b="0" i="0" kern="1200" dirty="0">
                <a:solidFill>
                  <a:schemeClr val="tx1"/>
                </a:solidFill>
                <a:effectLst/>
                <a:latin typeface="+mn-lt"/>
                <a:ea typeface="+mn-ea"/>
                <a:cs typeface="+mn-cs"/>
              </a:rPr>
              <a:t> (primary cache) and </a:t>
            </a:r>
            <a:r>
              <a:rPr lang="en-US" altLang="zh-TW" sz="1200" b="1" i="0" kern="1200" dirty="0">
                <a:solidFill>
                  <a:schemeClr val="tx1"/>
                </a:solidFill>
                <a:effectLst/>
                <a:latin typeface="+mn-lt"/>
                <a:ea typeface="+mn-ea"/>
                <a:cs typeface="+mn-cs"/>
              </a:rPr>
              <a:t>Level 2 Cache</a:t>
            </a:r>
            <a:r>
              <a:rPr lang="en-US" altLang="zh-TW" sz="1200" b="0" i="0" kern="1200" dirty="0">
                <a:solidFill>
                  <a:schemeClr val="tx1"/>
                </a:solidFill>
                <a:effectLst/>
                <a:latin typeface="+mn-lt"/>
                <a:ea typeface="+mn-ea"/>
                <a:cs typeface="+mn-cs"/>
              </a:rPr>
              <a:t> (secondary cache).</a:t>
            </a:r>
          </a:p>
          <a:p>
            <a:r>
              <a:rPr lang="en-US" altLang="zh-TW" sz="1200" b="0" i="0" kern="1200" dirty="0">
                <a:solidFill>
                  <a:schemeClr val="tx1"/>
                </a:solidFill>
                <a:effectLst/>
                <a:latin typeface="+mn-lt"/>
                <a:ea typeface="+mn-ea"/>
                <a:cs typeface="+mn-cs"/>
              </a:rPr>
              <a:t>Level 1 cache is built directly on the CPU, just like the registers. It is small in size, ranging anywhere between 2 kilobytes (KB) and 128KB. As this cache is closer to the CPU than level 2 cache, its transfer speeds are much faster as a result.</a:t>
            </a:r>
          </a:p>
          <a:p>
            <a:r>
              <a:rPr lang="en-US" altLang="zh-TW" sz="1200" b="0" i="0" kern="1200" dirty="0">
                <a:solidFill>
                  <a:schemeClr val="tx1"/>
                </a:solidFill>
                <a:effectLst/>
                <a:latin typeface="+mn-lt"/>
                <a:ea typeface="+mn-ea"/>
                <a:cs typeface="+mn-cs"/>
              </a:rPr>
              <a:t>Level 2 cache is usually situated in close proximity to, but off, the CPU chip. However, there are certain systems where the cache is built directly onto the CPU itself as like the level 1 cache. The size of level 2 cache ranges from 256KB to 2 megabytes (MB). Both levels of cache use </a:t>
            </a:r>
            <a:r>
              <a:rPr lang="en-US" altLang="zh-TW" sz="1200" b="1" i="0" kern="1200" dirty="0">
                <a:solidFill>
                  <a:schemeClr val="tx1"/>
                </a:solidFill>
                <a:effectLst/>
                <a:latin typeface="+mn-lt"/>
                <a:ea typeface="+mn-ea"/>
                <a:cs typeface="+mn-cs"/>
              </a:rPr>
              <a:t>Static Random Access Memory (SRAM)</a:t>
            </a:r>
            <a:r>
              <a:rPr lang="en-US" altLang="zh-TW" sz="1200" b="0" i="0" kern="1200" dirty="0">
                <a:solidFill>
                  <a:schemeClr val="tx1"/>
                </a:solidFill>
                <a:effectLst/>
                <a:latin typeface="+mn-lt"/>
                <a:ea typeface="+mn-ea"/>
                <a:cs typeface="+mn-cs"/>
              </a:rPr>
              <a:t> to hold the data.</a:t>
            </a:r>
          </a:p>
          <a:p>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3</a:t>
            </a:fld>
            <a:endParaRPr lang="zh-TW" altLang="en-US"/>
          </a:p>
        </p:txBody>
      </p:sp>
    </p:spTree>
    <p:extLst>
      <p:ext uri="{BB962C8B-B14F-4D97-AF65-F5344CB8AC3E}">
        <p14:creationId xmlns:p14="http://schemas.microsoft.com/office/powerpoint/2010/main" val="374532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1" kern="1200" dirty="0">
                <a:solidFill>
                  <a:schemeClr val="tx1"/>
                </a:solidFill>
                <a:effectLst/>
                <a:latin typeface="+mn-lt"/>
                <a:ea typeface="+mn-ea"/>
                <a:cs typeface="+mn-cs"/>
              </a:rPr>
              <a:t>處理器怎麼知道</a:t>
            </a:r>
            <a:r>
              <a:rPr lang="en-US" altLang="zh-TW" sz="1200" b="0" i="1" kern="1200" dirty="0">
                <a:solidFill>
                  <a:schemeClr val="tx1"/>
                </a:solidFill>
                <a:effectLst/>
                <a:latin typeface="+mn-lt"/>
                <a:ea typeface="+mn-ea"/>
                <a:cs typeface="+mn-cs"/>
              </a:rPr>
              <a:t>data</a:t>
            </a:r>
            <a:r>
              <a:rPr lang="zh-TW" altLang="en-US" sz="1200" b="0" i="1" kern="1200" dirty="0">
                <a:solidFill>
                  <a:schemeClr val="tx1"/>
                </a:solidFill>
                <a:effectLst/>
                <a:latin typeface="+mn-lt"/>
                <a:ea typeface="+mn-ea"/>
                <a:cs typeface="+mn-cs"/>
              </a:rPr>
              <a:t>是否在</a:t>
            </a:r>
            <a:r>
              <a:rPr lang="en-US" altLang="zh-TW" sz="1200" b="0" i="1" kern="1200" dirty="0">
                <a:solidFill>
                  <a:schemeClr val="tx1"/>
                </a:solidFill>
                <a:effectLst/>
                <a:latin typeface="+mn-lt"/>
                <a:ea typeface="+mn-ea"/>
                <a:cs typeface="+mn-cs"/>
              </a:rPr>
              <a:t>cache</a:t>
            </a:r>
            <a:r>
              <a:rPr lang="zh-TW" altLang="en-US" sz="1200" b="0" i="1" kern="1200" dirty="0">
                <a:solidFill>
                  <a:schemeClr val="tx1"/>
                </a:solidFill>
                <a:effectLst/>
                <a:latin typeface="+mn-lt"/>
                <a:ea typeface="+mn-ea"/>
                <a:cs typeface="+mn-cs"/>
              </a:rPr>
              <a:t>中，並且正確的從</a:t>
            </a:r>
            <a:r>
              <a:rPr lang="en-US" altLang="zh-TW" sz="1200" b="0" i="1" kern="1200" dirty="0">
                <a:solidFill>
                  <a:schemeClr val="tx1"/>
                </a:solidFill>
                <a:effectLst/>
                <a:latin typeface="+mn-lt"/>
                <a:ea typeface="+mn-ea"/>
                <a:cs typeface="+mn-cs"/>
              </a:rPr>
              <a:t>cache</a:t>
            </a:r>
            <a:r>
              <a:rPr lang="zh-TW" altLang="en-US" sz="1200" b="0" i="1" kern="1200" dirty="0">
                <a:solidFill>
                  <a:schemeClr val="tx1"/>
                </a:solidFill>
                <a:effectLst/>
                <a:latin typeface="+mn-lt"/>
                <a:ea typeface="+mn-ea"/>
                <a:cs typeface="+mn-cs"/>
              </a:rPr>
              <a:t>抓出想要的資料？</a:t>
            </a:r>
            <a:endParaRPr lang="en-US" altLang="zh-TW" sz="1200" b="0" i="1" kern="1200" dirty="0">
              <a:solidFill>
                <a:schemeClr val="tx1"/>
              </a:solidFill>
              <a:effectLst/>
              <a:latin typeface="+mn-lt"/>
              <a:ea typeface="+mn-ea"/>
              <a:cs typeface="+mn-cs"/>
            </a:endParaRPr>
          </a:p>
          <a:p>
            <a:endParaRPr lang="en-US" altLang="zh-TW"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a:solidFill>
                  <a:srgbClr val="595959"/>
                </a:solidFill>
                <a:latin typeface="PT Serif"/>
              </a:rPr>
              <a:t>我們把資料一次從記憶體下層轉移到記體上層的單位定作</a:t>
            </a:r>
            <a:r>
              <a:rPr lang="en-US" altLang="zh-TW" b="1" dirty="0">
                <a:solidFill>
                  <a:srgbClr val="595959"/>
                </a:solidFill>
                <a:latin typeface="PT Serif"/>
              </a:rPr>
              <a:t>block</a:t>
            </a:r>
            <a:r>
              <a:rPr lang="zh-TW" altLang="en-US" dirty="0">
                <a:solidFill>
                  <a:srgbClr val="595959"/>
                </a:solidFill>
                <a:latin typeface="PT Serif"/>
              </a:rPr>
              <a:t>。如果處理器要求讀取某個</a:t>
            </a:r>
            <a:r>
              <a:rPr lang="en-US" altLang="zh-TW" dirty="0">
                <a:solidFill>
                  <a:srgbClr val="595959"/>
                </a:solidFill>
                <a:latin typeface="PT Serif"/>
              </a:rPr>
              <a:t>block</a:t>
            </a:r>
            <a:r>
              <a:rPr lang="zh-TW" altLang="en-US" dirty="0">
                <a:solidFill>
                  <a:srgbClr val="595959"/>
                </a:solidFill>
                <a:latin typeface="PT Serif"/>
              </a:rPr>
              <a:t>的資料，剛好在上層的記憶體內，那就稱為</a:t>
            </a:r>
            <a:r>
              <a:rPr lang="en-US" altLang="zh-TW" dirty="0">
                <a:solidFill>
                  <a:srgbClr val="595959"/>
                </a:solidFill>
                <a:latin typeface="PT Serif"/>
              </a:rPr>
              <a:t>hit</a:t>
            </a:r>
            <a:r>
              <a:rPr lang="zh-TW" altLang="en-US" dirty="0">
                <a:solidFill>
                  <a:srgbClr val="595959"/>
                </a:solidFill>
                <a:latin typeface="PT Serif"/>
              </a:rPr>
              <a:t>。如果不在上層，那就稱為</a:t>
            </a:r>
            <a:r>
              <a:rPr lang="en-US" altLang="zh-TW" dirty="0">
                <a:solidFill>
                  <a:srgbClr val="595959"/>
                </a:solidFill>
                <a:latin typeface="PT Serif"/>
              </a:rPr>
              <a:t>miss</a:t>
            </a:r>
            <a:r>
              <a:rPr lang="zh-TW" altLang="en-US" dirty="0">
                <a:solidFill>
                  <a:srgbClr val="595959"/>
                </a:solidFill>
                <a:latin typeface="PT Serif"/>
              </a:rPr>
              <a:t>。</a:t>
            </a:r>
            <a:r>
              <a:rPr lang="en-US" altLang="zh-TW" dirty="0">
                <a:solidFill>
                  <a:srgbClr val="595959"/>
                </a:solidFill>
                <a:latin typeface="PT Serif"/>
              </a:rPr>
              <a:t>hit rate</a:t>
            </a:r>
            <a:r>
              <a:rPr lang="zh-TW" altLang="en-US" dirty="0">
                <a:solidFill>
                  <a:srgbClr val="595959"/>
                </a:solidFill>
                <a:latin typeface="PT Serif"/>
              </a:rPr>
              <a:t>就是你成功在上層記憶體就找到你要的資料的次數比例。</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i="1" dirty="0">
              <a:solidFill>
                <a:srgbClr val="FF0000"/>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1" dirty="0">
                <a:solidFill>
                  <a:srgbClr val="FF0000"/>
                </a:solidFill>
                <a:latin typeface="Times New Roman" panose="02020603050405020304" pitchFamily="18" charset="0"/>
                <a:cs typeface="Times New Roman" panose="02020603050405020304" pitchFamily="18" charset="0"/>
              </a:rPr>
              <a:t>Cache block</a:t>
            </a:r>
            <a:r>
              <a:rPr lang="en-US" altLang="zh-TW" sz="1200" dirty="0"/>
              <a:t> :is the basic mapping unit, which usually contains several words</a:t>
            </a:r>
          </a:p>
          <a:p>
            <a:endParaRPr lang="zh-TW" altLang="en-US" dirty="0"/>
          </a:p>
          <a:p>
            <a:r>
              <a:rPr lang="en-US" altLang="zh-TW" sz="1200" b="0" i="0" kern="1200" dirty="0">
                <a:solidFill>
                  <a:schemeClr val="tx1"/>
                </a:solidFill>
                <a:effectLst/>
                <a:latin typeface="+mn-lt"/>
                <a:ea typeface="+mn-ea"/>
                <a:cs typeface="+mn-cs"/>
              </a:rPr>
              <a:t>direct-map</a:t>
            </a:r>
            <a:r>
              <a:rPr lang="zh-TW" altLang="en-US" sz="1200" b="0" i="0" kern="1200" dirty="0">
                <a:solidFill>
                  <a:schemeClr val="tx1"/>
                </a:solidFill>
                <a:effectLst/>
                <a:latin typeface="+mn-lt"/>
                <a:ea typeface="+mn-ea"/>
                <a:cs typeface="+mn-cs"/>
              </a:rPr>
              <a:t>顧名思義，就是直接根據記憶體位置，把所有區塊平均分配給</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。看圖應該就能理解配置的方法，</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內有</a:t>
            </a:r>
            <a:r>
              <a:rPr lang="en-US" altLang="zh-TW" sz="1200" b="0" i="0" kern="1200" dirty="0">
                <a:solidFill>
                  <a:schemeClr val="tx1"/>
                </a:solidFill>
                <a:effectLst/>
                <a:latin typeface="+mn-lt"/>
                <a:ea typeface="+mn-ea"/>
                <a:cs typeface="+mn-cs"/>
              </a:rPr>
              <a:t>000~111 8</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memory</a:t>
            </a:r>
            <a:r>
              <a:rPr lang="zh-TW" altLang="en-US" sz="1200" b="0" i="0" kern="1200" dirty="0">
                <a:solidFill>
                  <a:schemeClr val="tx1"/>
                </a:solidFill>
                <a:effectLst/>
                <a:latin typeface="+mn-lt"/>
                <a:ea typeface="+mn-ea"/>
                <a:cs typeface="+mn-cs"/>
              </a:rPr>
              <a:t>內有</a:t>
            </a:r>
            <a:r>
              <a:rPr lang="en-US" altLang="zh-TW" sz="1200" b="0" i="0" kern="1200" dirty="0">
                <a:solidFill>
                  <a:schemeClr val="tx1"/>
                </a:solidFill>
                <a:effectLst/>
                <a:latin typeface="+mn-lt"/>
                <a:ea typeface="+mn-ea"/>
                <a:cs typeface="+mn-cs"/>
              </a:rPr>
              <a:t>00000~11111 32</a:t>
            </a:r>
            <a:r>
              <a:rPr lang="zh-TW" altLang="en-US" sz="1200" b="0" i="0" kern="1200" dirty="0">
                <a:solidFill>
                  <a:schemeClr val="tx1"/>
                </a:solidFill>
                <a:effectLst/>
                <a:latin typeface="+mn-lt"/>
                <a:ea typeface="+mn-ea"/>
                <a:cs typeface="+mn-cs"/>
              </a:rPr>
              <a:t>個</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memory</a:t>
            </a:r>
            <a:r>
              <a:rPr lang="zh-TW" altLang="en-US" sz="1200" b="0" i="0" kern="1200" dirty="0">
                <a:solidFill>
                  <a:schemeClr val="tx1"/>
                </a:solidFill>
                <a:effectLst/>
                <a:latin typeface="+mn-lt"/>
                <a:ea typeface="+mn-ea"/>
                <a:cs typeface="+mn-cs"/>
              </a:rPr>
              <a:t>內的</a:t>
            </a:r>
            <a:r>
              <a:rPr lang="en-US" altLang="zh-TW" sz="1200" b="0" i="0" kern="1200" dirty="0">
                <a:solidFill>
                  <a:schemeClr val="tx1"/>
                </a:solidFill>
                <a:effectLst/>
                <a:latin typeface="+mn-lt"/>
                <a:ea typeface="+mn-ea"/>
                <a:cs typeface="+mn-cs"/>
              </a:rPr>
              <a:t>block index</a:t>
            </a:r>
            <a:r>
              <a:rPr lang="zh-TW" altLang="en-US" sz="1200" b="0" i="0" kern="1200" dirty="0">
                <a:solidFill>
                  <a:schemeClr val="tx1"/>
                </a:solidFill>
                <a:effectLst/>
                <a:latin typeface="+mn-lt"/>
                <a:ea typeface="+mn-ea"/>
                <a:cs typeface="+mn-cs"/>
              </a:rPr>
              <a:t>結尾只要等於</a:t>
            </a:r>
            <a:r>
              <a:rPr lang="en-US" altLang="zh-TW" sz="1200" b="0" i="0" kern="1200" dirty="0">
                <a:solidFill>
                  <a:schemeClr val="tx1"/>
                </a:solidFill>
                <a:effectLst/>
                <a:latin typeface="+mn-lt"/>
                <a:ea typeface="+mn-ea"/>
                <a:cs typeface="+mn-cs"/>
              </a:rPr>
              <a:t>cache index</a:t>
            </a:r>
            <a:r>
              <a:rPr lang="zh-TW" altLang="en-US" sz="1200" b="0" i="0" kern="1200" dirty="0">
                <a:solidFill>
                  <a:schemeClr val="tx1"/>
                </a:solidFill>
                <a:effectLst/>
                <a:latin typeface="+mn-lt"/>
                <a:ea typeface="+mn-ea"/>
                <a:cs typeface="+mn-cs"/>
              </a:rPr>
              <a:t>，就代表該</a:t>
            </a:r>
            <a:r>
              <a:rPr lang="en-US" altLang="zh-TW" sz="1200" b="0" i="0" kern="1200" dirty="0">
                <a:solidFill>
                  <a:schemeClr val="tx1"/>
                </a:solidFill>
                <a:effectLst/>
                <a:latin typeface="+mn-lt"/>
                <a:ea typeface="+mn-ea"/>
                <a:cs typeface="+mn-cs"/>
              </a:rPr>
              <a:t>block</a:t>
            </a:r>
            <a:r>
              <a:rPr lang="zh-TW" altLang="en-US" sz="1200" b="0" i="0" kern="1200" dirty="0">
                <a:solidFill>
                  <a:schemeClr val="tx1"/>
                </a:solidFill>
                <a:effectLst/>
                <a:latin typeface="+mn-lt"/>
                <a:ea typeface="+mn-ea"/>
                <a:cs typeface="+mn-cs"/>
              </a:rPr>
              <a:t>可以被放到該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的該位置。也就是灰色的部份（</a:t>
            </a:r>
            <a:r>
              <a:rPr lang="en-US" altLang="zh-TW" sz="1200" b="0" i="0" kern="1200" dirty="0">
                <a:solidFill>
                  <a:schemeClr val="tx1"/>
                </a:solidFill>
                <a:effectLst/>
                <a:latin typeface="+mn-lt"/>
                <a:ea typeface="+mn-ea"/>
                <a:cs typeface="+mn-cs"/>
              </a:rPr>
              <a:t>00001, 01001, 10001, 11001</a:t>
            </a:r>
            <a:r>
              <a:rPr lang="zh-TW" altLang="en-US" sz="1200" b="0" i="0" kern="1200" dirty="0">
                <a:solidFill>
                  <a:schemeClr val="tx1"/>
                </a:solidFill>
                <a:effectLst/>
                <a:latin typeface="+mn-lt"/>
                <a:ea typeface="+mn-ea"/>
                <a:cs typeface="+mn-cs"/>
              </a:rPr>
              <a:t>）都可以被放到</a:t>
            </a:r>
            <a:r>
              <a:rPr lang="en-US" altLang="zh-TW" sz="1200" b="0" i="0" kern="1200" dirty="0">
                <a:solidFill>
                  <a:schemeClr val="tx1"/>
                </a:solidFill>
                <a:effectLst/>
                <a:latin typeface="+mn-lt"/>
                <a:ea typeface="+mn-ea"/>
                <a:cs typeface="+mn-cs"/>
              </a:rPr>
              <a:t>cache 001 block</a:t>
            </a:r>
            <a:r>
              <a:rPr lang="zh-TW" altLang="en-US" sz="1200" b="0" i="0" kern="1200" dirty="0">
                <a:solidFill>
                  <a:schemeClr val="tx1"/>
                </a:solidFill>
                <a:effectLst/>
                <a:latin typeface="+mn-lt"/>
                <a:ea typeface="+mn-ea"/>
                <a:cs typeface="+mn-cs"/>
              </a:rPr>
              <a:t>內。</a:t>
            </a:r>
            <a:endParaRPr lang="zh-TW" altLang="en-US" dirty="0"/>
          </a:p>
        </p:txBody>
      </p:sp>
      <p:sp>
        <p:nvSpPr>
          <p:cNvPr id="4" name="投影片編號版面配置區 3"/>
          <p:cNvSpPr>
            <a:spLocks noGrp="1"/>
          </p:cNvSpPr>
          <p:nvPr>
            <p:ph type="sldNum" sz="quarter" idx="10"/>
          </p:nvPr>
        </p:nvSpPr>
        <p:spPr/>
        <p:txBody>
          <a:bodyPr/>
          <a:lstStyle/>
          <a:p>
            <a:fld id="{85C7D117-5251-462C-B224-9C28541001A8}" type="slidenum">
              <a:rPr lang="zh-TW" altLang="en-US" smtClean="0"/>
              <a:t>4</a:t>
            </a:fld>
            <a:endParaRPr lang="zh-TW" altLang="en-US"/>
          </a:p>
        </p:txBody>
      </p:sp>
    </p:spTree>
    <p:extLst>
      <p:ext uri="{BB962C8B-B14F-4D97-AF65-F5344CB8AC3E}">
        <p14:creationId xmlns:p14="http://schemas.microsoft.com/office/powerpoint/2010/main" val="80142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BF37CC-2E64-44E6-9BA2-505137BC15CB}"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5ABB17-35B9-4DB3-BE6A-F63CB7232F35}" type="slidenum">
              <a:rPr lang="en-AU" altLang="zh-TW">
                <a:latin typeface="Times New Roman" panose="02020603050405020304" pitchFamily="18" charset="0"/>
              </a:rPr>
              <a:pPr/>
              <a:t>5</a:t>
            </a:fld>
            <a:endParaRPr lang="en-AU" altLang="zh-TW">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zh-TW" altLang="en-US" sz="1200" b="1" i="0" kern="1200" dirty="0">
                <a:solidFill>
                  <a:schemeClr val="tx1"/>
                </a:solidFill>
                <a:effectLst/>
                <a:latin typeface="+mn-lt"/>
                <a:ea typeface="+mn-ea"/>
                <a:cs typeface="+mn-cs"/>
              </a:rPr>
              <a:t>一個</a:t>
            </a:r>
            <a:r>
              <a:rPr lang="en-US" altLang="zh-TW" sz="1200" b="1" i="0" kern="1200" dirty="0">
                <a:solidFill>
                  <a:schemeClr val="tx1"/>
                </a:solidFill>
                <a:effectLst/>
                <a:latin typeface="+mn-lt"/>
                <a:ea typeface="+mn-ea"/>
                <a:cs typeface="+mn-cs"/>
              </a:rPr>
              <a:t>memory</a:t>
            </a:r>
            <a:r>
              <a:rPr lang="zh-TW" altLang="en-US" sz="1200" b="1" i="0" kern="1200" dirty="0">
                <a:solidFill>
                  <a:schemeClr val="tx1"/>
                </a:solidFill>
                <a:effectLst/>
                <a:latin typeface="+mn-lt"/>
                <a:ea typeface="+mn-ea"/>
                <a:cs typeface="+mn-cs"/>
              </a:rPr>
              <a:t>是以</a:t>
            </a:r>
            <a:r>
              <a:rPr lang="en-US" altLang="zh-TW" sz="1200" b="1" i="0" kern="1200" dirty="0">
                <a:solidFill>
                  <a:schemeClr val="tx1"/>
                </a:solidFill>
                <a:effectLst/>
                <a:latin typeface="+mn-lt"/>
                <a:ea typeface="+mn-ea"/>
                <a:cs typeface="+mn-cs"/>
              </a:rPr>
              <a:t>1</a:t>
            </a:r>
            <a:r>
              <a:rPr lang="zh-TW" altLang="en-US" sz="1200" b="1" i="0" kern="1200" dirty="0">
                <a:solidFill>
                  <a:schemeClr val="tx1"/>
                </a:solidFill>
                <a:effectLst/>
                <a:latin typeface="+mn-lt"/>
                <a:ea typeface="+mn-ea"/>
                <a:cs typeface="+mn-cs"/>
              </a:rPr>
              <a:t> </a:t>
            </a:r>
            <a:r>
              <a:rPr lang="en-US" altLang="zh-TW" sz="1200" b="1" i="0" kern="1200" dirty="0">
                <a:solidFill>
                  <a:schemeClr val="tx1"/>
                </a:solidFill>
                <a:effectLst/>
                <a:latin typeface="+mn-lt"/>
                <a:ea typeface="+mn-ea"/>
                <a:cs typeface="+mn-cs"/>
              </a:rPr>
              <a:t>byte</a:t>
            </a:r>
            <a:r>
              <a:rPr lang="zh-TW" altLang="en-US" sz="1200" b="1" i="0" kern="1200" dirty="0">
                <a:solidFill>
                  <a:schemeClr val="tx1"/>
                </a:solidFill>
                <a:effectLst/>
                <a:latin typeface="+mn-lt"/>
                <a:ea typeface="+mn-ea"/>
                <a:cs typeface="+mn-cs"/>
              </a:rPr>
              <a:t>為單位，但是</a:t>
            </a:r>
            <a:r>
              <a:rPr lang="en-US" altLang="zh-TW" sz="1200" b="1" i="0" kern="1200" dirty="0">
                <a:solidFill>
                  <a:schemeClr val="tx1"/>
                </a:solidFill>
                <a:effectLst/>
                <a:latin typeface="+mn-lt"/>
                <a:ea typeface="+mn-ea"/>
                <a:cs typeface="+mn-cs"/>
              </a:rPr>
              <a:t>cache</a:t>
            </a:r>
            <a:r>
              <a:rPr lang="zh-TW" altLang="en-US" sz="1200" b="1" i="0" kern="1200" dirty="0">
                <a:solidFill>
                  <a:schemeClr val="tx1"/>
                </a:solidFill>
                <a:effectLst/>
                <a:latin typeface="+mn-lt"/>
                <a:ea typeface="+mn-ea"/>
                <a:cs typeface="+mn-cs"/>
              </a:rPr>
              <a:t>是以</a:t>
            </a:r>
            <a:r>
              <a:rPr lang="en-US" altLang="zh-TW" sz="1200" b="1" i="0" kern="1200" dirty="0">
                <a:solidFill>
                  <a:schemeClr val="tx1"/>
                </a:solidFill>
                <a:effectLst/>
                <a:latin typeface="+mn-lt"/>
                <a:ea typeface="+mn-ea"/>
                <a:cs typeface="+mn-cs"/>
              </a:rPr>
              <a:t>1word</a:t>
            </a:r>
            <a:r>
              <a:rPr lang="zh-TW" altLang="en-US" sz="1200" b="1" i="0" kern="1200" dirty="0">
                <a:solidFill>
                  <a:schemeClr val="tx1"/>
                </a:solidFill>
                <a:effectLst/>
                <a:latin typeface="+mn-lt"/>
                <a:ea typeface="+mn-ea"/>
                <a:cs typeface="+mn-cs"/>
              </a:rPr>
              <a:t>為單位 ，</a:t>
            </a:r>
            <a:r>
              <a:rPr lang="en-US" altLang="zh-TW" sz="1200" b="1" i="0" kern="1200" dirty="0">
                <a:solidFill>
                  <a:schemeClr val="tx1"/>
                </a:solidFill>
                <a:effectLst/>
                <a:latin typeface="+mn-lt"/>
                <a:ea typeface="+mn-ea"/>
                <a:cs typeface="+mn-cs"/>
              </a:rPr>
              <a:t>1word</a:t>
            </a:r>
            <a:r>
              <a:rPr lang="en-US" altLang="zh-TW" sz="1200" b="1" i="0" kern="1200" baseline="0" dirty="0">
                <a:solidFill>
                  <a:schemeClr val="tx1"/>
                </a:solidFill>
                <a:effectLst/>
                <a:latin typeface="+mn-lt"/>
                <a:ea typeface="+mn-ea"/>
                <a:cs typeface="+mn-cs"/>
              </a:rPr>
              <a:t> =4byte</a:t>
            </a:r>
            <a:r>
              <a:rPr lang="zh-TW" altLang="en-US" sz="1200" b="1" i="0" kern="1200" baseline="0" dirty="0">
                <a:solidFill>
                  <a:schemeClr val="tx1"/>
                </a:solidFill>
                <a:effectLst/>
                <a:latin typeface="+mn-lt"/>
                <a:ea typeface="+mn-ea"/>
                <a:cs typeface="+mn-cs"/>
              </a:rPr>
              <a:t> 所以需要</a:t>
            </a:r>
            <a:r>
              <a:rPr lang="en-US" altLang="zh-TW" sz="1200" b="1" i="0" kern="1200" baseline="0" dirty="0">
                <a:solidFill>
                  <a:schemeClr val="tx1"/>
                </a:solidFill>
                <a:effectLst/>
                <a:latin typeface="+mn-lt"/>
                <a:ea typeface="+mn-ea"/>
                <a:cs typeface="+mn-cs"/>
              </a:rPr>
              <a:t>byte</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offset</a:t>
            </a:r>
          </a:p>
          <a:p>
            <a:pPr fontAlgn="base"/>
            <a:r>
              <a:rPr lang="en-US" altLang="zh-TW" sz="1200" b="1" i="0" kern="1200" baseline="0" dirty="0">
                <a:solidFill>
                  <a:schemeClr val="tx1"/>
                </a:solidFill>
                <a:effectLst/>
                <a:latin typeface="+mn-lt"/>
                <a:ea typeface="+mn-ea"/>
                <a:cs typeface="+mn-cs"/>
              </a:rPr>
              <a:t>100</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101</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110</a:t>
            </a:r>
            <a:r>
              <a:rPr lang="zh-TW" altLang="en-US" sz="1200" b="1" i="0" kern="1200" baseline="0" dirty="0">
                <a:solidFill>
                  <a:schemeClr val="tx1"/>
                </a:solidFill>
                <a:effectLst/>
                <a:latin typeface="+mn-lt"/>
                <a:ea typeface="+mn-ea"/>
                <a:cs typeface="+mn-cs"/>
              </a:rPr>
              <a:t>  </a:t>
            </a:r>
            <a:r>
              <a:rPr lang="en-US" altLang="zh-TW" sz="1200" b="1" i="0" kern="1200" baseline="0" dirty="0">
                <a:solidFill>
                  <a:schemeClr val="tx1"/>
                </a:solidFill>
                <a:effectLst/>
                <a:latin typeface="+mn-lt"/>
                <a:ea typeface="+mn-ea"/>
                <a:cs typeface="+mn-cs"/>
              </a:rPr>
              <a:t>111</a:t>
            </a:r>
            <a:endParaRPr lang="en-US" altLang="zh-TW" sz="1200" b="1" i="0" kern="1200" dirty="0">
              <a:solidFill>
                <a:schemeClr val="tx1"/>
              </a:solidFill>
              <a:effectLst/>
              <a:latin typeface="+mn-lt"/>
              <a:ea typeface="+mn-ea"/>
              <a:cs typeface="+mn-cs"/>
            </a:endParaRPr>
          </a:p>
          <a:p>
            <a:pPr fontAlgn="base"/>
            <a:endParaRPr lang="en-US" altLang="zh-TW" sz="1200" b="1" i="0" kern="1200" dirty="0">
              <a:solidFill>
                <a:schemeClr val="tx1"/>
              </a:solidFill>
              <a:effectLst/>
              <a:latin typeface="+mn-lt"/>
              <a:ea typeface="+mn-ea"/>
              <a:cs typeface="+mn-cs"/>
            </a:endParaRPr>
          </a:p>
          <a:p>
            <a:pPr fontAlgn="base"/>
            <a:r>
              <a:rPr lang="en-US" altLang="zh-TW" sz="1200" b="1" i="0" kern="1200" dirty="0">
                <a:solidFill>
                  <a:schemeClr val="tx1"/>
                </a:solidFill>
                <a:effectLst/>
                <a:latin typeface="+mn-lt"/>
                <a:ea typeface="+mn-ea"/>
                <a:cs typeface="+mn-cs"/>
              </a:rPr>
              <a:t>tag</a:t>
            </a:r>
          </a:p>
          <a:p>
            <a:pPr fontAlgn="base"/>
            <a:r>
              <a:rPr lang="zh-TW" altLang="en-US" sz="1200" b="0" i="0" kern="1200" dirty="0">
                <a:solidFill>
                  <a:schemeClr val="tx1"/>
                </a:solidFill>
                <a:effectLst/>
                <a:latin typeface="+mn-lt"/>
                <a:ea typeface="+mn-ea"/>
                <a:cs typeface="+mn-cs"/>
              </a:rPr>
              <a:t>但這樣設計的問題就是，我要怎麼知道我想要的記憶體資料剛好在</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a:t>
            </a:r>
            <a:br>
              <a:rPr lang="zh-TW" altLang="en-US" sz="1200" b="0" i="0" kern="1200" dirty="0">
                <a:solidFill>
                  <a:schemeClr val="tx1"/>
                </a:solidFill>
                <a:effectLst/>
                <a:latin typeface="+mn-lt"/>
                <a:ea typeface="+mn-ea"/>
                <a:cs typeface="+mn-cs"/>
              </a:rPr>
            </a:br>
            <a:r>
              <a:rPr lang="zh-TW" altLang="en-US" sz="1200" b="0" i="0" kern="1200" dirty="0">
                <a:solidFill>
                  <a:schemeClr val="tx1"/>
                </a:solidFill>
                <a:effectLst/>
                <a:latin typeface="+mn-lt"/>
                <a:ea typeface="+mn-ea"/>
                <a:cs typeface="+mn-cs"/>
              </a:rPr>
              <a:t>答案是</a:t>
            </a:r>
            <a:r>
              <a:rPr lang="zh-TW" altLang="en-US" sz="1200" b="1" i="0" kern="1200" dirty="0">
                <a:solidFill>
                  <a:schemeClr val="tx1"/>
                </a:solidFill>
                <a:effectLst/>
                <a:latin typeface="+mn-lt"/>
                <a:ea typeface="+mn-ea"/>
                <a:cs typeface="+mn-cs"/>
              </a:rPr>
              <a:t>多設計一個</a:t>
            </a:r>
            <a:r>
              <a:rPr lang="en-US" altLang="zh-TW" sz="1200" b="1" i="0" kern="1200" dirty="0">
                <a:solidFill>
                  <a:schemeClr val="tx1"/>
                </a:solidFill>
                <a:effectLst/>
                <a:latin typeface="+mn-lt"/>
                <a:ea typeface="+mn-ea"/>
                <a:cs typeface="+mn-cs"/>
              </a:rPr>
              <a:t>tag</a:t>
            </a:r>
            <a:r>
              <a:rPr lang="zh-TW" altLang="en-US" sz="1200" b="1" i="0" kern="1200" dirty="0">
                <a:solidFill>
                  <a:schemeClr val="tx1"/>
                </a:solidFill>
                <a:effectLst/>
                <a:latin typeface="+mn-lt"/>
                <a:ea typeface="+mn-ea"/>
                <a:cs typeface="+mn-cs"/>
              </a:rPr>
              <a:t>欄位</a:t>
            </a:r>
            <a:r>
              <a:rPr lang="zh-TW" altLang="en-US" sz="1200" b="0" i="0" kern="1200" dirty="0">
                <a:solidFill>
                  <a:schemeClr val="tx1"/>
                </a:solidFill>
                <a:effectLst/>
                <a:latin typeface="+mn-lt"/>
                <a:ea typeface="+mn-ea"/>
                <a:cs typeface="+mn-cs"/>
              </a:rPr>
              <a:t>，讓</a:t>
            </a:r>
            <a:r>
              <a:rPr lang="en-US" altLang="zh-TW" sz="1200" b="0" i="0" kern="1200" dirty="0">
                <a:solidFill>
                  <a:schemeClr val="tx1"/>
                </a:solidFill>
                <a:effectLst/>
                <a:latin typeface="+mn-lt"/>
                <a:ea typeface="+mn-ea"/>
                <a:cs typeface="+mn-cs"/>
              </a:rPr>
              <a:t>tag</a:t>
            </a:r>
            <a:r>
              <a:rPr lang="zh-TW" altLang="en-US" sz="1200" b="0" i="0" kern="1200" dirty="0">
                <a:solidFill>
                  <a:schemeClr val="tx1"/>
                </a:solidFill>
                <a:effectLst/>
                <a:latin typeface="+mn-lt"/>
                <a:ea typeface="+mn-ea"/>
                <a:cs typeface="+mn-cs"/>
              </a:rPr>
              <a:t>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所紀錄的資料在原本記憶體中的位置。</a:t>
            </a:r>
            <a:r>
              <a:rPr lang="en-US" altLang="zh-TW" sz="1200" b="0" i="0" kern="1200" dirty="0">
                <a:solidFill>
                  <a:schemeClr val="tx1"/>
                </a:solidFill>
                <a:effectLst/>
                <a:latin typeface="+mn-lt"/>
                <a:ea typeface="+mn-ea"/>
                <a:cs typeface="+mn-cs"/>
              </a:rPr>
              <a:t>tag</a:t>
            </a:r>
            <a:r>
              <a:rPr lang="zh-TW" altLang="en-US" sz="1200" b="0" i="0" kern="1200" dirty="0">
                <a:solidFill>
                  <a:schemeClr val="tx1"/>
                </a:solidFill>
                <a:effectLst/>
                <a:latin typeface="+mn-lt"/>
                <a:ea typeface="+mn-ea"/>
                <a:cs typeface="+mn-cs"/>
              </a:rPr>
              <a:t>不需要完整紀錄該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存放內容的記憶體位址，他只要紀錄前面幾個</a:t>
            </a:r>
            <a:r>
              <a:rPr lang="en-US" altLang="zh-TW" sz="1200" b="0" i="0" kern="1200" dirty="0">
                <a:solidFill>
                  <a:schemeClr val="tx1"/>
                </a:solidFill>
                <a:effectLst/>
                <a:latin typeface="+mn-lt"/>
                <a:ea typeface="+mn-ea"/>
                <a:cs typeface="+mn-cs"/>
              </a:rPr>
              <a:t>bit</a:t>
            </a:r>
            <a:r>
              <a:rPr lang="zh-TW" altLang="en-US" sz="1200" b="0" i="0" kern="1200" dirty="0">
                <a:solidFill>
                  <a:schemeClr val="tx1"/>
                </a:solidFill>
                <a:effectLst/>
                <a:latin typeface="+mn-lt"/>
                <a:ea typeface="+mn-ea"/>
                <a:cs typeface="+mn-cs"/>
              </a:rPr>
              <a:t>就好了。以上圖為例，我想知道</a:t>
            </a:r>
            <a:r>
              <a:rPr lang="en-US" altLang="zh-TW" sz="1200" b="0" i="0" kern="1200" dirty="0">
                <a:solidFill>
                  <a:schemeClr val="tx1"/>
                </a:solidFill>
                <a:effectLst/>
                <a:latin typeface="+mn-lt"/>
                <a:ea typeface="+mn-ea"/>
                <a:cs typeface="+mn-cs"/>
              </a:rPr>
              <a:t>cache index 001</a:t>
            </a:r>
            <a:r>
              <a:rPr lang="zh-TW" altLang="en-US" sz="1200" b="0" i="0" kern="1200" dirty="0">
                <a:solidFill>
                  <a:schemeClr val="tx1"/>
                </a:solidFill>
                <a:effectLst/>
                <a:latin typeface="+mn-lt"/>
                <a:ea typeface="+mn-ea"/>
                <a:cs typeface="+mn-cs"/>
              </a:rPr>
              <a:t>到底是存放（</a:t>
            </a:r>
            <a:r>
              <a:rPr lang="en-US" altLang="zh-TW" sz="1200" b="0" i="0" kern="1200" dirty="0">
                <a:solidFill>
                  <a:schemeClr val="tx1"/>
                </a:solidFill>
                <a:effectLst/>
                <a:latin typeface="+mn-lt"/>
                <a:ea typeface="+mn-ea"/>
                <a:cs typeface="+mn-cs"/>
              </a:rPr>
              <a:t>00001, 01001, 10001, 11001</a:t>
            </a:r>
            <a:r>
              <a:rPr lang="zh-TW" altLang="en-US" sz="1200" b="0" i="0" kern="1200" dirty="0">
                <a:solidFill>
                  <a:schemeClr val="tx1"/>
                </a:solidFill>
                <a:effectLst/>
                <a:latin typeface="+mn-lt"/>
                <a:ea typeface="+mn-ea"/>
                <a:cs typeface="+mn-cs"/>
              </a:rPr>
              <a:t>），只要額外紀錄前兩個</a:t>
            </a:r>
            <a:r>
              <a:rPr lang="en-US" altLang="zh-TW" sz="1200" b="0" i="0" kern="1200" dirty="0">
                <a:solidFill>
                  <a:schemeClr val="tx1"/>
                </a:solidFill>
                <a:effectLst/>
                <a:latin typeface="+mn-lt"/>
                <a:ea typeface="+mn-ea"/>
                <a:cs typeface="+mn-cs"/>
              </a:rPr>
              <a:t>bit</a:t>
            </a:r>
            <a:r>
              <a:rPr lang="zh-TW" altLang="en-US" sz="1200" b="0" i="0" kern="1200" dirty="0">
                <a:solidFill>
                  <a:schemeClr val="tx1"/>
                </a:solidFill>
                <a:effectLst/>
                <a:latin typeface="+mn-lt"/>
                <a:ea typeface="+mn-ea"/>
                <a:cs typeface="+mn-cs"/>
              </a:rPr>
              <a:t>就好。</a:t>
            </a:r>
            <a:endParaRPr lang="en-US" altLang="zh-TW" sz="1200" b="0" i="0" kern="1200" dirty="0">
              <a:solidFill>
                <a:schemeClr val="tx1"/>
              </a:solidFill>
              <a:effectLst/>
              <a:latin typeface="+mn-lt"/>
              <a:ea typeface="+mn-ea"/>
              <a:cs typeface="+mn-cs"/>
            </a:endParaRPr>
          </a:p>
          <a:p>
            <a:pPr fontAlgn="base"/>
            <a:endParaRPr lang="en-US" altLang="zh-TW" sz="1200" b="0" i="0" kern="1200" dirty="0">
              <a:solidFill>
                <a:schemeClr val="tx1"/>
              </a:solidFill>
              <a:effectLst/>
              <a:latin typeface="+mn-lt"/>
              <a:ea typeface="+mn-ea"/>
              <a:cs typeface="+mn-cs"/>
            </a:endParaRPr>
          </a:p>
          <a:p>
            <a:pPr fontAlgn="base"/>
            <a:r>
              <a:rPr lang="en-US" altLang="zh-TW" sz="1200" b="1" i="0" kern="1200" dirty="0">
                <a:solidFill>
                  <a:schemeClr val="tx1"/>
                </a:solidFill>
                <a:effectLst/>
                <a:latin typeface="+mn-lt"/>
                <a:ea typeface="+mn-ea"/>
                <a:cs typeface="+mn-cs"/>
              </a:rPr>
              <a:t>Valid bit</a:t>
            </a:r>
          </a:p>
          <a:p>
            <a:pPr fontAlgn="base"/>
            <a:r>
              <a:rPr lang="zh-TW" altLang="en-US" sz="1200" b="0" i="0" kern="1200" dirty="0">
                <a:solidFill>
                  <a:schemeClr val="tx1"/>
                </a:solidFill>
                <a:effectLst/>
                <a:latin typeface="+mn-lt"/>
                <a:ea typeface="+mn-ea"/>
                <a:cs typeface="+mn-cs"/>
              </a:rPr>
              <a:t>另外</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還需要</a:t>
            </a:r>
            <a:r>
              <a:rPr lang="en-US" altLang="zh-TW" sz="1200" b="0" i="0" kern="1200" dirty="0">
                <a:solidFill>
                  <a:schemeClr val="tx1"/>
                </a:solidFill>
                <a:effectLst/>
                <a:latin typeface="+mn-lt"/>
                <a:ea typeface="+mn-ea"/>
                <a:cs typeface="+mn-cs"/>
              </a:rPr>
              <a:t>valid bit</a:t>
            </a:r>
            <a:r>
              <a:rPr lang="zh-TW" altLang="en-US" sz="1200" b="0" i="0" kern="1200" dirty="0">
                <a:solidFill>
                  <a:schemeClr val="tx1"/>
                </a:solidFill>
                <a:effectLst/>
                <a:latin typeface="+mn-lt"/>
                <a:ea typeface="+mn-ea"/>
                <a:cs typeface="+mn-cs"/>
              </a:rPr>
              <a:t>，來紀錄該</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是否包含有效資訊。例如處理器剛啟動時，</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內並沒有任何東西，此時</a:t>
            </a:r>
            <a:r>
              <a:rPr lang="en-US" altLang="zh-TW" sz="1200" b="0" i="0" kern="1200" dirty="0">
                <a:solidFill>
                  <a:schemeClr val="tx1"/>
                </a:solidFill>
                <a:effectLst/>
                <a:latin typeface="+mn-lt"/>
                <a:ea typeface="+mn-ea"/>
                <a:cs typeface="+mn-cs"/>
              </a:rPr>
              <a:t>cache</a:t>
            </a:r>
            <a:r>
              <a:rPr lang="zh-TW" altLang="en-US" sz="1200" b="0" i="0" kern="1200" dirty="0">
                <a:solidFill>
                  <a:schemeClr val="tx1"/>
                </a:solidFill>
                <a:effectLst/>
                <a:latin typeface="+mn-lt"/>
                <a:ea typeface="+mn-ea"/>
                <a:cs typeface="+mn-cs"/>
              </a:rPr>
              <a:t>內容全是無效的，要經過一段時間才會塞滿內容。</a:t>
            </a:r>
          </a:p>
          <a:p>
            <a:pPr fontAlgn="base"/>
            <a:endParaRPr lang="zh-TW" altLang="en-US" sz="1200" b="0" i="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5848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170DDA-D730-4664-9CC8-69CE7E497C8B}"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9050E7F-6663-4BAB-AC36-D906138447B3}" type="slidenum">
              <a:rPr lang="en-AU" altLang="zh-TW">
                <a:latin typeface="Times New Roman" panose="02020603050405020304" pitchFamily="18" charset="0"/>
              </a:rPr>
              <a:pPr/>
              <a:t>6</a:t>
            </a:fld>
            <a:endParaRPr lang="en-AU" altLang="zh-TW">
              <a:latin typeface="Times New Roman" panose="02020603050405020304"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769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17DFE3-3CFC-4BF9-82B7-67E9F7675CF2}"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741498-CD7B-4DC8-8E40-CCFA2B72F018}" type="slidenum">
              <a:rPr lang="en-AU" altLang="zh-TW">
                <a:latin typeface="Times New Roman" panose="02020603050405020304" pitchFamily="18" charset="0"/>
              </a:rPr>
              <a:pPr/>
              <a:t>7</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095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D564C5-2BBC-4C8F-B530-9BA11C2ABA45}"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705474-FAF0-40B5-9BA9-5D21B2BE82E1}" type="slidenum">
              <a:rPr lang="en-AU" altLang="zh-TW">
                <a:latin typeface="Times New Roman" panose="02020603050405020304" pitchFamily="18" charset="0"/>
              </a:rPr>
              <a:pPr/>
              <a:t>8</a:t>
            </a:fld>
            <a:endParaRPr lang="en-AU" altLang="zh-TW">
              <a:latin typeface="Times New Roman" panose="02020603050405020304"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9127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84360F-1BF5-492D-A2E6-59E5C8DCFDB1}"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6808900-F908-4532-B88B-D98D0551311F}" type="slidenum">
              <a:rPr lang="en-AU" altLang="zh-TW">
                <a:latin typeface="Times New Roman" panose="02020603050405020304" pitchFamily="18" charset="0"/>
              </a:rPr>
              <a:pPr/>
              <a:t>9</a:t>
            </a:fld>
            <a:endParaRPr lang="en-AU" altLang="zh-TW">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4941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AAA6D9-D1B0-45C0-B0DB-0E0E35DBF6B6}" type="datetime3">
              <a:rPr lang="en-AU" altLang="zh-TW">
                <a:latin typeface="Times New Roman" panose="02020603050405020304" pitchFamily="18" charset="0"/>
              </a:rPr>
              <a:pPr/>
              <a:t>15 December, 2020</a:t>
            </a:fld>
            <a:endParaRPr lang="en-AU" altLang="zh-TW">
              <a:latin typeface="Times New Roman" panose="02020603050405020304" pitchFamily="18" charset="0"/>
            </a:endParaRPr>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35D132-8E9C-4B70-8032-B8C337FAC097}" type="slidenum">
              <a:rPr lang="en-AU" altLang="zh-TW">
                <a:latin typeface="Times New Roman" panose="02020603050405020304" pitchFamily="18" charset="0"/>
              </a:rPr>
              <a:pPr/>
              <a:t>10</a:t>
            </a:fld>
            <a:endParaRPr lang="en-AU" altLang="zh-TW">
              <a:latin typeface="Times New Roman" panose="02020603050405020304"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4660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12/15/2020</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7161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12/15/2020</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0057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12/15/2020</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4365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矩形 4"/>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6" name="標題 5"/>
          <p:cNvSpPr>
            <a:spLocks noGrp="1"/>
          </p:cNvSpPr>
          <p:nvPr>
            <p:ph type="title"/>
          </p:nvPr>
        </p:nvSpPr>
        <p:spPr/>
        <p:txBody>
          <a:bodyPr/>
          <a:lstStyle/>
          <a:p>
            <a:r>
              <a:rPr lang="zh-TW" altLang="en-US"/>
              <a:t>按一下以編輯母片標題樣式</a:t>
            </a:r>
          </a:p>
        </p:txBody>
      </p:sp>
      <p:sp>
        <p:nvSpPr>
          <p:cNvPr id="8" name="Rectangle 19"/>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新細明體" panose="02020500000000000000" pitchFamily="18" charset="-120"/>
              </a:defRPr>
            </a:lvl1pPr>
          </a:lstStyle>
          <a:p>
            <a:pPr fontAlgn="base">
              <a:spcBef>
                <a:spcPct val="0"/>
              </a:spcBef>
              <a:spcAft>
                <a:spcPct val="0"/>
              </a:spcAft>
            </a:pPr>
            <a:endParaRPr lang="en-AU" altLang="zh-TW" dirty="0">
              <a:solidFill>
                <a:srgbClr val="000000"/>
              </a:solidFill>
            </a:endParaRPr>
          </a:p>
        </p:txBody>
      </p:sp>
    </p:spTree>
    <p:extLst>
      <p:ext uri="{BB962C8B-B14F-4D97-AF65-F5344CB8AC3E}">
        <p14:creationId xmlns:p14="http://schemas.microsoft.com/office/powerpoint/2010/main" val="204627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t>2020/12/15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t>‹#›</a:t>
            </a:fld>
            <a:endParaRPr lang="zh-TW" altLang="en-US"/>
          </a:p>
        </p:txBody>
      </p:sp>
    </p:spTree>
    <p:extLst>
      <p:ext uri="{BB962C8B-B14F-4D97-AF65-F5344CB8AC3E}">
        <p14:creationId xmlns:p14="http://schemas.microsoft.com/office/powerpoint/2010/main" val="328000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TW" altLang="en-US"/>
              <a:t>按一下以編輯母片標題樣式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A61015F-7CC6-4D0A-9D87-873EA4C304CC}" type="datetimeFigureOut">
              <a:rPr lang="en-US" smtClean="0"/>
              <a:t>12/15/2020</a:t>
            </a:fld>
            <a:endParaRPr lang="en-US" dirty="0"/>
          </a:p>
        </p:txBody>
      </p:sp>
      <p:sp>
        <p:nvSpPr>
          <p:cNvPr id="5" name="Footer Placeholder 4"/>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32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12/15/2020</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24128"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a:t>編輯母片文字樣式</a:t>
            </a:r>
          </a:p>
        </p:txBody>
      </p:sp>
      <p:sp>
        <p:nvSpPr>
          <p:cNvPr id="6" name="Content Placeholder 5"/>
          <p:cNvSpPr>
            <a:spLocks noGrp="1"/>
          </p:cNvSpPr>
          <p:nvPr>
            <p:ph sz="quarter" idx="4"/>
          </p:nvPr>
        </p:nvSpPr>
        <p:spPr>
          <a:xfrm>
            <a:off x="5989320" y="2967788"/>
            <a:ext cx="4754880" cy="33415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12/15/2020</a:t>
            </a:fld>
            <a:endParaRPr lang="en-US" dirty="0"/>
          </a:p>
        </p:txBody>
      </p:sp>
      <p:sp>
        <p:nvSpPr>
          <p:cNvPr id="8" name="Footer Placeholder 7"/>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81827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12/15/2020</a:t>
            </a:fld>
            <a:endParaRPr lang="en-US" dirty="0"/>
          </a:p>
        </p:txBody>
      </p:sp>
      <p:sp>
        <p:nvSpPr>
          <p:cNvPr id="4" name="Footer Placeholder 3"/>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10435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12/15/2020</a:t>
            </a:fld>
            <a:endParaRPr lang="en-US" dirty="0"/>
          </a:p>
        </p:txBody>
      </p:sp>
      <p:sp>
        <p:nvSpPr>
          <p:cNvPr id="3" name="Footer Placeholder 2"/>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130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TW" altLang="en-US"/>
              <a:t>按一下以編輯母片標題樣式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05C68B11-C5A8-448C-8CE9-B1A273C79CFC}" type="datetimeFigureOut">
              <a:rPr lang="en-US" smtClean="0"/>
              <a:t>12/15/2020</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6783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C7616CA0-919D-4A49-9C8A-62FDFB3A5183}" type="datetimeFigureOut">
              <a:rPr lang="en-US" smtClean="0"/>
              <a:t>12/15/2020</a:t>
            </a:fld>
            <a:endParaRPr lang="en-US" dirty="0"/>
          </a:p>
        </p:txBody>
      </p:sp>
      <p:sp>
        <p:nvSpPr>
          <p:cNvPr id="6" name="Footer Placeholder 5"/>
          <p:cNvSpPr>
            <a:spLocks noGrp="1"/>
          </p:cNvSpPr>
          <p:nvPr>
            <p:ph type="ftr" sz="quarter" idx="11"/>
          </p:nvPr>
        </p:nvSpPr>
        <p:spPr/>
        <p:txBody>
          <a:bodyPr/>
          <a:lstStyle/>
          <a:p>
            <a:pPr fontAlgn="base">
              <a:spcBef>
                <a:spcPct val="0"/>
              </a:spcBef>
              <a:spcAft>
                <a:spcPct val="0"/>
              </a:spcAft>
            </a:pPr>
            <a:endParaRPr lang="en-AU" altLang="zh-TW" dirty="0">
              <a:solidFill>
                <a:srgbClr val="000000"/>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9212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12/15/2020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fontAlgn="base">
              <a:spcBef>
                <a:spcPct val="0"/>
              </a:spcBef>
              <a:spcAft>
                <a:spcPct val="0"/>
              </a:spcAft>
            </a:pPr>
            <a:endParaRPr lang="en-AU" altLang="zh-TW" dirty="0">
              <a:solidFill>
                <a:srgbClr val="000000"/>
              </a:solidFill>
            </a:endParaRP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descr="MK Logo.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2159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bwMode="auto">
          <a:xfrm>
            <a:off x="-3754" y="5952226"/>
            <a:ext cx="2168984" cy="9057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4588601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507442" y="5868237"/>
            <a:ext cx="7772400" cy="664604"/>
          </a:xfrm>
        </p:spPr>
        <p:txBody>
          <a:bodyPr>
            <a:normAutofit/>
          </a:bodyPr>
          <a:lstStyle/>
          <a:p>
            <a:pPr eaLnBrk="1" hangingPunct="1"/>
            <a:r>
              <a:rPr lang="zh-TW" altLang="en-US" sz="3600" dirty="0">
                <a:ea typeface="新細明體" panose="02020500000000000000" pitchFamily="18" charset="-120"/>
              </a:rPr>
              <a:t>計算機組織 </a:t>
            </a:r>
            <a:r>
              <a:rPr lang="en-US" altLang="zh-TW" sz="3600" dirty="0">
                <a:ea typeface="新細明體" panose="02020500000000000000" pitchFamily="18" charset="-120"/>
              </a:rPr>
              <a:t>Lab</a:t>
            </a:r>
            <a:r>
              <a:rPr lang="zh-TW" altLang="en-US" sz="3600" dirty="0">
                <a:ea typeface="新細明體" panose="02020500000000000000" pitchFamily="18" charset="-120"/>
              </a:rPr>
              <a:t> </a:t>
            </a:r>
            <a:r>
              <a:rPr lang="en-US" altLang="zh-TW" sz="3600" dirty="0">
                <a:ea typeface="新細明體" panose="02020500000000000000" pitchFamily="18" charset="-120"/>
              </a:rPr>
              <a:t>5</a:t>
            </a:r>
          </a:p>
        </p:txBody>
      </p:sp>
      <p:sp>
        <p:nvSpPr>
          <p:cNvPr id="18435" name="Rectangle 5"/>
          <p:cNvSpPr>
            <a:spLocks noGrp="1" noChangeArrowheads="1"/>
          </p:cNvSpPr>
          <p:nvPr>
            <p:ph type="subTitle" idx="1"/>
          </p:nvPr>
        </p:nvSpPr>
        <p:spPr>
          <a:xfrm>
            <a:off x="3668961" y="5098796"/>
            <a:ext cx="5832475" cy="769441"/>
          </a:xfrm>
        </p:spPr>
        <p:txBody>
          <a:bodyPr/>
          <a:lstStyle/>
          <a:p>
            <a:r>
              <a:rPr lang="zh-TW" altLang="en-US" sz="4400" dirty="0"/>
              <a:t>快取行為模擬</a:t>
            </a:r>
            <a:endParaRPr lang="en-US" altLang="zh-TW" sz="4400" dirty="0"/>
          </a:p>
        </p:txBody>
      </p:sp>
    </p:spTree>
    <p:extLst>
      <p:ext uri="{BB962C8B-B14F-4D97-AF65-F5344CB8AC3E}">
        <p14:creationId xmlns:p14="http://schemas.microsoft.com/office/powerpoint/2010/main" val="225511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72919" y="622997"/>
            <a:ext cx="9720072" cy="868981"/>
          </a:xfrm>
        </p:spPr>
        <p:txBody>
          <a:bodyPr/>
          <a:lstStyle/>
          <a:p>
            <a:pPr eaLnBrk="1" hangingPunct="1"/>
            <a:r>
              <a:rPr lang="en-US" altLang="zh-TW" dirty="0"/>
              <a:t>Direct-mapped Cache Example (5/6)</a:t>
            </a:r>
            <a:endParaRPr lang="en-AU" altLang="zh-TW" dirty="0">
              <a:ea typeface="新細明體" panose="02020500000000000000" pitchFamily="18" charset="-120"/>
            </a:endParaRPr>
          </a:p>
        </p:txBody>
      </p:sp>
      <p:graphicFrame>
        <p:nvGraphicFramePr>
          <p:cNvPr id="263171" name="Group 3"/>
          <p:cNvGraphicFramePr>
            <a:graphicFrameLocks noGrp="1"/>
          </p:cNvGraphicFramePr>
          <p:nvPr>
            <p:extLst>
              <p:ext uri="{D42A27DB-BD31-4B8C-83A1-F6EECF244321}">
                <p14:modId xmlns:p14="http://schemas.microsoft.com/office/powerpoint/2010/main" val="1319564673"/>
              </p:ext>
            </p:extLst>
          </p:nvPr>
        </p:nvGraphicFramePr>
        <p:xfrm>
          <a:off x="3071813" y="3456738"/>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Mem[10000]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Mem[11010]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011</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Mem[00011]</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2168592962"/>
              </p:ext>
            </p:extLst>
          </p:nvPr>
        </p:nvGraphicFramePr>
        <p:xfrm>
          <a:off x="3071814" y="1853363"/>
          <a:ext cx="6072187" cy="146685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Word </a:t>
                      </a:r>
                      <a:r>
                        <a:rPr kumimoji="0" lang="en-US" sz="1800" b="0" i="0" u="none" strike="noStrike" cap="none" normalizeH="0" baseline="0" dirty="0" err="1">
                          <a:ln>
                            <a:noFill/>
                          </a:ln>
                          <a:solidFill>
                            <a:schemeClr val="tx1"/>
                          </a:solidFill>
                          <a:effectLst/>
                          <a:latin typeface="Arial" panose="020B0604020202020204" pitchFamily="34" charset="0"/>
                        </a:rPr>
                        <a:t>addr</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Cache block</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3</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00 011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6298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772920" y="625409"/>
            <a:ext cx="9720072" cy="901940"/>
          </a:xfrm>
        </p:spPr>
        <p:txBody>
          <a:bodyPr/>
          <a:lstStyle/>
          <a:p>
            <a:pPr eaLnBrk="1" hangingPunct="1"/>
            <a:r>
              <a:rPr lang="en-US" altLang="zh-TW" dirty="0"/>
              <a:t>Direct-mapped Cache Example (6/6)</a:t>
            </a:r>
            <a:endParaRPr lang="en-AU" altLang="zh-TW" dirty="0">
              <a:ea typeface="新細明體" panose="02020500000000000000" pitchFamily="18" charset="-120"/>
            </a:endParaRPr>
          </a:p>
        </p:txBody>
      </p:sp>
      <p:graphicFrame>
        <p:nvGraphicFramePr>
          <p:cNvPr id="265219" name="Group 3"/>
          <p:cNvGraphicFramePr>
            <a:graphicFrameLocks noGrp="1"/>
          </p:cNvGraphicFramePr>
          <p:nvPr>
            <p:extLst>
              <p:ext uri="{D42A27DB-BD31-4B8C-83A1-F6EECF244321}">
                <p14:modId xmlns:p14="http://schemas.microsoft.com/office/powerpoint/2010/main" val="607178016"/>
              </p:ext>
            </p:extLst>
          </p:nvPr>
        </p:nvGraphicFramePr>
        <p:xfrm>
          <a:off x="3071813" y="3446690"/>
          <a:ext cx="6096000" cy="3306465"/>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V</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Tag</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Y</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241">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010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rgbClr val="FF0000"/>
                          </a:solidFill>
                          <a:effectLst/>
                          <a:latin typeface="Arial" panose="020B0604020202020204" pitchFamily="34" charset="0"/>
                        </a:rPr>
                        <a:t>Y</a:t>
                      </a:r>
                      <a:endParaRPr kumimoji="0" lang="en-AU" altLang="zh-TW" sz="18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rgbClr val="FF0000"/>
                          </a:solidFill>
                          <a:effectLst/>
                          <a:latin typeface="Arial" panose="020B0604020202020204" pitchFamily="34" charset="0"/>
                        </a:rPr>
                        <a:t>Mem[10010]</a:t>
                      </a:r>
                      <a:endParaRPr kumimoji="0" lang="en-AU" altLang="zh-TW" sz="18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Mem[00011]</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Mem[10110]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3820765278"/>
              </p:ext>
            </p:extLst>
          </p:nvPr>
        </p:nvGraphicFramePr>
        <p:xfrm>
          <a:off x="3071814" y="2556748"/>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18</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3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120816"/>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a:xfrm>
            <a:off x="781656" y="776325"/>
            <a:ext cx="11013016" cy="762000"/>
          </a:xfrm>
        </p:spPr>
        <p:txBody>
          <a:bodyPr/>
          <a:lstStyle/>
          <a:p>
            <a:pPr eaLnBrk="1" hangingPunct="1"/>
            <a:r>
              <a:rPr lang="en-US" dirty="0"/>
              <a:t>Associative Cache Example </a:t>
            </a:r>
            <a:r>
              <a:rPr lang="en-US" altLang="zh-TW" dirty="0"/>
              <a:t>(1/3)</a:t>
            </a:r>
            <a:endParaRPr lang="en-AU" altLang="zh-TW" dirty="0">
              <a:ea typeface="新細明體" panose="02020500000000000000" pitchFamily="18" charset="-120"/>
            </a:endParaRPr>
          </a:p>
        </p:txBody>
      </p:sp>
    </p:spTree>
    <p:extLst>
      <p:ext uri="{BB962C8B-B14F-4D97-AF65-F5344CB8AC3E}">
        <p14:creationId xmlns:p14="http://schemas.microsoft.com/office/powerpoint/2010/main" val="183030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65"/>
          <p:cNvSpPr>
            <a:spLocks noGrp="1" noChangeArrowheads="1"/>
          </p:cNvSpPr>
          <p:nvPr>
            <p:ph idx="1"/>
          </p:nvPr>
        </p:nvSpPr>
        <p:spPr>
          <a:xfrm>
            <a:off x="760414" y="1778558"/>
            <a:ext cx="11266486" cy="3399889"/>
          </a:xfrm>
        </p:spPr>
        <p:txBody>
          <a:bodyPr>
            <a:normAutofit/>
          </a:bodyPr>
          <a:lstStyle/>
          <a:p>
            <a:pPr eaLnBrk="1" hangingPunct="1"/>
            <a:r>
              <a:rPr lang="en-US" sz="3200" dirty="0"/>
              <a:t>Compare 4-block caches</a:t>
            </a:r>
          </a:p>
          <a:p>
            <a:pPr lvl="1" eaLnBrk="1" hangingPunct="1"/>
            <a:r>
              <a:rPr lang="en-US" sz="2800" dirty="0"/>
              <a:t>Direct mapped, 2-way set associative, fully associative</a:t>
            </a:r>
          </a:p>
          <a:p>
            <a:pPr lvl="1" eaLnBrk="1" hangingPunct="1"/>
            <a:r>
              <a:rPr lang="en-US" sz="2800" dirty="0"/>
              <a:t>Block access sequence: 0, 8, 0, 6, 8</a:t>
            </a:r>
          </a:p>
          <a:p>
            <a:pPr eaLnBrk="1" hangingPunct="1">
              <a:spcBef>
                <a:spcPct val="50000"/>
              </a:spcBef>
            </a:pPr>
            <a:r>
              <a:rPr lang="en-US" sz="3200" dirty="0"/>
              <a:t>Direct mapped</a:t>
            </a:r>
          </a:p>
          <a:p>
            <a:pPr lvl="1" eaLnBrk="1" hangingPunct="1">
              <a:spcBef>
                <a:spcPct val="50000"/>
              </a:spcBef>
            </a:pPr>
            <a:r>
              <a:rPr lang="en-US" altLang="zh-TW" sz="2800" dirty="0"/>
              <a:t>Cache index = Block address % block numbers</a:t>
            </a:r>
            <a:endParaRPr lang="zh-TW" altLang="en-US" sz="2800" dirty="0"/>
          </a:p>
          <a:p>
            <a:pPr lvl="1" eaLnBrk="1" hangingPunct="1">
              <a:spcBef>
                <a:spcPct val="50000"/>
              </a:spcBef>
            </a:pPr>
            <a:endParaRPr lang="en-US" dirty="0"/>
          </a:p>
        </p:txBody>
      </p:sp>
      <p:sp>
        <p:nvSpPr>
          <p:cNvPr id="46083" name="Rectangle 64"/>
          <p:cNvSpPr>
            <a:spLocks noGrp="1" noChangeArrowheads="1"/>
          </p:cNvSpPr>
          <p:nvPr>
            <p:ph type="title"/>
          </p:nvPr>
        </p:nvSpPr>
        <p:spPr>
          <a:xfrm>
            <a:off x="772925" y="693335"/>
            <a:ext cx="9720072" cy="813917"/>
          </a:xfrm>
        </p:spPr>
        <p:txBody>
          <a:bodyPr/>
          <a:lstStyle/>
          <a:p>
            <a:pPr eaLnBrk="1" hangingPunct="1"/>
            <a:r>
              <a:rPr lang="en-US" dirty="0"/>
              <a:t>Associativity Example </a:t>
            </a:r>
            <a:r>
              <a:rPr lang="en-US" altLang="zh-TW" dirty="0"/>
              <a:t>(2/3)</a:t>
            </a:r>
            <a:endParaRPr lang="en-AU" altLang="zh-TW" dirty="0">
              <a:ea typeface="新細明體" panose="02020500000000000000" pitchFamily="18" charset="-120"/>
            </a:endParaRPr>
          </a:p>
        </p:txBody>
      </p:sp>
      <p:graphicFrame>
        <p:nvGraphicFramePr>
          <p:cNvPr id="304132" name="Group 4"/>
          <p:cNvGraphicFramePr>
            <a:graphicFrameLocks noGrp="1"/>
          </p:cNvGraphicFramePr>
          <p:nvPr>
            <p:extLst>
              <p:ext uri="{D42A27DB-BD31-4B8C-83A1-F6EECF244321}">
                <p14:modId xmlns:p14="http://schemas.microsoft.com/office/powerpoint/2010/main" val="26396077"/>
              </p:ext>
            </p:extLst>
          </p:nvPr>
        </p:nvGraphicFramePr>
        <p:xfrm>
          <a:off x="1705233" y="5050392"/>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index</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1</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2</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3</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chemeClr val="hlink"/>
                          </a:solidFill>
                          <a:effectLst/>
                          <a:latin typeface="Arial" panose="020B0604020202020204" pitchFamily="34" charset="0"/>
                        </a:rPr>
                        <a:t>Mem[0]</a:t>
                      </a:r>
                      <a:endParaRPr kumimoji="0" lang="en-AU" altLang="zh-TW" sz="14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[8]</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rgbClr val="FF0000"/>
                          </a:solidFill>
                          <a:effectLst/>
                          <a:latin typeface="Arial" panose="020B0604020202020204" pitchFamily="34" charset="0"/>
                        </a:rPr>
                        <a:t>Mem</a:t>
                      </a:r>
                      <a:r>
                        <a:rPr kumimoji="0" lang="en-US" sz="1400" b="1" i="0" u="none" strike="noStrike" cap="none" normalizeH="0" baseline="0" dirty="0">
                          <a:ln>
                            <a:noFill/>
                          </a:ln>
                          <a:solidFill>
                            <a:srgbClr val="FF0000"/>
                          </a:solidFill>
                          <a:effectLst/>
                          <a:latin typeface="Arial" panose="020B0604020202020204" pitchFamily="34" charset="0"/>
                        </a:rPr>
                        <a:t>[0]</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2</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a:ln>
                            <a:noFill/>
                          </a:ln>
                          <a:solidFill>
                            <a:schemeClr val="tx1"/>
                          </a:solidFill>
                          <a:effectLst/>
                          <a:latin typeface="Arial" panose="020B0604020202020204" pitchFamily="34" charset="0"/>
                        </a:rPr>
                        <a:t>Mem</a:t>
                      </a:r>
                      <a:r>
                        <a:rPr kumimoji="0" lang="en-US" sz="1400" b="0" i="0" u="none" strike="noStrike" cap="none" normalizeH="0" baseline="0" dirty="0">
                          <a:ln>
                            <a:noFill/>
                          </a:ln>
                          <a:solidFill>
                            <a:schemeClr val="tx1"/>
                          </a:solidFill>
                          <a:effectLst/>
                          <a:latin typeface="Arial" panose="020B0604020202020204" pitchFamily="34" charset="0"/>
                        </a:rPr>
                        <a:t>[0]</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hlink"/>
                          </a:solidFill>
                          <a:effectLst/>
                          <a:latin typeface="Arial" panose="020B0604020202020204" pitchFamily="34" charset="0"/>
                        </a:rPr>
                        <a:t>Mem[6]</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a:ln>
                            <a:noFill/>
                          </a:ln>
                          <a:solidFill>
                            <a:srgbClr val="FF0000"/>
                          </a:solidFill>
                          <a:effectLst/>
                          <a:latin typeface="Arial" panose="020B0604020202020204" pitchFamily="34" charset="0"/>
                        </a:rPr>
                        <a:t>Mem[8]</a:t>
                      </a:r>
                      <a:endParaRPr kumimoji="0" lang="en-AU" altLang="zh-TW" sz="1400" b="1" i="0" u="none" strike="noStrike" cap="none" normalizeH="0" baseline="0" dirty="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矩形 1"/>
          <p:cNvSpPr/>
          <p:nvPr/>
        </p:nvSpPr>
        <p:spPr bwMode="auto">
          <a:xfrm>
            <a:off x="2708532" y="6230423"/>
            <a:ext cx="1016000" cy="2286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4" name="文字方塊 3"/>
          <p:cNvSpPr txBox="1"/>
          <p:nvPr/>
        </p:nvSpPr>
        <p:spPr>
          <a:xfrm>
            <a:off x="8639505" y="5225952"/>
            <a:ext cx="1555530" cy="369332"/>
          </a:xfrm>
          <a:prstGeom prst="rect">
            <a:avLst/>
          </a:prstGeom>
          <a:noFill/>
        </p:spPr>
        <p:txBody>
          <a:bodyPr wrap="square" rtlCol="0">
            <a:spAutoFit/>
          </a:bodyPr>
          <a:lstStyle/>
          <a:p>
            <a:r>
              <a:rPr lang="en-US" altLang="zh-TW" dirty="0"/>
              <a:t>Cache index</a:t>
            </a:r>
            <a:endParaRPr lang="zh-TW" altLang="en-US" dirty="0"/>
          </a:p>
        </p:txBody>
      </p:sp>
    </p:spTree>
    <p:extLst>
      <p:ext uri="{BB962C8B-B14F-4D97-AF65-F5344CB8AC3E}">
        <p14:creationId xmlns:p14="http://schemas.microsoft.com/office/powerpoint/2010/main" val="251134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19"/>
          <p:cNvSpPr>
            <a:spLocks noGrp="1" noChangeArrowheads="1"/>
          </p:cNvSpPr>
          <p:nvPr>
            <p:ph idx="1"/>
          </p:nvPr>
        </p:nvSpPr>
        <p:spPr>
          <a:xfrm>
            <a:off x="768542" y="1708344"/>
            <a:ext cx="8270875" cy="719137"/>
          </a:xfrm>
        </p:spPr>
        <p:txBody>
          <a:bodyPr>
            <a:normAutofit/>
          </a:bodyPr>
          <a:lstStyle/>
          <a:p>
            <a:pPr marL="342900" indent="-342900">
              <a:spcBef>
                <a:spcPct val="20000"/>
              </a:spcBef>
              <a:buClr>
                <a:schemeClr val="folHlink"/>
              </a:buClr>
              <a:buSzPct val="60000"/>
              <a:buFont typeface="Wingdings" panose="05000000000000000000" pitchFamily="2" charset="2"/>
              <a:buChar char="n"/>
            </a:pPr>
            <a:r>
              <a:rPr lang="en-US" sz="3200" dirty="0">
                <a:latin typeface="Arial" panose="020B0604020202020204" pitchFamily="34" charset="0"/>
              </a:rPr>
              <a:t>2-way set associative</a:t>
            </a:r>
          </a:p>
        </p:txBody>
      </p:sp>
      <p:sp>
        <p:nvSpPr>
          <p:cNvPr id="47107" name="Rectangle 118"/>
          <p:cNvSpPr>
            <a:spLocks noGrp="1" noChangeArrowheads="1"/>
          </p:cNvSpPr>
          <p:nvPr>
            <p:ph type="title"/>
          </p:nvPr>
        </p:nvSpPr>
        <p:spPr>
          <a:xfrm>
            <a:off x="768541" y="527611"/>
            <a:ext cx="9720072" cy="1128516"/>
          </a:xfrm>
        </p:spPr>
        <p:txBody>
          <a:bodyPr/>
          <a:lstStyle/>
          <a:p>
            <a:pPr eaLnBrk="1" hangingPunct="1"/>
            <a:r>
              <a:rPr lang="en-US" dirty="0"/>
              <a:t>Associativity Example </a:t>
            </a:r>
            <a:r>
              <a:rPr lang="en-US" altLang="zh-TW" dirty="0"/>
              <a:t>(3/3)</a:t>
            </a:r>
            <a:endParaRPr lang="en-AU" altLang="zh-TW" dirty="0">
              <a:ea typeface="新細明體" panose="02020500000000000000" pitchFamily="18" charset="-120"/>
            </a:endParaRPr>
          </a:p>
        </p:txBody>
      </p:sp>
      <p:graphicFrame>
        <p:nvGraphicFramePr>
          <p:cNvPr id="306180" name="Group 4"/>
          <p:cNvGraphicFramePr>
            <a:graphicFrameLocks noGrp="1"/>
          </p:cNvGraphicFramePr>
          <p:nvPr>
            <p:extLst>
              <p:ext uri="{D42A27DB-BD31-4B8C-83A1-F6EECF244321}">
                <p14:modId xmlns:p14="http://schemas.microsoft.com/office/powerpoint/2010/main" val="3974054908"/>
              </p:ext>
            </p:extLst>
          </p:nvPr>
        </p:nvGraphicFramePr>
        <p:xfrm>
          <a:off x="1343216" y="2427480"/>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Block address</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index</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Set 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Set 1</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a:ln>
                            <a:noFill/>
                          </a:ln>
                          <a:solidFill>
                            <a:schemeClr val="hlink"/>
                          </a:solidFill>
                          <a:effectLst/>
                          <a:latin typeface="Arial" panose="020B0604020202020204" pitchFamily="34" charset="0"/>
                        </a:rPr>
                        <a:t>Mem</a:t>
                      </a:r>
                      <a:r>
                        <a:rPr kumimoji="0" lang="en-US" sz="1400" b="1" i="0" u="none" strike="noStrike" cap="none" normalizeH="0" baseline="0" dirty="0">
                          <a:ln>
                            <a:noFill/>
                          </a:ln>
                          <a:solidFill>
                            <a:schemeClr val="hlink"/>
                          </a:solidFill>
                          <a:effectLst/>
                          <a:latin typeface="Arial" panose="020B0604020202020204" pitchFamily="34" charset="0"/>
                        </a:rPr>
                        <a:t>[0]</a:t>
                      </a:r>
                      <a:endParaRPr kumimoji="0" lang="en-AU" altLang="zh-TW" sz="14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hlink"/>
                          </a:solidFill>
                          <a:effectLst/>
                          <a:latin typeface="Arial" panose="020B0604020202020204" pitchFamily="34" charset="0"/>
                        </a:rPr>
                        <a:t>Mem[8]</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Mem[0]</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a:ln>
                            <a:noFill/>
                          </a:ln>
                          <a:solidFill>
                            <a:schemeClr val="tx1"/>
                          </a:solidFill>
                          <a:effectLst/>
                          <a:latin typeface="Arial" panose="020B0604020202020204" pitchFamily="34" charset="0"/>
                        </a:rPr>
                        <a:t>Mem[8]</a:t>
                      </a:r>
                      <a:endParaRPr kumimoji="0" lang="en-AU" altLang="zh-TW" sz="14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FF0000"/>
                          </a:solidFill>
                          <a:effectLst/>
                          <a:latin typeface="Arial" panose="020B0604020202020204" pitchFamily="34" charset="0"/>
                        </a:rPr>
                        <a:t>Mem[6]</a:t>
                      </a:r>
                      <a:endParaRPr kumimoji="0" lang="en-AU" altLang="zh-TW" sz="14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FF0000"/>
                          </a:solidFill>
                          <a:effectLst/>
                          <a:latin typeface="Arial" panose="020B0604020202020204" pitchFamily="34" charset="0"/>
                        </a:rPr>
                        <a:t>Mem[8]</a:t>
                      </a:r>
                      <a:endParaRPr kumimoji="0" lang="en-AU" altLang="zh-TW" sz="1400" b="1" i="0" u="none" strike="noStrike" cap="none" normalizeH="0" baseline="0">
                        <a:ln>
                          <a:noFill/>
                        </a:ln>
                        <a:solidFill>
                          <a:srgbClr val="FF0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67" name="Rectangle 62"/>
          <p:cNvSpPr>
            <a:spLocks noChangeArrowheads="1"/>
          </p:cNvSpPr>
          <p:nvPr/>
        </p:nvSpPr>
        <p:spPr bwMode="auto">
          <a:xfrm>
            <a:off x="768541" y="4443606"/>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sz="3200" dirty="0"/>
              <a:t>Fully associative</a:t>
            </a:r>
          </a:p>
        </p:txBody>
      </p:sp>
      <p:graphicFrame>
        <p:nvGraphicFramePr>
          <p:cNvPr id="306239" name="Group 63"/>
          <p:cNvGraphicFramePr>
            <a:graphicFrameLocks noGrp="1"/>
          </p:cNvGraphicFramePr>
          <p:nvPr>
            <p:extLst>
              <p:ext uri="{D42A27DB-BD31-4B8C-83A1-F6EECF244321}">
                <p14:modId xmlns:p14="http://schemas.microsoft.com/office/powerpoint/2010/main" val="4195609558"/>
              </p:ext>
            </p:extLst>
          </p:nvPr>
        </p:nvGraphicFramePr>
        <p:xfrm>
          <a:off x="1343216" y="5091305"/>
          <a:ext cx="6985000" cy="1609728"/>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Block address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Cache content after access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Mem[0]</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Mem[8]</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Mem[0]</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miss</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Mem[8]</a:t>
                      </a:r>
                      <a:endParaRPr kumimoji="0" lang="en-AU" altLang="zh-TW" sz="14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chemeClr val="accent1"/>
                          </a:solidFill>
                          <a:effectLst/>
                          <a:latin typeface="Arial" panose="020B0604020202020204" pitchFamily="34" charset="0"/>
                        </a:rPr>
                        <a:t>Mem[6]</a:t>
                      </a:r>
                      <a:endParaRPr kumimoji="0" lang="en-AU" altLang="zh-TW" sz="1400" b="1" i="0" u="none" strike="noStrike" cap="none" normalizeH="0" baseline="0">
                        <a:ln>
                          <a:noFill/>
                        </a:ln>
                        <a:solidFill>
                          <a:schemeClr val="accent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8</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hit</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Mem[0]</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a:ln>
                            <a:noFill/>
                          </a:ln>
                          <a:solidFill>
                            <a:srgbClr val="008000"/>
                          </a:solidFill>
                          <a:effectLst/>
                          <a:latin typeface="Arial" panose="020B0604020202020204" pitchFamily="34" charset="0"/>
                        </a:rPr>
                        <a:t>Mem[8]</a:t>
                      </a:r>
                      <a:endParaRPr kumimoji="0" lang="en-AU" altLang="zh-TW" sz="1400" b="1" i="0" u="none" strike="noStrike" cap="none" normalizeH="0" baseline="0">
                        <a:ln>
                          <a:noFill/>
                        </a:ln>
                        <a:solidFill>
                          <a:srgbClr val="008000"/>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a:ln>
                            <a:noFill/>
                          </a:ln>
                          <a:solidFill>
                            <a:schemeClr val="tx1"/>
                          </a:solidFill>
                          <a:effectLst/>
                          <a:latin typeface="Arial" panose="020B0604020202020204" pitchFamily="34" charset="0"/>
                        </a:rPr>
                        <a:t>Mem[6]</a:t>
                      </a:r>
                      <a:endParaRPr kumimoji="0" lang="en-AU" altLang="zh-TW" sz="14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4709291" y="1805737"/>
            <a:ext cx="4339650" cy="369332"/>
          </a:xfrm>
          <a:prstGeom prst="rect">
            <a:avLst/>
          </a:prstGeom>
        </p:spPr>
        <p:txBody>
          <a:bodyPr wrap="none">
            <a:spAutoFit/>
          </a:bodyPr>
          <a:lstStyle/>
          <a:p>
            <a:pPr lvl="1"/>
            <a:r>
              <a:rPr lang="en-US" altLang="zh-TW" dirty="0"/>
              <a:t>Block access sequence: 0, 8, 0, 6, 8</a:t>
            </a:r>
          </a:p>
        </p:txBody>
      </p:sp>
      <p:sp>
        <p:nvSpPr>
          <p:cNvPr id="9" name="矩形 8"/>
          <p:cNvSpPr/>
          <p:nvPr/>
        </p:nvSpPr>
        <p:spPr>
          <a:xfrm>
            <a:off x="4752156" y="4511352"/>
            <a:ext cx="4339650" cy="369332"/>
          </a:xfrm>
          <a:prstGeom prst="rect">
            <a:avLst/>
          </a:prstGeom>
        </p:spPr>
        <p:txBody>
          <a:bodyPr wrap="none">
            <a:spAutoFit/>
          </a:bodyPr>
          <a:lstStyle/>
          <a:p>
            <a:pPr lvl="1"/>
            <a:r>
              <a:rPr lang="en-US" altLang="zh-TW" dirty="0"/>
              <a:t>Block access sequence: 0, 8, 0, 6, 8</a:t>
            </a:r>
          </a:p>
        </p:txBody>
      </p:sp>
      <p:sp>
        <p:nvSpPr>
          <p:cNvPr id="4" name="矩形 3"/>
          <p:cNvSpPr/>
          <p:nvPr/>
        </p:nvSpPr>
        <p:spPr>
          <a:xfrm>
            <a:off x="1589814" y="4108147"/>
            <a:ext cx="5243743" cy="369332"/>
          </a:xfrm>
          <a:prstGeom prst="rect">
            <a:avLst/>
          </a:prstGeom>
        </p:spPr>
        <p:txBody>
          <a:bodyPr wrap="none">
            <a:spAutoFit/>
          </a:bodyPr>
          <a:lstStyle/>
          <a:p>
            <a:pPr lvl="1">
              <a:spcBef>
                <a:spcPct val="50000"/>
              </a:spcBef>
            </a:pPr>
            <a:r>
              <a:rPr lang="en-US" altLang="zh-TW" dirty="0"/>
              <a:t>Cache index = Block address % set numbers</a:t>
            </a:r>
            <a:endParaRPr lang="zh-TW" altLang="en-US" dirty="0"/>
          </a:p>
        </p:txBody>
      </p:sp>
      <p:cxnSp>
        <p:nvCxnSpPr>
          <p:cNvPr id="6" name="直線單箭頭接點 5"/>
          <p:cNvCxnSpPr/>
          <p:nvPr/>
        </p:nvCxnSpPr>
        <p:spPr bwMode="auto">
          <a:xfrm flipH="1">
            <a:off x="6218428" y="3719410"/>
            <a:ext cx="2322513"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5" name="直線單箭頭接點 14"/>
          <p:cNvCxnSpPr/>
          <p:nvPr/>
        </p:nvCxnSpPr>
        <p:spPr bwMode="auto">
          <a:xfrm flipH="1">
            <a:off x="5148412" y="3991873"/>
            <a:ext cx="3370290" cy="0"/>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sp>
        <p:nvSpPr>
          <p:cNvPr id="10" name="矩形 9"/>
          <p:cNvSpPr/>
          <p:nvPr/>
        </p:nvSpPr>
        <p:spPr bwMode="auto">
          <a:xfrm>
            <a:off x="8540941" y="3614976"/>
            <a:ext cx="2127304" cy="493171"/>
          </a:xfrm>
          <a:prstGeom prst="rect">
            <a:avLst/>
          </a:prstGeom>
          <a:solidFill>
            <a:schemeClr val="accent1">
              <a:lumMod val="60000"/>
              <a:lumOff val="40000"/>
            </a:schemeClr>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rPr>
              <a:t>LRU(least recently used) </a:t>
            </a:r>
          </a:p>
          <a:p>
            <a:pPr marL="0" marR="0" indent="0" algn="ctr" defTabSz="914400" rtl="0" eaLnBrk="0" fontAlgn="base" latinLnBrk="0" hangingPunct="0">
              <a:lnSpc>
                <a:spcPct val="100000"/>
              </a:lnSpc>
              <a:spcBef>
                <a:spcPct val="0"/>
              </a:spcBef>
              <a:spcAft>
                <a:spcPct val="0"/>
              </a:spcAft>
              <a:buClrTx/>
              <a:buSzTx/>
              <a:buFontTx/>
              <a:buNone/>
              <a:tabLst/>
            </a:pPr>
            <a:r>
              <a:rPr lang="en-US" altLang="zh-TW" sz="1200" dirty="0">
                <a:latin typeface="Arial" charset="0"/>
              </a:rPr>
              <a:t>Policy</a:t>
            </a:r>
            <a:endParaRPr kumimoji="0" lang="zh-TW" altLang="en-US"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17899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8446" y="816703"/>
            <a:ext cx="11013016" cy="769441"/>
          </a:xfrm>
        </p:spPr>
        <p:txBody>
          <a:bodyPr/>
          <a:lstStyle/>
          <a:p>
            <a:r>
              <a:rPr lang="zh-TW" altLang="en-US" dirty="0"/>
              <a:t>實驗目的</a:t>
            </a:r>
          </a:p>
        </p:txBody>
      </p:sp>
      <p:sp>
        <p:nvSpPr>
          <p:cNvPr id="5" name="Rectangle 5"/>
          <p:cNvSpPr txBox="1">
            <a:spLocks noChangeArrowheads="1"/>
          </p:cNvSpPr>
          <p:nvPr/>
        </p:nvSpPr>
        <p:spPr>
          <a:xfrm>
            <a:off x="684213" y="2650732"/>
            <a:ext cx="8270875" cy="358655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zh-TW" altLang="en-US" dirty="0"/>
              <a:t>以撰寫程式的方式來模擬</a:t>
            </a:r>
            <a:r>
              <a:rPr lang="en-US" altLang="zh-TW" dirty="0"/>
              <a:t>cache</a:t>
            </a:r>
            <a:r>
              <a:rPr lang="zh-TW" altLang="en-US" dirty="0"/>
              <a:t>行為，讓大家對</a:t>
            </a:r>
            <a:r>
              <a:rPr lang="en-US" altLang="zh-TW" dirty="0"/>
              <a:t>cache</a:t>
            </a:r>
            <a:r>
              <a:rPr lang="zh-TW" altLang="en-US" dirty="0"/>
              <a:t>更為熟悉。</a:t>
            </a:r>
            <a:endParaRPr lang="en-US" altLang="zh-TW" dirty="0"/>
          </a:p>
        </p:txBody>
      </p:sp>
    </p:spTree>
    <p:extLst>
      <p:ext uri="{BB962C8B-B14F-4D97-AF65-F5344CB8AC3E}">
        <p14:creationId xmlns:p14="http://schemas.microsoft.com/office/powerpoint/2010/main" val="213562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1607" y="701317"/>
            <a:ext cx="11013016" cy="769441"/>
          </a:xfrm>
        </p:spPr>
        <p:txBody>
          <a:bodyPr/>
          <a:lstStyle/>
          <a:p>
            <a:r>
              <a:rPr lang="en-US" altLang="zh-TW" dirty="0"/>
              <a:t>Homework</a:t>
            </a:r>
            <a:r>
              <a:rPr lang="zh-TW" altLang="en-US" dirty="0"/>
              <a:t>簡介</a:t>
            </a:r>
            <a:endParaRPr lang="en-US" altLang="zh-TW" dirty="0"/>
          </a:p>
        </p:txBody>
      </p:sp>
      <p:sp>
        <p:nvSpPr>
          <p:cNvPr id="4" name="內容版面配置區 2"/>
          <p:cNvSpPr txBox="1">
            <a:spLocks/>
          </p:cNvSpPr>
          <p:nvPr/>
        </p:nvSpPr>
        <p:spPr>
          <a:xfrm>
            <a:off x="684212" y="2160396"/>
            <a:ext cx="9856101" cy="407689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altLang="zh-TW" kern="0" dirty="0"/>
              <a:t>LAB5</a:t>
            </a:r>
            <a:r>
              <a:rPr lang="zh-TW" altLang="en-US" kern="0" dirty="0"/>
              <a:t>壓縮檔內容</a:t>
            </a:r>
            <a:endParaRPr lang="en-US" altLang="zh-TW" kern="0" dirty="0"/>
          </a:p>
          <a:p>
            <a:pPr lvl="1"/>
            <a:r>
              <a:rPr lang="en-US" altLang="zh-TW" kern="0" dirty="0" err="1"/>
              <a:t>spice.din</a:t>
            </a:r>
            <a:r>
              <a:rPr lang="zh-TW" altLang="en-US" kern="0" dirty="0"/>
              <a:t> </a:t>
            </a:r>
            <a:r>
              <a:rPr lang="en-US" altLang="zh-TW" kern="0" dirty="0"/>
              <a:t>&amp;</a:t>
            </a:r>
            <a:r>
              <a:rPr lang="zh-TW" altLang="en-US" kern="0" dirty="0"/>
              <a:t> </a:t>
            </a:r>
            <a:r>
              <a:rPr lang="en-US" altLang="zh-TW" kern="0" dirty="0" err="1"/>
              <a:t>gcc.din</a:t>
            </a:r>
            <a:endParaRPr lang="en-US" altLang="zh-TW" kern="0" dirty="0"/>
          </a:p>
          <a:p>
            <a:pPr lvl="2"/>
            <a:r>
              <a:rPr lang="zh-TW" altLang="en-US" kern="0" dirty="0"/>
              <a:t>內含約十萬筆資料，以模擬</a:t>
            </a:r>
            <a:r>
              <a:rPr lang="en-US" altLang="zh-TW" kern="0" dirty="0"/>
              <a:t>CPU</a:t>
            </a:r>
            <a:r>
              <a:rPr lang="zh-TW" altLang="en-US" kern="0" dirty="0"/>
              <a:t>到</a:t>
            </a:r>
            <a:r>
              <a:rPr lang="en-US" altLang="zh-TW" kern="0" dirty="0"/>
              <a:t>cache</a:t>
            </a:r>
            <a:r>
              <a:rPr lang="zh-TW" altLang="en-US" kern="0" dirty="0"/>
              <a:t>找資料的行為</a:t>
            </a:r>
            <a:br>
              <a:rPr lang="en-US" altLang="zh-TW" kern="0" dirty="0"/>
            </a:br>
            <a:endParaRPr lang="en-US" altLang="zh-TW" kern="0" dirty="0"/>
          </a:p>
          <a:p>
            <a:r>
              <a:rPr lang="zh-TW" altLang="en-US" kern="0" dirty="0"/>
              <a:t>作業內容</a:t>
            </a:r>
            <a:endParaRPr lang="en-US" altLang="zh-TW" kern="0" dirty="0"/>
          </a:p>
          <a:p>
            <a:pPr lvl="1"/>
            <a:r>
              <a:rPr lang="zh-TW" altLang="en-US" kern="0" dirty="0"/>
              <a:t>利用撰寫一個程式讀取</a:t>
            </a:r>
            <a:r>
              <a:rPr lang="en-US" altLang="zh-TW" kern="0" dirty="0"/>
              <a:t>din</a:t>
            </a:r>
            <a:r>
              <a:rPr lang="zh-TW" altLang="en-US" kern="0" dirty="0"/>
              <a:t>檔，來完成</a:t>
            </a:r>
            <a:r>
              <a:rPr lang="en-US" altLang="zh-TW" kern="0" dirty="0"/>
              <a:t>cache</a:t>
            </a:r>
            <a:r>
              <a:rPr lang="zh-TW" altLang="en-US" kern="0" dirty="0"/>
              <a:t>的行為模擬</a:t>
            </a:r>
            <a:endParaRPr lang="en-US" altLang="zh-TW" kern="0" dirty="0"/>
          </a:p>
          <a:p>
            <a:pPr lvl="2"/>
            <a:r>
              <a:rPr lang="zh-TW" altLang="en-US" dirty="0"/>
              <a:t>本次作業可以選擇使用</a:t>
            </a:r>
            <a:r>
              <a:rPr lang="en-US" altLang="zh-TW" dirty="0"/>
              <a:t>C</a:t>
            </a:r>
            <a:r>
              <a:rPr lang="zh-TW" altLang="en-US" dirty="0"/>
              <a:t>、</a:t>
            </a:r>
            <a:r>
              <a:rPr lang="en-US" altLang="zh-TW" dirty="0"/>
              <a:t>C++</a:t>
            </a:r>
            <a:r>
              <a:rPr lang="zh-TW" altLang="en-US" dirty="0"/>
              <a:t>來撰寫</a:t>
            </a:r>
            <a:endParaRPr lang="en-US" altLang="zh-TW" dirty="0"/>
          </a:p>
          <a:p>
            <a:pPr marL="0" indent="0">
              <a:buNone/>
            </a:pPr>
            <a:endParaRPr lang="en-US" altLang="zh-TW" dirty="0"/>
          </a:p>
          <a:p>
            <a:pPr lvl="2"/>
            <a:endParaRPr lang="zh-TW" altLang="en-US" kern="0" dirty="0"/>
          </a:p>
          <a:p>
            <a:endParaRPr lang="zh-TW" altLang="en-US" kern="0" dirty="0"/>
          </a:p>
        </p:txBody>
      </p:sp>
    </p:spTree>
    <p:extLst>
      <p:ext uri="{BB962C8B-B14F-4D97-AF65-F5344CB8AC3E}">
        <p14:creationId xmlns:p14="http://schemas.microsoft.com/office/powerpoint/2010/main" val="138213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458" y="661022"/>
            <a:ext cx="11013016" cy="1097440"/>
          </a:xfrm>
        </p:spPr>
        <p:txBody>
          <a:bodyPr>
            <a:normAutofit/>
          </a:bodyPr>
          <a:lstStyle/>
          <a:p>
            <a:r>
              <a:rPr lang="zh-TW" altLang="en-US" dirty="0"/>
              <a:t>作業 </a:t>
            </a:r>
            <a:r>
              <a:rPr lang="en-US" altLang="zh-TW" dirty="0"/>
              <a:t>(Overview)</a:t>
            </a:r>
            <a:endParaRPr lang="zh-TW" altLang="en-US" dirty="0"/>
          </a:p>
        </p:txBody>
      </p:sp>
      <p:sp>
        <p:nvSpPr>
          <p:cNvPr id="3" name="內容版面配置區 2"/>
          <p:cNvSpPr>
            <a:spLocks noGrp="1"/>
          </p:cNvSpPr>
          <p:nvPr>
            <p:ph idx="1"/>
          </p:nvPr>
        </p:nvSpPr>
        <p:spPr>
          <a:xfrm>
            <a:off x="813112" y="2316145"/>
            <a:ext cx="9720071" cy="4023360"/>
          </a:xfrm>
        </p:spPr>
        <p:txBody>
          <a:bodyPr>
            <a:noAutofit/>
          </a:bodyPr>
          <a:lstStyle/>
          <a:p>
            <a:pPr eaLnBrk="0" fontAlgn="base" hangingPunct="0">
              <a:spcBef>
                <a:spcPct val="20000"/>
              </a:spcBef>
              <a:spcAft>
                <a:spcPct val="0"/>
              </a:spcAft>
              <a:buFont typeface="Wingdings" panose="05000000000000000000" pitchFamily="2" charset="2"/>
              <a:buChar char="n"/>
            </a:pPr>
            <a:r>
              <a:rPr lang="en-US" altLang="zh-TW" sz="3200" kern="0" dirty="0"/>
              <a:t>CO_Lab5</a:t>
            </a:r>
            <a:r>
              <a:rPr lang="zh-TW" altLang="en-US" sz="3200" kern="0" dirty="0"/>
              <a:t>壓縮包裡面有</a:t>
            </a:r>
            <a:r>
              <a:rPr lang="en-US" altLang="zh-TW" sz="3200" kern="0" dirty="0"/>
              <a:t>.din</a:t>
            </a:r>
            <a:r>
              <a:rPr lang="zh-TW" altLang="en-US" sz="3200" kern="0" dirty="0"/>
              <a:t>檔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裡面有資料 模擬</a:t>
            </a:r>
            <a:r>
              <a:rPr lang="en-US" altLang="zh-TW" sz="2800" kern="0" dirty="0"/>
              <a:t>CPU Cache</a:t>
            </a:r>
            <a:r>
              <a:rPr lang="zh-TW" altLang="en-US" sz="2800" kern="0" dirty="0"/>
              <a:t>行為時需要的指令資料</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作業內容 </a:t>
            </a:r>
            <a:endParaRPr lang="en-US" altLang="zh-TW" sz="3200" kern="0" dirty="0"/>
          </a:p>
          <a:p>
            <a:pPr lvl="1" eaLnBrk="0" fontAlgn="base" hangingPunct="0">
              <a:spcBef>
                <a:spcPct val="20000"/>
              </a:spcBef>
              <a:spcAft>
                <a:spcPct val="0"/>
              </a:spcAft>
              <a:buFont typeface="Wingdings" panose="05000000000000000000" pitchFamily="2" charset="2"/>
              <a:buChar char="n"/>
            </a:pPr>
            <a:r>
              <a:rPr lang="zh-TW" altLang="en-US" sz="2800" kern="0" dirty="0"/>
              <a:t>寫一個程式讀取並處理</a:t>
            </a:r>
            <a:r>
              <a:rPr lang="en-US" altLang="zh-TW" sz="2800" kern="0" dirty="0"/>
              <a:t>din</a:t>
            </a:r>
            <a:r>
              <a:rPr lang="zh-TW" altLang="en-US" sz="2800" kern="0" dirty="0"/>
              <a:t>檔，完成</a:t>
            </a:r>
            <a:r>
              <a:rPr lang="en-US" altLang="zh-TW" sz="2800" kern="0" dirty="0"/>
              <a:t>Cache</a:t>
            </a:r>
            <a:r>
              <a:rPr lang="zh-TW" altLang="en-US" sz="2800" kern="0" dirty="0"/>
              <a:t>的行為模擬</a:t>
            </a:r>
            <a:endParaRPr lang="en-US" altLang="zh-TW" sz="2800" kern="0" dirty="0"/>
          </a:p>
          <a:p>
            <a:pPr eaLnBrk="0" fontAlgn="base" hangingPunct="0">
              <a:spcBef>
                <a:spcPct val="20000"/>
              </a:spcBef>
              <a:spcAft>
                <a:spcPct val="0"/>
              </a:spcAft>
              <a:buFont typeface="Wingdings" panose="05000000000000000000" pitchFamily="2" charset="2"/>
              <a:buChar char="n"/>
            </a:pPr>
            <a:endParaRPr lang="zh-TW" altLang="en-US" sz="3200" kern="0" dirty="0"/>
          </a:p>
          <a:p>
            <a:pPr eaLnBrk="0" fontAlgn="base" hangingPunct="0">
              <a:spcBef>
                <a:spcPct val="20000"/>
              </a:spcBef>
              <a:spcAft>
                <a:spcPct val="0"/>
              </a:spcAft>
              <a:buFont typeface="Wingdings" panose="05000000000000000000" pitchFamily="2" charset="2"/>
              <a:buChar char="n"/>
            </a:pPr>
            <a:r>
              <a:rPr lang="zh-TW" altLang="en-US" sz="3200" kern="0" dirty="0"/>
              <a:t>壓縮包</a:t>
            </a:r>
            <a:endParaRPr lang="en-US" altLang="zh-TW" sz="3200" kern="0" dirty="0"/>
          </a:p>
          <a:p>
            <a:pPr lvl="1" eaLnBrk="0" fontAlgn="base" hangingPunct="0">
              <a:spcBef>
                <a:spcPct val="20000"/>
              </a:spcBef>
              <a:spcAft>
                <a:spcPct val="0"/>
              </a:spcAft>
              <a:buFont typeface="Wingdings" panose="05000000000000000000" pitchFamily="2" charset="2"/>
              <a:buChar char="n"/>
            </a:pPr>
            <a:r>
              <a:rPr lang="en-US" altLang="zh-TW" sz="2800" kern="0" dirty="0"/>
              <a:t>E-Course</a:t>
            </a:r>
            <a:r>
              <a:rPr lang="zh-TW" altLang="en-US" sz="2800" kern="0" dirty="0"/>
              <a:t>有放</a:t>
            </a:r>
          </a:p>
        </p:txBody>
      </p:sp>
    </p:spTree>
    <p:extLst>
      <p:ext uri="{BB962C8B-B14F-4D97-AF65-F5344CB8AC3E}">
        <p14:creationId xmlns:p14="http://schemas.microsoft.com/office/powerpoint/2010/main" val="290390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4857" y="683289"/>
            <a:ext cx="11013016" cy="1049868"/>
          </a:xfrm>
        </p:spPr>
        <p:txBody>
          <a:bodyPr>
            <a:normAutofit/>
          </a:bodyPr>
          <a:lstStyle/>
          <a:p>
            <a:r>
              <a:rPr lang="zh-TW" altLang="en-US" dirty="0"/>
              <a:t>作業 </a:t>
            </a:r>
            <a:r>
              <a:rPr lang="en-US" altLang="zh-TW" dirty="0"/>
              <a:t>(</a:t>
            </a:r>
            <a:r>
              <a:rPr lang="zh-TW" altLang="en-US" dirty="0"/>
              <a:t>執行檔</a:t>
            </a:r>
            <a:r>
              <a:rPr lang="en-US" altLang="zh-TW" dirty="0"/>
              <a:t>)</a:t>
            </a:r>
            <a:endParaRPr lang="zh-TW" altLang="en-US" dirty="0"/>
          </a:p>
        </p:txBody>
      </p:sp>
      <p:sp>
        <p:nvSpPr>
          <p:cNvPr id="3" name="內容版面配置區 2"/>
          <p:cNvSpPr>
            <a:spLocks noGrp="1"/>
          </p:cNvSpPr>
          <p:nvPr>
            <p:ph idx="1"/>
          </p:nvPr>
        </p:nvSpPr>
        <p:spPr>
          <a:xfrm>
            <a:off x="793016" y="1879043"/>
            <a:ext cx="9720071" cy="4863401"/>
          </a:xfrm>
        </p:spPr>
        <p:txBody>
          <a:bodyPr>
            <a:normAutofit lnSpcReduction="10000"/>
          </a:bodyPr>
          <a:lstStyle/>
          <a:p>
            <a:r>
              <a:rPr lang="zh-TW" altLang="en-US" dirty="0">
                <a:latin typeface="+mn-ea"/>
                <a:ea typeface="+mn-ea"/>
              </a:rPr>
              <a:t>把編譯完的執行檔命名為 </a:t>
            </a:r>
            <a:r>
              <a:rPr lang="en-US" altLang="zh-TW" dirty="0">
                <a:latin typeface="+mn-ea"/>
                <a:ea typeface="+mn-ea"/>
              </a:rPr>
              <a:t>cache </a:t>
            </a:r>
          </a:p>
          <a:p>
            <a:r>
              <a:rPr lang="zh-TW" altLang="en-US" dirty="0">
                <a:latin typeface="+mn-ea"/>
                <a:ea typeface="+mn-ea"/>
              </a:rPr>
              <a:t>輸入語法</a:t>
            </a:r>
            <a:r>
              <a:rPr lang="en-US" altLang="zh-TW" dirty="0">
                <a:latin typeface="+mn-ea"/>
              </a:rPr>
              <a:t>:</a:t>
            </a:r>
            <a:endParaRPr lang="en-US" altLang="zh-TW" dirty="0">
              <a:latin typeface="+mn-ea"/>
              <a:ea typeface="+mn-ea"/>
            </a:endParaRPr>
          </a:p>
          <a:p>
            <a:pPr marL="0" indent="0">
              <a:buNone/>
            </a:pPr>
            <a:r>
              <a:rPr lang="en-US" altLang="zh-TW" dirty="0">
                <a:latin typeface="+mn-ea"/>
                <a:ea typeface="+mn-ea"/>
              </a:rPr>
              <a:t>cache </a:t>
            </a:r>
            <a:r>
              <a:rPr lang="en-US" altLang="zh-TW" dirty="0" err="1">
                <a:latin typeface="+mn-ea"/>
                <a:ea typeface="+mn-ea"/>
              </a:rPr>
              <a:t>cache_size</a:t>
            </a:r>
            <a:r>
              <a:rPr lang="en-US" altLang="zh-TW" dirty="0">
                <a:latin typeface="+mn-ea"/>
                <a:ea typeface="+mn-ea"/>
              </a:rPr>
              <a:t> </a:t>
            </a:r>
            <a:r>
              <a:rPr lang="en-US" altLang="zh-TW" dirty="0" err="1">
                <a:latin typeface="+mn-ea"/>
                <a:ea typeface="+mn-ea"/>
              </a:rPr>
              <a:t>block_size</a:t>
            </a:r>
            <a:r>
              <a:rPr lang="en-US" altLang="zh-TW" dirty="0">
                <a:latin typeface="+mn-ea"/>
                <a:ea typeface="+mn-ea"/>
              </a:rPr>
              <a:t> associativity </a:t>
            </a:r>
            <a:r>
              <a:rPr lang="en-US" altLang="zh-TW" dirty="0" err="1">
                <a:latin typeface="+mn-ea"/>
                <a:ea typeface="+mn-ea"/>
              </a:rPr>
              <a:t>replace_policy</a:t>
            </a:r>
            <a:r>
              <a:rPr lang="en-US" altLang="zh-TW" dirty="0">
                <a:latin typeface="+mn-ea"/>
                <a:ea typeface="+mn-ea"/>
              </a:rPr>
              <a:t> file </a:t>
            </a:r>
          </a:p>
          <a:p>
            <a:pPr>
              <a:buFont typeface="+mj-lt"/>
              <a:buAutoNum type="arabicPeriod"/>
            </a:pPr>
            <a:r>
              <a:rPr lang="en-US" altLang="zh-TW" dirty="0">
                <a:latin typeface="+mn-ea"/>
                <a:ea typeface="+mn-ea"/>
              </a:rPr>
              <a:t> </a:t>
            </a:r>
            <a:r>
              <a:rPr lang="en-US" altLang="zh-TW" dirty="0" err="1">
                <a:latin typeface="+mn-ea"/>
                <a:ea typeface="+mn-ea"/>
              </a:rPr>
              <a:t>cache_size</a:t>
            </a:r>
            <a:r>
              <a:rPr lang="en-US" altLang="zh-TW" dirty="0">
                <a:latin typeface="+mn-ea"/>
                <a:ea typeface="+mn-ea"/>
              </a:rPr>
              <a:t> 8, 16, …, 256 (KB) </a:t>
            </a:r>
          </a:p>
          <a:p>
            <a:pPr>
              <a:buFont typeface="+mj-lt"/>
              <a:buAutoNum type="arabicPeriod"/>
            </a:pPr>
            <a:r>
              <a:rPr lang="en-US" altLang="zh-TW" dirty="0">
                <a:latin typeface="+mn-ea"/>
                <a:ea typeface="+mn-ea"/>
              </a:rPr>
              <a:t> </a:t>
            </a:r>
            <a:r>
              <a:rPr lang="en-US" altLang="zh-TW" dirty="0" err="1">
                <a:latin typeface="+mn-ea"/>
                <a:ea typeface="+mn-ea"/>
              </a:rPr>
              <a:t>block_size</a:t>
            </a:r>
            <a:r>
              <a:rPr lang="en-US" altLang="zh-TW" dirty="0">
                <a:latin typeface="+mn-ea"/>
                <a:ea typeface="+mn-ea"/>
              </a:rPr>
              <a:t> 4, 8, 16, …, 128 (B) </a:t>
            </a:r>
          </a:p>
          <a:p>
            <a:pPr>
              <a:buFont typeface="+mj-lt"/>
              <a:buAutoNum type="arabicPeriod"/>
            </a:pPr>
            <a:r>
              <a:rPr lang="en-US" altLang="zh-TW" dirty="0">
                <a:latin typeface="+mn-ea"/>
                <a:ea typeface="+mn-ea"/>
              </a:rPr>
              <a:t> associativity 1 (direct-mapped), 2, 4, 8, f (fully associative) </a:t>
            </a:r>
          </a:p>
          <a:p>
            <a:pPr>
              <a:buFont typeface="+mj-lt"/>
              <a:buAutoNum type="arabicPeriod"/>
            </a:pPr>
            <a:r>
              <a:rPr lang="en-US" altLang="zh-TW" dirty="0">
                <a:latin typeface="+mn-ea"/>
                <a:ea typeface="+mn-ea"/>
              </a:rPr>
              <a:t>replace-policy FIFO, LRU</a:t>
            </a:r>
          </a:p>
          <a:p>
            <a:pPr>
              <a:buFont typeface="+mj-lt"/>
              <a:buAutoNum type="arabicPeriod"/>
            </a:pPr>
            <a:r>
              <a:rPr lang="en-US" altLang="zh-TW" dirty="0">
                <a:latin typeface="+mn-ea"/>
                <a:ea typeface="+mn-ea"/>
              </a:rPr>
              <a:t> file </a:t>
            </a:r>
            <a:r>
              <a:rPr lang="zh-TW" altLang="en-US" dirty="0">
                <a:latin typeface="+mn-ea"/>
                <a:ea typeface="+mn-ea"/>
              </a:rPr>
              <a:t>輸入檔名 </a:t>
            </a:r>
            <a:endParaRPr lang="en-US" altLang="zh-TW" dirty="0">
              <a:latin typeface="+mn-ea"/>
              <a:ea typeface="+mn-ea"/>
            </a:endParaRPr>
          </a:p>
          <a:p>
            <a:r>
              <a:rPr lang="zh-TW" altLang="en-US" dirty="0">
                <a:latin typeface="+mn-ea"/>
                <a:ea typeface="+mn-ea"/>
              </a:rPr>
              <a:t> </a:t>
            </a:r>
            <a:br>
              <a:rPr lang="en-US" altLang="zh-TW" dirty="0">
                <a:latin typeface="+mn-ea"/>
                <a:ea typeface="+mn-ea"/>
              </a:rPr>
            </a:br>
            <a:r>
              <a:rPr lang="zh-TW" altLang="en-US" dirty="0">
                <a:latin typeface="+mn-ea"/>
                <a:ea typeface="+mn-ea"/>
              </a:rPr>
              <a:t>輸入範例</a:t>
            </a:r>
            <a:endParaRPr lang="en-US" altLang="zh-TW" dirty="0">
              <a:latin typeface="+mn-ea"/>
              <a:ea typeface="+mn-ea"/>
            </a:endParaRPr>
          </a:p>
          <a:p>
            <a:pPr marL="0" indent="0">
              <a:buNone/>
            </a:pPr>
            <a:r>
              <a:rPr lang="zh-TW" altLang="en-US" dirty="0">
                <a:latin typeface="+mn-ea"/>
                <a:ea typeface="+mn-ea"/>
              </a:rPr>
              <a:t>        </a:t>
            </a:r>
            <a:r>
              <a:rPr lang="en-US" altLang="zh-TW" dirty="0">
                <a:latin typeface="+mn-ea"/>
                <a:ea typeface="+mn-ea"/>
              </a:rPr>
              <a:t>cache 8 32 1 FIFO </a:t>
            </a:r>
            <a:r>
              <a:rPr lang="en-US" altLang="zh-TW" dirty="0" err="1">
                <a:latin typeface="+mn-ea"/>
                <a:ea typeface="+mn-ea"/>
              </a:rPr>
              <a:t>gcc.din</a:t>
            </a:r>
            <a:endParaRPr lang="en-US" altLang="zh-TW" dirty="0">
              <a:latin typeface="+mn-ea"/>
              <a:ea typeface="+mn-ea"/>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698" y="4582938"/>
            <a:ext cx="5972175" cy="1952625"/>
          </a:xfrm>
          <a:prstGeom prst="rect">
            <a:avLst/>
          </a:prstGeom>
        </p:spPr>
      </p:pic>
    </p:spTree>
    <p:extLst>
      <p:ext uri="{BB962C8B-B14F-4D97-AF65-F5344CB8AC3E}">
        <p14:creationId xmlns:p14="http://schemas.microsoft.com/office/powerpoint/2010/main" val="184807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920" y="462685"/>
            <a:ext cx="9720072" cy="1499616"/>
          </a:xfrm>
        </p:spPr>
        <p:txBody>
          <a:bodyPr/>
          <a:lstStyle/>
          <a:p>
            <a:r>
              <a:rPr lang="zh-TW" altLang="en-US" dirty="0"/>
              <a:t>作業 </a:t>
            </a:r>
            <a:r>
              <a:rPr lang="en-US" altLang="zh-TW" dirty="0"/>
              <a:t>(.din</a:t>
            </a:r>
            <a:r>
              <a:rPr lang="zh-TW" altLang="en-US" dirty="0"/>
              <a:t>檔內容</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772920" y="2286000"/>
                <a:ext cx="9720071" cy="4023360"/>
              </a:xfrm>
            </p:spPr>
            <p:txBody>
              <a:bodyPr/>
              <a:lstStyle/>
              <a:p>
                <a:r>
                  <a:rPr lang="en-US" altLang="zh-TW" sz="3200" dirty="0">
                    <a:latin typeface="+mn-ea"/>
                    <a:ea typeface="+mn-ea"/>
                  </a:rPr>
                  <a:t>.din</a:t>
                </a:r>
                <a:r>
                  <a:rPr lang="zh-TW" altLang="en-US" sz="3200" dirty="0">
                    <a:latin typeface="+mn-ea"/>
                    <a:ea typeface="+mn-ea"/>
                  </a:rPr>
                  <a:t>檔內容格式</a:t>
                </a:r>
                <a:endParaRPr lang="en-US" altLang="zh-TW" sz="3200" dirty="0">
                  <a:latin typeface="+mn-ea"/>
                  <a:ea typeface="+mn-ea"/>
                </a:endParaRPr>
              </a:p>
              <a:p>
                <a:pPr lvl="1"/>
                <a:r>
                  <a:rPr lang="en-US" altLang="zh-TW" sz="2800" dirty="0">
                    <a:latin typeface="+mn-ea"/>
                    <a:ea typeface="+mn-ea"/>
                  </a:rPr>
                  <a:t>Label</a:t>
                </a:r>
              </a:p>
              <a:p>
                <a:pPr lvl="2"/>
                <a:r>
                  <a:rPr lang="en-US" altLang="zh-TW" sz="2400" dirty="0">
                    <a:latin typeface="+mn-ea"/>
                    <a:ea typeface="+mn-ea"/>
                  </a:rPr>
                  <a:t>0 : data read</a:t>
                </a:r>
              </a:p>
              <a:p>
                <a:pPr lvl="2"/>
                <a:r>
                  <a:rPr lang="en-US" altLang="zh-TW" sz="2400" dirty="0">
                    <a:latin typeface="+mn-ea"/>
                    <a:ea typeface="+mn-ea"/>
                  </a:rPr>
                  <a:t>1 : data write</a:t>
                </a:r>
              </a:p>
              <a:p>
                <a:pPr lvl="2"/>
                <a:r>
                  <a:rPr lang="en-US" altLang="zh-TW" sz="2400" dirty="0">
                    <a:latin typeface="+mn-ea"/>
                    <a:ea typeface="+mn-ea"/>
                  </a:rPr>
                  <a:t>2 : instruction </a:t>
                </a:r>
              </a:p>
              <a:p>
                <a:pPr lvl="1"/>
                <a:r>
                  <a:rPr lang="en-US" altLang="zh-TW" sz="2800" dirty="0">
                    <a:latin typeface="+mn-ea"/>
                    <a:ea typeface="+mn-ea"/>
                  </a:rPr>
                  <a:t>Address</a:t>
                </a:r>
              </a:p>
              <a:p>
                <a:pPr lvl="2"/>
                <a:r>
                  <a:rPr lang="zh-TW" altLang="en-US" sz="2400" dirty="0">
                    <a:latin typeface="+mn-ea"/>
                    <a:ea typeface="+mn-ea"/>
                  </a:rPr>
                  <a:t>由</a:t>
                </a:r>
                <a:r>
                  <a:rPr lang="en-US" altLang="zh-TW" sz="2400" dirty="0">
                    <a:solidFill>
                      <a:srgbClr val="FF0000"/>
                    </a:solidFill>
                    <a:latin typeface="+mn-ea"/>
                    <a:ea typeface="+mn-ea"/>
                  </a:rPr>
                  <a:t>Tag</a:t>
                </a:r>
                <a:r>
                  <a:rPr lang="zh-TW" altLang="en-US" sz="2400" dirty="0">
                    <a:solidFill>
                      <a:srgbClr val="FF0000"/>
                    </a:solidFill>
                    <a:latin typeface="+mn-ea"/>
                    <a:ea typeface="+mn-ea"/>
                  </a:rPr>
                  <a:t>、</a:t>
                </a:r>
                <a:r>
                  <a:rPr lang="en-US" altLang="zh-TW" sz="2400" dirty="0">
                    <a:solidFill>
                      <a:srgbClr val="FF0000"/>
                    </a:solidFill>
                    <a:latin typeface="+mn-ea"/>
                    <a:ea typeface="+mn-ea"/>
                  </a:rPr>
                  <a:t>Index</a:t>
                </a:r>
                <a:r>
                  <a:rPr lang="zh-TW" altLang="en-US" sz="2400" dirty="0">
                    <a:solidFill>
                      <a:srgbClr val="FF0000"/>
                    </a:solidFill>
                    <a:latin typeface="+mn-ea"/>
                    <a:ea typeface="+mn-ea"/>
                  </a:rPr>
                  <a:t>、</a:t>
                </a:r>
                <a:r>
                  <a:rPr lang="en-US" altLang="zh-TW" sz="2400" dirty="0">
                    <a:solidFill>
                      <a:srgbClr val="FF0000"/>
                    </a:solidFill>
                    <a:latin typeface="+mn-ea"/>
                    <a:ea typeface="+mn-ea"/>
                  </a:rPr>
                  <a:t>Offset</a:t>
                </a:r>
                <a:r>
                  <a:rPr lang="zh-TW" altLang="en-US" sz="2400" dirty="0">
                    <a:latin typeface="+mn-ea"/>
                    <a:ea typeface="+mn-ea"/>
                  </a:rPr>
                  <a:t>所組成且以</a:t>
                </a:r>
                <a:r>
                  <a:rPr lang="en-US" altLang="zh-TW" sz="2400" dirty="0">
                    <a:latin typeface="+mn-ea"/>
                    <a:ea typeface="+mn-ea"/>
                  </a:rPr>
                  <a:t>16</a:t>
                </a:r>
                <a:r>
                  <a:rPr lang="zh-TW" altLang="en-US" sz="2400" dirty="0">
                    <a:latin typeface="+mn-ea"/>
                    <a:ea typeface="+mn-ea"/>
                  </a:rPr>
                  <a:t>進位表示</a:t>
                </a:r>
                <a:endParaRPr lang="en-US" altLang="zh-TW" sz="2400" dirty="0">
                  <a:latin typeface="+mn-ea"/>
                  <a:ea typeface="+mn-ea"/>
                </a:endParaRPr>
              </a:p>
              <a:p>
                <a:pPr lvl="2"/>
                <a:endParaRPr lang="en-US" altLang="zh-TW" dirty="0">
                  <a:latin typeface="+mn-ea"/>
                  <a:ea typeface="+mn-ea"/>
                </a:endParaRPr>
              </a:p>
              <a:p>
                <a:pPr marL="1371600" lvl="3" indent="0">
                  <a:buNone/>
                </a:pPr>
                <a14:m>
                  <m:oMath xmlns:m="http://schemas.openxmlformats.org/officeDocument/2006/math">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r>
                      <a:rPr lang="zh-TW" altLang="en-US" i="1" dirty="0" smtClean="0">
                        <a:latin typeface="Cambria Math" panose="02040503050406030204" pitchFamily="18" charset="0"/>
                        <a:ea typeface="+mn-ea"/>
                      </a:rPr>
                      <m:t> </m:t>
                    </m:r>
                    <m:r>
                      <a:rPr lang="zh-TW" altLang="en-US" i="1" dirty="0">
                        <a:latin typeface="Cambria Math" panose="02040503050406030204" pitchFamily="18" charset="0"/>
                        <a:ea typeface="+mn-ea"/>
                      </a:rPr>
                      <m:t>  </m:t>
                    </m:r>
                  </m:oMath>
                </a14:m>
                <a:r>
                  <a:rPr lang="zh-TW" altLang="en-US" dirty="0">
                    <a:latin typeface="+mn-ea"/>
                    <a:ea typeface="+mn-ea"/>
                  </a:rPr>
                  <a:t> </a:t>
                </a:r>
                <a:endParaRPr lang="en-US" altLang="zh-TW" dirty="0">
                  <a:latin typeface="+mn-ea"/>
                  <a:ea typeface="+mn-ea"/>
                </a:endParaRPr>
              </a:p>
              <a:p>
                <a:pPr lvl="2"/>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772920" y="2286000"/>
                <a:ext cx="9720071" cy="4023360"/>
              </a:xfrm>
              <a:blipFill>
                <a:blip r:embed="rId3"/>
                <a:stretch>
                  <a:fillRect l="-1004" t="-3182"/>
                </a:stretch>
              </a:blipFill>
            </p:spPr>
            <p:txBody>
              <a:bodyPr/>
              <a:lstStyle/>
              <a:p>
                <a:r>
                  <a:rPr lang="zh-TW" altLang="en-US">
                    <a:noFill/>
                  </a:rPr>
                  <a:t> </a:t>
                </a:r>
              </a:p>
            </p:txBody>
          </p:sp>
        </mc:Fallback>
      </mc:AlternateContent>
      <p:grpSp>
        <p:nvGrpSpPr>
          <p:cNvPr id="18" name="群組 17"/>
          <p:cNvGrpSpPr/>
          <p:nvPr/>
        </p:nvGrpSpPr>
        <p:grpSpPr>
          <a:xfrm>
            <a:off x="7583068" y="2600314"/>
            <a:ext cx="3608930" cy="3794172"/>
            <a:chOff x="8481134" y="2938007"/>
            <a:chExt cx="3608930" cy="3794172"/>
          </a:xfrm>
        </p:grpSpPr>
        <p:pic>
          <p:nvPicPr>
            <p:cNvPr id="1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6324"/>
            <a:stretch/>
          </p:blipFill>
          <p:spPr bwMode="auto">
            <a:xfrm>
              <a:off x="9391017" y="3041017"/>
              <a:ext cx="2699047" cy="36911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9391017" y="3041017"/>
              <a:ext cx="233925" cy="36911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17" name="矩形 16"/>
            <p:cNvSpPr/>
            <p:nvPr/>
          </p:nvSpPr>
          <p:spPr bwMode="auto">
            <a:xfrm>
              <a:off x="9648764" y="3041017"/>
              <a:ext cx="2441300" cy="3691162"/>
            </a:xfrm>
            <a:prstGeom prst="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a:ln>
                  <a:noFill/>
                </a:ln>
                <a:solidFill>
                  <a:schemeClr val="tx1"/>
                </a:solidFill>
                <a:effectLst/>
                <a:latin typeface="Arial" charset="0"/>
              </a:endParaRPr>
            </a:p>
          </p:txBody>
        </p:sp>
        <p:sp>
          <p:nvSpPr>
            <p:cNvPr id="16" name="文字方塊 15"/>
            <p:cNvSpPr txBox="1"/>
            <p:nvPr/>
          </p:nvSpPr>
          <p:spPr>
            <a:xfrm>
              <a:off x="10740540" y="3010060"/>
              <a:ext cx="1230279" cy="369332"/>
            </a:xfrm>
            <a:prstGeom prst="rect">
              <a:avLst/>
            </a:prstGeom>
            <a:noFill/>
          </p:spPr>
          <p:txBody>
            <a:bodyPr wrap="square" rtlCol="0">
              <a:spAutoFit/>
            </a:bodyPr>
            <a:lstStyle/>
            <a:p>
              <a:r>
                <a:rPr lang="en-US" altLang="zh-TW" dirty="0" err="1">
                  <a:solidFill>
                    <a:srgbClr val="FFC000"/>
                  </a:solidFill>
                </a:rPr>
                <a:t>Addresss</a:t>
              </a:r>
              <a:endParaRPr lang="zh-TW" altLang="en-US" dirty="0">
                <a:solidFill>
                  <a:srgbClr val="FFC000"/>
                </a:solidFill>
              </a:endParaRPr>
            </a:p>
          </p:txBody>
        </p:sp>
        <p:sp>
          <p:nvSpPr>
            <p:cNvPr id="19" name="文字方塊 18"/>
            <p:cNvSpPr txBox="1"/>
            <p:nvPr/>
          </p:nvSpPr>
          <p:spPr>
            <a:xfrm>
              <a:off x="8481134" y="2938007"/>
              <a:ext cx="1230279" cy="369332"/>
            </a:xfrm>
            <a:prstGeom prst="rect">
              <a:avLst/>
            </a:prstGeom>
            <a:noFill/>
          </p:spPr>
          <p:txBody>
            <a:bodyPr wrap="square" rtlCol="0">
              <a:spAutoFit/>
            </a:bodyPr>
            <a:lstStyle/>
            <a:p>
              <a:r>
                <a:rPr lang="en-US" altLang="zh-TW" dirty="0" err="1">
                  <a:solidFill>
                    <a:srgbClr val="FF0000"/>
                  </a:solidFill>
                </a:rPr>
                <a:t>Lable</a:t>
              </a:r>
              <a:endParaRPr lang="zh-TW" altLang="en-US" dirty="0">
                <a:solidFill>
                  <a:srgbClr val="FF0000"/>
                </a:solidFill>
              </a:endParaRPr>
            </a:p>
          </p:txBody>
        </p:sp>
      </p:grpSp>
      <p:grpSp>
        <p:nvGrpSpPr>
          <p:cNvPr id="34" name="Group 18"/>
          <p:cNvGrpSpPr>
            <a:grpSpLocks/>
          </p:cNvGrpSpPr>
          <p:nvPr/>
        </p:nvGrpSpPr>
        <p:grpSpPr bwMode="auto">
          <a:xfrm>
            <a:off x="1101305" y="5875972"/>
            <a:ext cx="5113338" cy="433388"/>
            <a:chOff x="1247" y="2976"/>
            <a:chExt cx="3221" cy="273"/>
          </a:xfrm>
        </p:grpSpPr>
        <p:sp>
          <p:nvSpPr>
            <p:cNvPr id="35"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Tag</a:t>
              </a:r>
              <a:endParaRPr lang="en-AU" altLang="zh-TW" sz="2400" dirty="0">
                <a:ea typeface="新細明體" panose="02020500000000000000" pitchFamily="18" charset="-120"/>
              </a:endParaRPr>
            </a:p>
          </p:txBody>
        </p:sp>
        <p:sp>
          <p:nvSpPr>
            <p:cNvPr id="36"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Index</a:t>
              </a:r>
              <a:endParaRPr lang="en-AU" altLang="zh-TW" sz="2400" dirty="0">
                <a:ea typeface="新細明體" panose="02020500000000000000" pitchFamily="18" charset="-120"/>
              </a:endParaRPr>
            </a:p>
          </p:txBody>
        </p:sp>
        <p:sp>
          <p:nvSpPr>
            <p:cNvPr id="37"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t>Offset</a:t>
              </a:r>
              <a:endParaRPr lang="en-AU" altLang="zh-TW" sz="2400" dirty="0">
                <a:ea typeface="新細明體" panose="02020500000000000000" pitchFamily="18" charset="-120"/>
              </a:endParaRPr>
            </a:p>
          </p:txBody>
        </p:sp>
      </p:grpSp>
    </p:spTree>
    <p:extLst>
      <p:ext uri="{BB962C8B-B14F-4D97-AF65-F5344CB8AC3E}">
        <p14:creationId xmlns:p14="http://schemas.microsoft.com/office/powerpoint/2010/main" val="176205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4648" y="701316"/>
            <a:ext cx="11013016" cy="769441"/>
          </a:xfrm>
        </p:spPr>
        <p:txBody>
          <a:bodyPr/>
          <a:lstStyle/>
          <a:p>
            <a:r>
              <a:rPr lang="en-US" altLang="zh-TW" dirty="0"/>
              <a:t>Outline</a:t>
            </a:r>
            <a:endParaRPr lang="zh-TW" altLang="en-US" dirty="0"/>
          </a:p>
        </p:txBody>
      </p:sp>
      <p:sp>
        <p:nvSpPr>
          <p:cNvPr id="5" name="Rectangle 5"/>
          <p:cNvSpPr txBox="1">
            <a:spLocks noChangeArrowheads="1"/>
          </p:cNvSpPr>
          <p:nvPr/>
        </p:nvSpPr>
        <p:spPr>
          <a:xfrm>
            <a:off x="774648" y="161790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kern="0" dirty="0"/>
              <a:t>Introduction of </a:t>
            </a:r>
            <a:r>
              <a:rPr lang="en-US" altLang="zh-TW" dirty="0"/>
              <a:t>Cache</a:t>
            </a:r>
          </a:p>
          <a:p>
            <a:pPr lvl="1" eaLnBrk="1" hangingPunct="1"/>
            <a:r>
              <a:rPr lang="en-US" altLang="zh-TW" dirty="0"/>
              <a:t>Cache Memory</a:t>
            </a:r>
          </a:p>
          <a:p>
            <a:pPr lvl="1" eaLnBrk="1" hangingPunct="1"/>
            <a:r>
              <a:rPr lang="en-US" altLang="zh-TW" dirty="0"/>
              <a:t>Direct Mapped Cache</a:t>
            </a:r>
          </a:p>
          <a:p>
            <a:pPr lvl="1" eaLnBrk="1" hangingPunct="1"/>
            <a:r>
              <a:rPr lang="en-US" altLang="zh-TW" dirty="0"/>
              <a:t>Associative Cache</a:t>
            </a:r>
          </a:p>
          <a:p>
            <a:pPr lvl="1" eaLnBrk="1" hangingPunct="1"/>
            <a:r>
              <a:rPr lang="en-US" altLang="zh-TW" dirty="0"/>
              <a:t>Replace Policy</a:t>
            </a:r>
          </a:p>
          <a:p>
            <a:pPr eaLnBrk="1" hangingPunct="1"/>
            <a:r>
              <a:rPr lang="zh-TW" altLang="en-US" dirty="0"/>
              <a:t>實驗目的</a:t>
            </a:r>
            <a:endParaRPr lang="en-US" altLang="zh-TW" dirty="0"/>
          </a:p>
          <a:p>
            <a:r>
              <a:rPr lang="en-US" altLang="zh-TW" dirty="0"/>
              <a:t>Homework</a:t>
            </a:r>
          </a:p>
          <a:p>
            <a:r>
              <a:rPr lang="zh-TW" altLang="en-US" dirty="0"/>
              <a:t>評分標準</a:t>
            </a:r>
            <a:endParaRPr lang="en-US" altLang="zh-TW" dirty="0"/>
          </a:p>
          <a:p>
            <a:pPr lvl="1" eaLnBrk="1" hangingPunct="1"/>
            <a:endParaRPr lang="en-US" kern="0" dirty="0"/>
          </a:p>
        </p:txBody>
      </p:sp>
    </p:spTree>
    <p:extLst>
      <p:ext uri="{BB962C8B-B14F-4D97-AF65-F5344CB8AC3E}">
        <p14:creationId xmlns:p14="http://schemas.microsoft.com/office/powerpoint/2010/main" val="72978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6468" y="759380"/>
            <a:ext cx="11013016" cy="887383"/>
          </a:xfrm>
        </p:spPr>
        <p:txBody>
          <a:bodyPr>
            <a:normAutofit/>
          </a:bodyPr>
          <a:lstStyle/>
          <a:p>
            <a:r>
              <a:rPr lang="zh-TW" altLang="en-US" dirty="0"/>
              <a:t>作業 </a:t>
            </a:r>
            <a:r>
              <a:rPr lang="en-US" altLang="zh-TW" dirty="0"/>
              <a:t>(</a:t>
            </a:r>
            <a:r>
              <a:rPr lang="zh-TW" altLang="en-US" dirty="0"/>
              <a:t>輸出格式</a:t>
            </a:r>
            <a:r>
              <a:rPr lang="en-US" altLang="zh-TW" dirty="0"/>
              <a:t>)</a:t>
            </a:r>
            <a:endParaRPr lang="zh-TW" altLang="en-US" dirty="0"/>
          </a:p>
        </p:txBody>
      </p:sp>
      <p:sp>
        <p:nvSpPr>
          <p:cNvPr id="3" name="內容版面配置區 2"/>
          <p:cNvSpPr>
            <a:spLocks noGrp="1"/>
          </p:cNvSpPr>
          <p:nvPr>
            <p:ph idx="1"/>
          </p:nvPr>
        </p:nvSpPr>
        <p:spPr>
          <a:xfrm>
            <a:off x="766468" y="2254994"/>
            <a:ext cx="9720071" cy="4023360"/>
          </a:xfrm>
        </p:spPr>
        <p:txBody>
          <a:bodyPr>
            <a:normAutofit/>
          </a:bodyPr>
          <a:lstStyle/>
          <a:p>
            <a:r>
              <a:rPr lang="zh-TW" altLang="en-US" sz="2400" dirty="0">
                <a:latin typeface="+mn-ea"/>
                <a:ea typeface="+mn-ea"/>
              </a:rPr>
              <a:t>輸出要有這些項目</a:t>
            </a:r>
            <a:r>
              <a:rPr lang="en-US" altLang="zh-TW" sz="2400" dirty="0">
                <a:latin typeface="+mn-ea"/>
                <a:ea typeface="+mn-ea"/>
              </a:rPr>
              <a:t>(</a:t>
            </a:r>
            <a:r>
              <a:rPr lang="zh-TW" altLang="en-US" sz="2400" dirty="0">
                <a:latin typeface="+mn-ea"/>
                <a:ea typeface="+mn-ea"/>
              </a:rPr>
              <a:t>紅字為評分項目</a:t>
            </a:r>
            <a:r>
              <a:rPr lang="en-US" altLang="zh-TW" sz="2400" dirty="0">
                <a:latin typeface="+mn-ea"/>
                <a:ea typeface="+mn-ea"/>
              </a:rPr>
              <a:t>)</a:t>
            </a:r>
            <a:r>
              <a:rPr lang="zh-TW" altLang="en-US" sz="2400" dirty="0">
                <a:latin typeface="+mn-ea"/>
                <a:ea typeface="+mn-ea"/>
              </a:rPr>
              <a:t> </a:t>
            </a:r>
            <a:endParaRPr lang="en-US" altLang="zh-TW" sz="2400" dirty="0">
              <a:latin typeface="+mn-ea"/>
              <a:ea typeface="+mn-ea"/>
            </a:endParaRPr>
          </a:p>
          <a:p>
            <a:pPr marL="742950" lvl="1" indent="-342900">
              <a:buFont typeface="+mj-lt"/>
              <a:buAutoNum type="arabicPeriod"/>
            </a:pPr>
            <a:r>
              <a:rPr lang="en-US" altLang="zh-TW" sz="2000" dirty="0">
                <a:latin typeface="+mn-ea"/>
                <a:ea typeface="+mn-ea"/>
              </a:rPr>
              <a:t>Input file </a:t>
            </a:r>
          </a:p>
          <a:p>
            <a:pPr marL="742950" lvl="1" indent="-342900">
              <a:buFont typeface="+mj-lt"/>
              <a:buAutoNum type="arabicPeriod"/>
            </a:pPr>
            <a:r>
              <a:rPr lang="en-US" altLang="zh-TW" sz="2000" dirty="0">
                <a:solidFill>
                  <a:srgbClr val="FF0000"/>
                </a:solidFill>
                <a:latin typeface="+mn-ea"/>
                <a:ea typeface="+mn-ea"/>
              </a:rPr>
              <a:t>Demand fetch </a:t>
            </a:r>
          </a:p>
          <a:p>
            <a:pPr marL="742950" lvl="1" indent="-342900">
              <a:buFont typeface="+mj-lt"/>
              <a:buAutoNum type="arabicPeriod"/>
            </a:pPr>
            <a:r>
              <a:rPr lang="en-US" altLang="zh-TW" sz="2000" dirty="0">
                <a:solidFill>
                  <a:srgbClr val="FF0000"/>
                </a:solidFill>
                <a:latin typeface="+mn-ea"/>
                <a:ea typeface="+mn-ea"/>
              </a:rPr>
              <a:t>Cache hit</a:t>
            </a:r>
          </a:p>
          <a:p>
            <a:pPr marL="742950" lvl="1" indent="-342900">
              <a:buFont typeface="+mj-lt"/>
              <a:buAutoNum type="arabicPeriod"/>
            </a:pPr>
            <a:r>
              <a:rPr lang="en-US" altLang="zh-TW" sz="2000" dirty="0">
                <a:solidFill>
                  <a:srgbClr val="FF0000"/>
                </a:solidFill>
                <a:latin typeface="+mn-ea"/>
                <a:ea typeface="+mn-ea"/>
              </a:rPr>
              <a:t>Cache miss </a:t>
            </a:r>
          </a:p>
          <a:p>
            <a:pPr marL="742950" lvl="1" indent="-342900">
              <a:buFont typeface="+mj-lt"/>
              <a:buAutoNum type="arabicPeriod"/>
            </a:pPr>
            <a:r>
              <a:rPr lang="en-US" altLang="zh-TW" sz="2000" dirty="0">
                <a:solidFill>
                  <a:srgbClr val="FF0000"/>
                </a:solidFill>
                <a:latin typeface="+mn-ea"/>
                <a:ea typeface="+mn-ea"/>
              </a:rPr>
              <a:t>Miss rate </a:t>
            </a:r>
          </a:p>
          <a:p>
            <a:pPr marL="742950" lvl="1" indent="-342900">
              <a:buFont typeface="+mj-lt"/>
              <a:buAutoNum type="arabicPeriod"/>
            </a:pPr>
            <a:r>
              <a:rPr lang="en-US" altLang="zh-TW" sz="2000" dirty="0">
                <a:solidFill>
                  <a:srgbClr val="FF0000"/>
                </a:solidFill>
                <a:latin typeface="+mn-ea"/>
                <a:ea typeface="+mn-ea"/>
              </a:rPr>
              <a:t>Read data </a:t>
            </a:r>
          </a:p>
          <a:p>
            <a:pPr marL="742950" lvl="1" indent="-342900">
              <a:buFont typeface="+mj-lt"/>
              <a:buAutoNum type="arabicPeriod"/>
            </a:pPr>
            <a:r>
              <a:rPr lang="en-US" altLang="zh-TW" sz="2000" dirty="0">
                <a:solidFill>
                  <a:srgbClr val="FF0000"/>
                </a:solidFill>
                <a:latin typeface="+mn-ea"/>
                <a:ea typeface="+mn-ea"/>
              </a:rPr>
              <a:t>Write data </a:t>
            </a:r>
          </a:p>
          <a:p>
            <a:pPr marL="742950" lvl="1" indent="-342900">
              <a:buFont typeface="+mj-lt"/>
              <a:buAutoNum type="arabicPeriod"/>
            </a:pPr>
            <a:r>
              <a:rPr lang="en-US" altLang="zh-TW" sz="2000" dirty="0">
                <a:solidFill>
                  <a:srgbClr val="FF0000"/>
                </a:solidFill>
                <a:latin typeface="+mn-ea"/>
                <a:ea typeface="+mn-ea"/>
              </a:rPr>
              <a:t>Bytes from Memory </a:t>
            </a:r>
          </a:p>
          <a:p>
            <a:pPr marL="742950" lvl="1" indent="-342900">
              <a:buFont typeface="+mj-lt"/>
              <a:buAutoNum type="arabicPeriod"/>
            </a:pPr>
            <a:r>
              <a:rPr lang="en-US" altLang="zh-TW" sz="2000" dirty="0">
                <a:solidFill>
                  <a:srgbClr val="FF0000"/>
                </a:solidFill>
                <a:latin typeface="+mn-ea"/>
                <a:ea typeface="+mn-ea"/>
              </a:rPr>
              <a:t>Byte to memory</a:t>
            </a:r>
            <a:endParaRPr lang="zh-TW" altLang="en-US" sz="2000" dirty="0">
              <a:solidFill>
                <a:srgbClr val="FF0000"/>
              </a:solidFill>
              <a:latin typeface="+mn-ea"/>
              <a:ea typeface="+mn-ea"/>
            </a:endParaRPr>
          </a:p>
        </p:txBody>
      </p:sp>
      <p:pic>
        <p:nvPicPr>
          <p:cNvPr id="5" name="圖片 4"/>
          <p:cNvPicPr>
            <a:picLocks noChangeAspect="1"/>
          </p:cNvPicPr>
          <p:nvPr/>
        </p:nvPicPr>
        <p:blipFill>
          <a:blip r:embed="rId3"/>
          <a:stretch>
            <a:fillRect/>
          </a:stretch>
        </p:blipFill>
        <p:spPr>
          <a:xfrm>
            <a:off x="7902203" y="1646763"/>
            <a:ext cx="2941061" cy="1889788"/>
          </a:xfrm>
          <a:prstGeom prst="rect">
            <a:avLst/>
          </a:prstGeom>
        </p:spPr>
      </p:pic>
      <p:sp>
        <p:nvSpPr>
          <p:cNvPr id="7" name="文字方塊 6"/>
          <p:cNvSpPr txBox="1"/>
          <p:nvPr/>
        </p:nvSpPr>
        <p:spPr>
          <a:xfrm>
            <a:off x="7860984" y="1277431"/>
            <a:ext cx="2826415" cy="369332"/>
          </a:xfrm>
          <a:prstGeom prst="rect">
            <a:avLst/>
          </a:prstGeom>
          <a:noFill/>
        </p:spPr>
        <p:txBody>
          <a:bodyPr wrap="none" rtlCol="0">
            <a:spAutoFit/>
          </a:bodyPr>
          <a:lstStyle/>
          <a:p>
            <a:r>
              <a:rPr lang="en-US" altLang="zh-TW" dirty="0"/>
              <a:t>cache 8 32 2 LRU </a:t>
            </a:r>
            <a:r>
              <a:rPr lang="en-US" altLang="zh-TW" dirty="0" err="1"/>
              <a:t>gcc.din</a:t>
            </a:r>
            <a:endParaRPr lang="zh-TW" altLang="en-US" dirty="0"/>
          </a:p>
        </p:txBody>
      </p:sp>
      <p:sp>
        <p:nvSpPr>
          <p:cNvPr id="8" name="文字方塊 7"/>
          <p:cNvSpPr txBox="1"/>
          <p:nvPr/>
        </p:nvSpPr>
        <p:spPr>
          <a:xfrm>
            <a:off x="7860984" y="3984574"/>
            <a:ext cx="3198311" cy="369332"/>
          </a:xfrm>
          <a:prstGeom prst="rect">
            <a:avLst/>
          </a:prstGeom>
          <a:noFill/>
        </p:spPr>
        <p:txBody>
          <a:bodyPr wrap="none" rtlCol="0">
            <a:spAutoFit/>
          </a:bodyPr>
          <a:lstStyle/>
          <a:p>
            <a:r>
              <a:rPr lang="en-US" altLang="zh-TW" dirty="0"/>
              <a:t>cache 16 16 1 FIFO </a:t>
            </a:r>
            <a:r>
              <a:rPr lang="en-US" altLang="zh-TW" dirty="0" err="1"/>
              <a:t>spice.din</a:t>
            </a:r>
            <a:endParaRPr lang="zh-TW" altLang="en-US" dirty="0"/>
          </a:p>
        </p:txBody>
      </p:sp>
      <p:pic>
        <p:nvPicPr>
          <p:cNvPr id="9" name="圖片 8"/>
          <p:cNvPicPr>
            <a:picLocks noChangeAspect="1"/>
          </p:cNvPicPr>
          <p:nvPr/>
        </p:nvPicPr>
        <p:blipFill>
          <a:blip r:embed="rId4"/>
          <a:stretch>
            <a:fillRect/>
          </a:stretch>
        </p:blipFill>
        <p:spPr>
          <a:xfrm>
            <a:off x="7911676" y="4405851"/>
            <a:ext cx="3096925" cy="1977868"/>
          </a:xfrm>
          <a:prstGeom prst="rect">
            <a:avLst/>
          </a:prstGeom>
        </p:spPr>
      </p:pic>
    </p:spTree>
    <p:extLst>
      <p:ext uri="{BB962C8B-B14F-4D97-AF65-F5344CB8AC3E}">
        <p14:creationId xmlns:p14="http://schemas.microsoft.com/office/powerpoint/2010/main" val="352659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1558" y="793820"/>
            <a:ext cx="11013016" cy="849655"/>
          </a:xfrm>
        </p:spPr>
        <p:txBody>
          <a:bodyPr>
            <a:normAutofit/>
          </a:bodyPr>
          <a:lstStyle/>
          <a:p>
            <a:r>
              <a:rPr lang="zh-TW" altLang="en-US" dirty="0"/>
              <a:t>作業 </a:t>
            </a:r>
            <a:r>
              <a:rPr lang="en-US" altLang="zh-TW" dirty="0"/>
              <a:t>(</a:t>
            </a:r>
            <a:r>
              <a:rPr lang="zh-TW" altLang="en-US" dirty="0"/>
              <a:t>評分標準</a:t>
            </a:r>
            <a:r>
              <a:rPr lang="en-US" altLang="zh-TW" dirty="0"/>
              <a:t>)</a:t>
            </a:r>
            <a:endParaRPr lang="zh-TW" altLang="en-US" dirty="0"/>
          </a:p>
        </p:txBody>
      </p:sp>
      <p:sp>
        <p:nvSpPr>
          <p:cNvPr id="3" name="內容版面配置區 2"/>
          <p:cNvSpPr>
            <a:spLocks noGrp="1"/>
          </p:cNvSpPr>
          <p:nvPr>
            <p:ph idx="1"/>
          </p:nvPr>
        </p:nvSpPr>
        <p:spPr>
          <a:xfrm>
            <a:off x="761558" y="2286000"/>
            <a:ext cx="9720071" cy="4023360"/>
          </a:xfrm>
        </p:spPr>
        <p:txBody>
          <a:bodyPr>
            <a:normAutofit lnSpcReduction="10000"/>
          </a:bodyPr>
          <a:lstStyle/>
          <a:p>
            <a:r>
              <a:rPr lang="zh-TW" altLang="en-US" dirty="0">
                <a:latin typeface="+mn-ea"/>
                <a:ea typeface="+mn-ea"/>
              </a:rPr>
              <a:t>作業總共</a:t>
            </a:r>
            <a:r>
              <a:rPr lang="en-US" altLang="zh-TW" dirty="0">
                <a:latin typeface="+mn-ea"/>
                <a:ea typeface="+mn-ea"/>
              </a:rPr>
              <a:t>100%</a:t>
            </a:r>
          </a:p>
          <a:p>
            <a:endParaRPr lang="en-US" altLang="zh-TW" dirty="0">
              <a:latin typeface="+mn-ea"/>
              <a:ea typeface="+mn-ea"/>
            </a:endParaRPr>
          </a:p>
          <a:p>
            <a:r>
              <a:rPr lang="zh-TW" altLang="en-US" dirty="0">
                <a:latin typeface="+mn-ea"/>
              </a:rPr>
              <a:t>隨機設不同參數組合測試</a:t>
            </a:r>
            <a:endParaRPr lang="zh-TW" altLang="en-US" dirty="0">
              <a:latin typeface="+mn-ea"/>
              <a:ea typeface="+mn-ea"/>
            </a:endParaRPr>
          </a:p>
          <a:p>
            <a:r>
              <a:rPr lang="zh-TW" altLang="en-US" dirty="0">
                <a:latin typeface="+mn-ea"/>
              </a:rPr>
              <a:t>檢查</a:t>
            </a:r>
            <a:r>
              <a:rPr lang="en-US" altLang="zh-TW" dirty="0">
                <a:latin typeface="+mn-ea"/>
                <a:ea typeface="+mn-ea"/>
              </a:rPr>
              <a:t>8</a:t>
            </a:r>
            <a:r>
              <a:rPr lang="zh-TW" altLang="en-US" dirty="0">
                <a:latin typeface="+mn-ea"/>
                <a:ea typeface="+mn-ea"/>
              </a:rPr>
              <a:t>個</a:t>
            </a:r>
            <a:r>
              <a:rPr lang="en-US" altLang="zh-TW" dirty="0">
                <a:latin typeface="+mn-ea"/>
                <a:ea typeface="+mn-ea"/>
              </a:rPr>
              <a:t>output</a:t>
            </a:r>
            <a:r>
              <a:rPr lang="zh-TW" altLang="en-US" dirty="0">
                <a:latin typeface="+mn-ea"/>
                <a:ea typeface="+mn-ea"/>
              </a:rPr>
              <a:t>項目個別是否正確</a:t>
            </a:r>
            <a:r>
              <a:rPr lang="en-US" altLang="zh-TW" dirty="0">
                <a:latin typeface="+mn-ea"/>
                <a:ea typeface="+mn-ea"/>
              </a:rPr>
              <a:t>(10%)</a:t>
            </a:r>
          </a:p>
          <a:p>
            <a:endParaRPr lang="en-US" altLang="zh-TW" dirty="0">
              <a:latin typeface="+mn-ea"/>
              <a:ea typeface="+mn-ea"/>
            </a:endParaRPr>
          </a:p>
          <a:p>
            <a:r>
              <a:rPr lang="zh-TW" altLang="en-US" dirty="0">
                <a:latin typeface="+mn-ea"/>
                <a:ea typeface="+mn-ea"/>
              </a:rPr>
              <a:t>全對的話有另外有</a:t>
            </a:r>
            <a:r>
              <a:rPr lang="en-US" altLang="zh-TW" dirty="0">
                <a:latin typeface="+mn-ea"/>
                <a:ea typeface="+mn-ea"/>
              </a:rPr>
              <a:t>20</a:t>
            </a:r>
            <a:r>
              <a:rPr lang="zh-TW" altLang="en-US" dirty="0">
                <a:latin typeface="+mn-ea"/>
                <a:ea typeface="+mn-ea"/>
              </a:rPr>
              <a:t>分</a:t>
            </a:r>
            <a:r>
              <a:rPr lang="en-US" altLang="zh-TW" dirty="0">
                <a:latin typeface="+mn-ea"/>
                <a:ea typeface="+mn-ea"/>
              </a:rPr>
              <a:t>(20%)</a:t>
            </a:r>
          </a:p>
          <a:p>
            <a:endParaRPr lang="en-US" altLang="zh-TW" dirty="0">
              <a:latin typeface="+mn-ea"/>
              <a:ea typeface="+mn-ea"/>
            </a:endParaRPr>
          </a:p>
          <a:p>
            <a:r>
              <a:rPr lang="en-US" altLang="zh-TW" dirty="0">
                <a:latin typeface="+mn-ea"/>
                <a:ea typeface="+mn-ea"/>
              </a:rPr>
              <a:t>QA</a:t>
            </a:r>
            <a:r>
              <a:rPr lang="zh-TW" altLang="en-US" dirty="0">
                <a:latin typeface="+mn-ea"/>
                <a:ea typeface="+mn-ea"/>
              </a:rPr>
              <a:t>中有附幾個組合以及其輸出結果。同學可以拿來測試程式執行結果是否與</a:t>
            </a:r>
            <a:r>
              <a:rPr lang="en-US" altLang="zh-TW" dirty="0">
                <a:latin typeface="+mn-ea"/>
                <a:ea typeface="+mn-ea"/>
              </a:rPr>
              <a:t>QA</a:t>
            </a:r>
            <a:r>
              <a:rPr lang="zh-TW" altLang="en-US" dirty="0">
                <a:latin typeface="+mn-ea"/>
                <a:ea typeface="+mn-ea"/>
              </a:rPr>
              <a:t>中附的執行結果一致。</a:t>
            </a:r>
          </a:p>
          <a:p>
            <a:endParaRPr lang="en-US" altLang="zh-TW" dirty="0">
              <a:latin typeface="+mn-ea"/>
              <a:ea typeface="+mn-ea"/>
            </a:endParaRPr>
          </a:p>
          <a:p>
            <a:endParaRPr lang="zh-TW" altLang="en-US" dirty="0"/>
          </a:p>
        </p:txBody>
      </p:sp>
    </p:spTree>
    <p:extLst>
      <p:ext uri="{BB962C8B-B14F-4D97-AF65-F5344CB8AC3E}">
        <p14:creationId xmlns:p14="http://schemas.microsoft.com/office/powerpoint/2010/main" val="53764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022" y="773723"/>
            <a:ext cx="11013016" cy="925933"/>
          </a:xfrm>
        </p:spPr>
        <p:txBody>
          <a:bodyPr>
            <a:normAutofit/>
          </a:bodyPr>
          <a:lstStyle/>
          <a:p>
            <a:r>
              <a:rPr lang="zh-TW" altLang="en-US" dirty="0"/>
              <a:t>作業 </a:t>
            </a:r>
            <a:r>
              <a:rPr lang="en-US" altLang="zh-TW" dirty="0"/>
              <a:t>(</a:t>
            </a:r>
            <a:r>
              <a:rPr lang="zh-TW" altLang="en-US" dirty="0"/>
              <a:t>繳交相關</a:t>
            </a:r>
            <a:r>
              <a:rPr lang="en-US" altLang="zh-TW" dirty="0"/>
              <a:t>)</a:t>
            </a:r>
            <a:endParaRPr lang="zh-TW" altLang="en-US" dirty="0"/>
          </a:p>
        </p:txBody>
      </p:sp>
      <p:sp>
        <p:nvSpPr>
          <p:cNvPr id="3" name="內容版面配置區 2"/>
          <p:cNvSpPr>
            <a:spLocks noGrp="1"/>
          </p:cNvSpPr>
          <p:nvPr>
            <p:ph idx="1"/>
          </p:nvPr>
        </p:nvSpPr>
        <p:spPr>
          <a:xfrm>
            <a:off x="754022" y="2306097"/>
            <a:ext cx="9720071" cy="4023360"/>
          </a:xfrm>
        </p:spPr>
        <p:txBody>
          <a:bodyPr/>
          <a:lstStyle/>
          <a:p>
            <a:r>
              <a:rPr lang="zh-TW" altLang="en-US" dirty="0">
                <a:latin typeface="+mn-ea"/>
                <a:ea typeface="+mn-ea"/>
              </a:rPr>
              <a:t>上傳有程式原始碼的壓縮檔到教學平台上</a:t>
            </a:r>
          </a:p>
          <a:p>
            <a:endParaRPr lang="en-US" altLang="zh-TW" dirty="0">
              <a:latin typeface="+mn-ea"/>
              <a:ea typeface="+mn-ea"/>
            </a:endParaRPr>
          </a:p>
          <a:p>
            <a:r>
              <a:rPr lang="zh-TW" altLang="en-US" dirty="0">
                <a:latin typeface="+mn-ea"/>
                <a:ea typeface="+mn-ea"/>
              </a:rPr>
              <a:t>不要太奇怪的語言都可以</a:t>
            </a:r>
            <a:r>
              <a:rPr lang="en-US" altLang="zh-TW" dirty="0">
                <a:latin typeface="+mn-ea"/>
              </a:rPr>
              <a:t>(</a:t>
            </a:r>
            <a:r>
              <a:rPr lang="zh-TW" altLang="en-US" dirty="0">
                <a:latin typeface="+mn-ea"/>
              </a:rPr>
              <a:t>可用</a:t>
            </a:r>
            <a:r>
              <a:rPr lang="en-US" altLang="zh-TW" dirty="0">
                <a:latin typeface="+mn-ea"/>
              </a:rPr>
              <a:t>C, C++, Java, Basic, </a:t>
            </a:r>
            <a:r>
              <a:rPr lang="en-US" altLang="zh-TW">
                <a:latin typeface="+mn-ea"/>
              </a:rPr>
              <a:t>Python…)</a:t>
            </a:r>
            <a:r>
              <a:rPr lang="zh-TW" altLang="en-US">
                <a:latin typeface="+mn-ea"/>
                <a:ea typeface="+mn-ea"/>
              </a:rPr>
              <a:t>，</a:t>
            </a:r>
            <a:r>
              <a:rPr lang="zh-TW" altLang="en-US" dirty="0">
                <a:latin typeface="+mn-ea"/>
                <a:ea typeface="+mn-ea"/>
              </a:rPr>
              <a:t>盡量用</a:t>
            </a:r>
            <a:r>
              <a:rPr lang="en-US" altLang="zh-TW" dirty="0">
                <a:latin typeface="+mn-ea"/>
                <a:ea typeface="+mn-ea"/>
              </a:rPr>
              <a:t>C/C++</a:t>
            </a:r>
            <a:r>
              <a:rPr lang="zh-TW" altLang="en-US" dirty="0">
                <a:latin typeface="+mn-ea"/>
              </a:rPr>
              <a:t>，</a:t>
            </a:r>
            <a:r>
              <a:rPr lang="zh-TW" altLang="en-US" dirty="0">
                <a:latin typeface="+mn-ea"/>
                <a:ea typeface="+mn-ea"/>
              </a:rPr>
              <a:t>非</a:t>
            </a:r>
            <a:r>
              <a:rPr lang="en-US" altLang="zh-TW" dirty="0">
                <a:latin typeface="+mn-ea"/>
                <a:ea typeface="+mn-ea"/>
              </a:rPr>
              <a:t>C/C++</a:t>
            </a:r>
            <a:r>
              <a:rPr lang="zh-TW" altLang="en-US" dirty="0">
                <a:latin typeface="+mn-ea"/>
                <a:ea typeface="+mn-ea"/>
              </a:rPr>
              <a:t>請附使用說明文件</a:t>
            </a:r>
          </a:p>
          <a:p>
            <a:endParaRPr lang="en-US" altLang="zh-TW" dirty="0">
              <a:latin typeface="+mn-ea"/>
              <a:ea typeface="+mn-ea"/>
            </a:endParaRPr>
          </a:p>
          <a:p>
            <a:r>
              <a:rPr lang="en-US" altLang="zh-TW" dirty="0">
                <a:latin typeface="+mn-ea"/>
                <a:ea typeface="+mn-ea"/>
              </a:rPr>
              <a:t> Deadline = 12/19</a:t>
            </a:r>
          </a:p>
          <a:p>
            <a:endParaRPr lang="zh-TW" altLang="en-US" dirty="0"/>
          </a:p>
        </p:txBody>
      </p:sp>
    </p:spTree>
    <p:extLst>
      <p:ext uri="{BB962C8B-B14F-4D97-AF65-F5344CB8AC3E}">
        <p14:creationId xmlns:p14="http://schemas.microsoft.com/office/powerpoint/2010/main" val="374466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END</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403222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7599" y="788029"/>
            <a:ext cx="11013016" cy="769441"/>
          </a:xfrm>
        </p:spPr>
        <p:txBody>
          <a:bodyPr/>
          <a:lstStyle/>
          <a:p>
            <a:r>
              <a:rPr lang="en-US" altLang="zh-TW" dirty="0"/>
              <a:t>Cache Memory</a:t>
            </a:r>
            <a:endParaRPr lang="zh-TW" altLang="en-US" dirty="0"/>
          </a:p>
        </p:txBody>
      </p:sp>
      <p:sp>
        <p:nvSpPr>
          <p:cNvPr id="3" name="Rectangle 5"/>
          <p:cNvSpPr txBox="1">
            <a:spLocks noChangeArrowheads="1"/>
          </p:cNvSpPr>
          <p:nvPr/>
        </p:nvSpPr>
        <p:spPr>
          <a:xfrm>
            <a:off x="684213" y="1808702"/>
            <a:ext cx="9672637" cy="44285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t>Cache Memory</a:t>
            </a:r>
          </a:p>
          <a:p>
            <a:pPr lvl="1" eaLnBrk="1" hangingPunct="1"/>
            <a:r>
              <a:rPr lang="en-US" altLang="zh-TW" dirty="0"/>
              <a:t>The level of the memory hierarchy closest to the CPU</a:t>
            </a:r>
          </a:p>
          <a:p>
            <a:pPr eaLnBrk="1" hangingPunct="1"/>
            <a:r>
              <a:rPr lang="en-US" altLang="zh-TW" dirty="0"/>
              <a:t>Computer Memory Architecture</a:t>
            </a:r>
          </a:p>
          <a:p>
            <a:pPr lvl="1" eaLnBrk="1" hangingPunct="1"/>
            <a:r>
              <a:rPr lang="zh-TW" altLang="en-US" dirty="0"/>
              <a:t>越往上層，記憶體的速度越快，容量越小。</a:t>
            </a:r>
            <a:endParaRPr lang="en-US" altLang="zh-TW" dirty="0"/>
          </a:p>
          <a:p>
            <a:pPr lvl="1" eaLnBrk="1" hangingPunct="1"/>
            <a:r>
              <a:rPr lang="en-US" altLang="zh-TW" dirty="0"/>
              <a:t>	</a:t>
            </a:r>
            <a:r>
              <a:rPr lang="zh-TW" altLang="en-US" dirty="0"/>
              <a:t>資料只能在相鄰的階層中移動。</a:t>
            </a:r>
            <a:endParaRPr lang="en-US" altLang="zh-TW" dirty="0"/>
          </a:p>
        </p:txBody>
      </p:sp>
      <p:grpSp>
        <p:nvGrpSpPr>
          <p:cNvPr id="24" name="群組 23"/>
          <p:cNvGrpSpPr/>
          <p:nvPr/>
        </p:nvGrpSpPr>
        <p:grpSpPr>
          <a:xfrm>
            <a:off x="8324036" y="3182843"/>
            <a:ext cx="3446579" cy="3305676"/>
            <a:chOff x="2734970" y="2538881"/>
            <a:chExt cx="4449879" cy="3915895"/>
          </a:xfrm>
        </p:grpSpPr>
        <p:pic>
          <p:nvPicPr>
            <p:cNvPr id="1032" name="Picture 8" descr="Memory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970" y="2538881"/>
              <a:ext cx="4449879" cy="39158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bwMode="auto">
            <a:xfrm>
              <a:off x="4540867" y="3544232"/>
              <a:ext cx="1061340"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線接點 18"/>
            <p:cNvCxnSpPr/>
            <p:nvPr/>
          </p:nvCxnSpPr>
          <p:spPr bwMode="auto">
            <a:xfrm>
              <a:off x="4034672" y="4420533"/>
              <a:ext cx="2086523" cy="92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1" name="直線接點 20"/>
            <p:cNvCxnSpPr/>
            <p:nvPr/>
          </p:nvCxnSpPr>
          <p:spPr bwMode="auto">
            <a:xfrm>
              <a:off x="5602207" y="3545160"/>
              <a:ext cx="518988"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25" name="直線接點 24"/>
            <p:cNvCxnSpPr/>
            <p:nvPr/>
          </p:nvCxnSpPr>
          <p:spPr bwMode="auto">
            <a:xfrm flipH="1">
              <a:off x="4034672" y="3544232"/>
              <a:ext cx="506195" cy="877229"/>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
        <p:nvSpPr>
          <p:cNvPr id="26" name="矩形 25"/>
          <p:cNvSpPr/>
          <p:nvPr/>
        </p:nvSpPr>
        <p:spPr>
          <a:xfrm>
            <a:off x="8342268" y="6488668"/>
            <a:ext cx="3583032" cy="369332"/>
          </a:xfrm>
          <a:prstGeom prst="rect">
            <a:avLst/>
          </a:prstGeom>
        </p:spPr>
        <p:txBody>
          <a:bodyPr wrap="none">
            <a:spAutoFit/>
          </a:bodyPr>
          <a:lstStyle/>
          <a:p>
            <a:r>
              <a:rPr lang="en-US" altLang="zh-TW" b="1" dirty="0"/>
              <a:t>computer</a:t>
            </a:r>
            <a:r>
              <a:rPr lang="en-US" altLang="zh-TW" b="1" dirty="0">
                <a:solidFill>
                  <a:srgbClr val="000000"/>
                </a:solidFill>
              </a:rPr>
              <a:t> memory architecture</a:t>
            </a:r>
            <a:endParaRPr lang="zh-TW" altLang="en-US" dirty="0"/>
          </a:p>
        </p:txBody>
      </p:sp>
    </p:spTree>
    <p:extLst>
      <p:ext uri="{BB962C8B-B14F-4D97-AF65-F5344CB8AC3E}">
        <p14:creationId xmlns:p14="http://schemas.microsoft.com/office/powerpoint/2010/main" val="391067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4552" y="364418"/>
            <a:ext cx="9720072" cy="1499616"/>
          </a:xfrm>
        </p:spPr>
        <p:txBody>
          <a:bodyPr/>
          <a:lstStyle/>
          <a:p>
            <a:r>
              <a:rPr lang="en-US" altLang="zh-TW" dirty="0"/>
              <a:t>Direct Mapped Cache</a:t>
            </a:r>
            <a:endParaRPr lang="zh-TW" altLang="en-US" dirty="0"/>
          </a:p>
        </p:txBody>
      </p:sp>
      <p:pic>
        <p:nvPicPr>
          <p:cNvPr id="4" name="Picture 9" descr="f05-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2" y="2199305"/>
            <a:ext cx="6453187" cy="46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US" kern="0" dirty="0"/>
          </a:p>
        </p:txBody>
      </p:sp>
      <p:sp>
        <p:nvSpPr>
          <p:cNvPr id="7" name="Rectangle 5"/>
          <p:cNvSpPr txBox="1">
            <a:spLocks noChangeArrowheads="1"/>
          </p:cNvSpPr>
          <p:nvPr/>
        </p:nvSpPr>
        <p:spPr>
          <a:xfrm>
            <a:off x="836613" y="1528762"/>
            <a:ext cx="8650287"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zh-TW" altLang="en-US" dirty="0"/>
              <a:t>根據</a:t>
            </a:r>
            <a:r>
              <a:rPr lang="en-US" altLang="zh-TW" dirty="0"/>
              <a:t>Memory</a:t>
            </a:r>
            <a:r>
              <a:rPr lang="zh-TW" altLang="en-US" dirty="0"/>
              <a:t>位置，把所有區塊分配給</a:t>
            </a:r>
            <a:r>
              <a:rPr lang="en-US" altLang="zh-TW" dirty="0"/>
              <a:t>cache</a:t>
            </a:r>
            <a:r>
              <a:rPr lang="zh-TW" altLang="en-US" dirty="0"/>
              <a:t>。</a:t>
            </a:r>
            <a:endParaRPr lang="en-US" kern="0" dirty="0"/>
          </a:p>
        </p:txBody>
      </p:sp>
      <p:sp>
        <p:nvSpPr>
          <p:cNvPr id="8" name="矩形 7"/>
          <p:cNvSpPr/>
          <p:nvPr/>
        </p:nvSpPr>
        <p:spPr>
          <a:xfrm>
            <a:off x="6438898" y="2620059"/>
            <a:ext cx="6096000" cy="646331"/>
          </a:xfrm>
          <a:prstGeom prst="rect">
            <a:avLst/>
          </a:prstGeom>
        </p:spPr>
        <p:txBody>
          <a:bodyPr>
            <a:spAutoFit/>
          </a:bodyPr>
          <a:lstStyle/>
          <a:p>
            <a:pPr>
              <a:defRPr/>
            </a:pPr>
            <a:r>
              <a:rPr lang="en-US" altLang="zh-TW" b="1" i="1" dirty="0">
                <a:solidFill>
                  <a:srgbClr val="FF0000"/>
                </a:solidFill>
                <a:latin typeface="Times New Roman" panose="02020603050405020304" pitchFamily="18" charset="0"/>
                <a:cs typeface="Times New Roman" panose="02020603050405020304" pitchFamily="18" charset="0"/>
              </a:rPr>
              <a:t>Cache block</a:t>
            </a:r>
            <a:r>
              <a:rPr lang="en-US" altLang="zh-TW" dirty="0"/>
              <a:t> :is the basic mapping unit, which usually contains several words</a:t>
            </a:r>
          </a:p>
        </p:txBody>
      </p:sp>
    </p:spTree>
    <p:extLst>
      <p:ext uri="{BB962C8B-B14F-4D97-AF65-F5344CB8AC3E}">
        <p14:creationId xmlns:p14="http://schemas.microsoft.com/office/powerpoint/2010/main" val="374938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0316" y="663313"/>
            <a:ext cx="9720072" cy="904352"/>
          </a:xfrm>
        </p:spPr>
        <p:txBody>
          <a:bodyPr/>
          <a:lstStyle/>
          <a:p>
            <a:pPr eaLnBrk="1" hangingPunct="1"/>
            <a:r>
              <a:rPr lang="en-US" dirty="0"/>
              <a:t>Address Subdivision</a:t>
            </a:r>
            <a:endParaRPr lang="en-AU" altLang="zh-TW" dirty="0">
              <a:ea typeface="新細明體" panose="02020500000000000000" pitchFamily="18" charset="-120"/>
            </a:endParaRPr>
          </a:p>
        </p:txBody>
      </p:sp>
      <p:pic>
        <p:nvPicPr>
          <p:cNvPr id="29700"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81" y="1791503"/>
            <a:ext cx="50403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724407" y="1567665"/>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zh-TW" dirty="0"/>
              <a:t>Tag</a:t>
            </a:r>
          </a:p>
          <a:p>
            <a:pPr lvl="1" eaLnBrk="1" hangingPunct="1"/>
            <a:r>
              <a:rPr lang="en-US" altLang="zh-TW" dirty="0"/>
              <a:t>Store block address as well as the data</a:t>
            </a:r>
          </a:p>
          <a:p>
            <a:pPr eaLnBrk="1" hangingPunct="1"/>
            <a:r>
              <a:rPr lang="en-US" altLang="zh-TW" kern="0" dirty="0" err="1"/>
              <a:t>Vaild</a:t>
            </a:r>
            <a:r>
              <a:rPr lang="en-US" altLang="zh-TW" kern="0" dirty="0"/>
              <a:t> bit</a:t>
            </a:r>
          </a:p>
          <a:p>
            <a:pPr lvl="1" eaLnBrk="1" hangingPunct="1"/>
            <a:r>
              <a:rPr lang="en-US" altLang="zh-TW" dirty="0"/>
              <a:t>Cache</a:t>
            </a:r>
            <a:r>
              <a:rPr lang="zh-TW" altLang="en-US" dirty="0"/>
              <a:t>中資料是否有效</a:t>
            </a:r>
            <a:endParaRPr lang="en-US" altLang="zh-TW" dirty="0"/>
          </a:p>
          <a:p>
            <a:pPr eaLnBrk="1" hangingPunct="1"/>
            <a:r>
              <a:rPr lang="en-AU" altLang="zh-TW" dirty="0">
                <a:ea typeface="新細明體" panose="02020500000000000000" pitchFamily="18" charset="-120"/>
              </a:rPr>
              <a:t>Block size</a:t>
            </a:r>
          </a:p>
          <a:p>
            <a:pPr lvl="1" eaLnBrk="1" hangingPunct="1"/>
            <a:r>
              <a:rPr lang="en-AU" altLang="zh-TW" dirty="0">
                <a:ea typeface="新細明體" panose="02020500000000000000" pitchFamily="18" charset="-120"/>
              </a:rPr>
              <a:t>1 words</a:t>
            </a:r>
          </a:p>
          <a:p>
            <a:pPr eaLnBrk="1" hangingPunct="1"/>
            <a:r>
              <a:rPr lang="en-AU" altLang="zh-TW" dirty="0">
                <a:ea typeface="新細明體" panose="02020500000000000000" pitchFamily="18" charset="-120"/>
              </a:rPr>
              <a:t>Cache size</a:t>
            </a:r>
          </a:p>
          <a:p>
            <a:pPr lvl="1" eaLnBrk="1" hangingPunct="1"/>
            <a:r>
              <a:rPr lang="en-AU" altLang="zh-TW" dirty="0">
                <a:ea typeface="新細明體" panose="02020500000000000000" pitchFamily="18" charset="-120"/>
              </a:rPr>
              <a:t> 4 KB (1024 blocks)</a:t>
            </a:r>
          </a:p>
          <a:p>
            <a:pPr lvl="2" eaLnBrk="1" hangingPunct="1"/>
            <a:r>
              <a:rPr lang="en-US" altLang="zh-TW" dirty="0"/>
              <a:t>4KB =1Kwords =</a:t>
            </a:r>
            <a:r>
              <a:rPr lang="zh-TW" altLang="en-US" dirty="0"/>
              <a:t> </a:t>
            </a:r>
            <a:r>
              <a:rPr lang="en-US" altLang="zh-TW" dirty="0"/>
              <a:t>1K blocks </a:t>
            </a:r>
          </a:p>
          <a:p>
            <a:pPr lvl="2" eaLnBrk="1" hangingPunct="1"/>
            <a:endParaRPr lang="en-US" altLang="zh-TW" dirty="0"/>
          </a:p>
          <a:p>
            <a:pPr lvl="2" eaLnBrk="1" hangingPunct="1"/>
            <a:endParaRPr lang="en-US" kern="0" dirty="0"/>
          </a:p>
        </p:txBody>
      </p:sp>
      <p:sp>
        <p:nvSpPr>
          <p:cNvPr id="2" name="矩形 1"/>
          <p:cNvSpPr/>
          <p:nvPr/>
        </p:nvSpPr>
        <p:spPr bwMode="auto">
          <a:xfrm>
            <a:off x="9445337" y="3644233"/>
            <a:ext cx="1326243" cy="17707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Arial" charset="0"/>
              </a:rPr>
              <a:t>Block size</a:t>
            </a:r>
            <a:endParaRPr kumimoji="0" lang="zh-TW" alt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1133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7"/>
          <p:cNvSpPr>
            <a:spLocks noGrp="1" noChangeArrowheads="1"/>
          </p:cNvSpPr>
          <p:nvPr>
            <p:ph idx="1"/>
          </p:nvPr>
        </p:nvSpPr>
        <p:spPr>
          <a:xfrm>
            <a:off x="761977" y="2087528"/>
            <a:ext cx="8270875" cy="1338262"/>
          </a:xfrm>
        </p:spPr>
        <p:txBody>
          <a:bodyPr>
            <a:normAutofit/>
          </a:bodyPr>
          <a:lstStyle/>
          <a:p>
            <a:pPr fontAlgn="base">
              <a:spcBef>
                <a:spcPct val="20000"/>
              </a:spcBef>
              <a:spcAft>
                <a:spcPct val="0"/>
              </a:spcAft>
              <a:buClr>
                <a:srgbClr val="7030A0"/>
              </a:buClr>
              <a:buFont typeface="Wingdings" panose="05000000000000000000" pitchFamily="2" charset="2"/>
              <a:buChar char="n"/>
            </a:pPr>
            <a:r>
              <a:rPr lang="en-US" sz="3200" dirty="0"/>
              <a:t>8-blocks, 1 word/block, direct mapped</a:t>
            </a:r>
          </a:p>
          <a:p>
            <a:pPr eaLnBrk="1" hangingPunct="1"/>
            <a:r>
              <a:rPr lang="en-US" sz="3200" dirty="0"/>
              <a:t>Initial state</a:t>
            </a:r>
            <a:endParaRPr lang="en-AU" altLang="zh-TW" sz="3200" dirty="0">
              <a:ea typeface="新細明體" panose="02020500000000000000" pitchFamily="18" charset="-120"/>
            </a:endParaRPr>
          </a:p>
        </p:txBody>
      </p:sp>
      <p:sp>
        <p:nvSpPr>
          <p:cNvPr id="23555" name="Rectangle 56"/>
          <p:cNvSpPr>
            <a:spLocks noGrp="1" noChangeArrowheads="1"/>
          </p:cNvSpPr>
          <p:nvPr>
            <p:ph type="title"/>
          </p:nvPr>
        </p:nvSpPr>
        <p:spPr>
          <a:xfrm>
            <a:off x="761977" y="615360"/>
            <a:ext cx="9720072" cy="922037"/>
          </a:xfrm>
        </p:spPr>
        <p:txBody>
          <a:bodyPr/>
          <a:lstStyle/>
          <a:p>
            <a:pPr eaLnBrk="1" hangingPunct="1"/>
            <a:r>
              <a:rPr lang="en-US" altLang="zh-TW" dirty="0"/>
              <a:t>Direct-mapped </a:t>
            </a:r>
            <a:r>
              <a:rPr lang="en-US" dirty="0"/>
              <a:t>Cache Example (1/6)</a:t>
            </a:r>
            <a:endParaRPr lang="en-AU" altLang="zh-TW" dirty="0">
              <a:ea typeface="新細明體" panose="02020500000000000000" pitchFamily="18" charset="-120"/>
            </a:endParaRPr>
          </a:p>
        </p:txBody>
      </p:sp>
      <p:graphicFrame>
        <p:nvGraphicFramePr>
          <p:cNvPr id="254980" name="Group 4"/>
          <p:cNvGraphicFramePr>
            <a:graphicFrameLocks noGrp="1"/>
          </p:cNvGraphicFramePr>
          <p:nvPr/>
        </p:nvGraphicFramePr>
        <p:xfrm>
          <a:off x="3071813" y="292417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N</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705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871" y="643093"/>
            <a:ext cx="9720072" cy="848885"/>
          </a:xfrm>
        </p:spPr>
        <p:txBody>
          <a:bodyPr/>
          <a:lstStyle/>
          <a:p>
            <a:pPr eaLnBrk="1" hangingPunct="1"/>
            <a:r>
              <a:rPr lang="en-US" altLang="zh-TW" dirty="0"/>
              <a:t>Direct-mapped Cache Example (2/6)</a:t>
            </a:r>
            <a:endParaRPr lang="en-AU" altLang="zh-TW" dirty="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3535109342"/>
              </p:ext>
            </p:extLst>
          </p:nvPr>
        </p:nvGraphicFramePr>
        <p:xfrm>
          <a:off x="3071814" y="3436641"/>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Index</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Mem[10110]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3221424994"/>
              </p:ext>
            </p:extLst>
          </p:nvPr>
        </p:nvGraphicFramePr>
        <p:xfrm>
          <a:off x="3071814" y="2536651"/>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22</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10 110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249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72919" y="512466"/>
            <a:ext cx="9720072" cy="1120190"/>
          </a:xfrm>
        </p:spPr>
        <p:txBody>
          <a:bodyPr/>
          <a:lstStyle/>
          <a:p>
            <a:pPr eaLnBrk="1" hangingPunct="1"/>
            <a:r>
              <a:rPr lang="en-US" altLang="zh-TW" dirty="0"/>
              <a:t>Direct-mapped Cache Example (3/6)</a:t>
            </a:r>
            <a:endParaRPr lang="en-AU" altLang="zh-TW" dirty="0">
              <a:ea typeface="新細明體" panose="02020500000000000000" pitchFamily="18" charset="-120"/>
            </a:endParaRPr>
          </a:p>
        </p:txBody>
      </p:sp>
      <p:graphicFrame>
        <p:nvGraphicFramePr>
          <p:cNvPr id="259075" name="Group 3"/>
          <p:cNvGraphicFramePr>
            <a:graphicFrameLocks noGrp="1"/>
          </p:cNvGraphicFramePr>
          <p:nvPr>
            <p:extLst>
              <p:ext uri="{D42A27DB-BD31-4B8C-83A1-F6EECF244321}">
                <p14:modId xmlns:p14="http://schemas.microsoft.com/office/powerpoint/2010/main" val="441785753"/>
              </p:ext>
            </p:extLst>
          </p:nvPr>
        </p:nvGraphicFramePr>
        <p:xfrm>
          <a:off x="3071813" y="3476835"/>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Data</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010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Y</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a:ln>
                            <a:noFill/>
                          </a:ln>
                          <a:solidFill>
                            <a:schemeClr val="hlink"/>
                          </a:solidFill>
                          <a:effectLst/>
                          <a:latin typeface="Arial" panose="020B0604020202020204" pitchFamily="34" charset="0"/>
                        </a:rPr>
                        <a:t>11</a:t>
                      </a:r>
                      <a:endParaRPr kumimoji="0" lang="en-AU" altLang="zh-TW" sz="1800" b="1" i="0" u="none" strike="noStrike" cap="none" normalizeH="0" baseline="0" dirty="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a:ln>
                            <a:noFill/>
                          </a:ln>
                          <a:solidFill>
                            <a:schemeClr val="hlink"/>
                          </a:solidFill>
                          <a:effectLst/>
                          <a:latin typeface="Arial" panose="020B0604020202020204" pitchFamily="34" charset="0"/>
                        </a:rPr>
                        <a:t>Mem[11010]</a:t>
                      </a:r>
                      <a:endParaRPr kumimoji="0" lang="en-AU" altLang="zh-TW" sz="1800" b="1" i="0" u="none" strike="noStrike" cap="none" normalizeH="0" baseline="0">
                        <a:ln>
                          <a:noFill/>
                        </a:ln>
                        <a:solidFill>
                          <a:schemeClr val="hlink"/>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538163732"/>
              </p:ext>
            </p:extLst>
          </p:nvPr>
        </p:nvGraphicFramePr>
        <p:xfrm>
          <a:off x="3071814" y="2576844"/>
          <a:ext cx="6072187" cy="73342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11 010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42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82968" y="622996"/>
            <a:ext cx="9720072" cy="899127"/>
          </a:xfrm>
        </p:spPr>
        <p:txBody>
          <a:bodyPr/>
          <a:lstStyle/>
          <a:p>
            <a:pPr eaLnBrk="1" hangingPunct="1"/>
            <a:r>
              <a:rPr lang="en-US" altLang="zh-TW" dirty="0"/>
              <a:t>Direct-mapped Cache Example (4/6)</a:t>
            </a:r>
            <a:endParaRPr lang="en-AU" altLang="zh-TW" dirty="0">
              <a:ea typeface="新細明體" panose="02020500000000000000" pitchFamily="18" charset="-120"/>
            </a:endParaRPr>
          </a:p>
        </p:txBody>
      </p:sp>
      <p:graphicFrame>
        <p:nvGraphicFramePr>
          <p:cNvPr id="261123" name="Group 3"/>
          <p:cNvGraphicFramePr>
            <a:graphicFrameLocks noGrp="1"/>
          </p:cNvGraphicFramePr>
          <p:nvPr>
            <p:extLst>
              <p:ext uri="{D42A27DB-BD31-4B8C-83A1-F6EECF244321}">
                <p14:modId xmlns:p14="http://schemas.microsoft.com/office/powerpoint/2010/main" val="2949198602"/>
              </p:ext>
            </p:extLst>
          </p:nvPr>
        </p:nvGraphicFramePr>
        <p:xfrm>
          <a:off x="3071813" y="3456737"/>
          <a:ext cx="6096000" cy="329200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Index</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V</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Tag</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Data</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Mem[11010]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011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Y</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Mem[10110]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111</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N</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a:ln>
                          <a:noFill/>
                        </a:ln>
                        <a:solidFill>
                          <a:schemeClr val="tx1"/>
                        </a:solidFill>
                        <a:effectLst/>
                        <a:latin typeface="Arial" panose="020B060402020202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3156302403"/>
              </p:ext>
            </p:extLst>
          </p:nvPr>
        </p:nvGraphicFramePr>
        <p:xfrm>
          <a:off x="3071814" y="2210728"/>
          <a:ext cx="6072187" cy="109720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Word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Binary addr</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Hit/miss</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Cache block</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22</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10 110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Hit</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26</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a:ln>
                            <a:noFill/>
                          </a:ln>
                          <a:solidFill>
                            <a:schemeClr val="tx1"/>
                          </a:solidFill>
                          <a:effectLst/>
                          <a:latin typeface="Arial" panose="020B0604020202020204" pitchFamily="34" charset="0"/>
                        </a:rPr>
                        <a:t>11 010</a:t>
                      </a:r>
                      <a:endParaRPr kumimoji="0" lang="en-AU" altLang="zh-TW" sz="1800" b="0" i="0" u="none" strike="noStrike" cap="none" normalizeH="0" baseline="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Hit</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a:ln>
                            <a:noFill/>
                          </a:ln>
                          <a:solidFill>
                            <a:schemeClr val="tx1"/>
                          </a:solidFill>
                          <a:effectLst/>
                          <a:latin typeface="Arial" panose="020B0604020202020204" pitchFamily="34" charset="0"/>
                        </a:rPr>
                        <a:t>010</a:t>
                      </a:r>
                      <a:endParaRPr kumimoji="0" lang="en-AU" altLang="zh-TW" sz="18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76268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積分">
  <a:themeElements>
    <a:clrScheme name="積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積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積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12757</TotalTime>
  <Words>1941</Words>
  <Application>Microsoft Office PowerPoint</Application>
  <PresentationFormat>寬螢幕</PresentationFormat>
  <Paragraphs>483</Paragraphs>
  <Slides>23</Slides>
  <Notes>16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23</vt:i4>
      </vt:variant>
    </vt:vector>
  </HeadingPairs>
  <TitlesOfParts>
    <vt:vector size="35" baseType="lpstr">
      <vt:lpstr>PT Serif</vt:lpstr>
      <vt:lpstr>微軟正黑體</vt:lpstr>
      <vt:lpstr>新細明體</vt:lpstr>
      <vt:lpstr>Arial</vt:lpstr>
      <vt:lpstr>Calibri</vt:lpstr>
      <vt:lpstr>Cambria Math</vt:lpstr>
      <vt:lpstr>Times New Roman</vt:lpstr>
      <vt:lpstr>Tw Cen MT</vt:lpstr>
      <vt:lpstr>Tw Cen MT Condensed</vt:lpstr>
      <vt:lpstr>Wingdings</vt:lpstr>
      <vt:lpstr>Wingdings 3</vt:lpstr>
      <vt:lpstr>積分</vt:lpstr>
      <vt:lpstr>計算機組織 Lab 5</vt:lpstr>
      <vt:lpstr>Outline</vt:lpstr>
      <vt:lpstr>Cache Memory</vt:lpstr>
      <vt:lpstr>Direct Mapped Cache</vt:lpstr>
      <vt:lpstr>Address Subdivision</vt:lpstr>
      <vt:lpstr>Direct-mapped Cache Example (1/6)</vt:lpstr>
      <vt:lpstr>Direct-mapped Cache Example (2/6)</vt:lpstr>
      <vt:lpstr>Direct-mapped Cache Example (3/6)</vt:lpstr>
      <vt:lpstr>Direct-mapped Cache Example (4/6)</vt:lpstr>
      <vt:lpstr>Direct-mapped Cache Example (5/6)</vt:lpstr>
      <vt:lpstr>Direct-mapped Cache Example (6/6)</vt:lpstr>
      <vt:lpstr>Associative Cache Example (1/3)</vt:lpstr>
      <vt:lpstr>Associativity Example (2/3)</vt:lpstr>
      <vt:lpstr>Associativity Example (3/3)</vt:lpstr>
      <vt:lpstr>實驗目的</vt:lpstr>
      <vt:lpstr>Homework簡介</vt:lpstr>
      <vt:lpstr>作業 (Overview)</vt:lpstr>
      <vt:lpstr>作業 (執行檔)</vt:lpstr>
      <vt:lpstr>作業 (.din檔內容)</vt:lpstr>
      <vt:lpstr>作業 (輸出格式)</vt:lpstr>
      <vt:lpstr>作業 (評分標準)</vt:lpstr>
      <vt:lpstr>作業 (繳交相關)</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Jason</dc:creator>
  <cp:lastModifiedBy>YogaHu</cp:lastModifiedBy>
  <cp:revision>149</cp:revision>
  <dcterms:created xsi:type="dcterms:W3CDTF">2015-11-03T11:02:10Z</dcterms:created>
  <dcterms:modified xsi:type="dcterms:W3CDTF">2020-12-16T01:59:25Z</dcterms:modified>
</cp:coreProperties>
</file>