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412" r:id="rId20"/>
    <p:sldId id="413" r:id="rId21"/>
    <p:sldId id="414" r:id="rId22"/>
    <p:sldId id="422" r:id="rId23"/>
    <p:sldId id="423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CF37F-21B8-4878-A75D-E4D1BA286D8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4809E-8F20-4D9C-9616-9DFDE71DF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33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8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84EB0-DEE1-4BE0-BFA2-06C3DAEE6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2F9CDA-2E86-4094-975C-F14C02C2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BCC3AB-C6EE-41D7-ABC4-AE4A5DC6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53B0-57EB-4EE8-8F4E-28C52C73FE7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959E85-854A-4E37-B1FE-C6CAC38F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4ACBFF-400B-4803-A7AF-29ADB3B1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4D71-7523-423A-AFD7-D2BA52C4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4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FF82B-A357-4762-882A-4D87E989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D35A5D-EBA1-4ABC-80A1-0E9CFF2E2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C476E8-8528-4990-A1A4-53DEE6B9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53B0-57EB-4EE8-8F4E-28C52C73FE7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42146D-7F57-4676-8A48-B09A0D4B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A679D2-C89B-46A4-B85D-328A10B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4D71-7523-423A-AFD7-D2BA52C4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43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3A6918-50A3-451F-BEA3-BF29CA7A1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183E42-DC96-460F-8668-AE599015B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09284F-1063-4AFA-81A9-FF742DE5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53B0-57EB-4EE8-8F4E-28C52C73FE7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823FB6-941E-418B-B5F7-B47F9EE7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0742B3-1EB8-4B6D-B211-39D7E424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4D71-7523-423A-AFD7-D2BA52C4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2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D33BE-DC02-4151-A2E0-8BCF166C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9AAAC-A7A6-479C-A500-037B7DAC4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2E6119-C642-4C20-B690-DDEBBF3C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53B0-57EB-4EE8-8F4E-28C52C73FE7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6D7D88-0036-45DF-81B8-D087E6F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8FE8-1461-4BE5-8BE7-17A1C668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4D71-7523-423A-AFD7-D2BA52C4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25BCB-AEC5-4BEC-AEB4-C5EAAC1C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F8270D-99B4-4D71-9174-D2352E19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2F20A2-A421-4BD2-A11D-9BE31301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53B0-57EB-4EE8-8F4E-28C52C73FE7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7CA8E9-EE80-4BBE-B910-3C41E096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DA7CE1-DCFF-4323-91A5-EBB94066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4D71-7523-423A-AFD7-D2BA52C4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59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D4AFA-163B-4E9D-B20B-C2E2FD5F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C681E4-05A5-405A-8CD8-5D9DBBD5B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037494-0344-46D9-B1FF-E5EF0208B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E7D772-DF6F-40C1-A1FC-B93D9B87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53B0-57EB-4EE8-8F4E-28C52C73FE7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83F93B-EB08-4107-BF1E-C34B5C60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D4370-A99D-4970-96F4-7129894B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4D71-7523-423A-AFD7-D2BA52C4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54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771EF-761D-47B8-A2FB-3A958C01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4935D0-B93F-4854-8B86-B8070953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712F7B-F6EE-462D-BD1C-B6F463228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3383E9-7E8F-4DD1-86BA-7470B128D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EDCAFB-9DAF-45AE-9AD0-9C3764330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94FD9D-1E2A-43F7-8E88-3F691A6A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53B0-57EB-4EE8-8F4E-28C52C73FE7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F20D3F-FF76-4303-A01D-84CD7919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FE8B8F-27DC-4878-A361-DF00A214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4D71-7523-423A-AFD7-D2BA52C4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8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B1E76-85C9-4DCA-AF88-D8B559CF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F8ABDD-EFA2-4F0C-93F6-B9214A99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53B0-57EB-4EE8-8F4E-28C52C73FE7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790AC6-262E-4624-8403-1BB5C98D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285BF3-CB3D-4340-A364-7A33E08F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4D71-7523-423A-AFD7-D2BA52C4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58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7C6646-60ED-4218-A9C1-EF2DAB15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53B0-57EB-4EE8-8F4E-28C52C73FE7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54FFB5-3AD8-434E-ABC1-7C5F1CF2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D96446-1951-41E9-BA0B-6C625A63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4D71-7523-423A-AFD7-D2BA52C4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10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AB9A6-274E-4C83-81BD-C5F30907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243549-C135-461E-81B5-40D67946A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44F64-F819-4BE0-8D45-1754A3135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7479ED-14CF-491E-A226-245AA8A0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53B0-57EB-4EE8-8F4E-28C52C73FE7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B8C6DD-13CA-4305-BE67-7A1ECCCF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FD0260-6B10-4574-ABF5-A249DF40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4D71-7523-423A-AFD7-D2BA52C4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12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B2673-9565-41B9-B416-7E184737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75C239-9576-4FF6-B9F0-BB933D34C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F03A79-80F5-4600-8329-A824BCD1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A5B769-515D-4965-BFEE-DB2E78BF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53B0-57EB-4EE8-8F4E-28C52C73FE7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9BD5F-14C9-4676-82E7-05ACEE54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2D1FA4-A0A7-4133-AF5E-0F5B0B08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4D71-7523-423A-AFD7-D2BA52C4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1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2DC9A9D-B47B-457F-A599-A7031B6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C1F857-E23C-4458-9924-24523EE61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389713-B1F7-451D-A1EF-DFEF93492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53B0-57EB-4EE8-8F4E-28C52C73FE7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1E8984-791F-4800-AE3B-3179954ED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D06EAD-01B2-4779-BD02-DB4693C19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D4D71-7523-423A-AFD7-D2BA52C46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69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c.uidaho.edu/mrc/people/jff/digital/MIPSi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E0E84-485E-4E20-B3AC-BF0E64F22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alibri Light" panose="020F0302020204030204" pitchFamily="34" charset="0"/>
              </a:rPr>
              <a:t>Tiny MIPS Core in Verilog</a:t>
            </a:r>
            <a:endParaRPr lang="zh-TW" altLang="en-US" dirty="0">
              <a:latin typeface="Calibri Light" panose="020F03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F6787F-F4AF-49F4-9BD4-7ACED875F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Calibri Light" panose="020F0302020204030204" pitchFamily="34" charset="0"/>
              </a:rPr>
              <a:t>CO Lab3</a:t>
            </a:r>
            <a:endParaRPr lang="zh-TW" altLang="en-US" sz="4800" dirty="0">
              <a:latin typeface="Calibri Light" panose="020F0302020204030204" pitchFamily="34" charset="0"/>
            </a:endParaRPr>
          </a:p>
        </p:txBody>
      </p:sp>
      <p:pic>
        <p:nvPicPr>
          <p:cNvPr id="4" name="Picture 5" descr="emblem">
            <a:extLst>
              <a:ext uri="{FF2B5EF4-FFF2-40B4-BE49-F238E27FC236}">
                <a16:creationId xmlns:a16="http://schemas.microsoft.com/office/drawing/2014/main" id="{A642612C-574E-4B89-B672-456D17540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944" y="5392215"/>
            <a:ext cx="124883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833ECFCD-F9DD-407D-817D-3478EE98F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6251053"/>
            <a:ext cx="73894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>
                <a:solidFill>
                  <a:srgbClr val="262699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Times New Roman" pitchFamily="18" charset="0"/>
              </a:rPr>
              <a:t>Department of Electrical Engineering and</a:t>
            </a:r>
            <a:r>
              <a:rPr lang="en-US" altLang="zh-TW" sz="1600" baseline="0" dirty="0">
                <a:solidFill>
                  <a:srgbClr val="262699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Times New Roman" pitchFamily="18" charset="0"/>
              </a:rPr>
              <a:t> </a:t>
            </a:r>
            <a:r>
              <a:rPr lang="en-US" altLang="zh-TW" sz="1600" dirty="0" err="1">
                <a:solidFill>
                  <a:srgbClr val="262699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Times New Roman" pitchFamily="18" charset="0"/>
              </a:rPr>
              <a:t>SoC</a:t>
            </a:r>
            <a:r>
              <a:rPr lang="en-US" altLang="zh-TW" sz="1600" dirty="0">
                <a:solidFill>
                  <a:srgbClr val="262699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Times New Roman" pitchFamily="18" charset="0"/>
              </a:rPr>
              <a:t> Research Center</a:t>
            </a:r>
          </a:p>
          <a:p>
            <a:pPr algn="ctr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262699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Times New Roman" pitchFamily="18" charset="0"/>
              </a:rPr>
              <a:t>National Chung Cheng University</a:t>
            </a:r>
          </a:p>
        </p:txBody>
      </p:sp>
      <p:pic>
        <p:nvPicPr>
          <p:cNvPr id="6" name="圖片 5" descr="0717-logo.jpg">
            <a:extLst>
              <a:ext uri="{FF2B5EF4-FFF2-40B4-BE49-F238E27FC236}">
                <a16:creationId xmlns:a16="http://schemas.microsoft.com/office/drawing/2014/main" id="{387393C0-3E0B-47D2-8C78-BF8A9D8A2B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34679" t="21431" r="29292" b="16669"/>
          <a:stretch>
            <a:fillRect/>
          </a:stretch>
        </p:blipFill>
        <p:spPr bwMode="auto">
          <a:xfrm>
            <a:off x="6431344" y="5452236"/>
            <a:ext cx="960799" cy="8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020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Modularization (EX. add)</a:t>
            </a:r>
            <a:endParaRPr lang="zh-TW" altLang="en-US" sz="36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8" name="object 3">
            <a:extLst>
              <a:ext uri="{FF2B5EF4-FFF2-40B4-BE49-F238E27FC236}">
                <a16:creationId xmlns:a16="http://schemas.microsoft.com/office/drawing/2014/main" id="{D5654565-CA9A-419C-9F13-2703F133028C}"/>
              </a:ext>
            </a:extLst>
          </p:cNvPr>
          <p:cNvSpPr/>
          <p:nvPr/>
        </p:nvSpPr>
        <p:spPr>
          <a:xfrm>
            <a:off x="3359224" y="2106948"/>
            <a:ext cx="0" cy="4067175"/>
          </a:xfrm>
          <a:custGeom>
            <a:avLst/>
            <a:gdLst/>
            <a:ahLst/>
            <a:cxnLst/>
            <a:rect l="l" t="t" r="r" b="b"/>
            <a:pathLst>
              <a:path h="4067175">
                <a:moveTo>
                  <a:pt x="0" y="0"/>
                </a:moveTo>
                <a:lnTo>
                  <a:pt x="0" y="4066616"/>
                </a:lnTo>
              </a:path>
            </a:pathLst>
          </a:custGeom>
          <a:ln w="50292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8">
            <a:extLst>
              <a:ext uri="{FF2B5EF4-FFF2-40B4-BE49-F238E27FC236}">
                <a16:creationId xmlns:a16="http://schemas.microsoft.com/office/drawing/2014/main" id="{9DDD167A-BADD-4146-925C-76ABFCDC04F7}"/>
              </a:ext>
            </a:extLst>
          </p:cNvPr>
          <p:cNvSpPr txBox="1"/>
          <p:nvPr/>
        </p:nvSpPr>
        <p:spPr>
          <a:xfrm>
            <a:off x="3181984" y="1690688"/>
            <a:ext cx="841181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37410" algn="l"/>
                <a:tab pos="4283075" algn="l"/>
                <a:tab pos="6409055" algn="l"/>
              </a:tabLst>
            </a:pPr>
            <a:r>
              <a:rPr sz="1600" spc="-300" dirty="0">
                <a:latin typeface="Arial"/>
                <a:cs typeface="Arial"/>
              </a:rPr>
              <a:t>F</a:t>
            </a:r>
            <a:r>
              <a:rPr sz="1600" spc="160" dirty="0">
                <a:latin typeface="Arial"/>
                <a:cs typeface="Arial"/>
              </a:rPr>
              <a:t>/</a:t>
            </a:r>
            <a:r>
              <a:rPr sz="1600" spc="-175" dirty="0">
                <a:latin typeface="Arial"/>
                <a:cs typeface="Arial"/>
              </a:rPr>
              <a:t>D</a:t>
            </a:r>
            <a:r>
              <a:rPr lang="zh-TW" altLang="en-US" sz="1600" spc="-175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	</a:t>
            </a:r>
            <a:r>
              <a:rPr lang="zh-TW" altLang="en-US" sz="1600" dirty="0">
                <a:latin typeface="Arial"/>
                <a:cs typeface="Arial"/>
              </a:rPr>
              <a:t>    </a:t>
            </a:r>
            <a:r>
              <a:rPr sz="1600" spc="-80" dirty="0">
                <a:latin typeface="Arial"/>
                <a:cs typeface="Arial"/>
              </a:rPr>
              <a:t>D/</a:t>
            </a:r>
            <a:r>
              <a:rPr sz="1600" spc="-95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	</a:t>
            </a:r>
            <a:r>
              <a:rPr lang="zh-TW" altLang="en-US" sz="1600" dirty="0">
                <a:latin typeface="Arial"/>
                <a:cs typeface="Arial"/>
              </a:rPr>
              <a:t>      </a:t>
            </a:r>
            <a:r>
              <a:rPr sz="1600" spc="-55" dirty="0">
                <a:latin typeface="Arial"/>
                <a:cs typeface="Arial"/>
              </a:rPr>
              <a:t>X</a:t>
            </a:r>
            <a:r>
              <a:rPr sz="1600" spc="-30" dirty="0">
                <a:latin typeface="Arial"/>
                <a:cs typeface="Arial"/>
              </a:rPr>
              <a:t>/</a:t>
            </a:r>
            <a:r>
              <a:rPr sz="1600" spc="30" dirty="0">
                <a:latin typeface="Arial"/>
                <a:cs typeface="Arial"/>
              </a:rPr>
              <a:t>M</a:t>
            </a:r>
            <a:r>
              <a:rPr lang="zh-TW" altLang="en-US" sz="1600" spc="3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	</a:t>
            </a:r>
            <a:r>
              <a:rPr lang="zh-TW" altLang="en-US" sz="1600" dirty="0">
                <a:latin typeface="Arial"/>
                <a:cs typeface="Arial"/>
              </a:rPr>
              <a:t>      </a:t>
            </a:r>
            <a:r>
              <a:rPr sz="1600" spc="35" dirty="0">
                <a:latin typeface="Arial"/>
                <a:cs typeface="Arial"/>
              </a:rPr>
              <a:t>M/W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0" name="object 10">
            <a:extLst>
              <a:ext uri="{FF2B5EF4-FFF2-40B4-BE49-F238E27FC236}">
                <a16:creationId xmlns:a16="http://schemas.microsoft.com/office/drawing/2014/main" id="{97502CCA-513C-4A36-A95B-56E2BDEAF98D}"/>
              </a:ext>
            </a:extLst>
          </p:cNvPr>
          <p:cNvSpPr txBox="1"/>
          <p:nvPr/>
        </p:nvSpPr>
        <p:spPr>
          <a:xfrm>
            <a:off x="10399972" y="3941442"/>
            <a:ext cx="1288401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>
                <a:latin typeface="Arial"/>
                <a:cs typeface="Arial"/>
              </a:rPr>
              <a:t>(WB=ID)</a:t>
            </a:r>
          </a:p>
        </p:txBody>
      </p:sp>
      <p:sp>
        <p:nvSpPr>
          <p:cNvPr id="61" name="object 14">
            <a:extLst>
              <a:ext uri="{FF2B5EF4-FFF2-40B4-BE49-F238E27FC236}">
                <a16:creationId xmlns:a16="http://schemas.microsoft.com/office/drawing/2014/main" id="{B6ADC082-B84B-48A0-A0A5-581830BA2FF2}"/>
              </a:ext>
            </a:extLst>
          </p:cNvPr>
          <p:cNvSpPr/>
          <p:nvPr/>
        </p:nvSpPr>
        <p:spPr>
          <a:xfrm>
            <a:off x="3543584" y="2260683"/>
            <a:ext cx="1972055" cy="3732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6">
            <a:extLst>
              <a:ext uri="{FF2B5EF4-FFF2-40B4-BE49-F238E27FC236}">
                <a16:creationId xmlns:a16="http://schemas.microsoft.com/office/drawing/2014/main" id="{22562991-66E9-45C4-8697-B87AF8EB0F94}"/>
              </a:ext>
            </a:extLst>
          </p:cNvPr>
          <p:cNvSpPr/>
          <p:nvPr/>
        </p:nvSpPr>
        <p:spPr>
          <a:xfrm>
            <a:off x="5895255" y="2260683"/>
            <a:ext cx="1929383" cy="3732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>
            <a:extLst>
              <a:ext uri="{FF2B5EF4-FFF2-40B4-BE49-F238E27FC236}">
                <a16:creationId xmlns:a16="http://schemas.microsoft.com/office/drawing/2014/main" id="{EB583918-203F-4341-BA43-B943E45A5D31}"/>
              </a:ext>
            </a:extLst>
          </p:cNvPr>
          <p:cNvSpPr/>
          <p:nvPr/>
        </p:nvSpPr>
        <p:spPr>
          <a:xfrm>
            <a:off x="1226203" y="2260683"/>
            <a:ext cx="1997964" cy="3745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0">
            <a:extLst>
              <a:ext uri="{FF2B5EF4-FFF2-40B4-BE49-F238E27FC236}">
                <a16:creationId xmlns:a16="http://schemas.microsoft.com/office/drawing/2014/main" id="{BC6048C6-1177-43E0-937D-64468458A246}"/>
              </a:ext>
            </a:extLst>
          </p:cNvPr>
          <p:cNvSpPr/>
          <p:nvPr/>
        </p:nvSpPr>
        <p:spPr>
          <a:xfrm>
            <a:off x="8092017" y="2284303"/>
            <a:ext cx="1964435" cy="3712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">
            <a:extLst>
              <a:ext uri="{FF2B5EF4-FFF2-40B4-BE49-F238E27FC236}">
                <a16:creationId xmlns:a16="http://schemas.microsoft.com/office/drawing/2014/main" id="{4C3BD870-6771-46A3-83AE-9197CB7535D2}"/>
              </a:ext>
            </a:extLst>
          </p:cNvPr>
          <p:cNvSpPr/>
          <p:nvPr/>
        </p:nvSpPr>
        <p:spPr>
          <a:xfrm>
            <a:off x="5725907" y="2106948"/>
            <a:ext cx="0" cy="4067175"/>
          </a:xfrm>
          <a:custGeom>
            <a:avLst/>
            <a:gdLst/>
            <a:ahLst/>
            <a:cxnLst/>
            <a:rect l="l" t="t" r="r" b="b"/>
            <a:pathLst>
              <a:path h="4067175">
                <a:moveTo>
                  <a:pt x="0" y="0"/>
                </a:moveTo>
                <a:lnTo>
                  <a:pt x="0" y="4066616"/>
                </a:lnTo>
              </a:path>
            </a:pathLst>
          </a:custGeom>
          <a:ln w="50292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5B94F085-C009-432D-A40C-6BA95EB1078A}"/>
              </a:ext>
            </a:extLst>
          </p:cNvPr>
          <p:cNvSpPr/>
          <p:nvPr/>
        </p:nvSpPr>
        <p:spPr>
          <a:xfrm>
            <a:off x="7963506" y="2106948"/>
            <a:ext cx="0" cy="4067175"/>
          </a:xfrm>
          <a:custGeom>
            <a:avLst/>
            <a:gdLst/>
            <a:ahLst/>
            <a:cxnLst/>
            <a:rect l="l" t="t" r="r" b="b"/>
            <a:pathLst>
              <a:path h="4067175">
                <a:moveTo>
                  <a:pt x="0" y="0"/>
                </a:moveTo>
                <a:lnTo>
                  <a:pt x="0" y="4066616"/>
                </a:lnTo>
              </a:path>
            </a:pathLst>
          </a:custGeom>
          <a:ln w="50292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3">
            <a:extLst>
              <a:ext uri="{FF2B5EF4-FFF2-40B4-BE49-F238E27FC236}">
                <a16:creationId xmlns:a16="http://schemas.microsoft.com/office/drawing/2014/main" id="{E5F6BB9F-7FAC-4ACC-9487-152E51D9EDD0}"/>
              </a:ext>
            </a:extLst>
          </p:cNvPr>
          <p:cNvSpPr/>
          <p:nvPr/>
        </p:nvSpPr>
        <p:spPr>
          <a:xfrm>
            <a:off x="10162102" y="2106948"/>
            <a:ext cx="0" cy="4067175"/>
          </a:xfrm>
          <a:custGeom>
            <a:avLst/>
            <a:gdLst/>
            <a:ahLst/>
            <a:cxnLst/>
            <a:rect l="l" t="t" r="r" b="b"/>
            <a:pathLst>
              <a:path h="4067175">
                <a:moveTo>
                  <a:pt x="0" y="0"/>
                </a:moveTo>
                <a:lnTo>
                  <a:pt x="0" y="4066616"/>
                </a:lnTo>
              </a:path>
            </a:pathLst>
          </a:custGeom>
          <a:ln w="50292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703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>
                <a:latin typeface="Calibri Light" panose="020F0302020204030204" pitchFamily="34" charset="0"/>
                <a:ea typeface="微軟正黑體" panose="020B0604030504040204" pitchFamily="34" charset="-120"/>
              </a:rPr>
              <a:t>CPU.v</a:t>
            </a:r>
            <a:endParaRPr lang="zh-TW" altLang="en-US" sz="36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F758E59-43AE-4C8A-8D5F-A5DDE47B7CEF}"/>
              </a:ext>
            </a:extLst>
          </p:cNvPr>
          <p:cNvSpPr/>
          <p:nvPr/>
        </p:nvSpPr>
        <p:spPr>
          <a:xfrm>
            <a:off x="555413" y="1592385"/>
            <a:ext cx="5114628" cy="5088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539C8E2-EAE5-4273-A583-0175AA30262F}"/>
              </a:ext>
            </a:extLst>
          </p:cNvPr>
          <p:cNvSpPr txBox="1"/>
          <p:nvPr/>
        </p:nvSpPr>
        <p:spPr>
          <a:xfrm>
            <a:off x="2602609" y="3442390"/>
            <a:ext cx="29695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宣告各Stage之前傳值所需要的連接線</a:t>
            </a:r>
            <a:endParaRPr sz="1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BD06A0-4CE4-4740-97A9-C48D27876179}"/>
              </a:ext>
            </a:extLst>
          </p:cNvPr>
          <p:cNvSpPr txBox="1"/>
          <p:nvPr/>
        </p:nvSpPr>
        <p:spPr>
          <a:xfrm>
            <a:off x="5826824" y="3961206"/>
            <a:ext cx="43243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接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續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7C6E2876-8945-41B7-9092-E7F02B9D6795}"/>
              </a:ext>
            </a:extLst>
          </p:cNvPr>
          <p:cNvSpPr/>
          <p:nvPr/>
        </p:nvSpPr>
        <p:spPr>
          <a:xfrm>
            <a:off x="6753225" y="1592385"/>
            <a:ext cx="5114628" cy="5088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2D9EE82-E9C6-4629-BE99-4B96D0619DA9}"/>
              </a:ext>
            </a:extLst>
          </p:cNvPr>
          <p:cNvSpPr/>
          <p:nvPr/>
        </p:nvSpPr>
        <p:spPr>
          <a:xfrm>
            <a:off x="5694231" y="3872670"/>
            <a:ext cx="816487" cy="47906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RISC Processor RTL Simulation</a:t>
            </a:r>
            <a:endParaRPr lang="zh-TW" altLang="en-US" sz="36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6E06111-9A75-43D7-80D5-C63D8679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利用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Structural modeling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的方式設計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RTL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並進行模擬，將需要驗證的設計 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(Design under verification, DUV) 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包在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top-module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之下，並以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high-level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與法產生測試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pattern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以及觀察結果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846818-834C-48E8-BFA3-7D80CF049D50}"/>
              </a:ext>
            </a:extLst>
          </p:cNvPr>
          <p:cNvSpPr/>
          <p:nvPr/>
        </p:nvSpPr>
        <p:spPr bwMode="auto">
          <a:xfrm>
            <a:off x="4588627" y="3304560"/>
            <a:ext cx="3280256" cy="58695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468D5E-11E6-4ECD-A697-4F8101003A33}"/>
              </a:ext>
            </a:extLst>
          </p:cNvPr>
          <p:cNvSpPr/>
          <p:nvPr/>
        </p:nvSpPr>
        <p:spPr bwMode="auto">
          <a:xfrm>
            <a:off x="4584875" y="6271043"/>
            <a:ext cx="3280256" cy="58695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51F309-C16E-400B-9D29-D45C8363B808}"/>
              </a:ext>
            </a:extLst>
          </p:cNvPr>
          <p:cNvSpPr txBox="1"/>
          <p:nvPr/>
        </p:nvSpPr>
        <p:spPr>
          <a:xfrm>
            <a:off x="6116615" y="4553632"/>
            <a:ext cx="1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rgbClr val="000066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1F74EF3-BF93-4AE9-B7F3-8B619C903E9B}"/>
              </a:ext>
            </a:extLst>
          </p:cNvPr>
          <p:cNvSpPr txBox="1"/>
          <p:nvPr/>
        </p:nvSpPr>
        <p:spPr>
          <a:xfrm>
            <a:off x="4958716" y="3375801"/>
            <a:ext cx="25723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Test Data generate</a:t>
            </a:r>
            <a:endParaRPr lang="zh-TW" altLang="en-US" sz="22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D8C485-5E98-4567-915B-B17F2142078F}"/>
              </a:ext>
            </a:extLst>
          </p:cNvPr>
          <p:cNvSpPr txBox="1"/>
          <p:nvPr/>
        </p:nvSpPr>
        <p:spPr>
          <a:xfrm>
            <a:off x="5020128" y="6342104"/>
            <a:ext cx="2562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Output Verification</a:t>
            </a:r>
            <a:endParaRPr lang="zh-TW" altLang="en-US" sz="22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C1AF07D-A26E-4D4B-9417-2E719DDF9D90}"/>
              </a:ext>
            </a:extLst>
          </p:cNvPr>
          <p:cNvCxnSpPr>
            <a:cxnSpLocks/>
          </p:cNvCxnSpPr>
          <p:nvPr/>
        </p:nvCxnSpPr>
        <p:spPr bwMode="auto">
          <a:xfrm>
            <a:off x="5511437" y="3888772"/>
            <a:ext cx="0" cy="3261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B34F4F3-A003-4F4A-A017-7321D74E44FF}"/>
              </a:ext>
            </a:extLst>
          </p:cNvPr>
          <p:cNvCxnSpPr>
            <a:cxnSpLocks/>
          </p:cNvCxnSpPr>
          <p:nvPr/>
        </p:nvCxnSpPr>
        <p:spPr bwMode="auto">
          <a:xfrm>
            <a:off x="6640247" y="3881709"/>
            <a:ext cx="0" cy="3261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2623928-6998-4FA7-A29C-52DA45A34EA9}"/>
              </a:ext>
            </a:extLst>
          </p:cNvPr>
          <p:cNvCxnSpPr>
            <a:cxnSpLocks/>
          </p:cNvCxnSpPr>
          <p:nvPr/>
        </p:nvCxnSpPr>
        <p:spPr bwMode="auto">
          <a:xfrm>
            <a:off x="5514645" y="5824968"/>
            <a:ext cx="3884" cy="41236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DAF6C56-1E24-45FF-98AE-B25BB5D177AD}"/>
              </a:ext>
            </a:extLst>
          </p:cNvPr>
          <p:cNvCxnSpPr>
            <a:cxnSpLocks/>
          </p:cNvCxnSpPr>
          <p:nvPr/>
        </p:nvCxnSpPr>
        <p:spPr bwMode="auto">
          <a:xfrm>
            <a:off x="6635687" y="5827283"/>
            <a:ext cx="3884" cy="41236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9277D4-1D41-4CBD-8276-47BAC481A09D}"/>
              </a:ext>
            </a:extLst>
          </p:cNvPr>
          <p:cNvSpPr txBox="1"/>
          <p:nvPr/>
        </p:nvSpPr>
        <p:spPr>
          <a:xfrm>
            <a:off x="7073677" y="3870508"/>
            <a:ext cx="6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Input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3D66325-1528-44EF-A8F8-3DB9BF3446CF}"/>
              </a:ext>
            </a:extLst>
          </p:cNvPr>
          <p:cNvSpPr txBox="1"/>
          <p:nvPr/>
        </p:nvSpPr>
        <p:spPr>
          <a:xfrm>
            <a:off x="7030309" y="583479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Output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3FB3E4-8552-4F00-95EC-46123A61D6FF}"/>
              </a:ext>
            </a:extLst>
          </p:cNvPr>
          <p:cNvSpPr txBox="1"/>
          <p:nvPr/>
        </p:nvSpPr>
        <p:spPr>
          <a:xfrm>
            <a:off x="5851849" y="3819712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……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B110830-A1D1-42A0-B762-39B528C39F41}"/>
              </a:ext>
            </a:extLst>
          </p:cNvPr>
          <p:cNvSpPr txBox="1"/>
          <p:nvPr/>
        </p:nvSpPr>
        <p:spPr>
          <a:xfrm>
            <a:off x="5860060" y="5767885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……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4547222-8F71-4D5E-B80E-483D631BE8E7}"/>
              </a:ext>
            </a:extLst>
          </p:cNvPr>
          <p:cNvCxnSpPr>
            <a:cxnSpLocks/>
          </p:cNvCxnSpPr>
          <p:nvPr/>
        </p:nvCxnSpPr>
        <p:spPr bwMode="auto">
          <a:xfrm>
            <a:off x="5677134" y="3888772"/>
            <a:ext cx="0" cy="3261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BFFC200-145A-42C9-88EA-5C17D39A24F2}"/>
              </a:ext>
            </a:extLst>
          </p:cNvPr>
          <p:cNvCxnSpPr>
            <a:cxnSpLocks/>
          </p:cNvCxnSpPr>
          <p:nvPr/>
        </p:nvCxnSpPr>
        <p:spPr bwMode="auto">
          <a:xfrm>
            <a:off x="5729730" y="5824968"/>
            <a:ext cx="3884" cy="41236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CEAC530-76D6-4895-A4DA-D29FBB303A88}"/>
              </a:ext>
            </a:extLst>
          </p:cNvPr>
          <p:cNvSpPr txBox="1"/>
          <p:nvPr/>
        </p:nvSpPr>
        <p:spPr>
          <a:xfrm>
            <a:off x="5018720" y="2600474"/>
            <a:ext cx="23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Testbench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A2ED83C-BE5F-4763-88FD-F0E46D57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627" y="4202695"/>
            <a:ext cx="3284008" cy="158987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DCA33821-2339-41FB-8A64-A99C851C3D3B}"/>
              </a:ext>
            </a:extLst>
          </p:cNvPr>
          <p:cNvSpPr/>
          <p:nvPr/>
        </p:nvSpPr>
        <p:spPr>
          <a:xfrm>
            <a:off x="4624569" y="5463257"/>
            <a:ext cx="3284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Design Under Test(DUT)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61698CE-31E4-4CF6-A076-636EDF51EE20}"/>
              </a:ext>
            </a:extLst>
          </p:cNvPr>
          <p:cNvCxnSpPr>
            <a:cxnSpLocks/>
          </p:cNvCxnSpPr>
          <p:nvPr/>
        </p:nvCxnSpPr>
        <p:spPr bwMode="auto">
          <a:xfrm>
            <a:off x="6823127" y="3881587"/>
            <a:ext cx="0" cy="3261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7ECCC5A-12B7-4079-8060-9B97CD5BBC69}"/>
              </a:ext>
            </a:extLst>
          </p:cNvPr>
          <p:cNvCxnSpPr>
            <a:cxnSpLocks/>
          </p:cNvCxnSpPr>
          <p:nvPr/>
        </p:nvCxnSpPr>
        <p:spPr bwMode="auto">
          <a:xfrm>
            <a:off x="6833393" y="5823149"/>
            <a:ext cx="3884" cy="41236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5196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>
                <a:latin typeface="Calibri Light" panose="020F0302020204030204" pitchFamily="34" charset="0"/>
                <a:ea typeface="微軟正黑體" panose="020B0604030504040204" pitchFamily="34" charset="-120"/>
              </a:rPr>
              <a:t>Testbench.v</a:t>
            </a:r>
            <a:endParaRPr lang="zh-TW" altLang="en-US" sz="36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FDAF75C5-46F7-42CA-97D9-DF799752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09" y="1654908"/>
            <a:ext cx="6575827" cy="4936391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E9630A49-F96B-4BE6-AB3C-3D0AC63B23D5}"/>
              </a:ext>
            </a:extLst>
          </p:cNvPr>
          <p:cNvSpPr txBox="1"/>
          <p:nvPr/>
        </p:nvSpPr>
        <p:spPr>
          <a:xfrm>
            <a:off x="8268188" y="2275325"/>
            <a:ext cx="28194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因為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CPU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沒有做任何處理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Hazard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的硬體，故只能透過插入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NOP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指令或是調整指令順序的方式節省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cycle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數。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EB0EAE8-CBA4-4574-8D19-755E36875AA7}"/>
              </a:ext>
            </a:extLst>
          </p:cNvPr>
          <p:cNvSpPr txBox="1"/>
          <p:nvPr/>
        </p:nvSpPr>
        <p:spPr>
          <a:xfrm>
            <a:off x="8268188" y="4123103"/>
            <a:ext cx="3200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alibri Light" panose="020F0302020204030204" pitchFamily="34" charset="0"/>
                <a:ea typeface="微軟正黑體" panose="020B0604030504040204" pitchFamily="34" charset="-120"/>
              </a:rPr>
              <a:t>什麼時候插入</a:t>
            </a:r>
            <a:r>
              <a:rPr lang="en-US" altLang="zh-TW" dirty="0">
                <a:latin typeface="Calibri Light" panose="020F0302020204030204" pitchFamily="34" charset="0"/>
                <a:ea typeface="微軟正黑體" panose="020B0604030504040204" pitchFamily="34" charset="-120"/>
              </a:rPr>
              <a:t>NOP?</a:t>
            </a:r>
          </a:p>
          <a:p>
            <a:r>
              <a:rPr lang="en-US" altLang="zh-TW" dirty="0">
                <a:latin typeface="Calibri Light" panose="020F0302020204030204" pitchFamily="34" charset="0"/>
                <a:ea typeface="微軟正黑體" panose="020B0604030504040204" pitchFamily="34" charset="-120"/>
              </a:rPr>
              <a:t>EX.  add $3, $1, $2</a:t>
            </a:r>
          </a:p>
          <a:p>
            <a:r>
              <a:rPr lang="en-US" altLang="zh-TW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       add $5, $3, $4</a:t>
            </a:r>
          </a:p>
          <a:p>
            <a:r>
              <a:rPr lang="zh-TW" altLang="en-US" dirty="0">
                <a:latin typeface="Calibri Light" panose="020F0302020204030204" pitchFamily="34" charset="0"/>
                <a:ea typeface="微軟正黑體" panose="020B0604030504040204" pitchFamily="34" charset="-120"/>
              </a:rPr>
              <a:t>第一行的</a:t>
            </a:r>
            <a:r>
              <a:rPr lang="en-US" altLang="zh-TW" dirty="0">
                <a:latin typeface="Calibri Light" panose="020F0302020204030204" pitchFamily="34" charset="0"/>
                <a:ea typeface="微軟正黑體" panose="020B0604030504040204" pitchFamily="34" charset="-120"/>
              </a:rPr>
              <a:t>$1+$2</a:t>
            </a:r>
            <a:r>
              <a:rPr lang="zh-TW" altLang="en-US" dirty="0">
                <a:latin typeface="Calibri Light" panose="020F0302020204030204" pitchFamily="34" charset="0"/>
                <a:ea typeface="微軟正黑體" panose="020B0604030504040204" pitchFamily="34" charset="-120"/>
              </a:rPr>
              <a:t>還未寫回</a:t>
            </a:r>
            <a:r>
              <a:rPr lang="en-US" altLang="zh-TW" dirty="0">
                <a:latin typeface="Calibri Light" panose="020F0302020204030204" pitchFamily="34" charset="0"/>
                <a:ea typeface="微軟正黑體" panose="020B0604030504040204" pitchFamily="34" charset="-120"/>
              </a:rPr>
              <a:t>$3</a:t>
            </a:r>
            <a:r>
              <a:rPr lang="zh-TW" altLang="en-US" dirty="0">
                <a:latin typeface="Calibri Light" panose="020F0302020204030204" pitchFamily="34" charset="0"/>
                <a:ea typeface="微軟正黑體" panose="020B0604030504040204" pitchFamily="34" charset="-120"/>
              </a:rPr>
              <a:t>，故下一行的</a:t>
            </a:r>
            <a:r>
              <a:rPr lang="en-US" altLang="zh-TW" dirty="0">
                <a:latin typeface="Calibri Light" panose="020F0302020204030204" pitchFamily="34" charset="0"/>
                <a:ea typeface="微軟正黑體" panose="020B0604030504040204" pitchFamily="34" charset="-120"/>
              </a:rPr>
              <a:t>$3</a:t>
            </a:r>
            <a:r>
              <a:rPr lang="zh-TW" altLang="en-US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內並非預期的值，故插入</a:t>
            </a:r>
            <a:r>
              <a:rPr lang="en-US" altLang="zh-TW" dirty="0">
                <a:latin typeface="Calibri Light" panose="020F0302020204030204" pitchFamily="34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Calibri Light" panose="020F0302020204030204" pitchFamily="34" charset="0"/>
                <a:ea typeface="微軟正黑體" panose="020B0604030504040204" pitchFamily="34" charset="-120"/>
              </a:rPr>
              <a:t>NOP</a:t>
            </a:r>
            <a:r>
              <a:rPr lang="zh-TW" altLang="en-US" dirty="0">
                <a:latin typeface="Calibri Light" panose="020F0302020204030204" pitchFamily="34" charset="0"/>
                <a:ea typeface="微軟正黑體" panose="020B0604030504040204" pitchFamily="34" charset="-120"/>
              </a:rPr>
              <a:t>等待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D4FC2E-1DD3-43A6-B34F-2B25C2A46E94}"/>
              </a:ext>
            </a:extLst>
          </p:cNvPr>
          <p:cNvSpPr/>
          <p:nvPr/>
        </p:nvSpPr>
        <p:spPr>
          <a:xfrm>
            <a:off x="1007730" y="2355205"/>
            <a:ext cx="6582806" cy="1607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38C7AD0-1B8C-4344-BB10-A65C3596748F}"/>
              </a:ext>
            </a:extLst>
          </p:cNvPr>
          <p:cNvSpPr txBox="1"/>
          <p:nvPr/>
        </p:nvSpPr>
        <p:spPr>
          <a:xfrm>
            <a:off x="5396832" y="2375616"/>
            <a:ext cx="205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輸入</a:t>
            </a:r>
            <a:r>
              <a:rPr lang="en-US" altLang="zh-TW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code</a:t>
            </a:r>
            <a:r>
              <a:rPr lang="zh-TW" altLang="en-US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的機械碼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A653D17-8777-4D5F-BDFA-18097532EBB0}"/>
              </a:ext>
            </a:extLst>
          </p:cNvPr>
          <p:cNvSpPr/>
          <p:nvPr/>
        </p:nvSpPr>
        <p:spPr>
          <a:xfrm>
            <a:off x="1337298" y="3165077"/>
            <a:ext cx="4920881" cy="33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03B73F8-EF36-452E-8B76-EB99E6C6D06A}"/>
              </a:ext>
            </a:extLst>
          </p:cNvPr>
          <p:cNvSpPr txBox="1"/>
          <p:nvPr/>
        </p:nvSpPr>
        <p:spPr>
          <a:xfrm>
            <a:off x="3595077" y="3632944"/>
            <a:ext cx="2773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插入</a:t>
            </a:r>
            <a:r>
              <a:rPr lang="en-US" altLang="zh-TW" sz="160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NOP</a:t>
            </a:r>
            <a:r>
              <a:rPr lang="zh-TW" altLang="en-US" sz="160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處理</a:t>
            </a:r>
            <a:r>
              <a:rPr lang="en-US" altLang="zh-TW" sz="160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Hazard</a:t>
            </a:r>
            <a:r>
              <a:rPr lang="zh-TW" altLang="en-US" sz="160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問題</a:t>
            </a: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3BBAB717-B13B-4165-80E5-1C9D4061A1E8}"/>
              </a:ext>
            </a:extLst>
          </p:cNvPr>
          <p:cNvSpPr txBox="1"/>
          <p:nvPr/>
        </p:nvSpPr>
        <p:spPr>
          <a:xfrm>
            <a:off x="5107076" y="6122394"/>
            <a:ext cx="25229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200" b="1" spc="1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Lab2</a:t>
            </a:r>
            <a:r>
              <a:rPr sz="1200" spc="1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程式</a:t>
            </a:r>
            <a:r>
              <a:rPr sz="120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一個輸入請放在</a:t>
            </a:r>
            <a:r>
              <a:rPr sz="1200" b="1" spc="-5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DM[0]</a:t>
            </a:r>
            <a:endParaRPr sz="1200" dirty="0">
              <a:solidFill>
                <a:srgbClr val="FF0000"/>
              </a:solidFill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中，兩</a:t>
            </a:r>
            <a:r>
              <a:rPr sz="120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個結果放在</a:t>
            </a:r>
            <a:r>
              <a:rPr sz="1200" b="1" spc="-5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DM[1]</a:t>
            </a:r>
            <a:r>
              <a:rPr sz="1200" b="1" spc="-8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sz="1200" b="1" spc="-5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DM[2]</a:t>
            </a:r>
            <a:endParaRPr sz="1200" dirty="0">
              <a:solidFill>
                <a:srgbClr val="FF0000"/>
              </a:solidFill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52233DC-38BA-4902-9F48-51406C11F47A}"/>
              </a:ext>
            </a:extLst>
          </p:cNvPr>
          <p:cNvSpPr/>
          <p:nvPr/>
        </p:nvSpPr>
        <p:spPr>
          <a:xfrm>
            <a:off x="1015349" y="4278841"/>
            <a:ext cx="6582807" cy="1376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5" name="右中括弧 34">
            <a:extLst>
              <a:ext uri="{FF2B5EF4-FFF2-40B4-BE49-F238E27FC236}">
                <a16:creationId xmlns:a16="http://schemas.microsoft.com/office/drawing/2014/main" id="{78796F15-B227-450C-B4A7-755DDC05310E}"/>
              </a:ext>
            </a:extLst>
          </p:cNvPr>
          <p:cNvSpPr/>
          <p:nvPr/>
        </p:nvSpPr>
        <p:spPr>
          <a:xfrm>
            <a:off x="3841958" y="4511057"/>
            <a:ext cx="55848" cy="364215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6" name="右中括弧 35">
            <a:extLst>
              <a:ext uri="{FF2B5EF4-FFF2-40B4-BE49-F238E27FC236}">
                <a16:creationId xmlns:a16="http://schemas.microsoft.com/office/drawing/2014/main" id="{9BB07066-CC2D-4E06-B9EA-FD7D76A6D040}"/>
              </a:ext>
            </a:extLst>
          </p:cNvPr>
          <p:cNvSpPr/>
          <p:nvPr/>
        </p:nvSpPr>
        <p:spPr>
          <a:xfrm>
            <a:off x="3841957" y="5038162"/>
            <a:ext cx="55848" cy="54521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9F8C5B5-1016-40C8-A573-50328B3BFEE4}"/>
              </a:ext>
            </a:extLst>
          </p:cNvPr>
          <p:cNvSpPr txBox="1"/>
          <p:nvPr/>
        </p:nvSpPr>
        <p:spPr>
          <a:xfrm>
            <a:off x="4136116" y="4421603"/>
            <a:ext cx="230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Initialization data memory</a:t>
            </a:r>
            <a:endParaRPr lang="zh-TW" altLang="en-US" sz="1600" dirty="0">
              <a:solidFill>
                <a:srgbClr val="FF0000"/>
              </a:solidFill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7D274EF-1C5B-41D8-A8C6-1461E0F3DE91}"/>
              </a:ext>
            </a:extLst>
          </p:cNvPr>
          <p:cNvSpPr txBox="1"/>
          <p:nvPr/>
        </p:nvSpPr>
        <p:spPr>
          <a:xfrm>
            <a:off x="4119998" y="5029764"/>
            <a:ext cx="2120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Initialization register file</a:t>
            </a:r>
            <a:endParaRPr lang="zh-TW" altLang="en-US" sz="1600" dirty="0">
              <a:solidFill>
                <a:srgbClr val="FF0000"/>
              </a:solidFill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13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>
                <a:latin typeface="Calibri Light" panose="020F0302020204030204" pitchFamily="34" charset="0"/>
                <a:ea typeface="微軟正黑體" panose="020B0604030504040204" pitchFamily="34" charset="-120"/>
              </a:rPr>
              <a:t>Testbench.v</a:t>
            </a:r>
            <a:endParaRPr lang="zh-TW" altLang="en-US" sz="36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3CF7A9D-DF4D-483F-A6BB-E11181C6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5231424" cy="488918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AE1FBCE-589F-4DB9-B599-3DDC8F47130F}"/>
              </a:ext>
            </a:extLst>
          </p:cNvPr>
          <p:cNvSpPr/>
          <p:nvPr/>
        </p:nvSpPr>
        <p:spPr>
          <a:xfrm>
            <a:off x="838201" y="3450407"/>
            <a:ext cx="5481955" cy="1990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ACA95A-8FCE-4F58-821A-67621535DC25}"/>
              </a:ext>
            </a:extLst>
          </p:cNvPr>
          <p:cNvSpPr/>
          <p:nvPr/>
        </p:nvSpPr>
        <p:spPr>
          <a:xfrm>
            <a:off x="838201" y="5629590"/>
            <a:ext cx="5481952" cy="1069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B9315D13-D4CC-4FD8-9628-1C1D98FF6835}"/>
              </a:ext>
            </a:extLst>
          </p:cNvPr>
          <p:cNvSpPr/>
          <p:nvPr/>
        </p:nvSpPr>
        <p:spPr>
          <a:xfrm>
            <a:off x="7315190" y="3271168"/>
            <a:ext cx="2423237" cy="1194152"/>
          </a:xfrm>
          <a:prstGeom prst="wedgeRoundRectCallout">
            <a:avLst>
              <a:gd name="adj1" fmla="val -67550"/>
              <a:gd name="adj2" fmla="val 5039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顯示所有</a:t>
            </a:r>
            <a:r>
              <a:rPr lang="en-US" altLang="zh-TW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register</a:t>
            </a:r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及</a:t>
            </a:r>
            <a:r>
              <a:rPr lang="en-US" altLang="zh-TW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Data</a:t>
            </a:r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memory</a:t>
            </a:r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內容</a:t>
            </a:r>
          </a:p>
        </p:txBody>
      </p:sp>
      <p:sp>
        <p:nvSpPr>
          <p:cNvPr id="21" name="語音泡泡: 圓角矩形 20">
            <a:extLst>
              <a:ext uri="{FF2B5EF4-FFF2-40B4-BE49-F238E27FC236}">
                <a16:creationId xmlns:a16="http://schemas.microsoft.com/office/drawing/2014/main" id="{1E57DEE6-7E96-4B9D-B0CE-44C36FD9F333}"/>
              </a:ext>
            </a:extLst>
          </p:cNvPr>
          <p:cNvSpPr/>
          <p:nvPr/>
        </p:nvSpPr>
        <p:spPr>
          <a:xfrm>
            <a:off x="7315190" y="5054248"/>
            <a:ext cx="2423237" cy="1194152"/>
          </a:xfrm>
          <a:prstGeom prst="wedgeRoundRectCallout">
            <a:avLst>
              <a:gd name="adj1" fmla="val -67550"/>
              <a:gd name="adj2" fmla="val 5039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產生波形檔</a:t>
            </a:r>
          </a:p>
        </p:txBody>
      </p:sp>
    </p:spTree>
    <p:extLst>
      <p:ext uri="{BB962C8B-B14F-4D97-AF65-F5344CB8AC3E}">
        <p14:creationId xmlns:p14="http://schemas.microsoft.com/office/powerpoint/2010/main" val="52807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Testbench</a:t>
            </a:r>
            <a:r>
              <a:rPr lang="zh-TW" altLang="en-US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輸出結果說明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132688B-F62B-4DD9-9200-5CDD3CB6F6FF}"/>
              </a:ext>
            </a:extLst>
          </p:cNvPr>
          <p:cNvSpPr/>
          <p:nvPr/>
        </p:nvSpPr>
        <p:spPr>
          <a:xfrm>
            <a:off x="1094317" y="1927860"/>
            <a:ext cx="7536180" cy="4305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BA8BBBEE-558B-4589-A434-1D36902A9263}"/>
              </a:ext>
            </a:extLst>
          </p:cNvPr>
          <p:cNvSpPr/>
          <p:nvPr/>
        </p:nvSpPr>
        <p:spPr>
          <a:xfrm>
            <a:off x="2050627" y="1927860"/>
            <a:ext cx="1249679" cy="3017520"/>
          </a:xfrm>
          <a:custGeom>
            <a:avLst/>
            <a:gdLst/>
            <a:ahLst/>
            <a:cxnLst/>
            <a:rect l="l" t="t" r="r" b="b"/>
            <a:pathLst>
              <a:path w="905510" h="2379345">
                <a:moveTo>
                  <a:pt x="0" y="2378964"/>
                </a:moveTo>
                <a:lnTo>
                  <a:pt x="905256" y="2378964"/>
                </a:lnTo>
                <a:lnTo>
                  <a:pt x="905256" y="0"/>
                </a:lnTo>
                <a:lnTo>
                  <a:pt x="0" y="0"/>
                </a:lnTo>
                <a:lnTo>
                  <a:pt x="0" y="237896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375097E1-F879-4315-9FAB-DDE339458234}"/>
              </a:ext>
            </a:extLst>
          </p:cNvPr>
          <p:cNvSpPr txBox="1"/>
          <p:nvPr/>
        </p:nvSpPr>
        <p:spPr>
          <a:xfrm>
            <a:off x="1554055" y="1484046"/>
            <a:ext cx="2218692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目前執行c</a:t>
            </a:r>
            <a:r>
              <a:rPr sz="2200" spc="25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y</a:t>
            </a:r>
            <a:r>
              <a:rPr sz="2200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</a:t>
            </a:r>
            <a:r>
              <a:rPr sz="2200" spc="5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le</a:t>
            </a:r>
            <a:r>
              <a:rPr sz="2200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數</a:t>
            </a:r>
            <a:endParaRPr sz="22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E2E0625B-A8B7-472B-82EB-C006EC22B2C7}"/>
              </a:ext>
            </a:extLst>
          </p:cNvPr>
          <p:cNvSpPr/>
          <p:nvPr/>
        </p:nvSpPr>
        <p:spPr>
          <a:xfrm>
            <a:off x="1227667" y="4991100"/>
            <a:ext cx="7475220" cy="784860"/>
          </a:xfrm>
          <a:custGeom>
            <a:avLst/>
            <a:gdLst/>
            <a:ahLst/>
            <a:cxnLst/>
            <a:rect l="l" t="t" r="r" b="b"/>
            <a:pathLst>
              <a:path w="905510" h="2379345">
                <a:moveTo>
                  <a:pt x="0" y="2378964"/>
                </a:moveTo>
                <a:lnTo>
                  <a:pt x="905256" y="2378964"/>
                </a:lnTo>
                <a:lnTo>
                  <a:pt x="905256" y="0"/>
                </a:lnTo>
                <a:lnTo>
                  <a:pt x="0" y="0"/>
                </a:lnTo>
                <a:lnTo>
                  <a:pt x="0" y="237896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ADDBB7C1-DB14-436F-B655-11A4B175A23A}"/>
              </a:ext>
            </a:extLst>
          </p:cNvPr>
          <p:cNvSpPr/>
          <p:nvPr/>
        </p:nvSpPr>
        <p:spPr>
          <a:xfrm>
            <a:off x="1227667" y="5821680"/>
            <a:ext cx="7475220" cy="419100"/>
          </a:xfrm>
          <a:custGeom>
            <a:avLst/>
            <a:gdLst/>
            <a:ahLst/>
            <a:cxnLst/>
            <a:rect l="l" t="t" r="r" b="b"/>
            <a:pathLst>
              <a:path w="905510" h="2379345">
                <a:moveTo>
                  <a:pt x="0" y="2378964"/>
                </a:moveTo>
                <a:lnTo>
                  <a:pt x="905256" y="2378964"/>
                </a:lnTo>
                <a:lnTo>
                  <a:pt x="905256" y="0"/>
                </a:lnTo>
                <a:lnTo>
                  <a:pt x="0" y="0"/>
                </a:lnTo>
                <a:lnTo>
                  <a:pt x="0" y="237896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DB8386-5CFA-4BDA-B8F3-1DFF0D62A686}"/>
              </a:ext>
            </a:extLst>
          </p:cNvPr>
          <p:cNvSpPr txBox="1"/>
          <p:nvPr/>
        </p:nvSpPr>
        <p:spPr>
          <a:xfrm>
            <a:off x="8763847" y="519886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Register(R00~R31)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內數值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479BD0F-87DE-4AB7-A59C-4FADC9B59806}"/>
              </a:ext>
            </a:extLst>
          </p:cNvPr>
          <p:cNvSpPr txBox="1"/>
          <p:nvPr/>
        </p:nvSpPr>
        <p:spPr>
          <a:xfrm>
            <a:off x="8763847" y="5821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Data memory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內數值</a:t>
            </a:r>
          </a:p>
        </p:txBody>
      </p:sp>
    </p:spTree>
    <p:extLst>
      <p:ext uri="{BB962C8B-B14F-4D97-AF65-F5344CB8AC3E}">
        <p14:creationId xmlns:p14="http://schemas.microsoft.com/office/powerpoint/2010/main" val="283809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課堂練習</a:t>
            </a:r>
          </a:p>
        </p:txBody>
      </p:sp>
      <p:sp>
        <p:nvSpPr>
          <p:cNvPr id="15" name="內容版面配置區 9">
            <a:extLst>
              <a:ext uri="{FF2B5EF4-FFF2-40B4-BE49-F238E27FC236}">
                <a16:creationId xmlns:a16="http://schemas.microsoft.com/office/drawing/2014/main" id="{B8981362-40A8-49FF-B41E-74EE0E57E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修改提供的壓縮檔內的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”</a:t>
            </a:r>
            <a:r>
              <a:rPr lang="en-US" altLang="zh-TW" sz="2400" dirty="0" err="1">
                <a:latin typeface="Calibri Light" panose="020F0302020204030204" pitchFamily="34" charset="0"/>
                <a:ea typeface="微軟正黑體" panose="020B0604030504040204" pitchFamily="34" charset="-120"/>
              </a:rPr>
              <a:t>testbench.v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檔，使用事先定義好的加法功能，在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Instruction DM initialization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程式碼區段中加入適當的指令，讓程式做連續加法，使得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$4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=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9</a:t>
            </a:r>
          </a:p>
          <a:p>
            <a:pPr lvl="1"/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初始化時需給定暫存器初始值 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$0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=0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$1 = 1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$2 = 2</a:t>
            </a:r>
          </a:p>
          <a:p>
            <a:r>
              <a:rPr lang="zh-TW" altLang="en-US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向助教展示</a:t>
            </a:r>
            <a:r>
              <a:rPr lang="en-US" altLang="zh-TW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demo</a:t>
            </a:r>
            <a:r>
              <a:rPr lang="zh-TW" altLang="en-US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結果 </a:t>
            </a:r>
            <a:r>
              <a:rPr lang="en-US" altLang="zh-TW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(30%)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78D1F2D-EB14-4A16-B9EB-631887D7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294" y="3472545"/>
            <a:ext cx="6172200" cy="298995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36F1EF4-4832-46A2-B3C9-BE74B9A1B73E}"/>
              </a:ext>
            </a:extLst>
          </p:cNvPr>
          <p:cNvSpPr/>
          <p:nvPr/>
        </p:nvSpPr>
        <p:spPr>
          <a:xfrm>
            <a:off x="5360894" y="5606145"/>
            <a:ext cx="1600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53B96A-E436-4272-A0BD-F396F53B3812}"/>
              </a:ext>
            </a:extLst>
          </p:cNvPr>
          <p:cNvSpPr/>
          <p:nvPr/>
        </p:nvSpPr>
        <p:spPr>
          <a:xfrm>
            <a:off x="5062989" y="2781917"/>
            <a:ext cx="2375647" cy="405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D93E53B-2FF6-44D7-A76D-B6F9EBF0C67A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6160994" y="3187012"/>
            <a:ext cx="89819" cy="24191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8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作業說明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6E06111-9A75-43D7-80D5-C63D8679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新增</a:t>
            </a:r>
            <a:r>
              <a:rPr lang="en-US" altLang="zh-TW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RISC</a:t>
            </a:r>
            <a:r>
              <a:rPr lang="zh-TW" altLang="en-US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指令 </a:t>
            </a:r>
            <a:r>
              <a:rPr lang="en-US" altLang="zh-TW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(30%)</a:t>
            </a:r>
          </a:p>
          <a:p>
            <a:pPr lvl="1"/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R-type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add, sub, and, or, </a:t>
            </a:r>
            <a:r>
              <a:rPr lang="en-US" altLang="zh-TW" sz="2000" dirty="0" err="1">
                <a:latin typeface="Calibri Light" panose="020F0302020204030204" pitchFamily="34" charset="0"/>
                <a:ea typeface="微軟正黑體" panose="020B0604030504040204" pitchFamily="34" charset="-120"/>
              </a:rPr>
              <a:t>slt</a:t>
            </a:r>
            <a:endParaRPr lang="en-US" altLang="zh-TW" sz="20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I-type : </a:t>
            </a:r>
            <a:r>
              <a:rPr lang="en-US" altLang="zh-TW" sz="2000" dirty="0" err="1">
                <a:latin typeface="Calibri Light" panose="020F0302020204030204" pitchFamily="34" charset="0"/>
                <a:ea typeface="微軟正黑體" panose="020B0604030504040204" pitchFamily="34" charset="-120"/>
              </a:rPr>
              <a:t>lw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Calibri Light" panose="020F0302020204030204" pitchFamily="34" charset="0"/>
                <a:ea typeface="微軟正黑體" panose="020B0604030504040204" pitchFamily="34" charset="-120"/>
              </a:rPr>
              <a:t>sw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Calibri Light" panose="020F0302020204030204" pitchFamily="34" charset="0"/>
                <a:ea typeface="微軟正黑體" panose="020B0604030504040204" pitchFamily="34" charset="-120"/>
              </a:rPr>
              <a:t>beq</a:t>
            </a:r>
            <a:endParaRPr lang="en-US" altLang="zh-TW" sz="20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J-type : j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修改</a:t>
            </a:r>
            <a:r>
              <a:rPr lang="en-US" altLang="zh-TW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”</a:t>
            </a:r>
            <a:r>
              <a:rPr lang="en-US" altLang="zh-TW" sz="2400" b="1" dirty="0" err="1">
                <a:latin typeface="Calibri Light" panose="020F0302020204030204" pitchFamily="34" charset="0"/>
                <a:ea typeface="微軟正黑體" panose="020B0604030504040204" pitchFamily="34" charset="-120"/>
              </a:rPr>
              <a:t>testbench.v</a:t>
            </a:r>
            <a:r>
              <a:rPr lang="en-US" altLang="zh-TW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”</a:t>
            </a:r>
            <a:r>
              <a:rPr lang="zh-TW" altLang="en-US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，使其能執行</a:t>
            </a:r>
            <a:r>
              <a:rPr lang="en-US" altLang="zh-TW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Lab2</a:t>
            </a:r>
            <a:r>
              <a:rPr lang="zh-TW" altLang="en-US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作業的找質數程式 </a:t>
            </a:r>
            <a:r>
              <a:rPr lang="en-US" altLang="zh-TW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(30%)</a:t>
            </a:r>
          </a:p>
          <a:p>
            <a:pPr lvl="1"/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從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MEM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中讀取 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Calibri Light" panose="020F0302020204030204" pitchFamily="34" charset="0"/>
                <a:ea typeface="微軟正黑體" panose="020B0604030504040204" pitchFamily="34" charset="-120"/>
              </a:rPr>
              <a:t>lw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一個輸入定值進行運算，並接運算完的兩筆值存回 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Calibri Light" panose="020F0302020204030204" pitchFamily="34" charset="0"/>
                <a:ea typeface="微軟正黑體" panose="020B0604030504040204" pitchFamily="34" charset="-120"/>
              </a:rPr>
              <a:t>sw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) MEM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比較</a:t>
            </a:r>
            <a:r>
              <a:rPr lang="en-US" altLang="zh-TW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部分的執行</a:t>
            </a:r>
            <a:r>
              <a:rPr lang="en-US" altLang="zh-TW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cycle</a:t>
            </a:r>
            <a:r>
              <a:rPr lang="zh-TW" altLang="en-US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數 </a:t>
            </a:r>
            <a:r>
              <a:rPr lang="en-US" altLang="zh-TW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(10%)</a:t>
            </a:r>
          </a:p>
          <a:p>
            <a:pPr lvl="1"/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第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名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10%, 2~5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名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6%,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6~10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名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4%, 11~15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名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2%, 16</a:t>
            </a:r>
            <a:r>
              <a:rPr lang="zh-TW" altLang="en-US" sz="2000">
                <a:latin typeface="Calibri Light" panose="020F0302020204030204" pitchFamily="34" charset="0"/>
                <a:ea typeface="微軟正黑體" panose="020B0604030504040204" pitchFamily="34" charset="-120"/>
              </a:rPr>
              <a:t>名後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0%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將完成的所有</a:t>
            </a:r>
            <a:r>
              <a:rPr lang="en-US" altLang="zh-TW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”.v”</a:t>
            </a:r>
            <a:r>
              <a:rPr lang="zh-TW" altLang="en-US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檔壓縮後上傳至</a:t>
            </a:r>
            <a:r>
              <a:rPr lang="en-US" altLang="zh-TW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E-course2</a:t>
            </a:r>
            <a:r>
              <a:rPr lang="zh-TW" altLang="en-US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，壓縮檔使用 </a:t>
            </a:r>
            <a:r>
              <a:rPr lang="en-US" altLang="zh-TW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“</a:t>
            </a:r>
            <a:r>
              <a:rPr lang="zh-TW" altLang="en-US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學號</a:t>
            </a:r>
            <a:r>
              <a:rPr lang="en-US" altLang="zh-TW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_</a:t>
            </a:r>
            <a:r>
              <a:rPr lang="zh-TW" altLang="en-US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姓名</a:t>
            </a:r>
            <a:r>
              <a:rPr lang="en-US" altLang="zh-TW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”</a:t>
            </a:r>
            <a:r>
              <a:rPr lang="zh-TW" altLang="en-US" sz="2400" b="1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命名</a:t>
            </a:r>
            <a:endParaRPr lang="en-US" altLang="zh-TW" sz="2400" b="1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繳交期限 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2020/11/25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23:59</a:t>
            </a:r>
          </a:p>
        </p:txBody>
      </p:sp>
    </p:spTree>
    <p:extLst>
      <p:ext uri="{BB962C8B-B14F-4D97-AF65-F5344CB8AC3E}">
        <p14:creationId xmlns:p14="http://schemas.microsoft.com/office/powerpoint/2010/main" val="404074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參考資料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C647F0-542A-4220-97B3-22D6C8FB7654}"/>
              </a:ext>
            </a:extLst>
          </p:cNvPr>
          <p:cNvSpPr/>
          <p:nvPr/>
        </p:nvSpPr>
        <p:spPr>
          <a:xfrm>
            <a:off x="905437" y="1690688"/>
            <a:ext cx="10929319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altLang="zh-TW" sz="2400" spc="100" dirty="0">
                <a:latin typeface="Arial" panose="020B0604020202020204" pitchFamily="34" charset="0"/>
                <a:cs typeface="Arial" panose="020B0604020202020204" pitchFamily="34" charset="0"/>
              </a:rPr>
              <a:t>MIPS Instruction Reference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lang="en-US" altLang="zh-TW" sz="2400" spc="1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	http://www.mrc.uidaho.edu/mrc/people/jff/digital/MIPSir.html</a:t>
            </a:r>
            <a:endParaRPr lang="en-US" altLang="zh-TW" sz="2400" spc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41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3">
            <a:extLst>
              <a:ext uri="{FF2B5EF4-FFF2-40B4-BE49-F238E27FC236}">
                <a16:creationId xmlns:a16="http://schemas.microsoft.com/office/drawing/2014/main" id="{54A29C78-7AE2-45FA-9EE8-E88EEB04A2DB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905437" y="2182423"/>
            <a:ext cx="9857656" cy="1838730"/>
          </a:xfrm>
        </p:spPr>
        <p:txBody>
          <a:bodyPr>
            <a:no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br>
              <a:rPr lang="en-US" altLang="zh-TW" sz="4400" b="1" spc="-40" dirty="0">
                <a:solidFill>
                  <a:srgbClr val="252525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4400" b="1" spc="-40" dirty="0">
                <a:solidFill>
                  <a:srgbClr val="252525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附錄</a:t>
            </a:r>
            <a:br>
              <a:rPr lang="en-US" altLang="zh-TW" sz="4400" b="1" spc="-40" dirty="0">
                <a:solidFill>
                  <a:srgbClr val="252525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4400" b="1" spc="-40" dirty="0">
                <a:solidFill>
                  <a:srgbClr val="252525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 Lab3</a:t>
            </a:r>
            <a:endParaRPr lang="en-US" altLang="zh-TW" sz="4400" b="1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13" name="Picture 5" descr="emblem">
            <a:extLst>
              <a:ext uri="{FF2B5EF4-FFF2-40B4-BE49-F238E27FC236}">
                <a16:creationId xmlns:a16="http://schemas.microsoft.com/office/drawing/2014/main" id="{B6C5FD1A-CDA6-4C96-AE02-805D8809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944" y="5392215"/>
            <a:ext cx="124883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">
            <a:extLst>
              <a:ext uri="{FF2B5EF4-FFF2-40B4-BE49-F238E27FC236}">
                <a16:creationId xmlns:a16="http://schemas.microsoft.com/office/drawing/2014/main" id="{E87CD701-2F2C-440B-B34A-C8784F8AB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6251053"/>
            <a:ext cx="73894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>
                <a:solidFill>
                  <a:srgbClr val="262699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Times New Roman" pitchFamily="18" charset="0"/>
              </a:rPr>
              <a:t>Department of Electrical Engineering and</a:t>
            </a:r>
            <a:r>
              <a:rPr lang="en-US" altLang="zh-TW" sz="1600" baseline="0" dirty="0">
                <a:solidFill>
                  <a:srgbClr val="262699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Times New Roman" pitchFamily="18" charset="0"/>
              </a:rPr>
              <a:t> </a:t>
            </a:r>
            <a:r>
              <a:rPr lang="en-US" altLang="zh-TW" sz="1600" dirty="0" err="1">
                <a:solidFill>
                  <a:srgbClr val="262699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Times New Roman" pitchFamily="18" charset="0"/>
              </a:rPr>
              <a:t>SoC</a:t>
            </a:r>
            <a:r>
              <a:rPr lang="en-US" altLang="zh-TW" sz="1600" dirty="0">
                <a:solidFill>
                  <a:srgbClr val="262699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Times New Roman" pitchFamily="18" charset="0"/>
              </a:rPr>
              <a:t> Research Center</a:t>
            </a:r>
          </a:p>
          <a:p>
            <a:pPr algn="ctr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262699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Times New Roman" pitchFamily="18" charset="0"/>
              </a:rPr>
              <a:t>National Chung Cheng University</a:t>
            </a:r>
          </a:p>
        </p:txBody>
      </p:sp>
      <p:pic>
        <p:nvPicPr>
          <p:cNvPr id="16" name="圖片 15" descr="0717-logo.jpg">
            <a:extLst>
              <a:ext uri="{FF2B5EF4-FFF2-40B4-BE49-F238E27FC236}">
                <a16:creationId xmlns:a16="http://schemas.microsoft.com/office/drawing/2014/main" id="{081812CF-114D-4669-BA32-1FCE35F8E8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34679" t="21431" r="29292" b="16669"/>
          <a:stretch>
            <a:fillRect/>
          </a:stretch>
        </p:blipFill>
        <p:spPr bwMode="auto">
          <a:xfrm>
            <a:off x="6431344" y="5452236"/>
            <a:ext cx="960799" cy="8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17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Outline</a:t>
            </a:r>
            <a:endParaRPr lang="zh-TW" altLang="en-US" sz="36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1FC13-7DAA-4D61-A6B6-491063AC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實驗目的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實驗環境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實驗介紹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範例教學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作業說明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參考資料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附錄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718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6465" y="217656"/>
            <a:ext cx="481240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dirty="0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Icarus Verilog</a:t>
            </a:r>
            <a:r>
              <a:rPr lang="zh-TW" altLang="en-US" sz="4400" u="none" spc="-50" dirty="0">
                <a:latin typeface="Calibri Light" panose="020F0302020204030204" pitchFamily="34" charset="0"/>
                <a:ea typeface="微軟正黑體" panose="020B0604030504040204" pitchFamily="34" charset="-120"/>
                <a:cs typeface="Noto Sans Mono CJK JP Regular"/>
              </a:rPr>
              <a:t>教學</a:t>
            </a:r>
            <a:endParaRPr sz="4400" dirty="0">
              <a:latin typeface="Calibri Light" panose="020F0302020204030204" pitchFamily="34" charset="0"/>
              <a:ea typeface="微軟正黑體" panose="020B0604030504040204" pitchFamily="34" charset="-120"/>
              <a:cs typeface="Noto Sans Mono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904187"/>
            <a:ext cx="2456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"/>
              <a:tabLst>
                <a:tab pos="299720" algn="l"/>
              </a:tabLst>
            </a:pPr>
            <a:r>
              <a:rPr sz="2000" spc="10" dirty="0">
                <a:latin typeface="Calibri Light" panose="020F0302020204030204" pitchFamily="34" charset="0"/>
                <a:ea typeface="微軟正黑體" panose="020B0604030504040204" pitchFamily="34" charset="-120"/>
                <a:cs typeface="Noto Sans Mono CJK JP Regular"/>
              </a:rPr>
              <a:t>編譯</a:t>
            </a:r>
            <a:r>
              <a:rPr sz="2000" dirty="0">
                <a:latin typeface="Calibri Light" panose="020F0302020204030204" pitchFamily="34" charset="0"/>
                <a:ea typeface="微軟正黑體" panose="020B0604030504040204" pitchFamily="34" charset="-120"/>
                <a:cs typeface="Times New Roman"/>
              </a:rPr>
              <a:t>RISC</a:t>
            </a:r>
            <a:r>
              <a:rPr sz="2000" spc="-105" dirty="0">
                <a:latin typeface="Calibri Light" panose="020F0302020204030204" pitchFamily="34" charset="0"/>
                <a:ea typeface="微軟正黑體" panose="020B0604030504040204" pitchFamily="34" charset="-120"/>
                <a:cs typeface="Times New Roman"/>
              </a:rPr>
              <a:t> </a:t>
            </a:r>
            <a:r>
              <a:rPr sz="2000" dirty="0">
                <a:latin typeface="Calibri Light" panose="020F0302020204030204" pitchFamily="34" charset="0"/>
                <a:ea typeface="微軟正黑體" panose="020B0604030504040204" pitchFamily="34" charset="-120"/>
                <a:cs typeface="Times New Roman"/>
              </a:rPr>
              <a:t>CPU</a:t>
            </a:r>
            <a:r>
              <a:rPr sz="2000" spc="10" dirty="0">
                <a:latin typeface="Calibri Light" panose="020F0302020204030204" pitchFamily="34" charset="0"/>
                <a:ea typeface="微軟正黑體" panose="020B0604030504040204" pitchFamily="34" charset="-120"/>
                <a:cs typeface="Noto Sans Mono CJK JP Regular"/>
              </a:rPr>
              <a:t>檔案</a:t>
            </a:r>
            <a:endParaRPr sz="2000" dirty="0">
              <a:latin typeface="Calibri Light" panose="020F0302020204030204" pitchFamily="34" charset="0"/>
              <a:ea typeface="微軟正黑體" panose="020B0604030504040204" pitchFamily="34" charset="-120"/>
              <a:cs typeface="Noto Sans Mono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2213" y="2419367"/>
            <a:ext cx="4715440" cy="306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8839" y="1899615"/>
            <a:ext cx="428536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"/>
              <a:tabLst>
                <a:tab pos="299720" algn="l"/>
              </a:tabLst>
            </a:pPr>
            <a:r>
              <a:rPr sz="2000" spc="10" dirty="0">
                <a:latin typeface="Calibri Light" panose="020F0302020204030204" pitchFamily="34" charset="0"/>
                <a:ea typeface="微軟正黑體" panose="020B0604030504040204" pitchFamily="34" charset="-120"/>
                <a:cs typeface="Noto Sans Mono CJK JP Regular"/>
              </a:rPr>
              <a:t>執行</a:t>
            </a:r>
            <a:r>
              <a:rPr sz="2000" spc="5" dirty="0">
                <a:latin typeface="Calibri Light" panose="020F0302020204030204" pitchFamily="34" charset="0"/>
                <a:ea typeface="微軟正黑體" panose="020B0604030504040204" pitchFamily="34" charset="-120"/>
                <a:cs typeface="Noto Sans Mono CJK JP Regular"/>
              </a:rPr>
              <a:t>後，</a:t>
            </a:r>
            <a:r>
              <a:rPr sz="2000" spc="-20" dirty="0">
                <a:latin typeface="Calibri Light" panose="020F0302020204030204" pitchFamily="34" charset="0"/>
                <a:ea typeface="微軟正黑體" panose="020B0604030504040204" pitchFamily="34" charset="-120"/>
                <a:cs typeface="Noto Sans Mono CJK JP Regular"/>
              </a:rPr>
              <a:t>產</a:t>
            </a:r>
            <a:r>
              <a:rPr sz="2000" spc="5" dirty="0">
                <a:latin typeface="Calibri Light" panose="020F0302020204030204" pitchFamily="34" charset="0"/>
                <a:ea typeface="微軟正黑體" panose="020B0604030504040204" pitchFamily="34" charset="-120"/>
                <a:cs typeface="Noto Sans Mono CJK JP Regular"/>
              </a:rPr>
              <a:t>生波</a:t>
            </a:r>
            <a:r>
              <a:rPr sz="2000" spc="-10" dirty="0">
                <a:latin typeface="Calibri Light" panose="020F0302020204030204" pitchFamily="34" charset="0"/>
                <a:ea typeface="微軟正黑體" panose="020B0604030504040204" pitchFamily="34" charset="-120"/>
                <a:cs typeface="Noto Sans Mono CJK JP Regular"/>
              </a:rPr>
              <a:t>形</a:t>
            </a:r>
            <a:r>
              <a:rPr sz="2000" dirty="0">
                <a:latin typeface="Calibri Light" panose="020F0302020204030204" pitchFamily="34" charset="0"/>
                <a:ea typeface="微軟正黑體" panose="020B0604030504040204" pitchFamily="34" charset="-120"/>
                <a:cs typeface="Noto Sans Mono CJK JP Regular"/>
              </a:rPr>
              <a:t>檔</a:t>
            </a:r>
            <a:r>
              <a:rPr sz="2000" spc="-15" dirty="0">
                <a:latin typeface="Calibri Light" panose="020F0302020204030204" pitchFamily="34" charset="0"/>
                <a:ea typeface="微軟正黑體" panose="020B0604030504040204" pitchFamily="34" charset="-120"/>
                <a:cs typeface="Times New Roman"/>
              </a:rPr>
              <a:t>(cpu_hw.vcd)</a:t>
            </a:r>
            <a:endParaRPr sz="2000" dirty="0">
              <a:latin typeface="Calibri Light" panose="020F0302020204030204" pitchFamily="34" charset="0"/>
              <a:ea typeface="微軟正黑體" panose="020B0604030504040204" pitchFamily="34" charset="-120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58839" y="2413817"/>
            <a:ext cx="4703451" cy="3069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1C76B49-D4F5-4CCF-867C-2EADE89742AD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2552" y="246761"/>
            <a:ext cx="3107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45" dirty="0">
                <a:latin typeface="Calibri Light" panose="020F0302020204030204" pitchFamily="34" charset="0"/>
                <a:ea typeface="微軟正黑體" panose="020B0604030504040204" pitchFamily="34" charset="-120"/>
                <a:cs typeface="Times New Roman"/>
              </a:rPr>
              <a:t>Gt</a:t>
            </a:r>
            <a:r>
              <a:rPr sz="4400" u="none" spc="-40" dirty="0">
                <a:latin typeface="Calibri Light" panose="020F0302020204030204" pitchFamily="34" charset="0"/>
                <a:ea typeface="微軟正黑體" panose="020B0604030504040204" pitchFamily="34" charset="-120"/>
                <a:cs typeface="Times New Roman"/>
              </a:rPr>
              <a:t>k</a:t>
            </a:r>
            <a:r>
              <a:rPr sz="4400" u="none" spc="-45" dirty="0">
                <a:latin typeface="Calibri Light" panose="020F0302020204030204" pitchFamily="34" charset="0"/>
                <a:ea typeface="微軟正黑體" panose="020B0604030504040204" pitchFamily="34" charset="-120"/>
                <a:cs typeface="Times New Roman"/>
              </a:rPr>
              <a:t>wa</a:t>
            </a:r>
            <a:r>
              <a:rPr sz="4400" u="none" spc="-55" dirty="0">
                <a:latin typeface="Calibri Light" panose="020F0302020204030204" pitchFamily="34" charset="0"/>
                <a:ea typeface="微軟正黑體" panose="020B0604030504040204" pitchFamily="34" charset="-120"/>
                <a:cs typeface="Times New Roman"/>
              </a:rPr>
              <a:t>v</a:t>
            </a:r>
            <a:r>
              <a:rPr sz="4400" u="none" spc="-75" dirty="0">
                <a:latin typeface="Calibri Light" panose="020F0302020204030204" pitchFamily="34" charset="0"/>
                <a:ea typeface="微軟正黑體" panose="020B0604030504040204" pitchFamily="34" charset="-120"/>
                <a:cs typeface="Times New Roman"/>
              </a:rPr>
              <a:t>e</a:t>
            </a:r>
            <a:r>
              <a:rPr sz="4400" u="none" spc="-50" dirty="0">
                <a:latin typeface="Calibri Light" panose="020F0302020204030204" pitchFamily="34" charset="0"/>
                <a:ea typeface="微軟正黑體" panose="020B0604030504040204" pitchFamily="34" charset="-120"/>
                <a:cs typeface="Noto Sans Mono CJK JP Regular"/>
              </a:rPr>
              <a:t>教學</a:t>
            </a:r>
            <a:endParaRPr sz="4400" dirty="0">
              <a:latin typeface="Calibri Light" panose="020F0302020204030204" pitchFamily="34" charset="0"/>
              <a:ea typeface="微軟正黑體" panose="020B0604030504040204" pitchFamily="34" charset="-120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2500" y="2118181"/>
            <a:ext cx="5143500" cy="3348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3057" y="1523679"/>
            <a:ext cx="3267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"/>
              <a:tabLst>
                <a:tab pos="299720" algn="l"/>
              </a:tabLst>
            </a:pPr>
            <a:r>
              <a:rPr sz="2000" spc="10" dirty="0">
                <a:latin typeface="Calibri Light" panose="020F0302020204030204" pitchFamily="34" charset="0"/>
                <a:ea typeface="微軟正黑體" panose="020B0604030504040204" pitchFamily="34" charset="-120"/>
                <a:cs typeface="Noto Sans Mono CJK JP Regular"/>
              </a:rPr>
              <a:t>執行</a:t>
            </a:r>
            <a:r>
              <a:rPr sz="2000" dirty="0">
                <a:latin typeface="Calibri Light" panose="020F0302020204030204" pitchFamily="34" charset="0"/>
                <a:ea typeface="微軟正黑體" panose="020B0604030504040204" pitchFamily="34" charset="-120"/>
                <a:cs typeface="Times New Roman"/>
              </a:rPr>
              <a:t>Gtkwave</a:t>
            </a:r>
            <a:r>
              <a:rPr sz="2000" dirty="0">
                <a:latin typeface="Calibri Light" panose="020F0302020204030204" pitchFamily="34" charset="0"/>
                <a:ea typeface="微軟正黑體" panose="020B0604030504040204" pitchFamily="34" charset="-120"/>
                <a:cs typeface="Noto Sans Mono CJK JP Regular"/>
              </a:rPr>
              <a:t>，顯</a:t>
            </a:r>
            <a:r>
              <a:rPr sz="2000" spc="-15" dirty="0">
                <a:latin typeface="Calibri Light" panose="020F0302020204030204" pitchFamily="34" charset="0"/>
                <a:ea typeface="微軟正黑體" panose="020B0604030504040204" pitchFamily="34" charset="-120"/>
                <a:cs typeface="Noto Sans Mono CJK JP Regular"/>
              </a:rPr>
              <a:t>示</a:t>
            </a:r>
            <a:r>
              <a:rPr sz="2000" dirty="0">
                <a:latin typeface="Calibri Light" panose="020F0302020204030204" pitchFamily="34" charset="0"/>
                <a:ea typeface="微軟正黑體" panose="020B0604030504040204" pitchFamily="34" charset="-120"/>
                <a:cs typeface="Noto Sans Mono CJK JP Regular"/>
              </a:rPr>
              <a:t>波形檔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6624E57-7B1C-456D-853F-2BD987F7BC61}"/>
              </a:ext>
            </a:extLst>
          </p:cNvPr>
          <p:cNvSpPr/>
          <p:nvPr/>
        </p:nvSpPr>
        <p:spPr>
          <a:xfrm>
            <a:off x="6264808" y="2118181"/>
            <a:ext cx="5252867" cy="33482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706C735-ECC2-488F-BF1C-0F32863820DD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2143" y="226430"/>
            <a:ext cx="680850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dirty="0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Icarus Verilog</a:t>
            </a:r>
            <a:r>
              <a:rPr lang="zh-TW" altLang="en-US" dirty="0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進階環境設定</a:t>
            </a:r>
            <a:endParaRPr sz="4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706C735-ECC2-488F-BF1C-0F32863820DD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26676BCF-2BBE-4EAF-8A65-54F42370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351" y="1227577"/>
            <a:ext cx="10141989" cy="51403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避免同學將程式全放在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bin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資料夾編譯、執行，請同學依照下面步驟操作：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打開檔案總管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在本機圖示點擊右鍵，選擇內容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點擊進階系統設定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zh-TW" altLang="en-US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zh-TW" altLang="en-US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953D161-6EB7-45AE-800A-8F270D046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2" t="31047" r="26816" b="35053"/>
          <a:stretch/>
        </p:blipFill>
        <p:spPr>
          <a:xfrm>
            <a:off x="2211716" y="2231324"/>
            <a:ext cx="2445977" cy="574909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8E6A60E6-BDCB-4CCE-9D49-15FAE4E74727}"/>
              </a:ext>
            </a:extLst>
          </p:cNvPr>
          <p:cNvGrpSpPr/>
          <p:nvPr/>
        </p:nvGrpSpPr>
        <p:grpSpPr>
          <a:xfrm>
            <a:off x="6018345" y="2101922"/>
            <a:ext cx="1682644" cy="2016885"/>
            <a:chOff x="5453009" y="2777767"/>
            <a:chExt cx="2044557" cy="2903842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9D0AF011-B4AA-4A45-8DF7-EA7EF487D5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04" r="29104" b="7336"/>
            <a:stretch/>
          </p:blipFill>
          <p:spPr>
            <a:xfrm>
              <a:off x="5453009" y="2777767"/>
              <a:ext cx="2044557" cy="2903842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82595F3-7206-4F07-8B38-53438EB38C11}"/>
                </a:ext>
              </a:extLst>
            </p:cNvPr>
            <p:cNvSpPr/>
            <p:nvPr/>
          </p:nvSpPr>
          <p:spPr>
            <a:xfrm>
              <a:off x="5740685" y="5393932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>
                <a:latin typeface="Calibri Light" panose="020F030202020403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3D101CD-848D-4C73-A181-3DB9938E0BE8}"/>
              </a:ext>
            </a:extLst>
          </p:cNvPr>
          <p:cNvGrpSpPr/>
          <p:nvPr/>
        </p:nvGrpSpPr>
        <p:grpSpPr>
          <a:xfrm>
            <a:off x="5059446" y="4842828"/>
            <a:ext cx="2641543" cy="1575189"/>
            <a:chOff x="2450395" y="4584725"/>
            <a:chExt cx="3397205" cy="203621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8F1F895-FDC8-4F1A-8C99-5FDDD0A961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7029" b="57073"/>
            <a:stretch/>
          </p:blipFill>
          <p:spPr>
            <a:xfrm>
              <a:off x="2566953" y="4584725"/>
              <a:ext cx="3280647" cy="203621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D47DA5C-5B0B-448F-AE4E-809EDC880334}"/>
                </a:ext>
              </a:extLst>
            </p:cNvPr>
            <p:cNvSpPr/>
            <p:nvPr/>
          </p:nvSpPr>
          <p:spPr>
            <a:xfrm>
              <a:off x="2450395" y="6046912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>
                <a:latin typeface="Calibri Light" panose="020F0302020204030204" pitchFamily="34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61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706C735-ECC2-488F-BF1C-0F32863820DD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82816792-393D-4C02-AE7D-9C6A2C841A11}"/>
              </a:ext>
            </a:extLst>
          </p:cNvPr>
          <p:cNvSpPr txBox="1">
            <a:spLocks/>
          </p:cNvSpPr>
          <p:nvPr/>
        </p:nvSpPr>
        <p:spPr>
          <a:xfrm>
            <a:off x="1301001" y="1275060"/>
            <a:ext cx="8820151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點擊環境變數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4"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4"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4"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點擊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path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並按下編輯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4"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4"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4"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新增並輸入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bin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資料夾路徑，按下確定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※</a:t>
            </a:r>
            <a:r>
              <a:rPr lang="zh-TW" altLang="en-US" sz="240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路徑為</a:t>
            </a:r>
            <a:r>
              <a:rPr lang="en-US" altLang="zh-TW" sz="2400" dirty="0" err="1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iverilog</a:t>
            </a:r>
            <a:r>
              <a:rPr lang="zh-TW" altLang="en-US" sz="240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與</a:t>
            </a:r>
            <a:r>
              <a:rPr lang="en-US" altLang="zh-TW" sz="2400" dirty="0" err="1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gtkwave</a:t>
            </a:r>
            <a:r>
              <a:rPr lang="zh-TW" altLang="en-US" sz="240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下的</a:t>
            </a:r>
            <a:r>
              <a:rPr lang="en-US" altLang="zh-TW" sz="240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bin</a:t>
            </a:r>
            <a:r>
              <a:rPr lang="zh-TW" altLang="en-US" sz="240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資料夾，</a:t>
            </a:r>
            <a:endParaRPr lang="en-US" altLang="zh-TW" sz="2400" dirty="0">
              <a:solidFill>
                <a:srgbClr val="FF0000"/>
              </a:solidFill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>
                <a:solidFill>
                  <a:srgbClr val="FF0000"/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已將資料放置同處，同學只需新增一個環境變數</a:t>
            </a:r>
            <a:endParaRPr lang="en-US" altLang="zh-TW" sz="2400" dirty="0">
              <a:solidFill>
                <a:srgbClr val="FF0000"/>
              </a:solidFill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zh-TW" altLang="en-US" sz="2400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F124855-6FED-4D69-BB5E-D30DB1E6FD59}"/>
              </a:ext>
            </a:extLst>
          </p:cNvPr>
          <p:cNvGrpSpPr/>
          <p:nvPr/>
        </p:nvGrpSpPr>
        <p:grpSpPr>
          <a:xfrm>
            <a:off x="2280868" y="1995353"/>
            <a:ext cx="2665268" cy="812375"/>
            <a:chOff x="1413164" y="2353145"/>
            <a:chExt cx="4409933" cy="1373932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CE2C86DB-D334-46F2-A6E1-0E4889459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5" t="60080" r="3929" b="12181"/>
            <a:stretch/>
          </p:blipFill>
          <p:spPr>
            <a:xfrm>
              <a:off x="1413164" y="2353145"/>
              <a:ext cx="4301836" cy="1373932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2B66B86-ED3D-4DD7-B8E9-39DACBCDF51A}"/>
                </a:ext>
              </a:extLst>
            </p:cNvPr>
            <p:cNvSpPr/>
            <p:nvPr/>
          </p:nvSpPr>
          <p:spPr>
            <a:xfrm>
              <a:off x="4066216" y="3360273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>
                <a:latin typeface="Calibri Light" panose="020F030202020403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9121944-9A53-4ACB-A326-DB92614A31C8}"/>
              </a:ext>
            </a:extLst>
          </p:cNvPr>
          <p:cNvGrpSpPr/>
          <p:nvPr/>
        </p:nvGrpSpPr>
        <p:grpSpPr>
          <a:xfrm>
            <a:off x="2195640" y="3690547"/>
            <a:ext cx="2595517" cy="1023456"/>
            <a:chOff x="6404966" y="3057403"/>
            <a:chExt cx="4524375" cy="1800225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5C3CC744-A3F3-4E10-860E-D70CDD97C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4966" y="3057403"/>
              <a:ext cx="4524375" cy="1800225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947968E-24BA-4076-875A-15B54CB7D4F8}"/>
                </a:ext>
              </a:extLst>
            </p:cNvPr>
            <p:cNvSpPr/>
            <p:nvPr/>
          </p:nvSpPr>
          <p:spPr>
            <a:xfrm>
              <a:off x="6544653" y="385880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>
                <a:latin typeface="Calibri Light" panose="020F030202020403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F54F33F-B5AE-43F1-B26B-2F2C464ABDD3}"/>
                </a:ext>
              </a:extLst>
            </p:cNvPr>
            <p:cNvSpPr/>
            <p:nvPr/>
          </p:nvSpPr>
          <p:spPr>
            <a:xfrm>
              <a:off x="8478981" y="4452043"/>
              <a:ext cx="993755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>
                <a:latin typeface="Calibri Light" panose="020F030202020403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4B37D6D-ABC9-49F1-B1EC-73DE2473C603}"/>
              </a:ext>
            </a:extLst>
          </p:cNvPr>
          <p:cNvGrpSpPr/>
          <p:nvPr/>
        </p:nvGrpSpPr>
        <p:grpSpPr>
          <a:xfrm>
            <a:off x="6394604" y="2019335"/>
            <a:ext cx="2730601" cy="2687693"/>
            <a:chOff x="6097578" y="1786136"/>
            <a:chExt cx="4924425" cy="4667250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2D50FB55-5438-4D52-A663-219DC5C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7578" y="1786136"/>
              <a:ext cx="4924425" cy="4667250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BCC5FCC-303F-4849-9DDA-1AD3D82E32ED}"/>
                </a:ext>
              </a:extLst>
            </p:cNvPr>
            <p:cNvSpPr/>
            <p:nvPr/>
          </p:nvSpPr>
          <p:spPr>
            <a:xfrm>
              <a:off x="6213764" y="4586676"/>
              <a:ext cx="1506682" cy="2596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>
                <a:latin typeface="Calibri Light" panose="020F0302020204030204" pitchFamily="34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28" name="object 3">
            <a:extLst>
              <a:ext uri="{FF2B5EF4-FFF2-40B4-BE49-F238E27FC236}">
                <a16:creationId xmlns:a16="http://schemas.microsoft.com/office/drawing/2014/main" id="{99E68EBF-9082-470D-B8BC-5862B4288115}"/>
              </a:ext>
            </a:extLst>
          </p:cNvPr>
          <p:cNvSpPr txBox="1">
            <a:spLocks/>
          </p:cNvSpPr>
          <p:nvPr/>
        </p:nvSpPr>
        <p:spPr>
          <a:xfrm>
            <a:off x="2502143" y="226430"/>
            <a:ext cx="680850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Icarus Verilog</a:t>
            </a:r>
            <a:r>
              <a:rPr lang="zh-TW" altLang="en-US">
                <a:latin typeface="Calibri Light" panose="020F03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進階環境設定</a:t>
            </a:r>
            <a:endParaRPr lang="zh-TW" altLang="en-US" dirty="0">
              <a:latin typeface="Calibri Light" panose="020F03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7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實驗目的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1FC13-7DAA-4D61-A6B6-491063AC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在前兩次的課程已經學習如何使用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Verilog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實作一個乘法器以及以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Mars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撰寫組語，本次課程將運用前面所學，以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Verilog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實作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RISC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Processor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中的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MIPS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CPU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，並了解各種指令在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RISC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的運作方式</a:t>
            </a:r>
          </a:p>
        </p:txBody>
      </p:sp>
    </p:spTree>
    <p:extLst>
      <p:ext uri="{BB962C8B-B14F-4D97-AF65-F5344CB8AC3E}">
        <p14:creationId xmlns:p14="http://schemas.microsoft.com/office/powerpoint/2010/main" val="272108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實驗環境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1FC13-7DAA-4D61-A6B6-491063AC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在本次實驗中，同學們將使用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Icarus Verilog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內的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”</a:t>
            </a:r>
            <a:r>
              <a:rPr lang="en-US" altLang="zh-TW" sz="2400" dirty="0" err="1">
                <a:latin typeface="Calibri Light" panose="020F0302020204030204" pitchFamily="34" charset="0"/>
                <a:ea typeface="微軟正黑體" panose="020B0604030504040204" pitchFamily="34" charset="-120"/>
              </a:rPr>
              <a:t>iverilog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”</a:t>
            </a:r>
            <a:r>
              <a:rPr lang="en-US" altLang="zh-TW" sz="2400" dirty="0" err="1">
                <a:latin typeface="Calibri Light" panose="020F0302020204030204" pitchFamily="34" charset="0"/>
                <a:ea typeface="微軟正黑體" panose="020B0604030504040204" pitchFamily="34" charset="-120"/>
              </a:rPr>
              <a:t>vvp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指令來進行編譯和模擬，並以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gtkwave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觀察模擬的產生波形</a:t>
            </a:r>
          </a:p>
        </p:txBody>
      </p:sp>
    </p:spTree>
    <p:extLst>
      <p:ext uri="{BB962C8B-B14F-4D97-AF65-F5344CB8AC3E}">
        <p14:creationId xmlns:p14="http://schemas.microsoft.com/office/powerpoint/2010/main" val="24551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各級硬體規劃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1FC13-7DAA-4D61-A6B6-491063AC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RISC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架構下的指令</a:t>
            </a:r>
            <a:r>
              <a:rPr lang="en-US" altLang="zh-TW" sz="2400" dirty="0" err="1">
                <a:latin typeface="Calibri Light" panose="020F0302020204030204" pitchFamily="34" charset="0"/>
                <a:ea typeface="微軟正黑體" panose="020B0604030504040204" pitchFamily="34" charset="-120"/>
              </a:rPr>
              <a:t>datapath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可拆解為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stage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完成，並於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pipeline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中執行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每個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stage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完成的動作可視作一組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micro-operation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，各有其對應的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micro-architecture</a:t>
            </a:r>
          </a:p>
          <a:p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5 stage : </a:t>
            </a:r>
          </a:p>
          <a:p>
            <a:pPr lvl="1"/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IF (Instruction Fetch)</a:t>
            </a:r>
          </a:p>
          <a:p>
            <a:pPr lvl="1"/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ID (Instruction Decode)</a:t>
            </a:r>
          </a:p>
          <a:p>
            <a:pPr lvl="1"/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EX (Execution)</a:t>
            </a:r>
          </a:p>
          <a:p>
            <a:pPr lvl="1"/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MEM (Memory Access)</a:t>
            </a:r>
          </a:p>
          <a:p>
            <a:pPr lvl="1"/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WB (Write Back)</a:t>
            </a:r>
            <a:endParaRPr lang="zh-TW" altLang="en-US" sz="20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ED5AB6-3B88-4D4B-A4D6-7CA7DDBFAC49}"/>
              </a:ext>
            </a:extLst>
          </p:cNvPr>
          <p:cNvSpPr/>
          <p:nvPr/>
        </p:nvSpPr>
        <p:spPr>
          <a:xfrm>
            <a:off x="2176324" y="3274037"/>
            <a:ext cx="1510453" cy="88791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endParaRPr lang="zh-TW" altLang="en-US" sz="3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BABFEF-EE10-4FAD-B879-1D9C91DE1F78}"/>
              </a:ext>
            </a:extLst>
          </p:cNvPr>
          <p:cNvSpPr/>
          <p:nvPr/>
        </p:nvSpPr>
        <p:spPr>
          <a:xfrm>
            <a:off x="3686777" y="3274037"/>
            <a:ext cx="1510453" cy="88791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solidFill>
                  <a:schemeClr val="tx1"/>
                </a:solidFill>
              </a:rPr>
              <a:t>ID</a:t>
            </a:r>
            <a:endParaRPr lang="zh-TW" altLang="en-US" sz="35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5726FF-85CA-49C1-AD70-B0860D8273DA}"/>
              </a:ext>
            </a:extLst>
          </p:cNvPr>
          <p:cNvSpPr/>
          <p:nvPr/>
        </p:nvSpPr>
        <p:spPr>
          <a:xfrm>
            <a:off x="5197230" y="3274037"/>
            <a:ext cx="1510453" cy="88791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solidFill>
                  <a:schemeClr val="tx1"/>
                </a:solidFill>
              </a:rPr>
              <a:t>EX</a:t>
            </a:r>
            <a:endParaRPr lang="zh-TW" altLang="en-US" sz="35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87C862-E888-440F-8646-5B5C012BB35C}"/>
              </a:ext>
            </a:extLst>
          </p:cNvPr>
          <p:cNvSpPr/>
          <p:nvPr/>
        </p:nvSpPr>
        <p:spPr>
          <a:xfrm>
            <a:off x="6707683" y="3274037"/>
            <a:ext cx="1510453" cy="88791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solidFill>
                  <a:schemeClr val="tx1"/>
                </a:solidFill>
              </a:rPr>
              <a:t>MEM</a:t>
            </a:r>
            <a:endParaRPr lang="zh-TW" altLang="en-US" sz="35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3339FD-9FDC-4DD0-A942-9798400A1186}"/>
              </a:ext>
            </a:extLst>
          </p:cNvPr>
          <p:cNvSpPr/>
          <p:nvPr/>
        </p:nvSpPr>
        <p:spPr>
          <a:xfrm>
            <a:off x="8218136" y="3274037"/>
            <a:ext cx="1510453" cy="887917"/>
          </a:xfrm>
          <a:prstGeom prst="rect">
            <a:avLst/>
          </a:prstGeom>
          <a:solidFill>
            <a:srgbClr val="C060C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solidFill>
                  <a:schemeClr val="tx1"/>
                </a:solidFill>
              </a:rPr>
              <a:t>WB</a:t>
            </a:r>
            <a:endParaRPr lang="zh-TW" altLang="en-US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3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RISC Processor in Pipeline Design (1/2)</a:t>
            </a:r>
            <a:endParaRPr lang="zh-TW" altLang="en-US" sz="36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6E06111-9A75-43D7-80D5-C63D8679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Pipeline </a:t>
            </a:r>
          </a:p>
          <a:p>
            <a:pPr lvl="1"/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將每道指令切為多個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stage</a:t>
            </a:r>
          </a:p>
          <a:p>
            <a:pPr lvl="1"/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在同個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clock cycle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下，可讓多道指令於不同的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stage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中執行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9466D62C-E405-41AF-B4EE-04DB81222AEF}"/>
              </a:ext>
            </a:extLst>
          </p:cNvPr>
          <p:cNvCxnSpPr/>
          <p:nvPr/>
        </p:nvCxnSpPr>
        <p:spPr>
          <a:xfrm>
            <a:off x="2446867" y="3274531"/>
            <a:ext cx="1070186" cy="365760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1B648E1-AA6E-4911-9566-9778FEC69DCD}"/>
              </a:ext>
            </a:extLst>
          </p:cNvPr>
          <p:cNvCxnSpPr/>
          <p:nvPr/>
        </p:nvCxnSpPr>
        <p:spPr>
          <a:xfrm>
            <a:off x="3517053" y="3274531"/>
            <a:ext cx="1070186" cy="365760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C288B363-9085-4F3E-B8B5-C3F389AC5A0B}"/>
              </a:ext>
            </a:extLst>
          </p:cNvPr>
          <p:cNvCxnSpPr/>
          <p:nvPr/>
        </p:nvCxnSpPr>
        <p:spPr>
          <a:xfrm>
            <a:off x="4587239" y="3274531"/>
            <a:ext cx="1070186" cy="365760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C847F13C-5B10-4420-9BEE-2F74739D2AC4}"/>
              </a:ext>
            </a:extLst>
          </p:cNvPr>
          <p:cNvCxnSpPr/>
          <p:nvPr/>
        </p:nvCxnSpPr>
        <p:spPr>
          <a:xfrm>
            <a:off x="5657425" y="3274531"/>
            <a:ext cx="1070186" cy="365760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D758427D-B94B-432A-9211-A5C11CD48A1B}"/>
              </a:ext>
            </a:extLst>
          </p:cNvPr>
          <p:cNvCxnSpPr/>
          <p:nvPr/>
        </p:nvCxnSpPr>
        <p:spPr>
          <a:xfrm>
            <a:off x="6727611" y="3274531"/>
            <a:ext cx="1070186" cy="365760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6FAED9F1-95E9-41AA-BCEA-EC9CFB4DD74C}"/>
              </a:ext>
            </a:extLst>
          </p:cNvPr>
          <p:cNvCxnSpPr/>
          <p:nvPr/>
        </p:nvCxnSpPr>
        <p:spPr>
          <a:xfrm>
            <a:off x="7795085" y="3274531"/>
            <a:ext cx="1070186" cy="365760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73597A19-195B-4B7E-A597-C4CD4DB1BAF8}"/>
              </a:ext>
            </a:extLst>
          </p:cNvPr>
          <p:cNvCxnSpPr/>
          <p:nvPr/>
        </p:nvCxnSpPr>
        <p:spPr>
          <a:xfrm>
            <a:off x="8862559" y="3274531"/>
            <a:ext cx="1070186" cy="365760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F7B1BED-71DE-497C-AEDB-78D379286C57}"/>
              </a:ext>
            </a:extLst>
          </p:cNvPr>
          <p:cNvCxnSpPr>
            <a:cxnSpLocks/>
          </p:cNvCxnSpPr>
          <p:nvPr/>
        </p:nvCxnSpPr>
        <p:spPr>
          <a:xfrm flipH="1">
            <a:off x="3515149" y="3255645"/>
            <a:ext cx="1904" cy="4036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EBD5261-C5A8-45E4-9559-F258F24FF928}"/>
              </a:ext>
            </a:extLst>
          </p:cNvPr>
          <p:cNvCxnSpPr>
            <a:cxnSpLocks/>
          </p:cNvCxnSpPr>
          <p:nvPr/>
        </p:nvCxnSpPr>
        <p:spPr>
          <a:xfrm flipH="1">
            <a:off x="4576234" y="3255645"/>
            <a:ext cx="1904" cy="4036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3A6A30C-F0E3-4053-BA9A-38F90F4C2C44}"/>
              </a:ext>
            </a:extLst>
          </p:cNvPr>
          <p:cNvCxnSpPr>
            <a:cxnSpLocks/>
          </p:cNvCxnSpPr>
          <p:nvPr/>
        </p:nvCxnSpPr>
        <p:spPr>
          <a:xfrm flipH="1">
            <a:off x="5650654" y="3255645"/>
            <a:ext cx="1904" cy="4036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C4CAF65-3161-489D-83FB-3FCB03AC6BBA}"/>
              </a:ext>
            </a:extLst>
          </p:cNvPr>
          <p:cNvCxnSpPr>
            <a:cxnSpLocks/>
          </p:cNvCxnSpPr>
          <p:nvPr/>
        </p:nvCxnSpPr>
        <p:spPr>
          <a:xfrm flipH="1">
            <a:off x="6726979" y="3255481"/>
            <a:ext cx="1904" cy="4036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6FF35C5-DC46-4AF1-BFBD-8BBFA8670B17}"/>
              </a:ext>
            </a:extLst>
          </p:cNvPr>
          <p:cNvCxnSpPr>
            <a:cxnSpLocks/>
          </p:cNvCxnSpPr>
          <p:nvPr/>
        </p:nvCxnSpPr>
        <p:spPr>
          <a:xfrm flipH="1">
            <a:off x="7786159" y="3255481"/>
            <a:ext cx="1904" cy="4036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82B7F34-7EFF-48C5-A254-E8BF43A06A3C}"/>
              </a:ext>
            </a:extLst>
          </p:cNvPr>
          <p:cNvCxnSpPr>
            <a:cxnSpLocks/>
          </p:cNvCxnSpPr>
          <p:nvPr/>
        </p:nvCxnSpPr>
        <p:spPr>
          <a:xfrm flipH="1">
            <a:off x="8860404" y="3255481"/>
            <a:ext cx="1904" cy="4036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091893E-464B-4E79-9F71-AF4ACF5704BF}"/>
              </a:ext>
            </a:extLst>
          </p:cNvPr>
          <p:cNvCxnSpPr>
            <a:cxnSpLocks/>
          </p:cNvCxnSpPr>
          <p:nvPr/>
        </p:nvCxnSpPr>
        <p:spPr>
          <a:xfrm flipH="1">
            <a:off x="2450391" y="3255481"/>
            <a:ext cx="1904" cy="4036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00C4B26-12E7-4A0B-BE45-7802D37544BD}"/>
              </a:ext>
            </a:extLst>
          </p:cNvPr>
          <p:cNvCxnSpPr>
            <a:cxnSpLocks/>
          </p:cNvCxnSpPr>
          <p:nvPr/>
        </p:nvCxnSpPr>
        <p:spPr>
          <a:xfrm>
            <a:off x="2068444" y="3659177"/>
            <a:ext cx="3981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5D8CA07-4251-48EF-A68E-F69C37C83CFD}"/>
              </a:ext>
            </a:extLst>
          </p:cNvPr>
          <p:cNvCxnSpPr/>
          <p:nvPr/>
        </p:nvCxnSpPr>
        <p:spPr>
          <a:xfrm>
            <a:off x="2450915" y="3671649"/>
            <a:ext cx="0" cy="31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2D2EF73-F562-4539-8D08-961302832803}"/>
              </a:ext>
            </a:extLst>
          </p:cNvPr>
          <p:cNvCxnSpPr/>
          <p:nvPr/>
        </p:nvCxnSpPr>
        <p:spPr>
          <a:xfrm>
            <a:off x="3515149" y="3659177"/>
            <a:ext cx="0" cy="31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613361-A8F4-40EF-BEB6-355B763112B8}"/>
              </a:ext>
            </a:extLst>
          </p:cNvPr>
          <p:cNvSpPr>
            <a:spLocks noChangeAspect="1"/>
          </p:cNvSpPr>
          <p:nvPr/>
        </p:nvSpPr>
        <p:spPr>
          <a:xfrm>
            <a:off x="2876550" y="3766346"/>
            <a:ext cx="229862" cy="22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592CE12-4620-4F80-9549-205235ACA79C}"/>
              </a:ext>
            </a:extLst>
          </p:cNvPr>
          <p:cNvCxnSpPr/>
          <p:nvPr/>
        </p:nvCxnSpPr>
        <p:spPr>
          <a:xfrm>
            <a:off x="4576011" y="3659177"/>
            <a:ext cx="0" cy="31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F47EB6EE-641C-4B63-8C45-95EAA01E2EDD}"/>
              </a:ext>
            </a:extLst>
          </p:cNvPr>
          <p:cNvSpPr>
            <a:spLocks noChangeAspect="1"/>
          </p:cNvSpPr>
          <p:nvPr/>
        </p:nvSpPr>
        <p:spPr>
          <a:xfrm>
            <a:off x="3937412" y="3766346"/>
            <a:ext cx="229862" cy="22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3FF33E4-5CC9-4F62-8942-0D5E6B98910F}"/>
              </a:ext>
            </a:extLst>
          </p:cNvPr>
          <p:cNvCxnSpPr/>
          <p:nvPr/>
        </p:nvCxnSpPr>
        <p:spPr>
          <a:xfrm>
            <a:off x="5653194" y="3659177"/>
            <a:ext cx="0" cy="31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AFA9661D-B5CA-4C48-8B46-8E8A7A399C26}"/>
              </a:ext>
            </a:extLst>
          </p:cNvPr>
          <p:cNvSpPr>
            <a:spLocks noChangeAspect="1"/>
          </p:cNvSpPr>
          <p:nvPr/>
        </p:nvSpPr>
        <p:spPr>
          <a:xfrm>
            <a:off x="5014595" y="3766346"/>
            <a:ext cx="229862" cy="22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9B98B55-FE64-404C-A3E0-10B9CC681E9C}"/>
              </a:ext>
            </a:extLst>
          </p:cNvPr>
          <p:cNvCxnSpPr/>
          <p:nvPr/>
        </p:nvCxnSpPr>
        <p:spPr>
          <a:xfrm>
            <a:off x="6732060" y="3658161"/>
            <a:ext cx="0" cy="31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5317F468-C22D-4B2B-A4A6-46C30A9F57EE}"/>
              </a:ext>
            </a:extLst>
          </p:cNvPr>
          <p:cNvSpPr>
            <a:spLocks noChangeAspect="1"/>
          </p:cNvSpPr>
          <p:nvPr/>
        </p:nvSpPr>
        <p:spPr>
          <a:xfrm>
            <a:off x="6093461" y="3765330"/>
            <a:ext cx="229862" cy="22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0FCB789-53CC-4F22-95BD-52CD8A2DF0B8}"/>
              </a:ext>
            </a:extLst>
          </p:cNvPr>
          <p:cNvCxnSpPr/>
          <p:nvPr/>
        </p:nvCxnSpPr>
        <p:spPr>
          <a:xfrm>
            <a:off x="7784669" y="3658161"/>
            <a:ext cx="0" cy="31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CABF5502-0F3B-4341-AF32-E609663E4D79}"/>
              </a:ext>
            </a:extLst>
          </p:cNvPr>
          <p:cNvSpPr>
            <a:spLocks noChangeAspect="1"/>
          </p:cNvSpPr>
          <p:nvPr/>
        </p:nvSpPr>
        <p:spPr>
          <a:xfrm>
            <a:off x="7146070" y="3765330"/>
            <a:ext cx="229862" cy="22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6A91672-F088-4E91-BB28-AE7C790FA2C0}"/>
              </a:ext>
            </a:extLst>
          </p:cNvPr>
          <p:cNvCxnSpPr/>
          <p:nvPr/>
        </p:nvCxnSpPr>
        <p:spPr>
          <a:xfrm>
            <a:off x="8859946" y="3658161"/>
            <a:ext cx="0" cy="31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DB486862-A0EE-4FFC-AC17-F48225CC0AF0}"/>
              </a:ext>
            </a:extLst>
          </p:cNvPr>
          <p:cNvSpPr>
            <a:spLocks noChangeAspect="1"/>
          </p:cNvSpPr>
          <p:nvPr/>
        </p:nvSpPr>
        <p:spPr>
          <a:xfrm>
            <a:off x="8221347" y="3765330"/>
            <a:ext cx="229862" cy="22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5C6ADFF-66C6-4130-B568-D003E6B3E80A}"/>
              </a:ext>
            </a:extLst>
          </p:cNvPr>
          <p:cNvCxnSpPr>
            <a:cxnSpLocks/>
          </p:cNvCxnSpPr>
          <p:nvPr/>
        </p:nvCxnSpPr>
        <p:spPr>
          <a:xfrm flipH="1">
            <a:off x="9922124" y="3255481"/>
            <a:ext cx="1904" cy="4036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DFF6C6F-1FFA-4609-8E4B-84C3C7A5E30E}"/>
              </a:ext>
            </a:extLst>
          </p:cNvPr>
          <p:cNvCxnSpPr>
            <a:cxnSpLocks/>
          </p:cNvCxnSpPr>
          <p:nvPr/>
        </p:nvCxnSpPr>
        <p:spPr>
          <a:xfrm flipH="1">
            <a:off x="9907026" y="3274530"/>
            <a:ext cx="34695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AFD520B7-5121-4F28-9286-6AD694EA323C}"/>
              </a:ext>
            </a:extLst>
          </p:cNvPr>
          <p:cNvCxnSpPr/>
          <p:nvPr/>
        </p:nvCxnSpPr>
        <p:spPr>
          <a:xfrm>
            <a:off x="9921911" y="3658161"/>
            <a:ext cx="0" cy="31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1872002C-6E9D-4E1B-8AB2-D0CB7083D106}"/>
              </a:ext>
            </a:extLst>
          </p:cNvPr>
          <p:cNvSpPr>
            <a:spLocks noChangeAspect="1"/>
          </p:cNvSpPr>
          <p:nvPr/>
        </p:nvSpPr>
        <p:spPr>
          <a:xfrm>
            <a:off x="9283312" y="3765330"/>
            <a:ext cx="229862" cy="22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4E1D50D-CA30-467D-AB25-0ACEC636E4B3}"/>
              </a:ext>
            </a:extLst>
          </p:cNvPr>
          <p:cNvSpPr txBox="1"/>
          <p:nvPr/>
        </p:nvSpPr>
        <p:spPr>
          <a:xfrm>
            <a:off x="845927" y="3142625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</a:p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7B9E18E5-42EE-4B87-84FE-4746E1E0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39" y="4132888"/>
            <a:ext cx="5350930" cy="708590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FBCBF687-D712-4BF0-AF3A-BC22D4F3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16" y="4841478"/>
            <a:ext cx="5350930" cy="708590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8E462004-77B0-4DBD-ABE3-E969F86B2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15" y="5564305"/>
            <a:ext cx="5350930" cy="708590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A862ADED-E48C-405D-93F7-AE9952A7BB33}"/>
              </a:ext>
            </a:extLst>
          </p:cNvPr>
          <p:cNvSpPr/>
          <p:nvPr/>
        </p:nvSpPr>
        <p:spPr>
          <a:xfrm>
            <a:off x="4576011" y="4151455"/>
            <a:ext cx="1074643" cy="2073237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D885AB6-67DB-4E79-A7A5-C3E3E62E4833}"/>
              </a:ext>
            </a:extLst>
          </p:cNvPr>
          <p:cNvSpPr txBox="1"/>
          <p:nvPr/>
        </p:nvSpPr>
        <p:spPr>
          <a:xfrm>
            <a:off x="971831" y="426044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Instruction 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00E2E33-D9DC-4D46-94F1-9814AB6AF836}"/>
              </a:ext>
            </a:extLst>
          </p:cNvPr>
          <p:cNvSpPr txBox="1"/>
          <p:nvPr/>
        </p:nvSpPr>
        <p:spPr>
          <a:xfrm>
            <a:off x="1880384" y="501110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Instruction 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66CCC88-CE77-4651-BA93-5F27A7F749AD}"/>
              </a:ext>
            </a:extLst>
          </p:cNvPr>
          <p:cNvSpPr txBox="1"/>
          <p:nvPr/>
        </p:nvSpPr>
        <p:spPr>
          <a:xfrm>
            <a:off x="2981960" y="573393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Instruction 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8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RISC Processor in Pipeline Design</a:t>
            </a:r>
            <a:r>
              <a:rPr lang="zh-TW" altLang="en-US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(2/2)</a:t>
            </a:r>
            <a:endParaRPr lang="zh-TW" altLang="en-US" sz="36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6E06111-9A75-43D7-80D5-C63D8679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“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管線間暫存器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可保存不同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stage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執行的值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基本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RISC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pipeline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架構下的管線間暫存器有四個</a:t>
            </a:r>
            <a:endParaRPr lang="en-US" altLang="zh-TW" sz="24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IF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/ 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ID / EX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EX /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MEM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MEM</a:t>
            </a:r>
            <a:r>
              <a:rPr lang="zh-TW" altLang="en-US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/ WB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TW" sz="20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各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stage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之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I/O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相關性 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 管線在執行過程中，會將訊號於管線暫存器中逐級傳送，故上一級的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output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通常為下一級的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input</a:t>
            </a:r>
          </a:p>
          <a:p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定義好各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stage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之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input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與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output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，即完成初步</a:t>
            </a:r>
            <a:r>
              <a:rPr lang="en-US" altLang="zh-TW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pipeline</a:t>
            </a:r>
            <a:r>
              <a:rPr lang="zh-TW" altLang="en-US" sz="24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硬體架構規劃</a:t>
            </a:r>
            <a:endParaRPr lang="en-US" altLang="zh-TW" sz="20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062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Pipeline Structure</a:t>
            </a:r>
            <a:endParaRPr lang="zh-TW" altLang="en-US" sz="36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414BF37-7959-40EA-9E74-0D727A4CC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915" y="1825625"/>
            <a:ext cx="7460169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9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6CDE9-0EB7-4B2D-B8FF-8981B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Calibri Light" panose="020F0302020204030204" pitchFamily="34" charset="0"/>
                <a:ea typeface="微軟正黑體" panose="020B0604030504040204" pitchFamily="34" charset="-120"/>
              </a:rPr>
              <a:t>Pipeline Design (EX. add)</a:t>
            </a:r>
            <a:endParaRPr lang="zh-TW" altLang="en-US" sz="3600" dirty="0">
              <a:latin typeface="Calibri Light" panose="020F03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90141FA-9045-4A57-B9B6-E6F38F2F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Add rd, rs, rt</a:t>
            </a:r>
            <a:br>
              <a:rPr lang="en-US" altLang="zh-TW" sz="2400" dirty="0"/>
            </a:br>
            <a:r>
              <a:rPr lang="en-US" altLang="zh-TW" sz="2400" dirty="0"/>
              <a:t>reg(rd) = reg(rs) + reg(rt)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5CFFA86-3EBF-4E87-A61B-438A0A756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61105"/>
              </p:ext>
            </p:extLst>
          </p:nvPr>
        </p:nvGraphicFramePr>
        <p:xfrm>
          <a:off x="4967254" y="1698881"/>
          <a:ext cx="63865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2895611475"/>
                    </a:ext>
                  </a:extLst>
                </a:gridCol>
                <a:gridCol w="5035901">
                  <a:extLst>
                    <a:ext uri="{9D8B030D-6E8A-4147-A177-3AD203B41FA5}">
                      <a16:colId xmlns:a16="http://schemas.microsoft.com/office/drawing/2014/main" val="1774401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-5" dirty="0"/>
                        <a:t>Description</a:t>
                      </a:r>
                      <a:endParaRPr lang="en-US" altLang="zh-TW" sz="18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spc="-5" dirty="0"/>
                        <a:t>Adds two registers and stores </a:t>
                      </a:r>
                      <a:r>
                        <a:rPr lang="en-US" altLang="zh-TW" sz="1800" dirty="0"/>
                        <a:t>the </a:t>
                      </a:r>
                      <a:r>
                        <a:rPr lang="en-US" altLang="zh-TW" sz="1800" spc="-5" dirty="0"/>
                        <a:t>result </a:t>
                      </a:r>
                      <a:r>
                        <a:rPr lang="en-US" altLang="zh-TW" sz="1800" dirty="0"/>
                        <a:t>in a</a:t>
                      </a:r>
                      <a:r>
                        <a:rPr lang="en-US" altLang="zh-TW" sz="1800" spc="80" dirty="0"/>
                        <a:t> </a:t>
                      </a:r>
                      <a:r>
                        <a:rPr lang="en-US" altLang="zh-TW" sz="1800" spc="-5" dirty="0"/>
                        <a:t>register</a:t>
                      </a:r>
                      <a:endParaRPr lang="zh-TW" altLang="en-US" sz="18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49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-5" dirty="0"/>
                        <a:t>Operation</a:t>
                      </a:r>
                      <a:endParaRPr lang="en-US" altLang="zh-TW" sz="18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$d = </a:t>
                      </a:r>
                      <a:r>
                        <a:rPr lang="en-US" altLang="zh-TW" sz="1800" spc="-5" dirty="0"/>
                        <a:t>$s </a:t>
                      </a:r>
                      <a:r>
                        <a:rPr lang="en-US" altLang="zh-TW" sz="1800" dirty="0"/>
                        <a:t>+ $t; </a:t>
                      </a:r>
                      <a:r>
                        <a:rPr lang="en-US" altLang="zh-TW" sz="1800" spc="-5" dirty="0" err="1"/>
                        <a:t>advance_pc</a:t>
                      </a:r>
                      <a:r>
                        <a:rPr lang="en-US" altLang="zh-TW" sz="1800" spc="35" dirty="0"/>
                        <a:t> </a:t>
                      </a:r>
                      <a:r>
                        <a:rPr lang="en-US" altLang="zh-TW" sz="1800" spc="-5" dirty="0"/>
                        <a:t>(4);</a:t>
                      </a:r>
                      <a:endParaRPr lang="zh-TW" altLang="en-US" sz="18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-5" dirty="0"/>
                        <a:t>Syntax</a:t>
                      </a:r>
                      <a:endParaRPr lang="en-US" altLang="zh-TW" sz="18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spc="-5" dirty="0"/>
                        <a:t>add </a:t>
                      </a:r>
                      <a:r>
                        <a:rPr lang="en-US" altLang="zh-TW" sz="1800" dirty="0"/>
                        <a:t>$d, </a:t>
                      </a:r>
                      <a:r>
                        <a:rPr lang="en-US" altLang="zh-TW" sz="1800" spc="-5" dirty="0"/>
                        <a:t>$s, </a:t>
                      </a:r>
                      <a:r>
                        <a:rPr lang="en-US" altLang="zh-TW" sz="1800" dirty="0"/>
                        <a:t>$t</a:t>
                      </a:r>
                      <a:endParaRPr lang="zh-TW" altLang="en-US" sz="18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28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-5" dirty="0"/>
                        <a:t>Encoding</a:t>
                      </a:r>
                      <a:endParaRPr lang="en-US" altLang="zh-TW" sz="1800" spc="-5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0000 </a:t>
                      </a:r>
                      <a:r>
                        <a:rPr lang="en-US" altLang="zh-TW" sz="1800" spc="-5" dirty="0"/>
                        <a:t>00ss </a:t>
                      </a:r>
                      <a:r>
                        <a:rPr lang="en-US" altLang="zh-TW" sz="1800" spc="-10" dirty="0" err="1"/>
                        <a:t>ssst</a:t>
                      </a:r>
                      <a:r>
                        <a:rPr lang="en-US" altLang="zh-TW" sz="1800" spc="-10" dirty="0"/>
                        <a:t> </a:t>
                      </a:r>
                      <a:r>
                        <a:rPr lang="en-US" altLang="zh-TW" sz="1800" spc="-5" dirty="0" err="1"/>
                        <a:t>tttt</a:t>
                      </a:r>
                      <a:r>
                        <a:rPr lang="en-US" altLang="zh-TW" sz="1800" spc="-5" dirty="0"/>
                        <a:t> </a:t>
                      </a:r>
                      <a:r>
                        <a:rPr lang="en-US" altLang="zh-TW" sz="1800" dirty="0" err="1"/>
                        <a:t>dddd</a:t>
                      </a:r>
                      <a:r>
                        <a:rPr lang="en-US" altLang="zh-TW" sz="1800" dirty="0"/>
                        <a:t> d000 0010</a:t>
                      </a:r>
                      <a:r>
                        <a:rPr lang="en-US" altLang="zh-TW" sz="1800" spc="-35" dirty="0"/>
                        <a:t> </a:t>
                      </a:r>
                      <a:r>
                        <a:rPr lang="en-US" altLang="zh-TW" sz="1800" dirty="0"/>
                        <a:t>0000</a:t>
                      </a:r>
                      <a:endParaRPr lang="zh-TW" altLang="en-US" sz="18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04015"/>
                  </a:ext>
                </a:extLst>
              </a:tr>
            </a:tbl>
          </a:graphicData>
        </a:graphic>
      </p:graphicFrame>
      <p:sp>
        <p:nvSpPr>
          <p:cNvPr id="7" name="object 3">
            <a:extLst>
              <a:ext uri="{FF2B5EF4-FFF2-40B4-BE49-F238E27FC236}">
                <a16:creationId xmlns:a16="http://schemas.microsoft.com/office/drawing/2014/main" id="{9BC53B13-4BB0-432A-A09C-CA26B2B85CAD}"/>
              </a:ext>
            </a:extLst>
          </p:cNvPr>
          <p:cNvSpPr/>
          <p:nvPr/>
        </p:nvSpPr>
        <p:spPr>
          <a:xfrm>
            <a:off x="1121492" y="4120347"/>
            <a:ext cx="1007744" cy="1134110"/>
          </a:xfrm>
          <a:custGeom>
            <a:avLst/>
            <a:gdLst/>
            <a:ahLst/>
            <a:cxnLst/>
            <a:rect l="l" t="t" r="r" b="b"/>
            <a:pathLst>
              <a:path w="1007744" h="1134110">
                <a:moveTo>
                  <a:pt x="0" y="1133856"/>
                </a:moveTo>
                <a:lnTo>
                  <a:pt x="1007364" y="1133856"/>
                </a:lnTo>
                <a:lnTo>
                  <a:pt x="1007364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30FD2B-10DC-4C18-A204-FDA571C63A0B}"/>
              </a:ext>
            </a:extLst>
          </p:cNvPr>
          <p:cNvSpPr txBox="1"/>
          <p:nvPr/>
        </p:nvSpPr>
        <p:spPr>
          <a:xfrm>
            <a:off x="1415210" y="4333331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F</a:t>
            </a:r>
            <a:endParaRPr lang="zh-TW" altLang="en-US" sz="4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6FE81D-7A8E-46B9-A2ED-92E783DDCCB9}"/>
              </a:ext>
            </a:extLst>
          </p:cNvPr>
          <p:cNvSpPr/>
          <p:nvPr/>
        </p:nvSpPr>
        <p:spPr>
          <a:xfrm>
            <a:off x="2128476" y="4119835"/>
            <a:ext cx="215265" cy="55422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2AAF97E0-0FB7-431B-A253-DA2D062B783A}"/>
              </a:ext>
            </a:extLst>
          </p:cNvPr>
          <p:cNvSpPr/>
          <p:nvPr/>
        </p:nvSpPr>
        <p:spPr>
          <a:xfrm>
            <a:off x="2820752" y="3859743"/>
            <a:ext cx="0" cy="2614295"/>
          </a:xfrm>
          <a:custGeom>
            <a:avLst/>
            <a:gdLst/>
            <a:ahLst/>
            <a:cxnLst/>
            <a:rect l="l" t="t" r="r" b="b"/>
            <a:pathLst>
              <a:path h="2614295">
                <a:moveTo>
                  <a:pt x="0" y="0"/>
                </a:moveTo>
                <a:lnTo>
                  <a:pt x="0" y="2614053"/>
                </a:lnTo>
              </a:path>
            </a:pathLst>
          </a:custGeom>
          <a:ln w="50292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3FDE3F11-F748-4312-97AA-EF8BFE7E40BE}"/>
              </a:ext>
            </a:extLst>
          </p:cNvPr>
          <p:cNvSpPr/>
          <p:nvPr/>
        </p:nvSpPr>
        <p:spPr>
          <a:xfrm>
            <a:off x="3008397" y="4120219"/>
            <a:ext cx="1007744" cy="1134110"/>
          </a:xfrm>
          <a:custGeom>
            <a:avLst/>
            <a:gdLst/>
            <a:ahLst/>
            <a:cxnLst/>
            <a:rect l="l" t="t" r="r" b="b"/>
            <a:pathLst>
              <a:path w="1007744" h="1134110">
                <a:moveTo>
                  <a:pt x="0" y="1133856"/>
                </a:moveTo>
                <a:lnTo>
                  <a:pt x="1007364" y="1133856"/>
                </a:lnTo>
                <a:lnTo>
                  <a:pt x="1007364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7E3D40-A5AD-4D1A-8B58-F8BC3AB14862}"/>
              </a:ext>
            </a:extLst>
          </p:cNvPr>
          <p:cNvSpPr txBox="1"/>
          <p:nvPr/>
        </p:nvSpPr>
        <p:spPr>
          <a:xfrm>
            <a:off x="3302115" y="4333203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D</a:t>
            </a:r>
            <a:endParaRPr lang="zh-TW" altLang="en-US" sz="4000" dirty="0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C1B5E28-1696-48C4-BCCF-775DC5CBAD39}"/>
              </a:ext>
            </a:extLst>
          </p:cNvPr>
          <p:cNvSpPr/>
          <p:nvPr/>
        </p:nvSpPr>
        <p:spPr>
          <a:xfrm>
            <a:off x="5077598" y="3859743"/>
            <a:ext cx="0" cy="2614295"/>
          </a:xfrm>
          <a:custGeom>
            <a:avLst/>
            <a:gdLst/>
            <a:ahLst/>
            <a:cxnLst/>
            <a:rect l="l" t="t" r="r" b="b"/>
            <a:pathLst>
              <a:path h="2614295">
                <a:moveTo>
                  <a:pt x="0" y="0"/>
                </a:moveTo>
                <a:lnTo>
                  <a:pt x="0" y="2614053"/>
                </a:lnTo>
              </a:path>
            </a:pathLst>
          </a:custGeom>
          <a:ln w="50292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0A7E7519-AAC5-490F-8243-2E9C9931F005}"/>
              </a:ext>
            </a:extLst>
          </p:cNvPr>
          <p:cNvSpPr/>
          <p:nvPr/>
        </p:nvSpPr>
        <p:spPr>
          <a:xfrm>
            <a:off x="5265242" y="4120219"/>
            <a:ext cx="1007744" cy="1134110"/>
          </a:xfrm>
          <a:custGeom>
            <a:avLst/>
            <a:gdLst/>
            <a:ahLst/>
            <a:cxnLst/>
            <a:rect l="l" t="t" r="r" b="b"/>
            <a:pathLst>
              <a:path w="1007744" h="1134110">
                <a:moveTo>
                  <a:pt x="0" y="1133856"/>
                </a:moveTo>
                <a:lnTo>
                  <a:pt x="1007364" y="1133856"/>
                </a:lnTo>
                <a:lnTo>
                  <a:pt x="1007364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510661-8067-4109-9BFA-FBC7C8645D54}"/>
              </a:ext>
            </a:extLst>
          </p:cNvPr>
          <p:cNvSpPr txBox="1"/>
          <p:nvPr/>
        </p:nvSpPr>
        <p:spPr>
          <a:xfrm>
            <a:off x="5558960" y="433320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X</a:t>
            </a:r>
            <a:endParaRPr lang="zh-TW" altLang="en-US" sz="4000" dirty="0"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5F097500-8BC4-431E-99DB-CEE3B56F50AF}"/>
              </a:ext>
            </a:extLst>
          </p:cNvPr>
          <p:cNvSpPr/>
          <p:nvPr/>
        </p:nvSpPr>
        <p:spPr>
          <a:xfrm>
            <a:off x="7305172" y="3859615"/>
            <a:ext cx="0" cy="2614295"/>
          </a:xfrm>
          <a:custGeom>
            <a:avLst/>
            <a:gdLst/>
            <a:ahLst/>
            <a:cxnLst/>
            <a:rect l="l" t="t" r="r" b="b"/>
            <a:pathLst>
              <a:path h="2614295">
                <a:moveTo>
                  <a:pt x="0" y="0"/>
                </a:moveTo>
                <a:lnTo>
                  <a:pt x="0" y="2614053"/>
                </a:lnTo>
              </a:path>
            </a:pathLst>
          </a:custGeom>
          <a:ln w="50292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BBD33366-4086-4E57-89A0-73B9AE04D968}"/>
              </a:ext>
            </a:extLst>
          </p:cNvPr>
          <p:cNvSpPr/>
          <p:nvPr/>
        </p:nvSpPr>
        <p:spPr>
          <a:xfrm>
            <a:off x="7492815" y="4120091"/>
            <a:ext cx="1007744" cy="1134110"/>
          </a:xfrm>
          <a:custGeom>
            <a:avLst/>
            <a:gdLst/>
            <a:ahLst/>
            <a:cxnLst/>
            <a:rect l="l" t="t" r="r" b="b"/>
            <a:pathLst>
              <a:path w="1007744" h="1134110">
                <a:moveTo>
                  <a:pt x="0" y="1133856"/>
                </a:moveTo>
                <a:lnTo>
                  <a:pt x="1007364" y="1133856"/>
                </a:lnTo>
                <a:lnTo>
                  <a:pt x="1007364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D60EE52-FF55-4219-941A-F6305B355589}"/>
              </a:ext>
            </a:extLst>
          </p:cNvPr>
          <p:cNvSpPr txBox="1"/>
          <p:nvPr/>
        </p:nvSpPr>
        <p:spPr>
          <a:xfrm>
            <a:off x="7786533" y="4333075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M</a:t>
            </a:r>
            <a:endParaRPr lang="zh-TW" altLang="en-US" sz="4000" dirty="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CE70D637-D8CE-411D-8ADB-3DD9CD6782F8}"/>
              </a:ext>
            </a:extLst>
          </p:cNvPr>
          <p:cNvSpPr/>
          <p:nvPr/>
        </p:nvSpPr>
        <p:spPr>
          <a:xfrm>
            <a:off x="9649280" y="3859487"/>
            <a:ext cx="0" cy="2614295"/>
          </a:xfrm>
          <a:custGeom>
            <a:avLst/>
            <a:gdLst/>
            <a:ahLst/>
            <a:cxnLst/>
            <a:rect l="l" t="t" r="r" b="b"/>
            <a:pathLst>
              <a:path h="2614295">
                <a:moveTo>
                  <a:pt x="0" y="0"/>
                </a:moveTo>
                <a:lnTo>
                  <a:pt x="0" y="2614053"/>
                </a:lnTo>
              </a:path>
            </a:pathLst>
          </a:custGeom>
          <a:ln w="50292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751B0186-A754-4238-9457-1E88C9CD573E}"/>
              </a:ext>
            </a:extLst>
          </p:cNvPr>
          <p:cNvSpPr/>
          <p:nvPr/>
        </p:nvSpPr>
        <p:spPr>
          <a:xfrm>
            <a:off x="9831232" y="4119963"/>
            <a:ext cx="1007744" cy="1134110"/>
          </a:xfrm>
          <a:custGeom>
            <a:avLst/>
            <a:gdLst/>
            <a:ahLst/>
            <a:cxnLst/>
            <a:rect l="l" t="t" r="r" b="b"/>
            <a:pathLst>
              <a:path w="1007744" h="1134110">
                <a:moveTo>
                  <a:pt x="0" y="1133856"/>
                </a:moveTo>
                <a:lnTo>
                  <a:pt x="1007364" y="1133856"/>
                </a:lnTo>
                <a:lnTo>
                  <a:pt x="1007364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4A73C05-9FD9-4823-9C4B-CC06F1835CCA}"/>
              </a:ext>
            </a:extLst>
          </p:cNvPr>
          <p:cNvSpPr txBox="1"/>
          <p:nvPr/>
        </p:nvSpPr>
        <p:spPr>
          <a:xfrm>
            <a:off x="10014343" y="4329772"/>
            <a:ext cx="64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W</a:t>
            </a:r>
            <a:endParaRPr lang="zh-TW" altLang="en-US" sz="4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7B23BF8-F240-41D4-8BD3-62B10EBF42B3}"/>
              </a:ext>
            </a:extLst>
          </p:cNvPr>
          <p:cNvSpPr/>
          <p:nvPr/>
        </p:nvSpPr>
        <p:spPr>
          <a:xfrm>
            <a:off x="2128286" y="4682255"/>
            <a:ext cx="215265" cy="56692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8C36C36-FA36-410F-B0D6-F48B845B7D49}"/>
              </a:ext>
            </a:extLst>
          </p:cNvPr>
          <p:cNvSpPr/>
          <p:nvPr/>
        </p:nvSpPr>
        <p:spPr>
          <a:xfrm>
            <a:off x="4015293" y="4119835"/>
            <a:ext cx="215265" cy="4379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06DC367-AE7D-4A90-864E-CDF611A342E9}"/>
              </a:ext>
            </a:extLst>
          </p:cNvPr>
          <p:cNvSpPr/>
          <p:nvPr/>
        </p:nvSpPr>
        <p:spPr>
          <a:xfrm>
            <a:off x="4015188" y="4557735"/>
            <a:ext cx="215265" cy="44955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DA0B07E-F973-4393-A84C-0045CF2C4F9D}"/>
              </a:ext>
            </a:extLst>
          </p:cNvPr>
          <p:cNvSpPr/>
          <p:nvPr/>
        </p:nvSpPr>
        <p:spPr>
          <a:xfrm>
            <a:off x="4015188" y="5004777"/>
            <a:ext cx="215265" cy="24440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D2653A-769A-46C7-A13F-3D8A99566C4A}"/>
              </a:ext>
            </a:extLst>
          </p:cNvPr>
          <p:cNvSpPr/>
          <p:nvPr/>
        </p:nvSpPr>
        <p:spPr>
          <a:xfrm>
            <a:off x="6268605" y="4119963"/>
            <a:ext cx="215265" cy="55422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05228ED-5C2C-45F7-826A-BA5BCD23A680}"/>
              </a:ext>
            </a:extLst>
          </p:cNvPr>
          <p:cNvSpPr/>
          <p:nvPr/>
        </p:nvSpPr>
        <p:spPr>
          <a:xfrm>
            <a:off x="6268415" y="4682383"/>
            <a:ext cx="215265" cy="56692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7D4D891-A2CB-48DB-A1E3-8AD7835C3E0C}"/>
              </a:ext>
            </a:extLst>
          </p:cNvPr>
          <p:cNvSpPr/>
          <p:nvPr/>
        </p:nvSpPr>
        <p:spPr>
          <a:xfrm>
            <a:off x="8505066" y="4119963"/>
            <a:ext cx="215265" cy="55422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B85FD6-0A5C-48AD-9E4E-8C18D18C39F2}"/>
              </a:ext>
            </a:extLst>
          </p:cNvPr>
          <p:cNvSpPr/>
          <p:nvPr/>
        </p:nvSpPr>
        <p:spPr>
          <a:xfrm>
            <a:off x="8504876" y="4682383"/>
            <a:ext cx="215265" cy="56692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56A23256-66F8-40D5-B649-AD20DE6048D5}"/>
              </a:ext>
            </a:extLst>
          </p:cNvPr>
          <p:cNvSpPr txBox="1"/>
          <p:nvPr/>
        </p:nvSpPr>
        <p:spPr>
          <a:xfrm>
            <a:off x="2425276" y="4851584"/>
            <a:ext cx="21145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Arial"/>
                <a:cs typeface="Arial"/>
              </a:rPr>
              <a:t>IR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71EF6310-4328-4AA0-B5FB-1B6EDD7598A9}"/>
              </a:ext>
            </a:extLst>
          </p:cNvPr>
          <p:cNvSpPr txBox="1"/>
          <p:nvPr/>
        </p:nvSpPr>
        <p:spPr>
          <a:xfrm>
            <a:off x="2419968" y="4282814"/>
            <a:ext cx="31064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PC</a:t>
            </a: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C9359002-4920-4315-93B8-EF6D01FEC760}"/>
              </a:ext>
            </a:extLst>
          </p:cNvPr>
          <p:cNvSpPr txBox="1"/>
          <p:nvPr/>
        </p:nvSpPr>
        <p:spPr>
          <a:xfrm>
            <a:off x="4306677" y="4668376"/>
            <a:ext cx="21145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Arial"/>
                <a:cs typeface="Arial"/>
              </a:rPr>
              <a:t>B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3" name="object 11">
            <a:extLst>
              <a:ext uri="{FF2B5EF4-FFF2-40B4-BE49-F238E27FC236}">
                <a16:creationId xmlns:a16="http://schemas.microsoft.com/office/drawing/2014/main" id="{871FB168-FE89-489D-9979-8FD87EDEF1C0}"/>
              </a:ext>
            </a:extLst>
          </p:cNvPr>
          <p:cNvSpPr txBox="1"/>
          <p:nvPr/>
        </p:nvSpPr>
        <p:spPr>
          <a:xfrm>
            <a:off x="4301369" y="4268239"/>
            <a:ext cx="31064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Arial"/>
                <a:cs typeface="Arial"/>
              </a:rPr>
              <a:t>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675B6CAA-3C08-4B4A-AA1A-1519D3382A98}"/>
              </a:ext>
            </a:extLst>
          </p:cNvPr>
          <p:cNvSpPr txBox="1"/>
          <p:nvPr/>
        </p:nvSpPr>
        <p:spPr>
          <a:xfrm>
            <a:off x="4307281" y="5013861"/>
            <a:ext cx="6946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Arial"/>
                <a:cs typeface="Arial"/>
              </a:rPr>
              <a:t>DX_RD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3ADE6D14-67B4-483C-B5CA-4011986C3290}"/>
              </a:ext>
            </a:extLst>
          </p:cNvPr>
          <p:cNvSpPr txBox="1"/>
          <p:nvPr/>
        </p:nvSpPr>
        <p:spPr>
          <a:xfrm>
            <a:off x="6548846" y="4168680"/>
            <a:ext cx="694699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1400" dirty="0">
                <a:latin typeface="Arial"/>
                <a:cs typeface="Arial"/>
              </a:rPr>
              <a:t>XM_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1400" dirty="0" err="1">
                <a:latin typeface="Arial"/>
                <a:cs typeface="Arial"/>
              </a:rPr>
              <a:t>ALUout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357058D9-0E61-48F1-A480-6549FD07AC3C}"/>
              </a:ext>
            </a:extLst>
          </p:cNvPr>
          <p:cNvSpPr txBox="1"/>
          <p:nvPr/>
        </p:nvSpPr>
        <p:spPr>
          <a:xfrm>
            <a:off x="6548846" y="4851584"/>
            <a:ext cx="6946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1400" dirty="0">
                <a:latin typeface="Arial"/>
                <a:cs typeface="Arial"/>
              </a:rPr>
              <a:t>XM_RD</a:t>
            </a: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95CCCC23-A8D9-488C-B6C7-371B7C4358BB}"/>
              </a:ext>
            </a:extLst>
          </p:cNvPr>
          <p:cNvSpPr txBox="1"/>
          <p:nvPr/>
        </p:nvSpPr>
        <p:spPr>
          <a:xfrm>
            <a:off x="8799238" y="4168680"/>
            <a:ext cx="694699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1400" dirty="0">
                <a:latin typeface="Arial"/>
                <a:cs typeface="Arial"/>
              </a:rPr>
              <a:t>MW_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1400" dirty="0" err="1">
                <a:latin typeface="Arial"/>
                <a:cs typeface="Arial"/>
              </a:rPr>
              <a:t>ALUout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8" name="object 11">
            <a:extLst>
              <a:ext uri="{FF2B5EF4-FFF2-40B4-BE49-F238E27FC236}">
                <a16:creationId xmlns:a16="http://schemas.microsoft.com/office/drawing/2014/main" id="{F51BFE9F-5381-4738-A5E3-08C02AC7C33F}"/>
              </a:ext>
            </a:extLst>
          </p:cNvPr>
          <p:cNvSpPr txBox="1"/>
          <p:nvPr/>
        </p:nvSpPr>
        <p:spPr>
          <a:xfrm>
            <a:off x="8799238" y="4851584"/>
            <a:ext cx="6946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1400" dirty="0">
                <a:latin typeface="Arial"/>
                <a:cs typeface="Arial"/>
              </a:rPr>
              <a:t>MW_RD</a:t>
            </a:r>
          </a:p>
        </p:txBody>
      </p:sp>
      <p:sp>
        <p:nvSpPr>
          <p:cNvPr id="39" name="object 9">
            <a:extLst>
              <a:ext uri="{FF2B5EF4-FFF2-40B4-BE49-F238E27FC236}">
                <a16:creationId xmlns:a16="http://schemas.microsoft.com/office/drawing/2014/main" id="{2A00F945-C94B-46F0-831B-B6A0C9C50761}"/>
              </a:ext>
            </a:extLst>
          </p:cNvPr>
          <p:cNvSpPr txBox="1"/>
          <p:nvPr/>
        </p:nvSpPr>
        <p:spPr>
          <a:xfrm>
            <a:off x="2070469" y="3730285"/>
            <a:ext cx="42058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F/D</a:t>
            </a:r>
          </a:p>
        </p:txBody>
      </p:sp>
      <p:sp>
        <p:nvSpPr>
          <p:cNvPr id="40" name="object 9">
            <a:extLst>
              <a:ext uri="{FF2B5EF4-FFF2-40B4-BE49-F238E27FC236}">
                <a16:creationId xmlns:a16="http://schemas.microsoft.com/office/drawing/2014/main" id="{78B0E67E-ABF2-4CC3-A028-56A4386EE450}"/>
              </a:ext>
            </a:extLst>
          </p:cNvPr>
          <p:cNvSpPr txBox="1"/>
          <p:nvPr/>
        </p:nvSpPr>
        <p:spPr>
          <a:xfrm>
            <a:off x="3953599" y="3730285"/>
            <a:ext cx="42058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/</a:t>
            </a:r>
            <a:r>
              <a:rPr lang="en-US" sz="1600" dirty="0">
                <a:latin typeface="Arial"/>
                <a:cs typeface="Arial"/>
              </a:rPr>
              <a:t>X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1C9F02A7-EF97-4D93-B0F5-112598619D76}"/>
              </a:ext>
            </a:extLst>
          </p:cNvPr>
          <p:cNvSpPr txBox="1"/>
          <p:nvPr/>
        </p:nvSpPr>
        <p:spPr>
          <a:xfrm>
            <a:off x="6182568" y="3730285"/>
            <a:ext cx="42058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/</a:t>
            </a:r>
            <a:r>
              <a:rPr lang="en-US" sz="1600" dirty="0">
                <a:latin typeface="Arial"/>
                <a:cs typeface="Arial"/>
              </a:rPr>
              <a:t>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D8D272D4-3271-4E3F-9494-967DE4CA6B32}"/>
              </a:ext>
            </a:extLst>
          </p:cNvPr>
          <p:cNvSpPr txBox="1"/>
          <p:nvPr/>
        </p:nvSpPr>
        <p:spPr>
          <a:xfrm>
            <a:off x="8438016" y="3730285"/>
            <a:ext cx="5281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/</a:t>
            </a:r>
            <a:r>
              <a:rPr lang="en-US" sz="1600" dirty="0">
                <a:latin typeface="Arial"/>
                <a:cs typeface="Arial"/>
              </a:rPr>
              <a:t>W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3" name="object 12">
            <a:extLst>
              <a:ext uri="{FF2B5EF4-FFF2-40B4-BE49-F238E27FC236}">
                <a16:creationId xmlns:a16="http://schemas.microsoft.com/office/drawing/2014/main" id="{DCFF6DBD-D9D0-4316-9EB8-0CCC446570DF}"/>
              </a:ext>
            </a:extLst>
          </p:cNvPr>
          <p:cNvSpPr txBox="1"/>
          <p:nvPr/>
        </p:nvSpPr>
        <p:spPr>
          <a:xfrm>
            <a:off x="1036085" y="5588596"/>
            <a:ext cx="1611674" cy="471923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pt-BR" sz="1400" dirty="0">
                <a:latin typeface="Arial"/>
                <a:cs typeface="Arial"/>
              </a:rPr>
              <a:t>PC=PC + 4;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z="1400" dirty="0">
                <a:latin typeface="Arial"/>
                <a:cs typeface="Arial"/>
              </a:rPr>
              <a:t>IR=instr[PC[10:2]];</a:t>
            </a:r>
          </a:p>
        </p:txBody>
      </p:sp>
      <p:sp>
        <p:nvSpPr>
          <p:cNvPr id="44" name="object 34">
            <a:extLst>
              <a:ext uri="{FF2B5EF4-FFF2-40B4-BE49-F238E27FC236}">
                <a16:creationId xmlns:a16="http://schemas.microsoft.com/office/drawing/2014/main" id="{AB5C5BB6-1BF3-4D5B-B428-B6C585F1871B}"/>
              </a:ext>
            </a:extLst>
          </p:cNvPr>
          <p:cNvSpPr txBox="1"/>
          <p:nvPr/>
        </p:nvSpPr>
        <p:spPr>
          <a:xfrm>
            <a:off x="3090919" y="5588596"/>
            <a:ext cx="1817832" cy="6674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latin typeface="Arial"/>
                <a:cs typeface="Arial"/>
              </a:rPr>
              <a:t>A=REG[IR[25:21]];</a:t>
            </a:r>
          </a:p>
          <a:p>
            <a:pPr marL="12700" marR="10160">
              <a:lnSpc>
                <a:spcPts val="1570"/>
              </a:lnSpc>
              <a:spcBef>
                <a:spcPts val="65"/>
              </a:spcBef>
            </a:pPr>
            <a:r>
              <a:rPr sz="1400" dirty="0">
                <a:latin typeface="Arial"/>
                <a:cs typeface="Arial"/>
              </a:rPr>
              <a:t>B=REG[IR[20:16]];  RD=IR[15:11];</a:t>
            </a:r>
          </a:p>
        </p:txBody>
      </p:sp>
      <p:sp>
        <p:nvSpPr>
          <p:cNvPr id="45" name="object 46">
            <a:extLst>
              <a:ext uri="{FF2B5EF4-FFF2-40B4-BE49-F238E27FC236}">
                <a16:creationId xmlns:a16="http://schemas.microsoft.com/office/drawing/2014/main" id="{CE721F72-17F6-4346-BF2F-BD8951B6810D}"/>
              </a:ext>
            </a:extLst>
          </p:cNvPr>
          <p:cNvSpPr txBox="1"/>
          <p:nvPr/>
        </p:nvSpPr>
        <p:spPr>
          <a:xfrm>
            <a:off x="5261341" y="5588596"/>
            <a:ext cx="1670975" cy="46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XM_ALUout=A + B;  XM_RD=DX_RD;</a:t>
            </a:r>
          </a:p>
        </p:txBody>
      </p:sp>
      <p:sp>
        <p:nvSpPr>
          <p:cNvPr id="46" name="object 59">
            <a:extLst>
              <a:ext uri="{FF2B5EF4-FFF2-40B4-BE49-F238E27FC236}">
                <a16:creationId xmlns:a16="http://schemas.microsoft.com/office/drawing/2014/main" id="{9D988C22-183E-4AF5-AF78-BFBCE7A44C94}"/>
              </a:ext>
            </a:extLst>
          </p:cNvPr>
          <p:cNvSpPr txBox="1"/>
          <p:nvPr/>
        </p:nvSpPr>
        <p:spPr>
          <a:xfrm>
            <a:off x="7391413" y="5591027"/>
            <a:ext cx="2141333" cy="46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MW_ALUout=XM_ALUout;  MW_RD=XM_RD;</a:t>
            </a:r>
          </a:p>
        </p:txBody>
      </p:sp>
      <p:sp>
        <p:nvSpPr>
          <p:cNvPr id="47" name="object 65">
            <a:extLst>
              <a:ext uri="{FF2B5EF4-FFF2-40B4-BE49-F238E27FC236}">
                <a16:creationId xmlns:a16="http://schemas.microsoft.com/office/drawing/2014/main" id="{2BB178E9-A657-4D92-84ED-DE9491C6AE1A}"/>
              </a:ext>
            </a:extLst>
          </p:cNvPr>
          <p:cNvSpPr txBox="1"/>
          <p:nvPr/>
        </p:nvSpPr>
        <p:spPr>
          <a:xfrm>
            <a:off x="9688089" y="5600833"/>
            <a:ext cx="2201772" cy="2135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Arial"/>
                <a:cs typeface="Arial"/>
              </a:rPr>
              <a:t>REG[MW_RD]=</a:t>
            </a:r>
            <a:r>
              <a:rPr sz="1200" dirty="0" err="1">
                <a:latin typeface="Arial"/>
                <a:cs typeface="Arial"/>
              </a:rPr>
              <a:t>MW_ALUout</a:t>
            </a:r>
            <a:r>
              <a:rPr sz="1200" dirty="0">
                <a:latin typeface="Arial"/>
                <a:cs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4065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1160</Words>
  <Application>Microsoft Office PowerPoint</Application>
  <PresentationFormat>寬螢幕</PresentationFormat>
  <Paragraphs>185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Noto Sans Mono CJK JP Regular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Tiny MIPS Core in Verilog</vt:lpstr>
      <vt:lpstr>Outline</vt:lpstr>
      <vt:lpstr>實驗目的</vt:lpstr>
      <vt:lpstr>實驗環境</vt:lpstr>
      <vt:lpstr>各級硬體規劃</vt:lpstr>
      <vt:lpstr>RISC Processor in Pipeline Design (1/2)</vt:lpstr>
      <vt:lpstr>RISC Processor in Pipeline Design (2/2)</vt:lpstr>
      <vt:lpstr>Pipeline Structure</vt:lpstr>
      <vt:lpstr>Pipeline Design (EX. add)</vt:lpstr>
      <vt:lpstr>Modularization (EX. add)</vt:lpstr>
      <vt:lpstr>CPU.v</vt:lpstr>
      <vt:lpstr>RISC Processor RTL Simulation</vt:lpstr>
      <vt:lpstr>Testbench.v</vt:lpstr>
      <vt:lpstr>Testbench.v</vt:lpstr>
      <vt:lpstr>Testbench輸出結果說明</vt:lpstr>
      <vt:lpstr>課堂練習</vt:lpstr>
      <vt:lpstr>作業說明</vt:lpstr>
      <vt:lpstr>參考資料</vt:lpstr>
      <vt:lpstr> 附錄 CO Lab3</vt:lpstr>
      <vt:lpstr>Icarus Verilog教學</vt:lpstr>
      <vt:lpstr>Gtkwave教學</vt:lpstr>
      <vt:lpstr>Icarus Verilog進階環境設定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 MIPS Core in Verilog</dc:title>
  <dc:creator>ECL</dc:creator>
  <cp:lastModifiedBy>ECL</cp:lastModifiedBy>
  <cp:revision>92</cp:revision>
  <dcterms:created xsi:type="dcterms:W3CDTF">2020-11-17T09:37:07Z</dcterms:created>
  <dcterms:modified xsi:type="dcterms:W3CDTF">2020-11-18T01:48:37Z</dcterms:modified>
</cp:coreProperties>
</file>