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1" r:id="rId7"/>
    <p:sldId id="260" r:id="rId8"/>
    <p:sldId id="264" r:id="rId9"/>
    <p:sldId id="262" r:id="rId10"/>
    <p:sldId id="263"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p:cViewPr varScale="1">
        <p:scale>
          <a:sx n="89" d="100"/>
          <a:sy n="89" d="100"/>
        </p:scale>
        <p:origin x="20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E8712-CBD1-4716-BECC-98BD1486B4D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xmlns="" id="{0B2FA940-36FC-416D-9CF8-A091886BC2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3B535FB7-CCFE-43B6-8870-5117878FD548}"/>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5" name="Espace réservé du pied de page 4">
            <a:extLst>
              <a:ext uri="{FF2B5EF4-FFF2-40B4-BE49-F238E27FC236}">
                <a16:creationId xmlns:a16="http://schemas.microsoft.com/office/drawing/2014/main" xmlns="" id="{0B66F342-3929-4115-8504-832A831EDE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13B431AB-0AF0-4EBC-A3FA-96FE52725794}"/>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2918761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03F4854-3349-4146-A099-5DBF8F4D96A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E70D815F-D0D0-4EC7-9A58-5122771C279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D33E5F9B-B550-4843-9C88-EB963111E38B}"/>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5" name="Espace réservé du pied de page 4">
            <a:extLst>
              <a:ext uri="{FF2B5EF4-FFF2-40B4-BE49-F238E27FC236}">
                <a16:creationId xmlns:a16="http://schemas.microsoft.com/office/drawing/2014/main" xmlns="" id="{D152B5D5-8761-4226-9758-82978238ED2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186EBD40-A150-4325-8C8B-953FD936DE79}"/>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54247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1304D8DB-5510-4412-9F56-73F3523B63D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0C121AAA-06AB-4DF6-A5C3-8C39FC465E0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B99AA4DF-400F-4CAC-9A63-FC8341CBEEE4}"/>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5" name="Espace réservé du pied de page 4">
            <a:extLst>
              <a:ext uri="{FF2B5EF4-FFF2-40B4-BE49-F238E27FC236}">
                <a16:creationId xmlns:a16="http://schemas.microsoft.com/office/drawing/2014/main" xmlns="" id="{2723E608-C83C-4C3E-B196-B4B53A1781F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65A42349-C70B-42EB-B65C-5A32CA63FA3A}"/>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281713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DB2D028-0181-4799-8248-2F7422CA031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23882B4F-DDE4-4F08-B740-E0CAFB59B51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10EF97F9-FDF4-48ED-B4AA-E4116BE56736}"/>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5" name="Espace réservé du pied de page 4">
            <a:extLst>
              <a:ext uri="{FF2B5EF4-FFF2-40B4-BE49-F238E27FC236}">
                <a16:creationId xmlns:a16="http://schemas.microsoft.com/office/drawing/2014/main" xmlns="" id="{51326D2A-0AD6-4261-9D60-A2C9331A713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5D8B6D65-FD1D-4110-8AF2-D4C980CB8F40}"/>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189473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68D8F5B-DAD9-4F0C-B0B6-B763D3926F7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xmlns="" id="{14DDAE04-E70E-453B-B2B0-2F552A6436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E7DAB40D-D013-439D-82BB-C3DA5EC0D92F}"/>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5" name="Espace réservé du pied de page 4">
            <a:extLst>
              <a:ext uri="{FF2B5EF4-FFF2-40B4-BE49-F238E27FC236}">
                <a16:creationId xmlns:a16="http://schemas.microsoft.com/office/drawing/2014/main" xmlns="" id="{D300DE1C-552D-40AC-9C83-842E4EE9034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CE571ECB-56D0-4E67-8442-9958B984CFD5}"/>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213733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FFB219C-107B-42C1-9E88-ECEB159158C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AC9D958C-BC73-4B96-8946-A7014581C7E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xmlns="" id="{D5EB49AF-1E5A-4E9A-BB7E-FB4C6B51D51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xmlns="" id="{BFCBB557-3E25-4392-8875-3494049BE4DA}"/>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6" name="Espace réservé du pied de page 5">
            <a:extLst>
              <a:ext uri="{FF2B5EF4-FFF2-40B4-BE49-F238E27FC236}">
                <a16:creationId xmlns:a16="http://schemas.microsoft.com/office/drawing/2014/main" xmlns="" id="{A66EAE89-A7C4-4B75-BFDD-6C1245FC444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C1A9D4DC-3538-4138-96CD-40CB5CA9A616}"/>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1682098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DF893E2-598A-4A5D-BCFA-01ABCF29EDA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34B1A2F7-4903-45C5-9196-47BE1B4D6E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DDBA1214-7AA1-4DF8-8E52-F0D4240D329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xmlns="" id="{6ACF8494-DF59-46D1-9219-642CDD939D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BA1E4989-39D3-434A-BAA6-EC40B77D37C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xmlns="" id="{FFF309DE-66AA-4432-98B4-099095714BFE}"/>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8" name="Espace réservé du pied de page 7">
            <a:extLst>
              <a:ext uri="{FF2B5EF4-FFF2-40B4-BE49-F238E27FC236}">
                <a16:creationId xmlns:a16="http://schemas.microsoft.com/office/drawing/2014/main" xmlns="" id="{F107762C-6455-4D74-B988-E29FEFEA9CB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xmlns="" id="{2C1B3239-47B7-40B2-BFFC-DBEB83A75702}"/>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1124466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0E95D38-1916-4A07-8840-F65CD072ED7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67E302AB-5DC0-44B3-A944-94A5FC7D1B76}"/>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4" name="Espace réservé du pied de page 3">
            <a:extLst>
              <a:ext uri="{FF2B5EF4-FFF2-40B4-BE49-F238E27FC236}">
                <a16:creationId xmlns:a16="http://schemas.microsoft.com/office/drawing/2014/main" xmlns="" id="{1FA49433-7666-4E17-9D6C-3A93863A132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xmlns="" id="{6535AD49-CB0A-456E-84B7-1603679D2E11}"/>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183724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9198E9F2-40BB-40E9-A079-7A5433659D6E}"/>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3" name="Espace réservé du pied de page 2">
            <a:extLst>
              <a:ext uri="{FF2B5EF4-FFF2-40B4-BE49-F238E27FC236}">
                <a16:creationId xmlns:a16="http://schemas.microsoft.com/office/drawing/2014/main" xmlns="" id="{88572747-4646-420D-B545-34C4A782391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xmlns="" id="{9FF32905-652A-4492-8B85-44E55CE8C117}"/>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2891087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BD774F7-CBE4-4556-91BB-D780EEAE452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25B7E50B-F4AC-4616-A6C5-48ADD4A53F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xmlns="" id="{CE4EB82D-8E86-493F-96F6-32C6FB9686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CC8DE26F-2606-4B21-AAEC-111A5BE5C80A}"/>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6" name="Espace réservé du pied de page 5">
            <a:extLst>
              <a:ext uri="{FF2B5EF4-FFF2-40B4-BE49-F238E27FC236}">
                <a16:creationId xmlns:a16="http://schemas.microsoft.com/office/drawing/2014/main" xmlns="" id="{E7E74459-47C3-4BA8-BA3D-EBFB7ACBF99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B26F7F44-FF3B-491E-B7E1-B92655FD1925}"/>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381569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B844D41-331E-45FE-89DC-94848F15027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B9BB0529-A057-4D39-9453-B1B30FD07B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xmlns="" id="{B5F76524-9E3B-48A4-AE67-FB30A050E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6F5370E3-6986-4F74-ADBD-883B069A1B8F}"/>
              </a:ext>
            </a:extLst>
          </p:cNvPr>
          <p:cNvSpPr>
            <a:spLocks noGrp="1"/>
          </p:cNvSpPr>
          <p:nvPr>
            <p:ph type="dt" sz="half" idx="10"/>
          </p:nvPr>
        </p:nvSpPr>
        <p:spPr/>
        <p:txBody>
          <a:bodyPr/>
          <a:lstStyle/>
          <a:p>
            <a:fld id="{93D8EE88-6CF2-43A4-B1F8-4CCCCC71541A}" type="datetimeFigureOut">
              <a:rPr lang="fr-FR" smtClean="0"/>
              <a:t>02/03/2020</a:t>
            </a:fld>
            <a:endParaRPr lang="fr-FR"/>
          </a:p>
        </p:txBody>
      </p:sp>
      <p:sp>
        <p:nvSpPr>
          <p:cNvPr id="6" name="Espace réservé du pied de page 5">
            <a:extLst>
              <a:ext uri="{FF2B5EF4-FFF2-40B4-BE49-F238E27FC236}">
                <a16:creationId xmlns:a16="http://schemas.microsoft.com/office/drawing/2014/main" xmlns="" id="{FE4F5F91-70AF-4A0C-B372-97378C8BD1D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851B9F45-3714-443D-A82E-3A0E41F78210}"/>
              </a:ext>
            </a:extLst>
          </p:cNvPr>
          <p:cNvSpPr>
            <a:spLocks noGrp="1"/>
          </p:cNvSpPr>
          <p:nvPr>
            <p:ph type="sldNum" sz="quarter" idx="12"/>
          </p:nvPr>
        </p:nvSpPr>
        <p:spPr/>
        <p:txBody>
          <a:bodyPr/>
          <a:lstStyle/>
          <a:p>
            <a:fld id="{B935A2A3-D336-41D4-9A0D-0828146970F2}" type="slidenum">
              <a:rPr lang="fr-FR" smtClean="0"/>
              <a:t>‹N°›</a:t>
            </a:fld>
            <a:endParaRPr lang="fr-FR"/>
          </a:p>
        </p:txBody>
      </p:sp>
    </p:spTree>
    <p:extLst>
      <p:ext uri="{BB962C8B-B14F-4D97-AF65-F5344CB8AC3E}">
        <p14:creationId xmlns:p14="http://schemas.microsoft.com/office/powerpoint/2010/main" val="332534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49F01E4C-469C-4AAA-8B6C-E87C83AF2C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2808F6DE-4669-4FB5-B9A2-47415F6DC6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4A854BE7-CE40-4820-8637-4A5A1706E0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D8EE88-6CF2-43A4-B1F8-4CCCCC71541A}" type="datetimeFigureOut">
              <a:rPr lang="fr-FR" smtClean="0"/>
              <a:t>02/03/2020</a:t>
            </a:fld>
            <a:endParaRPr lang="fr-FR"/>
          </a:p>
        </p:txBody>
      </p:sp>
      <p:sp>
        <p:nvSpPr>
          <p:cNvPr id="5" name="Espace réservé du pied de page 4">
            <a:extLst>
              <a:ext uri="{FF2B5EF4-FFF2-40B4-BE49-F238E27FC236}">
                <a16:creationId xmlns:a16="http://schemas.microsoft.com/office/drawing/2014/main" xmlns="" id="{8F796B43-1D11-46E1-83AB-788ABC7CFB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xmlns="" id="{E7ADA324-9001-451E-83D4-EF4A24C491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35A2A3-D336-41D4-9A0D-0828146970F2}" type="slidenum">
              <a:rPr lang="fr-FR" smtClean="0"/>
              <a:t>‹N°›</a:t>
            </a:fld>
            <a:endParaRPr lang="fr-FR"/>
          </a:p>
        </p:txBody>
      </p:sp>
    </p:spTree>
    <p:extLst>
      <p:ext uri="{BB962C8B-B14F-4D97-AF65-F5344CB8AC3E}">
        <p14:creationId xmlns:p14="http://schemas.microsoft.com/office/powerpoint/2010/main" val="1853259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xmlns="" id="{AEE43710-B914-453D-A9DA-1F27E8FFC8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ZoneTexte 4">
            <a:extLst>
              <a:ext uri="{FF2B5EF4-FFF2-40B4-BE49-F238E27FC236}">
                <a16:creationId xmlns:a16="http://schemas.microsoft.com/office/drawing/2014/main" xmlns="" id="{D2FC82E3-2521-41AB-B9CD-8EC2B4646341}"/>
              </a:ext>
            </a:extLst>
          </p:cNvPr>
          <p:cNvSpPr txBox="1"/>
          <p:nvPr/>
        </p:nvSpPr>
        <p:spPr>
          <a:xfrm>
            <a:off x="142613" y="2357306"/>
            <a:ext cx="10888910" cy="1477328"/>
          </a:xfrm>
          <a:prstGeom prst="rect">
            <a:avLst/>
          </a:prstGeom>
          <a:noFill/>
        </p:spPr>
        <p:txBody>
          <a:bodyPr wrap="square" rtlCol="0">
            <a:spAutoFit/>
          </a:bodyPr>
          <a:lstStyle/>
          <a:p>
            <a:pPr algn="ctr"/>
            <a:r>
              <a:rPr lang="fr-FR" b="1" u="sng" dirty="0"/>
              <a:t>Sommaire</a:t>
            </a:r>
          </a:p>
          <a:p>
            <a:pPr algn="ctr"/>
            <a:endParaRPr lang="fr-FR" dirty="0"/>
          </a:p>
          <a:p>
            <a:pPr marL="400050" indent="-400050" algn="ctr">
              <a:buAutoNum type="romanUcPeriod"/>
            </a:pPr>
            <a:r>
              <a:rPr lang="fr-FR" dirty="0"/>
              <a:t>Construction du projet</a:t>
            </a:r>
          </a:p>
          <a:p>
            <a:pPr marL="400050" indent="-400050" algn="ctr">
              <a:buAutoNum type="romanUcPeriod"/>
            </a:pPr>
            <a:r>
              <a:rPr lang="fr-FR" dirty="0"/>
              <a:t>Difficultés rencontrées</a:t>
            </a:r>
          </a:p>
          <a:p>
            <a:pPr marL="400050" indent="-400050" algn="ctr">
              <a:buAutoNum type="romanUcPeriod"/>
            </a:pPr>
            <a:r>
              <a:rPr lang="fr-FR" dirty="0"/>
              <a:t>Finalisation du projet</a:t>
            </a:r>
          </a:p>
        </p:txBody>
      </p:sp>
    </p:spTree>
    <p:extLst>
      <p:ext uri="{BB962C8B-B14F-4D97-AF65-F5344CB8AC3E}">
        <p14:creationId xmlns:p14="http://schemas.microsoft.com/office/powerpoint/2010/main" val="4044437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xmlns="" id="{56AD06A0-E58D-4099-9E9B-08056BEE4A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ZoneTexte 5">
            <a:extLst>
              <a:ext uri="{FF2B5EF4-FFF2-40B4-BE49-F238E27FC236}">
                <a16:creationId xmlns:a16="http://schemas.microsoft.com/office/drawing/2014/main" xmlns="" id="{EDB4A925-9796-44BD-9F82-15F5E2CB3A24}"/>
              </a:ext>
            </a:extLst>
          </p:cNvPr>
          <p:cNvSpPr txBox="1"/>
          <p:nvPr/>
        </p:nvSpPr>
        <p:spPr>
          <a:xfrm>
            <a:off x="0" y="6325299"/>
            <a:ext cx="12192000" cy="523220"/>
          </a:xfrm>
          <a:prstGeom prst="rect">
            <a:avLst/>
          </a:prstGeom>
          <a:noFill/>
        </p:spPr>
        <p:txBody>
          <a:bodyPr wrap="square" rtlCol="0">
            <a:spAutoFit/>
          </a:bodyPr>
          <a:lstStyle/>
          <a:p>
            <a:pPr algn="ctr"/>
            <a:r>
              <a:rPr lang="fr-FR" sz="2800" b="1" dirty="0"/>
              <a:t>Conclusion</a:t>
            </a:r>
          </a:p>
        </p:txBody>
      </p:sp>
      <p:sp>
        <p:nvSpPr>
          <p:cNvPr id="7" name="ZoneTexte 6">
            <a:extLst>
              <a:ext uri="{FF2B5EF4-FFF2-40B4-BE49-F238E27FC236}">
                <a16:creationId xmlns:a16="http://schemas.microsoft.com/office/drawing/2014/main" xmlns="" id="{BEB75922-A66D-4D0B-9AA7-0AE1974651BF}"/>
              </a:ext>
            </a:extLst>
          </p:cNvPr>
          <p:cNvSpPr txBox="1"/>
          <p:nvPr/>
        </p:nvSpPr>
        <p:spPr>
          <a:xfrm>
            <a:off x="251670" y="1997839"/>
            <a:ext cx="10821798" cy="1200329"/>
          </a:xfrm>
          <a:prstGeom prst="rect">
            <a:avLst/>
          </a:prstGeom>
          <a:noFill/>
        </p:spPr>
        <p:txBody>
          <a:bodyPr wrap="square" rtlCol="0">
            <a:spAutoFit/>
          </a:bodyPr>
          <a:lstStyle/>
          <a:p>
            <a:r>
              <a:rPr lang="fr-FR" dirty="0" smtClean="0"/>
              <a:t>Pour ce projet 5, j’ai essayé de débuter de mettre en place les différentes remarques qui m’ont été faites </a:t>
            </a:r>
            <a:r>
              <a:rPr lang="fr-FR" dirty="0" smtClean="0"/>
              <a:t>lors du projet 3. </a:t>
            </a:r>
            <a:r>
              <a:rPr lang="fr-FR" dirty="0" smtClean="0"/>
              <a:t>La logique était de se tourner tout de suite vers </a:t>
            </a:r>
            <a:r>
              <a:rPr lang="fr-FR" dirty="0"/>
              <a:t>u</a:t>
            </a:r>
            <a:r>
              <a:rPr lang="fr-FR" dirty="0" smtClean="0"/>
              <a:t>ne programmation résolument orienté objet, scinder le projet en grand thème et faire </a:t>
            </a:r>
            <a:r>
              <a:rPr lang="fr-FR" dirty="0" err="1" smtClean="0"/>
              <a:t>émmerger</a:t>
            </a:r>
            <a:r>
              <a:rPr lang="fr-FR" smtClean="0"/>
              <a:t>  </a:t>
            </a:r>
            <a:endParaRPr lang="fr-FR" dirty="0"/>
          </a:p>
          <a:p>
            <a:r>
              <a:rPr lang="fr-FR" dirty="0"/>
              <a:t> </a:t>
            </a:r>
          </a:p>
        </p:txBody>
      </p:sp>
    </p:spTree>
    <p:extLst>
      <p:ext uri="{BB962C8B-B14F-4D97-AF65-F5344CB8AC3E}">
        <p14:creationId xmlns:p14="http://schemas.microsoft.com/office/powerpoint/2010/main" val="2233983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xmlns="" id="{CE2AE150-9A2A-435A-8EB6-F64A91B195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6" name="Tableau 6">
            <a:extLst>
              <a:ext uri="{FF2B5EF4-FFF2-40B4-BE49-F238E27FC236}">
                <a16:creationId xmlns:a16="http://schemas.microsoft.com/office/drawing/2014/main" xmlns="" id="{25EFE1D4-3655-4F1A-8B96-EAD8E1AEB9E6}"/>
              </a:ext>
            </a:extLst>
          </p:cNvPr>
          <p:cNvGraphicFramePr>
            <a:graphicFrameLocks noGrp="1"/>
          </p:cNvGraphicFramePr>
          <p:nvPr>
            <p:extLst>
              <p:ext uri="{D42A27DB-BD31-4B8C-83A1-F6EECF244321}">
                <p14:modId xmlns:p14="http://schemas.microsoft.com/office/powerpoint/2010/main" val="4209918724"/>
              </p:ext>
            </p:extLst>
          </p:nvPr>
        </p:nvGraphicFramePr>
        <p:xfrm>
          <a:off x="158921" y="1918008"/>
          <a:ext cx="10956022" cy="4189169"/>
        </p:xfrm>
        <a:graphic>
          <a:graphicData uri="http://schemas.openxmlformats.org/drawingml/2006/table">
            <a:tbl>
              <a:tblPr firstRow="1" bandRow="1">
                <a:tableStyleId>{5C22544A-7EE6-4342-B048-85BDC9FD1C3A}</a:tableStyleId>
              </a:tblPr>
              <a:tblGrid>
                <a:gridCol w="528507">
                  <a:extLst>
                    <a:ext uri="{9D8B030D-6E8A-4147-A177-3AD203B41FA5}">
                      <a16:colId xmlns:a16="http://schemas.microsoft.com/office/drawing/2014/main" xmlns="" val="2711177696"/>
                    </a:ext>
                  </a:extLst>
                </a:gridCol>
                <a:gridCol w="10427515">
                  <a:extLst>
                    <a:ext uri="{9D8B030D-6E8A-4147-A177-3AD203B41FA5}">
                      <a16:colId xmlns:a16="http://schemas.microsoft.com/office/drawing/2014/main" xmlns="" val="3659788301"/>
                    </a:ext>
                  </a:extLst>
                </a:gridCol>
              </a:tblGrid>
              <a:tr h="478172">
                <a:tc>
                  <a:txBody>
                    <a:bodyPr/>
                    <a:lstStyle/>
                    <a:p>
                      <a:pPr algn="ctr"/>
                      <a:r>
                        <a:rPr lang="fr-FR" dirty="0"/>
                        <a:t>ID</a:t>
                      </a:r>
                    </a:p>
                  </a:txBody>
                  <a:tcPr/>
                </a:tc>
                <a:tc>
                  <a:txBody>
                    <a:bodyPr/>
                    <a:lstStyle/>
                    <a:p>
                      <a:endParaRPr lang="fr-FR" dirty="0"/>
                    </a:p>
                  </a:txBody>
                  <a:tcPr/>
                </a:tc>
                <a:extLst>
                  <a:ext uri="{0D108BD9-81ED-4DB2-BD59-A6C34878D82A}">
                    <a16:rowId xmlns:a16="http://schemas.microsoft.com/office/drawing/2014/main" xmlns="" val="810106695"/>
                  </a:ext>
                </a:extLst>
              </a:tr>
              <a:tr h="412333">
                <a:tc>
                  <a:txBody>
                    <a:bodyPr/>
                    <a:lstStyle/>
                    <a:p>
                      <a:pPr algn="ctr"/>
                      <a:r>
                        <a:rPr lang="fr-FR" b="1" dirty="0"/>
                        <a:t>1</a:t>
                      </a:r>
                    </a:p>
                  </a:txBody>
                  <a:tcPr/>
                </a:tc>
                <a:tc>
                  <a:txBody>
                    <a:bodyPr/>
                    <a:lstStyle/>
                    <a:p>
                      <a:r>
                        <a:rPr lang="fr-FR" sz="1800" kern="1200" dirty="0" smtClean="0">
                          <a:solidFill>
                            <a:schemeClr val="dk1"/>
                          </a:solidFill>
                          <a:effectLst/>
                          <a:latin typeface="+mn-lt"/>
                          <a:ea typeface="+mn-ea"/>
                          <a:cs typeface="+mn-cs"/>
                        </a:rPr>
                        <a:t>Création du schéma relationnel de la base de données</a:t>
                      </a:r>
                      <a:endParaRPr lang="fr-FR" dirty="0"/>
                    </a:p>
                  </a:txBody>
                  <a:tcPr/>
                </a:tc>
                <a:extLst>
                  <a:ext uri="{0D108BD9-81ED-4DB2-BD59-A6C34878D82A}">
                    <a16:rowId xmlns:a16="http://schemas.microsoft.com/office/drawing/2014/main" xmlns="" val="3174017173"/>
                  </a:ext>
                </a:extLst>
              </a:tr>
              <a:tr h="412333">
                <a:tc>
                  <a:txBody>
                    <a:bodyPr/>
                    <a:lstStyle/>
                    <a:p>
                      <a:pPr algn="ctr"/>
                      <a:r>
                        <a:rPr lang="fr-FR" b="1" dirty="0"/>
                        <a:t>2</a:t>
                      </a:r>
                    </a:p>
                  </a:txBody>
                  <a:tcPr/>
                </a:tc>
                <a:tc>
                  <a:txBody>
                    <a:bodyPr/>
                    <a:lstStyle/>
                    <a:p>
                      <a:r>
                        <a:rPr lang="fr-FR" sz="1800" kern="1200" dirty="0" smtClean="0">
                          <a:solidFill>
                            <a:schemeClr val="dk1"/>
                          </a:solidFill>
                          <a:effectLst/>
                          <a:latin typeface="+mn-lt"/>
                          <a:ea typeface="+mn-ea"/>
                          <a:cs typeface="+mn-cs"/>
                        </a:rPr>
                        <a:t>Etude des réponses de l’API Open Food </a:t>
                      </a:r>
                      <a:r>
                        <a:rPr lang="fr-FR" sz="1800" kern="1200" dirty="0" err="1" smtClean="0">
                          <a:solidFill>
                            <a:schemeClr val="dk1"/>
                          </a:solidFill>
                          <a:effectLst/>
                          <a:latin typeface="+mn-lt"/>
                          <a:ea typeface="+mn-ea"/>
                          <a:cs typeface="+mn-cs"/>
                        </a:rPr>
                        <a:t>Facts</a:t>
                      </a:r>
                      <a:endParaRPr lang="fr-FR" dirty="0"/>
                    </a:p>
                  </a:txBody>
                  <a:tcPr/>
                </a:tc>
                <a:extLst>
                  <a:ext uri="{0D108BD9-81ED-4DB2-BD59-A6C34878D82A}">
                    <a16:rowId xmlns:a16="http://schemas.microsoft.com/office/drawing/2014/main" xmlns="" val="1578307334"/>
                  </a:ext>
                </a:extLst>
              </a:tr>
              <a:tr h="412333">
                <a:tc>
                  <a:txBody>
                    <a:bodyPr/>
                    <a:lstStyle/>
                    <a:p>
                      <a:pPr algn="ctr"/>
                      <a:r>
                        <a:rPr lang="fr-FR" b="1" dirty="0"/>
                        <a:t>3</a:t>
                      </a:r>
                    </a:p>
                  </a:txBody>
                  <a:tcPr/>
                </a:tc>
                <a:tc>
                  <a:txBody>
                    <a:bodyPr/>
                    <a:lstStyle/>
                    <a:p>
                      <a:r>
                        <a:rPr lang="fr-FR" sz="1800" kern="1200" dirty="0" smtClean="0">
                          <a:solidFill>
                            <a:schemeClr val="dk1"/>
                          </a:solidFill>
                          <a:effectLst/>
                          <a:latin typeface="+mn-lt"/>
                          <a:ea typeface="+mn-ea"/>
                          <a:cs typeface="+mn-cs"/>
                        </a:rPr>
                        <a:t>Création du découpage du programme</a:t>
                      </a:r>
                      <a:endParaRPr lang="fr-FR" dirty="0"/>
                    </a:p>
                  </a:txBody>
                  <a:tcPr/>
                </a:tc>
                <a:extLst>
                  <a:ext uri="{0D108BD9-81ED-4DB2-BD59-A6C34878D82A}">
                    <a16:rowId xmlns:a16="http://schemas.microsoft.com/office/drawing/2014/main" xmlns="" val="475362782"/>
                  </a:ext>
                </a:extLst>
              </a:tr>
              <a:tr h="412333">
                <a:tc>
                  <a:txBody>
                    <a:bodyPr/>
                    <a:lstStyle/>
                    <a:p>
                      <a:pPr algn="ctr"/>
                      <a:r>
                        <a:rPr lang="fr-FR" b="1" dirty="0"/>
                        <a:t>4</a:t>
                      </a:r>
                    </a:p>
                  </a:txBody>
                  <a:tcPr/>
                </a:tc>
                <a:tc>
                  <a:txBody>
                    <a:bodyPr/>
                    <a:lstStyle/>
                    <a:p>
                      <a:r>
                        <a:rPr lang="fr-FR" sz="1800" kern="1200" dirty="0" smtClean="0">
                          <a:solidFill>
                            <a:schemeClr val="dk1"/>
                          </a:solidFill>
                          <a:effectLst/>
                          <a:latin typeface="+mn-lt"/>
                          <a:ea typeface="+mn-ea"/>
                          <a:cs typeface="+mn-cs"/>
                        </a:rPr>
                        <a:t>Création d’un jeu de donnée à importer dans la base de données local</a:t>
                      </a:r>
                      <a:endParaRPr lang="fr-FR" dirty="0"/>
                    </a:p>
                  </a:txBody>
                  <a:tcPr/>
                </a:tc>
                <a:extLst>
                  <a:ext uri="{0D108BD9-81ED-4DB2-BD59-A6C34878D82A}">
                    <a16:rowId xmlns:a16="http://schemas.microsoft.com/office/drawing/2014/main" xmlns="" val="1542311721"/>
                  </a:ext>
                </a:extLst>
              </a:tr>
              <a:tr h="412333">
                <a:tc>
                  <a:txBody>
                    <a:bodyPr/>
                    <a:lstStyle/>
                    <a:p>
                      <a:pPr algn="ctr"/>
                      <a:r>
                        <a:rPr lang="fr-FR" b="1" dirty="0"/>
                        <a:t>5</a:t>
                      </a:r>
                    </a:p>
                  </a:txBody>
                  <a:tcPr/>
                </a:tc>
                <a:tc>
                  <a:txBody>
                    <a:bodyPr/>
                    <a:lstStyle/>
                    <a:p>
                      <a:r>
                        <a:rPr lang="fr-FR" sz="1800" kern="1200" dirty="0" smtClean="0">
                          <a:solidFill>
                            <a:schemeClr val="dk1"/>
                          </a:solidFill>
                          <a:effectLst/>
                          <a:latin typeface="+mn-lt"/>
                          <a:ea typeface="+mn-ea"/>
                          <a:cs typeface="+mn-cs"/>
                        </a:rPr>
                        <a:t>Utilisation de </a:t>
                      </a:r>
                      <a:r>
                        <a:rPr lang="fr-FR" sz="1800" kern="1200" dirty="0" err="1" smtClean="0">
                          <a:solidFill>
                            <a:schemeClr val="dk1"/>
                          </a:solidFill>
                          <a:effectLst/>
                          <a:latin typeface="+mn-lt"/>
                          <a:ea typeface="+mn-ea"/>
                          <a:cs typeface="+mn-cs"/>
                        </a:rPr>
                        <a:t>configparser</a:t>
                      </a:r>
                      <a:endParaRPr lang="fr-FR" dirty="0"/>
                    </a:p>
                  </a:txBody>
                  <a:tcPr/>
                </a:tc>
                <a:extLst>
                  <a:ext uri="{0D108BD9-81ED-4DB2-BD59-A6C34878D82A}">
                    <a16:rowId xmlns:a16="http://schemas.microsoft.com/office/drawing/2014/main" xmlns="" val="1889415548"/>
                  </a:ext>
                </a:extLst>
              </a:tr>
              <a:tr h="412333">
                <a:tc>
                  <a:txBody>
                    <a:bodyPr/>
                    <a:lstStyle/>
                    <a:p>
                      <a:pPr algn="ctr"/>
                      <a:r>
                        <a:rPr lang="fr-FR" b="1" dirty="0"/>
                        <a:t>6</a:t>
                      </a:r>
                    </a:p>
                  </a:txBody>
                  <a:tcPr/>
                </a:tc>
                <a:tc>
                  <a:txBody>
                    <a:bodyPr/>
                    <a:lstStyle/>
                    <a:p>
                      <a:r>
                        <a:rPr lang="fr-FR" sz="1800" kern="1200" dirty="0" smtClean="0">
                          <a:solidFill>
                            <a:schemeClr val="dk1"/>
                          </a:solidFill>
                          <a:effectLst/>
                          <a:latin typeface="+mn-lt"/>
                          <a:ea typeface="+mn-ea"/>
                          <a:cs typeface="+mn-cs"/>
                        </a:rPr>
                        <a:t>Création de la base de données </a:t>
                      </a:r>
                      <a:endParaRPr lang="fr-FR" dirty="0"/>
                    </a:p>
                  </a:txBody>
                  <a:tcPr/>
                </a:tc>
                <a:extLst>
                  <a:ext uri="{0D108BD9-81ED-4DB2-BD59-A6C34878D82A}">
                    <a16:rowId xmlns:a16="http://schemas.microsoft.com/office/drawing/2014/main" xmlns="" val="3926810277"/>
                  </a:ext>
                </a:extLst>
              </a:tr>
              <a:tr h="412333">
                <a:tc>
                  <a:txBody>
                    <a:bodyPr/>
                    <a:lstStyle/>
                    <a:p>
                      <a:pPr algn="ctr"/>
                      <a:r>
                        <a:rPr lang="fr-FR" b="1" dirty="0"/>
                        <a:t>7</a:t>
                      </a:r>
                    </a:p>
                  </a:txBody>
                  <a:tcPr/>
                </a:tc>
                <a:tc>
                  <a:txBody>
                    <a:bodyPr/>
                    <a:lstStyle/>
                    <a:p>
                      <a:r>
                        <a:rPr lang="fr-FR" sz="1800" kern="1200" dirty="0" smtClean="0">
                          <a:solidFill>
                            <a:schemeClr val="dk1"/>
                          </a:solidFill>
                          <a:effectLst/>
                          <a:latin typeface="+mn-lt"/>
                          <a:ea typeface="+mn-ea"/>
                          <a:cs typeface="+mn-cs"/>
                        </a:rPr>
                        <a:t>Créer les différentes requêtes </a:t>
                      </a:r>
                      <a:r>
                        <a:rPr lang="fr-FR" sz="1800" kern="1200" dirty="0" err="1" smtClean="0">
                          <a:solidFill>
                            <a:schemeClr val="dk1"/>
                          </a:solidFill>
                          <a:effectLst/>
                          <a:latin typeface="+mn-lt"/>
                          <a:ea typeface="+mn-ea"/>
                          <a:cs typeface="+mn-cs"/>
                        </a:rPr>
                        <a:t>sql</a:t>
                      </a:r>
                      <a:endParaRPr lang="fr-FR" dirty="0"/>
                    </a:p>
                  </a:txBody>
                  <a:tcPr/>
                </a:tc>
                <a:extLst>
                  <a:ext uri="{0D108BD9-81ED-4DB2-BD59-A6C34878D82A}">
                    <a16:rowId xmlns:a16="http://schemas.microsoft.com/office/drawing/2014/main" xmlns="" val="1984627266"/>
                  </a:ext>
                </a:extLst>
              </a:tr>
              <a:tr h="412333">
                <a:tc>
                  <a:txBody>
                    <a:bodyPr/>
                    <a:lstStyle/>
                    <a:p>
                      <a:pPr algn="ctr"/>
                      <a:r>
                        <a:rPr lang="fr-FR" b="1" dirty="0"/>
                        <a:t>8</a:t>
                      </a:r>
                    </a:p>
                  </a:txBody>
                  <a:tcPr/>
                </a:tc>
                <a:tc>
                  <a:txBody>
                    <a:bodyPr/>
                    <a:lstStyle/>
                    <a:p>
                      <a:r>
                        <a:rPr lang="fr-FR" sz="1800" kern="1200" dirty="0" smtClean="0">
                          <a:solidFill>
                            <a:schemeClr val="dk1"/>
                          </a:solidFill>
                          <a:effectLst/>
                          <a:latin typeface="+mn-lt"/>
                          <a:ea typeface="+mn-ea"/>
                          <a:cs typeface="+mn-cs"/>
                        </a:rPr>
                        <a:t>Remplissage de la base avec le jeu de donnée créé</a:t>
                      </a:r>
                    </a:p>
                  </a:txBody>
                  <a:tcPr/>
                </a:tc>
                <a:extLst>
                  <a:ext uri="{0D108BD9-81ED-4DB2-BD59-A6C34878D82A}">
                    <a16:rowId xmlns:a16="http://schemas.microsoft.com/office/drawing/2014/main" xmlns="" val="963180861"/>
                  </a:ext>
                </a:extLst>
              </a:tr>
              <a:tr h="412333">
                <a:tc>
                  <a:txBody>
                    <a:bodyPr/>
                    <a:lstStyle/>
                    <a:p>
                      <a:pPr algn="ctr"/>
                      <a:r>
                        <a:rPr lang="fr-FR" b="1" dirty="0" smtClean="0"/>
                        <a:t>9</a:t>
                      </a:r>
                      <a:endParaRPr lang="fr-FR" b="1" dirty="0"/>
                    </a:p>
                  </a:txBody>
                  <a:tcPr/>
                </a:tc>
                <a:tc>
                  <a:txBody>
                    <a:bodyPr/>
                    <a:lstStyle/>
                    <a:p>
                      <a:r>
                        <a:rPr lang="fr-FR" sz="1800" kern="1200" dirty="0" smtClean="0">
                          <a:solidFill>
                            <a:schemeClr val="dk1"/>
                          </a:solidFill>
                          <a:effectLst/>
                          <a:latin typeface="+mn-lt"/>
                          <a:ea typeface="+mn-ea"/>
                          <a:cs typeface="+mn-cs"/>
                        </a:rPr>
                        <a:t>Créer l’affichage pour que l’utilisateur puisse interagir avec le programme</a:t>
                      </a:r>
                    </a:p>
                  </a:txBody>
                  <a:tcPr/>
                </a:tc>
              </a:tr>
            </a:tbl>
          </a:graphicData>
        </a:graphic>
      </p:graphicFrame>
      <p:sp>
        <p:nvSpPr>
          <p:cNvPr id="8" name="ZoneTexte 7">
            <a:extLst>
              <a:ext uri="{FF2B5EF4-FFF2-40B4-BE49-F238E27FC236}">
                <a16:creationId xmlns:a16="http://schemas.microsoft.com/office/drawing/2014/main" xmlns="" id="{D07BDC38-C01F-4B75-BE09-B87E6FE466D0}"/>
              </a:ext>
            </a:extLst>
          </p:cNvPr>
          <p:cNvSpPr txBox="1"/>
          <p:nvPr/>
        </p:nvSpPr>
        <p:spPr>
          <a:xfrm>
            <a:off x="158921" y="1271677"/>
            <a:ext cx="10956022" cy="646331"/>
          </a:xfrm>
          <a:prstGeom prst="rect">
            <a:avLst/>
          </a:prstGeom>
          <a:noFill/>
        </p:spPr>
        <p:txBody>
          <a:bodyPr wrap="square" rtlCol="0">
            <a:spAutoFit/>
          </a:bodyPr>
          <a:lstStyle/>
          <a:p>
            <a:r>
              <a:rPr lang="fr-FR" dirty="0"/>
              <a:t>Mise en place du repository : https://</a:t>
            </a:r>
            <a:r>
              <a:rPr lang="fr-FR" dirty="0" smtClean="0"/>
              <a:t>github.com/ZasshuNeko/OC-Projet_5</a:t>
            </a:r>
            <a:endParaRPr lang="fr-FR" dirty="0"/>
          </a:p>
          <a:p>
            <a:r>
              <a:rPr lang="fr-FR" dirty="0"/>
              <a:t>Etablir le cahier des charges du projet.</a:t>
            </a:r>
          </a:p>
        </p:txBody>
      </p:sp>
      <p:sp>
        <p:nvSpPr>
          <p:cNvPr id="9" name="ZoneTexte 8">
            <a:extLst>
              <a:ext uri="{FF2B5EF4-FFF2-40B4-BE49-F238E27FC236}">
                <a16:creationId xmlns:a16="http://schemas.microsoft.com/office/drawing/2014/main" xmlns="" id="{3C55F3BE-AD37-452F-B1CD-FB19E72E4030}"/>
              </a:ext>
            </a:extLst>
          </p:cNvPr>
          <p:cNvSpPr txBox="1"/>
          <p:nvPr/>
        </p:nvSpPr>
        <p:spPr>
          <a:xfrm>
            <a:off x="1484851" y="738015"/>
            <a:ext cx="2030136"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Mise en place</a:t>
            </a:r>
          </a:p>
        </p:txBody>
      </p:sp>
    </p:spTree>
    <p:extLst>
      <p:ext uri="{BB962C8B-B14F-4D97-AF65-F5344CB8AC3E}">
        <p14:creationId xmlns:p14="http://schemas.microsoft.com/office/powerpoint/2010/main" val="850231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xmlns="" id="{BEEC912A-EC87-4A2D-96F2-7D4E95975E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389"/>
            <a:ext cx="12192000" cy="6858000"/>
          </a:xfrm>
          <a:prstGeom prst="rect">
            <a:avLst/>
          </a:prstGeom>
        </p:spPr>
      </p:pic>
      <p:sp>
        <p:nvSpPr>
          <p:cNvPr id="6" name="ZoneTexte 5">
            <a:extLst>
              <a:ext uri="{FF2B5EF4-FFF2-40B4-BE49-F238E27FC236}">
                <a16:creationId xmlns:a16="http://schemas.microsoft.com/office/drawing/2014/main" xmlns="" id="{35314E7C-7EF7-4E5B-938E-90700FD5D181}"/>
              </a:ext>
            </a:extLst>
          </p:cNvPr>
          <p:cNvSpPr txBox="1"/>
          <p:nvPr/>
        </p:nvSpPr>
        <p:spPr>
          <a:xfrm>
            <a:off x="536894" y="1320983"/>
            <a:ext cx="10419127" cy="369332"/>
          </a:xfrm>
          <a:prstGeom prst="rect">
            <a:avLst/>
          </a:prstGeom>
          <a:noFill/>
        </p:spPr>
        <p:txBody>
          <a:bodyPr wrap="square" rtlCol="0">
            <a:spAutoFit/>
          </a:bodyPr>
          <a:lstStyle/>
          <a:p>
            <a:r>
              <a:rPr lang="fr-FR" dirty="0"/>
              <a:t>Identification des points de difficultés à la lecture du projet</a:t>
            </a:r>
          </a:p>
        </p:txBody>
      </p:sp>
      <p:sp>
        <p:nvSpPr>
          <p:cNvPr id="7" name="ZoneTexte 6">
            <a:extLst>
              <a:ext uri="{FF2B5EF4-FFF2-40B4-BE49-F238E27FC236}">
                <a16:creationId xmlns:a16="http://schemas.microsoft.com/office/drawing/2014/main" xmlns="" id="{D8067854-A527-4D83-BC36-205A0EEF1567}"/>
              </a:ext>
            </a:extLst>
          </p:cNvPr>
          <p:cNvSpPr txBox="1"/>
          <p:nvPr/>
        </p:nvSpPr>
        <p:spPr>
          <a:xfrm>
            <a:off x="1493241" y="723896"/>
            <a:ext cx="2046914"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Mise en place</a:t>
            </a:r>
          </a:p>
        </p:txBody>
      </p:sp>
      <p:graphicFrame>
        <p:nvGraphicFramePr>
          <p:cNvPr id="8" name="Tableau 8">
            <a:extLst>
              <a:ext uri="{FF2B5EF4-FFF2-40B4-BE49-F238E27FC236}">
                <a16:creationId xmlns:a16="http://schemas.microsoft.com/office/drawing/2014/main" xmlns="" id="{B2F1A725-98C1-4986-8301-D4C2DCB27061}"/>
              </a:ext>
            </a:extLst>
          </p:cNvPr>
          <p:cNvGraphicFramePr>
            <a:graphicFrameLocks noGrp="1"/>
          </p:cNvGraphicFramePr>
          <p:nvPr>
            <p:extLst>
              <p:ext uri="{D42A27DB-BD31-4B8C-83A1-F6EECF244321}">
                <p14:modId xmlns:p14="http://schemas.microsoft.com/office/powerpoint/2010/main" val="4146567216"/>
              </p:ext>
            </p:extLst>
          </p:nvPr>
        </p:nvGraphicFramePr>
        <p:xfrm>
          <a:off x="536894" y="1703426"/>
          <a:ext cx="10687576" cy="1463202"/>
        </p:xfrm>
        <a:graphic>
          <a:graphicData uri="http://schemas.openxmlformats.org/drawingml/2006/table">
            <a:tbl>
              <a:tblPr firstRow="1" bandRow="1">
                <a:tableStyleId>{5C22544A-7EE6-4342-B048-85BDC9FD1C3A}</a:tableStyleId>
              </a:tblPr>
              <a:tblGrid>
                <a:gridCol w="10687576">
                  <a:extLst>
                    <a:ext uri="{9D8B030D-6E8A-4147-A177-3AD203B41FA5}">
                      <a16:colId xmlns:a16="http://schemas.microsoft.com/office/drawing/2014/main" xmlns="" val="3052816765"/>
                    </a:ext>
                  </a:extLst>
                </a:gridCol>
              </a:tblGrid>
              <a:tr h="261846">
                <a:tc>
                  <a:txBody>
                    <a:bodyPr/>
                    <a:lstStyle/>
                    <a:p>
                      <a:pPr algn="ctr"/>
                      <a:r>
                        <a:rPr lang="fr-FR" dirty="0"/>
                        <a:t>Points de difficultés</a:t>
                      </a:r>
                    </a:p>
                  </a:txBody>
                  <a:tcPr/>
                </a:tc>
                <a:extLst>
                  <a:ext uri="{0D108BD9-81ED-4DB2-BD59-A6C34878D82A}">
                    <a16:rowId xmlns:a16="http://schemas.microsoft.com/office/drawing/2014/main" xmlns="" val="865401428"/>
                  </a:ext>
                </a:extLst>
              </a:tr>
              <a:tr h="300082">
                <a:tc>
                  <a:txBody>
                    <a:bodyPr/>
                    <a:lstStyle/>
                    <a:p>
                      <a:r>
                        <a:rPr lang="fr-FR" dirty="0" smtClean="0"/>
                        <a:t>Création</a:t>
                      </a:r>
                      <a:r>
                        <a:rPr lang="fr-FR" baseline="0" dirty="0" smtClean="0"/>
                        <a:t> de la base de donnée</a:t>
                      </a:r>
                      <a:endParaRPr lang="fr-FR" dirty="0"/>
                    </a:p>
                  </a:txBody>
                  <a:tcPr/>
                </a:tc>
                <a:extLst>
                  <a:ext uri="{0D108BD9-81ED-4DB2-BD59-A6C34878D82A}">
                    <a16:rowId xmlns:a16="http://schemas.microsoft.com/office/drawing/2014/main" xmlns="" val="3926489426"/>
                  </a:ext>
                </a:extLst>
              </a:tr>
              <a:tr h="365922">
                <a:tc>
                  <a:txBody>
                    <a:bodyPr/>
                    <a:lstStyle/>
                    <a:p>
                      <a:r>
                        <a:rPr lang="fr-FR" dirty="0" smtClean="0"/>
                        <a:t>Traitement</a:t>
                      </a:r>
                      <a:r>
                        <a:rPr lang="fr-FR" baseline="0" dirty="0" smtClean="0"/>
                        <a:t> des données de l’API Open Food </a:t>
                      </a:r>
                      <a:r>
                        <a:rPr lang="fr-FR" baseline="0" dirty="0" err="1" smtClean="0"/>
                        <a:t>Facts</a:t>
                      </a:r>
                      <a:endParaRPr lang="fr-FR" dirty="0"/>
                    </a:p>
                  </a:txBody>
                  <a:tcPr/>
                </a:tc>
                <a:extLst>
                  <a:ext uri="{0D108BD9-81ED-4DB2-BD59-A6C34878D82A}">
                    <a16:rowId xmlns:a16="http://schemas.microsoft.com/office/drawing/2014/main" xmlns="" val="1556150988"/>
                  </a:ext>
                </a:extLst>
              </a:tr>
              <a:tr h="359765">
                <a:tc>
                  <a:txBody>
                    <a:bodyPr/>
                    <a:lstStyle/>
                    <a:p>
                      <a:r>
                        <a:rPr lang="fr-FR" dirty="0" smtClean="0"/>
                        <a:t>Gestion</a:t>
                      </a:r>
                      <a:r>
                        <a:rPr lang="fr-FR" baseline="0" dirty="0" smtClean="0"/>
                        <a:t> de l’utilisateur</a:t>
                      </a:r>
                      <a:endParaRPr lang="fr-FR" dirty="0"/>
                    </a:p>
                  </a:txBody>
                  <a:tcPr/>
                </a:tc>
                <a:extLst>
                  <a:ext uri="{0D108BD9-81ED-4DB2-BD59-A6C34878D82A}">
                    <a16:rowId xmlns:a16="http://schemas.microsoft.com/office/drawing/2014/main" xmlns="" val="2319407710"/>
                  </a:ext>
                </a:extLst>
              </a:tr>
            </a:tbl>
          </a:graphicData>
        </a:graphic>
      </p:graphicFrame>
      <p:sp>
        <p:nvSpPr>
          <p:cNvPr id="10" name="ZoneTexte 9">
            <a:extLst>
              <a:ext uri="{FF2B5EF4-FFF2-40B4-BE49-F238E27FC236}">
                <a16:creationId xmlns:a16="http://schemas.microsoft.com/office/drawing/2014/main" xmlns="" id="{9FAAD968-6F86-49AF-97E5-3B98666F33E7}"/>
              </a:ext>
            </a:extLst>
          </p:cNvPr>
          <p:cNvSpPr txBox="1"/>
          <p:nvPr/>
        </p:nvSpPr>
        <p:spPr>
          <a:xfrm>
            <a:off x="536894" y="3192717"/>
            <a:ext cx="10586907" cy="369332"/>
          </a:xfrm>
          <a:prstGeom prst="rect">
            <a:avLst/>
          </a:prstGeom>
          <a:noFill/>
        </p:spPr>
        <p:txBody>
          <a:bodyPr wrap="square" rtlCol="0">
            <a:spAutoFit/>
          </a:bodyPr>
          <a:lstStyle/>
          <a:p>
            <a:r>
              <a:rPr lang="fr-FR" dirty="0"/>
              <a:t>Mise en place du projet en fractionnant le code en différents fichiers lisibles.</a:t>
            </a:r>
          </a:p>
        </p:txBody>
      </p:sp>
      <p:graphicFrame>
        <p:nvGraphicFramePr>
          <p:cNvPr id="11" name="Tableau 11">
            <a:extLst>
              <a:ext uri="{FF2B5EF4-FFF2-40B4-BE49-F238E27FC236}">
                <a16:creationId xmlns:a16="http://schemas.microsoft.com/office/drawing/2014/main" xmlns="" id="{3E67102B-4AF4-4378-B423-DC96126235ED}"/>
              </a:ext>
            </a:extLst>
          </p:cNvPr>
          <p:cNvGraphicFramePr>
            <a:graphicFrameLocks noGrp="1"/>
          </p:cNvGraphicFramePr>
          <p:nvPr>
            <p:extLst>
              <p:ext uri="{D42A27DB-BD31-4B8C-83A1-F6EECF244321}">
                <p14:modId xmlns:p14="http://schemas.microsoft.com/office/powerpoint/2010/main" val="2798487927"/>
              </p:ext>
            </p:extLst>
          </p:nvPr>
        </p:nvGraphicFramePr>
        <p:xfrm>
          <a:off x="536895" y="3557476"/>
          <a:ext cx="10704353" cy="2575560"/>
        </p:xfrm>
        <a:graphic>
          <a:graphicData uri="http://schemas.openxmlformats.org/drawingml/2006/table">
            <a:tbl>
              <a:tblPr firstRow="1" bandRow="1">
                <a:tableStyleId>{5C22544A-7EE6-4342-B048-85BDC9FD1C3A}</a:tableStyleId>
              </a:tblPr>
              <a:tblGrid>
                <a:gridCol w="2776756">
                  <a:extLst>
                    <a:ext uri="{9D8B030D-6E8A-4147-A177-3AD203B41FA5}">
                      <a16:colId xmlns:a16="http://schemas.microsoft.com/office/drawing/2014/main" xmlns="" val="3598282623"/>
                    </a:ext>
                  </a:extLst>
                </a:gridCol>
                <a:gridCol w="7927597">
                  <a:extLst>
                    <a:ext uri="{9D8B030D-6E8A-4147-A177-3AD203B41FA5}">
                      <a16:colId xmlns:a16="http://schemas.microsoft.com/office/drawing/2014/main" xmlns="" val="806224188"/>
                    </a:ext>
                  </a:extLst>
                </a:gridCol>
              </a:tblGrid>
              <a:tr h="254857">
                <a:tc>
                  <a:txBody>
                    <a:bodyPr/>
                    <a:lstStyle/>
                    <a:p>
                      <a:pPr algn="ctr"/>
                      <a:r>
                        <a:rPr lang="fr-FR" dirty="0"/>
                        <a:t>Fichiers / Dossiers</a:t>
                      </a:r>
                    </a:p>
                  </a:txBody>
                  <a:tcPr/>
                </a:tc>
                <a:tc>
                  <a:txBody>
                    <a:bodyPr/>
                    <a:lstStyle/>
                    <a:p>
                      <a:pPr algn="ctr"/>
                      <a:r>
                        <a:rPr lang="fr-FR" dirty="0"/>
                        <a:t>Description</a:t>
                      </a:r>
                    </a:p>
                  </a:txBody>
                  <a:tcPr/>
                </a:tc>
                <a:extLst>
                  <a:ext uri="{0D108BD9-81ED-4DB2-BD59-A6C34878D82A}">
                    <a16:rowId xmlns:a16="http://schemas.microsoft.com/office/drawing/2014/main" xmlns="" val="128998706"/>
                  </a:ext>
                </a:extLst>
              </a:tr>
              <a:tr h="157544">
                <a:tc>
                  <a:txBody>
                    <a:bodyPr/>
                    <a:lstStyle/>
                    <a:p>
                      <a:r>
                        <a:rPr lang="fr-FR" sz="1800" i="1" kern="1200" dirty="0">
                          <a:solidFill>
                            <a:schemeClr val="dk1"/>
                          </a:solidFill>
                          <a:effectLst/>
                          <a:latin typeface="+mn-lt"/>
                          <a:ea typeface="+mn-ea"/>
                          <a:cs typeface="+mn-cs"/>
                        </a:rPr>
                        <a:t>Fichier</a:t>
                      </a:r>
                      <a:r>
                        <a:rPr lang="fr-FR" sz="1800" kern="1200" dirty="0">
                          <a:solidFill>
                            <a:schemeClr val="dk1"/>
                          </a:solidFill>
                          <a:effectLst/>
                          <a:latin typeface="+mn-lt"/>
                          <a:ea typeface="+mn-ea"/>
                          <a:cs typeface="+mn-cs"/>
                        </a:rPr>
                        <a:t> : </a:t>
                      </a:r>
                      <a:r>
                        <a:rPr lang="fr-FR" sz="1800" b="1" kern="1200" dirty="0" smtClean="0">
                          <a:solidFill>
                            <a:schemeClr val="dk1"/>
                          </a:solidFill>
                          <a:effectLst/>
                          <a:latin typeface="+mn-lt"/>
                          <a:ea typeface="+mn-ea"/>
                          <a:cs typeface="+mn-cs"/>
                        </a:rPr>
                        <a:t>OFF_main.py</a:t>
                      </a:r>
                      <a:endParaRPr lang="fr-FR" dirty="0"/>
                    </a:p>
                  </a:txBody>
                  <a:tcPr/>
                </a:tc>
                <a:tc>
                  <a:txBody>
                    <a:bodyPr/>
                    <a:lstStyle/>
                    <a:p>
                      <a:r>
                        <a:rPr lang="fr-FR" dirty="0"/>
                        <a:t>Fichier principal permettant l’exécution du </a:t>
                      </a:r>
                      <a:r>
                        <a:rPr lang="fr-FR" dirty="0" smtClean="0"/>
                        <a:t>programme</a:t>
                      </a:r>
                      <a:endParaRPr lang="fr-FR" dirty="0"/>
                    </a:p>
                  </a:txBody>
                  <a:tcPr/>
                </a:tc>
                <a:extLst>
                  <a:ext uri="{0D108BD9-81ED-4DB2-BD59-A6C34878D82A}">
                    <a16:rowId xmlns:a16="http://schemas.microsoft.com/office/drawing/2014/main" xmlns="" val="3351884718"/>
                  </a:ext>
                </a:extLst>
              </a:tr>
              <a:tr h="281655">
                <a:tc>
                  <a:txBody>
                    <a:bodyPr/>
                    <a:lstStyle/>
                    <a:p>
                      <a:r>
                        <a:rPr lang="fr-FR" sz="1800" i="1" kern="1200" dirty="0">
                          <a:solidFill>
                            <a:schemeClr val="dk1"/>
                          </a:solidFill>
                          <a:effectLst/>
                          <a:latin typeface="+mn-lt"/>
                          <a:ea typeface="+mn-ea"/>
                          <a:cs typeface="+mn-cs"/>
                        </a:rPr>
                        <a:t>Fichier</a:t>
                      </a:r>
                      <a:r>
                        <a:rPr lang="fr-FR" sz="1800" kern="1200" dirty="0">
                          <a:solidFill>
                            <a:schemeClr val="dk1"/>
                          </a:solidFill>
                          <a:effectLst/>
                          <a:latin typeface="+mn-lt"/>
                          <a:ea typeface="+mn-ea"/>
                          <a:cs typeface="+mn-cs"/>
                        </a:rPr>
                        <a:t> : </a:t>
                      </a:r>
                      <a:r>
                        <a:rPr lang="fr-FR" sz="1800" b="1" kern="1200" dirty="0" smtClean="0">
                          <a:solidFill>
                            <a:schemeClr val="dk1"/>
                          </a:solidFill>
                          <a:effectLst/>
                          <a:latin typeface="+mn-lt"/>
                          <a:ea typeface="+mn-ea"/>
                          <a:cs typeface="+mn-cs"/>
                        </a:rPr>
                        <a:t>bdd_mysql.py</a:t>
                      </a:r>
                      <a:endParaRPr lang="fr-FR" dirty="0"/>
                    </a:p>
                  </a:txBody>
                  <a:tcPr/>
                </a:tc>
                <a:tc>
                  <a:txBody>
                    <a:bodyPr/>
                    <a:lstStyle/>
                    <a:p>
                      <a:r>
                        <a:rPr lang="fr-FR" sz="1800" dirty="0"/>
                        <a:t>Permet </a:t>
                      </a:r>
                      <a:r>
                        <a:rPr lang="fr-FR" sz="1800" dirty="0" smtClean="0"/>
                        <a:t>de</a:t>
                      </a:r>
                      <a:r>
                        <a:rPr lang="fr-FR" sz="1800" baseline="0" dirty="0" smtClean="0"/>
                        <a:t> créer l’objet connexion avec la base de donnée</a:t>
                      </a:r>
                      <a:endParaRPr lang="fr-FR" sz="1800" dirty="0"/>
                    </a:p>
                  </a:txBody>
                  <a:tcPr/>
                </a:tc>
                <a:extLst>
                  <a:ext uri="{0D108BD9-81ED-4DB2-BD59-A6C34878D82A}">
                    <a16:rowId xmlns:a16="http://schemas.microsoft.com/office/drawing/2014/main" xmlns="" val="3197592090"/>
                  </a:ext>
                </a:extLst>
              </a:tr>
              <a:tr h="370840">
                <a:tc>
                  <a:txBody>
                    <a:bodyPr/>
                    <a:lstStyle/>
                    <a:p>
                      <a:r>
                        <a:rPr lang="fr-FR" sz="1800" i="1" kern="1200" dirty="0">
                          <a:solidFill>
                            <a:schemeClr val="dk1"/>
                          </a:solidFill>
                          <a:effectLst/>
                          <a:latin typeface="+mn-lt"/>
                          <a:ea typeface="+mn-ea"/>
                          <a:cs typeface="+mn-cs"/>
                        </a:rPr>
                        <a:t>Fichier</a:t>
                      </a:r>
                      <a:r>
                        <a:rPr lang="fr-FR" sz="1800" kern="1200" dirty="0">
                          <a:solidFill>
                            <a:schemeClr val="dk1"/>
                          </a:solidFill>
                          <a:effectLst/>
                          <a:latin typeface="+mn-lt"/>
                          <a:ea typeface="+mn-ea"/>
                          <a:cs typeface="+mn-cs"/>
                        </a:rPr>
                        <a:t> : </a:t>
                      </a:r>
                      <a:r>
                        <a:rPr lang="fr-FR" sz="1800" b="1" kern="1200" dirty="0" smtClean="0">
                          <a:solidFill>
                            <a:schemeClr val="dk1"/>
                          </a:solidFill>
                          <a:effectLst/>
                          <a:latin typeface="+mn-lt"/>
                          <a:ea typeface="+mn-ea"/>
                          <a:cs typeface="+mn-cs"/>
                        </a:rPr>
                        <a:t>class_affichage.py</a:t>
                      </a:r>
                      <a:endParaRPr lang="fr-FR" dirty="0"/>
                    </a:p>
                  </a:txBody>
                  <a:tcPr/>
                </a:tc>
                <a:tc>
                  <a:txBody>
                    <a:bodyPr/>
                    <a:lstStyle/>
                    <a:p>
                      <a:r>
                        <a:rPr lang="fr-FR" sz="1800" kern="1200" dirty="0">
                          <a:solidFill>
                            <a:schemeClr val="dk1"/>
                          </a:solidFill>
                          <a:effectLst/>
                          <a:latin typeface="+mn-lt"/>
                          <a:ea typeface="+mn-ea"/>
                          <a:cs typeface="+mn-cs"/>
                        </a:rPr>
                        <a:t>Permet </a:t>
                      </a:r>
                      <a:r>
                        <a:rPr lang="fr-FR" sz="1800" kern="1200" dirty="0" smtClean="0">
                          <a:solidFill>
                            <a:schemeClr val="dk1"/>
                          </a:solidFill>
                          <a:effectLst/>
                          <a:latin typeface="+mn-lt"/>
                          <a:ea typeface="+mn-ea"/>
                          <a:cs typeface="+mn-cs"/>
                        </a:rPr>
                        <a:t>de</a:t>
                      </a:r>
                      <a:r>
                        <a:rPr lang="fr-FR" sz="1800" kern="1200" baseline="0" dirty="0" smtClean="0">
                          <a:solidFill>
                            <a:schemeClr val="dk1"/>
                          </a:solidFill>
                          <a:effectLst/>
                          <a:latin typeface="+mn-lt"/>
                          <a:ea typeface="+mn-ea"/>
                          <a:cs typeface="+mn-cs"/>
                        </a:rPr>
                        <a:t> créer l’objet « </a:t>
                      </a:r>
                      <a:r>
                        <a:rPr lang="fr-FR" sz="1800" kern="1200" baseline="0" dirty="0" err="1" smtClean="0">
                          <a:solidFill>
                            <a:schemeClr val="dk1"/>
                          </a:solidFill>
                          <a:effectLst/>
                          <a:latin typeface="+mn-lt"/>
                          <a:ea typeface="+mn-ea"/>
                          <a:cs typeface="+mn-cs"/>
                        </a:rPr>
                        <a:t>ecran</a:t>
                      </a:r>
                      <a:r>
                        <a:rPr lang="fr-FR" sz="1800" kern="1200" baseline="0" dirty="0" smtClean="0">
                          <a:solidFill>
                            <a:schemeClr val="dk1"/>
                          </a:solidFill>
                          <a:effectLst/>
                          <a:latin typeface="+mn-lt"/>
                          <a:ea typeface="+mn-ea"/>
                          <a:cs typeface="+mn-cs"/>
                        </a:rPr>
                        <a:t> »</a:t>
                      </a:r>
                      <a:endParaRPr lang="fr-FR" dirty="0"/>
                    </a:p>
                  </a:txBody>
                  <a:tcPr/>
                </a:tc>
                <a:extLst>
                  <a:ext uri="{0D108BD9-81ED-4DB2-BD59-A6C34878D82A}">
                    <a16:rowId xmlns:a16="http://schemas.microsoft.com/office/drawing/2014/main" xmlns="" val="435655134"/>
                  </a:ext>
                </a:extLst>
              </a:tr>
              <a:tr h="145753">
                <a:tc>
                  <a:txBody>
                    <a:bodyPr/>
                    <a:lstStyle/>
                    <a:p>
                      <a:r>
                        <a:rPr lang="fr-FR" sz="1800" i="1" kern="1200" dirty="0">
                          <a:solidFill>
                            <a:schemeClr val="dk1"/>
                          </a:solidFill>
                          <a:effectLst/>
                          <a:latin typeface="+mn-lt"/>
                          <a:ea typeface="+mn-ea"/>
                          <a:cs typeface="+mn-cs"/>
                        </a:rPr>
                        <a:t>Fichier </a:t>
                      </a:r>
                      <a:r>
                        <a:rPr lang="fr-FR" sz="1800" kern="1200" dirty="0">
                          <a:solidFill>
                            <a:schemeClr val="dk1"/>
                          </a:solidFill>
                          <a:effectLst/>
                          <a:latin typeface="+mn-lt"/>
                          <a:ea typeface="+mn-ea"/>
                          <a:cs typeface="+mn-cs"/>
                        </a:rPr>
                        <a:t>: </a:t>
                      </a:r>
                      <a:r>
                        <a:rPr lang="fr-FR" sz="1800" b="1" kern="1200" dirty="0" smtClean="0">
                          <a:solidFill>
                            <a:schemeClr val="dk1"/>
                          </a:solidFill>
                          <a:effectLst/>
                          <a:latin typeface="+mn-lt"/>
                          <a:ea typeface="+mn-ea"/>
                          <a:cs typeface="+mn-cs"/>
                        </a:rPr>
                        <a:t>class_requete.py</a:t>
                      </a:r>
                      <a:endParaRPr lang="fr-FR" dirty="0"/>
                    </a:p>
                  </a:txBody>
                  <a:tcPr/>
                </a:tc>
                <a:tc>
                  <a:txBody>
                    <a:bodyPr/>
                    <a:lstStyle/>
                    <a:p>
                      <a:r>
                        <a:rPr lang="fr-FR" sz="1800" kern="1200" dirty="0" smtClean="0">
                          <a:solidFill>
                            <a:schemeClr val="dk1"/>
                          </a:solidFill>
                          <a:effectLst/>
                          <a:latin typeface="+mn-lt"/>
                          <a:ea typeface="+mn-ea"/>
                          <a:cs typeface="+mn-cs"/>
                        </a:rPr>
                        <a:t>Permet</a:t>
                      </a:r>
                      <a:r>
                        <a:rPr lang="fr-FR" sz="1800" kern="1200" baseline="0" dirty="0" smtClean="0">
                          <a:solidFill>
                            <a:schemeClr val="dk1"/>
                          </a:solidFill>
                          <a:effectLst/>
                          <a:latin typeface="+mn-lt"/>
                          <a:ea typeface="+mn-ea"/>
                          <a:cs typeface="+mn-cs"/>
                        </a:rPr>
                        <a:t> de créer un objet requête</a:t>
                      </a:r>
                      <a:endParaRPr lang="fr-FR" dirty="0"/>
                    </a:p>
                  </a:txBody>
                  <a:tcPr/>
                </a:tc>
                <a:extLst>
                  <a:ext uri="{0D108BD9-81ED-4DB2-BD59-A6C34878D82A}">
                    <a16:rowId xmlns:a16="http://schemas.microsoft.com/office/drawing/2014/main" xmlns="" val="4129297186"/>
                  </a:ext>
                </a:extLst>
              </a:tr>
              <a:tr h="370840">
                <a:tc>
                  <a:txBody>
                    <a:bodyPr/>
                    <a:lstStyle/>
                    <a:p>
                      <a:r>
                        <a:rPr lang="fr-FR" sz="1800" i="1" kern="1200" dirty="0" smtClean="0">
                          <a:solidFill>
                            <a:schemeClr val="dk1"/>
                          </a:solidFill>
                          <a:effectLst/>
                          <a:latin typeface="+mn-lt"/>
                          <a:ea typeface="+mn-ea"/>
                          <a:cs typeface="+mn-cs"/>
                        </a:rPr>
                        <a:t>Fichier</a:t>
                      </a:r>
                      <a:r>
                        <a:rPr lang="fr-FR" sz="1800" i="1" kern="1200" baseline="0" dirty="0" smtClean="0">
                          <a:solidFill>
                            <a:schemeClr val="dk1"/>
                          </a:solidFill>
                          <a:effectLst/>
                          <a:latin typeface="+mn-lt"/>
                          <a:ea typeface="+mn-ea"/>
                          <a:cs typeface="+mn-cs"/>
                        </a:rPr>
                        <a:t> : config.ini</a:t>
                      </a:r>
                      <a:endParaRPr lang="fr-FR" dirty="0"/>
                    </a:p>
                  </a:txBody>
                  <a:tcPr/>
                </a:tc>
                <a:tc>
                  <a:txBody>
                    <a:bodyPr/>
                    <a:lstStyle/>
                    <a:p>
                      <a:r>
                        <a:rPr lang="fr-FR" sz="1800" kern="1200" dirty="0">
                          <a:solidFill>
                            <a:schemeClr val="dk1"/>
                          </a:solidFill>
                          <a:effectLst/>
                          <a:latin typeface="+mn-lt"/>
                          <a:ea typeface="+mn-ea"/>
                          <a:cs typeface="+mn-cs"/>
                        </a:rPr>
                        <a:t>Contient </a:t>
                      </a:r>
                      <a:r>
                        <a:rPr lang="fr-FR" sz="1800" kern="1200" dirty="0" smtClean="0">
                          <a:solidFill>
                            <a:schemeClr val="dk1"/>
                          </a:solidFill>
                          <a:effectLst/>
                          <a:latin typeface="+mn-lt"/>
                          <a:ea typeface="+mn-ea"/>
                          <a:cs typeface="+mn-cs"/>
                        </a:rPr>
                        <a:t>les</a:t>
                      </a:r>
                      <a:r>
                        <a:rPr lang="fr-FR" sz="1800" kern="1200" baseline="0" dirty="0" smtClean="0">
                          <a:solidFill>
                            <a:schemeClr val="dk1"/>
                          </a:solidFill>
                          <a:effectLst/>
                          <a:latin typeface="+mn-lt"/>
                          <a:ea typeface="+mn-ea"/>
                          <a:cs typeface="+mn-cs"/>
                        </a:rPr>
                        <a:t> informations </a:t>
                      </a:r>
                      <a:r>
                        <a:rPr lang="fr-FR" sz="1800" kern="1200" baseline="0" dirty="0" err="1" smtClean="0">
                          <a:solidFill>
                            <a:schemeClr val="dk1"/>
                          </a:solidFill>
                          <a:effectLst/>
                          <a:latin typeface="+mn-lt"/>
                          <a:ea typeface="+mn-ea"/>
                          <a:cs typeface="+mn-cs"/>
                        </a:rPr>
                        <a:t>éssentielles</a:t>
                      </a:r>
                      <a:r>
                        <a:rPr lang="fr-FR" sz="1800" kern="1200" baseline="0" dirty="0" smtClean="0">
                          <a:solidFill>
                            <a:schemeClr val="dk1"/>
                          </a:solidFill>
                          <a:effectLst/>
                          <a:latin typeface="+mn-lt"/>
                          <a:ea typeface="+mn-ea"/>
                          <a:cs typeface="+mn-cs"/>
                        </a:rPr>
                        <a:t> du programme</a:t>
                      </a:r>
                      <a:endParaRPr lang="fr-FR" dirty="0"/>
                    </a:p>
                  </a:txBody>
                  <a:tcPr/>
                </a:tc>
                <a:extLst>
                  <a:ext uri="{0D108BD9-81ED-4DB2-BD59-A6C34878D82A}">
                    <a16:rowId xmlns:a16="http://schemas.microsoft.com/office/drawing/2014/main" xmlns="" val="2652291361"/>
                  </a:ext>
                </a:extLst>
              </a:tr>
              <a:tr h="370840">
                <a:tc>
                  <a:txBody>
                    <a:bodyPr/>
                    <a:lstStyle/>
                    <a:p>
                      <a:r>
                        <a:rPr lang="fr-FR" sz="1800" i="1" kern="1200" dirty="0" smtClean="0">
                          <a:solidFill>
                            <a:schemeClr val="dk1"/>
                          </a:solidFill>
                          <a:effectLst/>
                          <a:latin typeface="+mn-lt"/>
                          <a:ea typeface="+mn-ea"/>
                          <a:cs typeface="+mn-cs"/>
                        </a:rPr>
                        <a:t>Fichier</a:t>
                      </a:r>
                      <a:r>
                        <a:rPr lang="fr-FR" sz="1800" i="1" kern="1200" baseline="0" dirty="0" smtClean="0">
                          <a:solidFill>
                            <a:schemeClr val="dk1"/>
                          </a:solidFill>
                          <a:effectLst/>
                          <a:latin typeface="+mn-lt"/>
                          <a:ea typeface="+mn-ea"/>
                          <a:cs typeface="+mn-cs"/>
                        </a:rPr>
                        <a:t> : </a:t>
                      </a:r>
                      <a:r>
                        <a:rPr lang="fr-FR" sz="1800" i="1" kern="1200" baseline="0" dirty="0" err="1" smtClean="0">
                          <a:solidFill>
                            <a:schemeClr val="dk1"/>
                          </a:solidFill>
                          <a:effectLst/>
                          <a:latin typeface="+mn-lt"/>
                          <a:ea typeface="+mn-ea"/>
                          <a:cs typeface="+mn-cs"/>
                        </a:rPr>
                        <a:t>script_sql.sql</a:t>
                      </a:r>
                      <a:endParaRPr lang="fr-FR" dirty="0"/>
                    </a:p>
                  </a:txBody>
                  <a:tcPr/>
                </a:tc>
                <a:tc>
                  <a:txBody>
                    <a:bodyPr/>
                    <a:lstStyle/>
                    <a:p>
                      <a:r>
                        <a:rPr lang="fr-FR" dirty="0" smtClean="0"/>
                        <a:t>Contient</a:t>
                      </a:r>
                      <a:r>
                        <a:rPr lang="fr-FR" baseline="0" dirty="0" smtClean="0"/>
                        <a:t> le script créant les tables de la base de donnée</a:t>
                      </a:r>
                      <a:endParaRPr lang="fr-FR" dirty="0"/>
                    </a:p>
                  </a:txBody>
                  <a:tcPr/>
                </a:tc>
                <a:extLst>
                  <a:ext uri="{0D108BD9-81ED-4DB2-BD59-A6C34878D82A}">
                    <a16:rowId xmlns:a16="http://schemas.microsoft.com/office/drawing/2014/main" xmlns="" val="760803174"/>
                  </a:ext>
                </a:extLst>
              </a:tr>
            </a:tbl>
          </a:graphicData>
        </a:graphic>
      </p:graphicFrame>
    </p:spTree>
    <p:extLst>
      <p:ext uri="{BB962C8B-B14F-4D97-AF65-F5344CB8AC3E}">
        <p14:creationId xmlns:p14="http://schemas.microsoft.com/office/powerpoint/2010/main" val="4205259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xmlns="" id="{82275658-FCBD-45F3-A636-08745D1A07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ZoneTexte 5">
            <a:extLst>
              <a:ext uri="{FF2B5EF4-FFF2-40B4-BE49-F238E27FC236}">
                <a16:creationId xmlns:a16="http://schemas.microsoft.com/office/drawing/2014/main" xmlns="" id="{3C8F77B5-B9D1-4EBB-ABF3-90F9065E9230}"/>
              </a:ext>
            </a:extLst>
          </p:cNvPr>
          <p:cNvSpPr txBox="1"/>
          <p:nvPr/>
        </p:nvSpPr>
        <p:spPr>
          <a:xfrm>
            <a:off x="1359017" y="784374"/>
            <a:ext cx="2416029"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Difficultés rencontrées</a:t>
            </a:r>
          </a:p>
        </p:txBody>
      </p:sp>
      <p:sp>
        <p:nvSpPr>
          <p:cNvPr id="8" name="ZoneTexte 7">
            <a:extLst>
              <a:ext uri="{FF2B5EF4-FFF2-40B4-BE49-F238E27FC236}">
                <a16:creationId xmlns:a16="http://schemas.microsoft.com/office/drawing/2014/main" xmlns="" id="{6CEF05A9-1000-4E2A-B16D-0DB4E3913E70}"/>
              </a:ext>
            </a:extLst>
          </p:cNvPr>
          <p:cNvSpPr txBox="1"/>
          <p:nvPr/>
        </p:nvSpPr>
        <p:spPr>
          <a:xfrm>
            <a:off x="427839" y="1305133"/>
            <a:ext cx="10687574" cy="4185761"/>
          </a:xfrm>
          <a:prstGeom prst="rect">
            <a:avLst/>
          </a:prstGeom>
          <a:noFill/>
        </p:spPr>
        <p:txBody>
          <a:bodyPr wrap="square" rtlCol="0">
            <a:spAutoFit/>
          </a:bodyPr>
          <a:lstStyle/>
          <a:p>
            <a:r>
              <a:rPr lang="fr-FR" sz="1400" b="1" dirty="0" smtClean="0"/>
              <a:t>Construction de la base </a:t>
            </a:r>
            <a:r>
              <a:rPr lang="fr-FR" sz="1400" dirty="0" smtClean="0"/>
              <a:t>:</a:t>
            </a:r>
          </a:p>
          <a:p>
            <a:r>
              <a:rPr lang="fr-FR" sz="1400" dirty="0" smtClean="0"/>
              <a:t>        - </a:t>
            </a:r>
            <a:r>
              <a:rPr lang="fr-FR" sz="1400" dirty="0" smtClean="0"/>
              <a:t>Etablir un schéma relationnel : Définition de chaque champs, définir les différentes clés, pensée aux différentes relations entre les tables</a:t>
            </a:r>
          </a:p>
          <a:p>
            <a:r>
              <a:rPr lang="fr-FR" sz="1400" dirty="0" smtClean="0"/>
              <a:t>        - Créer le script </a:t>
            </a:r>
            <a:r>
              <a:rPr lang="fr-FR" sz="1400" dirty="0" err="1" smtClean="0"/>
              <a:t>sql</a:t>
            </a:r>
            <a:r>
              <a:rPr lang="fr-FR" sz="1400" dirty="0" smtClean="0"/>
              <a:t> : construction de la base directement dans le code, puis intégration du script</a:t>
            </a:r>
          </a:p>
          <a:p>
            <a:r>
              <a:rPr lang="fr-FR" sz="1400" dirty="0" smtClean="0"/>
              <a:t>        - Intégrer le jeu de donnée dans la base : Création des requêtes à partir d’un dictionnaire</a:t>
            </a:r>
          </a:p>
          <a:p>
            <a:endParaRPr lang="fr-FR" sz="1400" dirty="0"/>
          </a:p>
          <a:p>
            <a:r>
              <a:rPr lang="fr-FR" sz="1400" b="1" dirty="0" smtClean="0"/>
              <a:t>Algorithme du programme</a:t>
            </a:r>
            <a:r>
              <a:rPr lang="fr-FR" sz="1400" dirty="0" smtClean="0"/>
              <a:t>:</a:t>
            </a:r>
          </a:p>
          <a:p>
            <a:r>
              <a:rPr lang="fr-FR" sz="1400" dirty="0" smtClean="0"/>
              <a:t>        - Création de classe permettant de gérer chaque partie du programme : l’affichage, la base de donnée, les requêtes API</a:t>
            </a:r>
          </a:p>
          <a:p>
            <a:r>
              <a:rPr lang="fr-FR" sz="1400" dirty="0"/>
              <a:t> </a:t>
            </a:r>
            <a:r>
              <a:rPr lang="fr-FR" sz="1400" dirty="0" smtClean="0"/>
              <a:t>       - Chaque classe fait appel à un constructeur pour générer les objets du programme.</a:t>
            </a:r>
          </a:p>
          <a:p>
            <a:endParaRPr lang="fr-FR" sz="1400" dirty="0"/>
          </a:p>
          <a:p>
            <a:r>
              <a:rPr lang="fr-FR" sz="1400" b="1" dirty="0" smtClean="0"/>
              <a:t>Utilisation de « </a:t>
            </a:r>
            <a:r>
              <a:rPr lang="fr-FR" sz="1400" b="1" dirty="0" err="1" smtClean="0"/>
              <a:t>configparser</a:t>
            </a:r>
            <a:r>
              <a:rPr lang="fr-FR" sz="1400" dirty="0" smtClean="0"/>
              <a:t> »  :</a:t>
            </a:r>
          </a:p>
          <a:p>
            <a:r>
              <a:rPr lang="fr-FR" sz="1400" dirty="0" smtClean="0"/>
              <a:t>        - Beaucoup de donnée alourdissant le code, donnée sensible gênant à la bonne compréhension du code</a:t>
            </a:r>
          </a:p>
          <a:p>
            <a:r>
              <a:rPr lang="fr-FR" sz="1400" dirty="0"/>
              <a:t> </a:t>
            </a:r>
            <a:r>
              <a:rPr lang="fr-FR" sz="1400" dirty="0" smtClean="0"/>
              <a:t>       - Utilisation de « </a:t>
            </a:r>
            <a:r>
              <a:rPr lang="fr-FR" sz="1400" dirty="0" err="1" smtClean="0"/>
              <a:t>configparser</a:t>
            </a:r>
            <a:r>
              <a:rPr lang="fr-FR" sz="1400" dirty="0" smtClean="0"/>
              <a:t> »  pour ramener des données utile au programme, tel que les codes de connexion (user, host…)</a:t>
            </a:r>
          </a:p>
          <a:p>
            <a:endParaRPr lang="fr-FR" sz="1400" dirty="0" smtClean="0"/>
          </a:p>
          <a:p>
            <a:r>
              <a:rPr lang="fr-FR" sz="1400" b="1" dirty="0" smtClean="0"/>
              <a:t>Appréhender les résultats de l’API Open Food </a:t>
            </a:r>
            <a:r>
              <a:rPr lang="fr-FR" sz="1400" b="1" dirty="0" err="1" smtClean="0"/>
              <a:t>Facts</a:t>
            </a:r>
            <a:r>
              <a:rPr lang="fr-FR" sz="1400" b="1" dirty="0" smtClean="0"/>
              <a:t> </a:t>
            </a:r>
            <a:r>
              <a:rPr lang="fr-FR" sz="1400" dirty="0" smtClean="0"/>
              <a:t>:</a:t>
            </a:r>
          </a:p>
          <a:p>
            <a:r>
              <a:rPr lang="fr-FR" sz="1400" dirty="0"/>
              <a:t> </a:t>
            </a:r>
            <a:r>
              <a:rPr lang="fr-FR" sz="1400" dirty="0" smtClean="0"/>
              <a:t>       - Nombreux champs en double, en triple</a:t>
            </a:r>
          </a:p>
          <a:p>
            <a:r>
              <a:rPr lang="fr-FR" sz="1400" dirty="0"/>
              <a:t> </a:t>
            </a:r>
            <a:r>
              <a:rPr lang="fr-FR" sz="1400" dirty="0" smtClean="0"/>
              <a:t>       - Champs pouvant posséder différentes appellations </a:t>
            </a:r>
          </a:p>
          <a:p>
            <a:r>
              <a:rPr lang="fr-FR" sz="1400" dirty="0" smtClean="0"/>
              <a:t>        - Sélection d’un jeu de donnée utilisable pour le projet</a:t>
            </a:r>
            <a:endParaRPr lang="fr-FR" sz="1400" dirty="0"/>
          </a:p>
          <a:p>
            <a:endParaRPr lang="fr-FR" sz="1400" dirty="0" smtClean="0"/>
          </a:p>
          <a:p>
            <a:endParaRPr lang="fr-FR" sz="1400" dirty="0"/>
          </a:p>
        </p:txBody>
      </p:sp>
    </p:spTree>
    <p:extLst>
      <p:ext uri="{BB962C8B-B14F-4D97-AF65-F5344CB8AC3E}">
        <p14:creationId xmlns:p14="http://schemas.microsoft.com/office/powerpoint/2010/main" val="3349010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stretch>
            <a:fillRect/>
          </a:stretch>
        </p:blipFill>
        <p:spPr>
          <a:xfrm>
            <a:off x="-529" y="-297"/>
            <a:ext cx="12193057" cy="6858594"/>
          </a:xfrm>
          <a:prstGeom prst="rect">
            <a:avLst/>
          </a:prstGeom>
        </p:spPr>
      </p:pic>
      <p:sp>
        <p:nvSpPr>
          <p:cNvPr id="6" name="ZoneTexte 5">
            <a:extLst>
              <a:ext uri="{FF2B5EF4-FFF2-40B4-BE49-F238E27FC236}">
                <a16:creationId xmlns:a16="http://schemas.microsoft.com/office/drawing/2014/main" xmlns="" id="{35314E7C-7EF7-4E5B-938E-90700FD5D181}"/>
              </a:ext>
            </a:extLst>
          </p:cNvPr>
          <p:cNvSpPr txBox="1"/>
          <p:nvPr/>
        </p:nvSpPr>
        <p:spPr>
          <a:xfrm>
            <a:off x="6229884" y="1320983"/>
            <a:ext cx="5016382" cy="3323987"/>
          </a:xfrm>
          <a:prstGeom prst="rect">
            <a:avLst/>
          </a:prstGeom>
          <a:noFill/>
        </p:spPr>
        <p:txBody>
          <a:bodyPr wrap="square" rtlCol="0">
            <a:spAutoFit/>
          </a:bodyPr>
          <a:lstStyle/>
          <a:p>
            <a:r>
              <a:rPr lang="fr-FR" sz="1400" dirty="0" smtClean="0"/>
              <a:t>Création du modèle relationnel de notre base de donnée</a:t>
            </a:r>
          </a:p>
          <a:p>
            <a:pPr marL="285750" indent="-285750">
              <a:buFontTx/>
              <a:buChar char="-"/>
            </a:pPr>
            <a:r>
              <a:rPr lang="fr-FR" sz="1400" dirty="0" smtClean="0"/>
              <a:t>Quatre tables : Produits, Catégories, Vendeurs, </a:t>
            </a:r>
            <a:r>
              <a:rPr lang="fr-FR" sz="1400" dirty="0" err="1" smtClean="0"/>
              <a:t>Substitut_save</a:t>
            </a:r>
            <a:endParaRPr lang="fr-FR" sz="1400" dirty="0" smtClean="0"/>
          </a:p>
          <a:p>
            <a:pPr marL="285750" indent="-285750">
              <a:buFontTx/>
              <a:buChar char="-"/>
            </a:pPr>
            <a:r>
              <a:rPr lang="fr-FR" sz="1400" dirty="0" smtClean="0"/>
              <a:t>Deux tables servant de jointure :</a:t>
            </a:r>
          </a:p>
          <a:p>
            <a:pPr marL="742950" lvl="1" indent="-285750">
              <a:buFontTx/>
              <a:buChar char="-"/>
            </a:pPr>
            <a:r>
              <a:rPr lang="fr-FR" sz="1400" dirty="0" err="1" smtClean="0"/>
              <a:t>Tbl_jointure_categorie_produits</a:t>
            </a:r>
            <a:endParaRPr lang="fr-FR" sz="1400" dirty="0" smtClean="0"/>
          </a:p>
          <a:p>
            <a:pPr marL="742950" lvl="1" indent="-285750">
              <a:buFontTx/>
              <a:buChar char="-"/>
            </a:pPr>
            <a:r>
              <a:rPr lang="fr-FR" sz="1400" dirty="0" err="1" smtClean="0"/>
              <a:t>Tbl_jointure_vendeurs_produits</a:t>
            </a:r>
            <a:endParaRPr lang="fr-FR" sz="1400" dirty="0" smtClean="0"/>
          </a:p>
          <a:p>
            <a:pPr marL="742950" lvl="1" indent="-285750">
              <a:buFontTx/>
              <a:buChar char="-"/>
            </a:pPr>
            <a:endParaRPr lang="fr-FR" sz="1400" dirty="0"/>
          </a:p>
          <a:p>
            <a:pPr marL="742950" lvl="1" indent="-285750">
              <a:buFontTx/>
              <a:buChar char="-"/>
            </a:pPr>
            <a:r>
              <a:rPr lang="fr-FR" sz="1400" dirty="0" smtClean="0"/>
              <a:t>La jointure un vers plusieurs pour les catégories et les vendeurs</a:t>
            </a:r>
          </a:p>
          <a:p>
            <a:pPr marL="742950" lvl="1" indent="-285750">
              <a:buFontTx/>
              <a:buChar char="-"/>
            </a:pPr>
            <a:r>
              <a:rPr lang="fr-FR" sz="1400" dirty="0" smtClean="0"/>
              <a:t>Relation un à un pour la table produits vers </a:t>
            </a:r>
            <a:r>
              <a:rPr lang="fr-FR" sz="1400" dirty="0" err="1" smtClean="0"/>
              <a:t>Subistut_save</a:t>
            </a:r>
            <a:endParaRPr lang="fr-FR" sz="1400" dirty="0" smtClean="0"/>
          </a:p>
          <a:p>
            <a:pPr lvl="1"/>
            <a:endParaRPr lang="fr-FR" sz="1400" dirty="0"/>
          </a:p>
          <a:p>
            <a:pPr lvl="1"/>
            <a:r>
              <a:rPr lang="fr-FR" sz="1400" dirty="0" smtClean="0"/>
              <a:t>Les id sont toutes des PRIMARY KEY</a:t>
            </a:r>
          </a:p>
          <a:p>
            <a:pPr lvl="1"/>
            <a:r>
              <a:rPr lang="fr-FR" sz="1400" dirty="0" smtClean="0"/>
              <a:t>Des clés secondaires ont été misent dans les tables de jointures pour éviter toutes suppression malencontreuse.</a:t>
            </a:r>
          </a:p>
          <a:p>
            <a:pPr lvl="1"/>
            <a:r>
              <a:rPr lang="fr-FR" sz="1400" dirty="0" smtClean="0"/>
              <a:t> </a:t>
            </a:r>
            <a:endParaRPr lang="fr-FR" sz="1400" dirty="0"/>
          </a:p>
        </p:txBody>
      </p:sp>
      <p:sp>
        <p:nvSpPr>
          <p:cNvPr id="7" name="ZoneTexte 6">
            <a:extLst>
              <a:ext uri="{FF2B5EF4-FFF2-40B4-BE49-F238E27FC236}">
                <a16:creationId xmlns:a16="http://schemas.microsoft.com/office/drawing/2014/main" xmlns="" id="{D8067854-A527-4D83-BC36-205A0EEF1567}"/>
              </a:ext>
            </a:extLst>
          </p:cNvPr>
          <p:cNvSpPr txBox="1"/>
          <p:nvPr/>
        </p:nvSpPr>
        <p:spPr>
          <a:xfrm>
            <a:off x="1493241" y="723896"/>
            <a:ext cx="2046914"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Mise en place</a:t>
            </a: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90315"/>
            <a:ext cx="7970378" cy="4398638"/>
          </a:xfrm>
          <a:prstGeom prst="rect">
            <a:avLst/>
          </a:prstGeom>
        </p:spPr>
      </p:pic>
    </p:spTree>
    <p:extLst>
      <p:ext uri="{BB962C8B-B14F-4D97-AF65-F5344CB8AC3E}">
        <p14:creationId xmlns:p14="http://schemas.microsoft.com/office/powerpoint/2010/main" val="2234601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xmlns="" id="{F4CE69E4-0B1D-48B3-9E30-0C2194F6E9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ZoneTexte 5">
            <a:extLst>
              <a:ext uri="{FF2B5EF4-FFF2-40B4-BE49-F238E27FC236}">
                <a16:creationId xmlns:a16="http://schemas.microsoft.com/office/drawing/2014/main" xmlns="" id="{FFE6F53D-AFC9-4B0E-891A-1147C591D4B6}"/>
              </a:ext>
            </a:extLst>
          </p:cNvPr>
          <p:cNvSpPr txBox="1"/>
          <p:nvPr/>
        </p:nvSpPr>
        <p:spPr>
          <a:xfrm>
            <a:off x="1400963" y="801152"/>
            <a:ext cx="2642532"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Résolution des problèmes</a:t>
            </a:r>
          </a:p>
        </p:txBody>
      </p:sp>
      <p:graphicFrame>
        <p:nvGraphicFramePr>
          <p:cNvPr id="7" name="Tableau 7">
            <a:extLst>
              <a:ext uri="{FF2B5EF4-FFF2-40B4-BE49-F238E27FC236}">
                <a16:creationId xmlns:a16="http://schemas.microsoft.com/office/drawing/2014/main" xmlns="" id="{C41621A8-9DFC-481D-9C05-69C7510FFE2E}"/>
              </a:ext>
            </a:extLst>
          </p:cNvPr>
          <p:cNvGraphicFramePr>
            <a:graphicFrameLocks noGrp="1"/>
          </p:cNvGraphicFramePr>
          <p:nvPr>
            <p:extLst>
              <p:ext uri="{D42A27DB-BD31-4B8C-83A1-F6EECF244321}">
                <p14:modId xmlns:p14="http://schemas.microsoft.com/office/powerpoint/2010/main" val="4096791004"/>
              </p:ext>
            </p:extLst>
          </p:nvPr>
        </p:nvGraphicFramePr>
        <p:xfrm>
          <a:off x="167780" y="1484851"/>
          <a:ext cx="10981189" cy="3931920"/>
        </p:xfrm>
        <a:graphic>
          <a:graphicData uri="http://schemas.openxmlformats.org/drawingml/2006/table">
            <a:tbl>
              <a:tblPr firstRow="1" bandRow="1">
                <a:tableStyleId>{5C22544A-7EE6-4342-B048-85BDC9FD1C3A}</a:tableStyleId>
              </a:tblPr>
              <a:tblGrid>
                <a:gridCol w="4169328">
                  <a:extLst>
                    <a:ext uri="{9D8B030D-6E8A-4147-A177-3AD203B41FA5}">
                      <a16:colId xmlns:a16="http://schemas.microsoft.com/office/drawing/2014/main" xmlns="" val="1396360635"/>
                    </a:ext>
                  </a:extLst>
                </a:gridCol>
                <a:gridCol w="6811861">
                  <a:extLst>
                    <a:ext uri="{9D8B030D-6E8A-4147-A177-3AD203B41FA5}">
                      <a16:colId xmlns:a16="http://schemas.microsoft.com/office/drawing/2014/main" xmlns="" val="3888472393"/>
                    </a:ext>
                  </a:extLst>
                </a:gridCol>
              </a:tblGrid>
              <a:tr h="134161">
                <a:tc>
                  <a:txBody>
                    <a:bodyPr/>
                    <a:lstStyle/>
                    <a:p>
                      <a:pPr algn="ctr"/>
                      <a:r>
                        <a:rPr lang="fr-FR" dirty="0"/>
                        <a:t>Difficultés</a:t>
                      </a:r>
                    </a:p>
                  </a:txBody>
                  <a:tcPr/>
                </a:tc>
                <a:tc>
                  <a:txBody>
                    <a:bodyPr/>
                    <a:lstStyle/>
                    <a:p>
                      <a:pPr algn="ctr"/>
                      <a:r>
                        <a:rPr lang="fr-FR" dirty="0"/>
                        <a:t>Résolution</a:t>
                      </a:r>
                    </a:p>
                  </a:txBody>
                  <a:tcPr/>
                </a:tc>
                <a:extLst>
                  <a:ext uri="{0D108BD9-81ED-4DB2-BD59-A6C34878D82A}">
                    <a16:rowId xmlns:a16="http://schemas.microsoft.com/office/drawing/2014/main" xmlns="" val="3635073829"/>
                  </a:ext>
                </a:extLst>
              </a:tr>
              <a:tr h="370840">
                <a:tc>
                  <a:txBody>
                    <a:bodyPr/>
                    <a:lstStyle/>
                    <a:p>
                      <a:r>
                        <a:rPr lang="fr-FR" dirty="0"/>
                        <a:t>Découpage du programme</a:t>
                      </a:r>
                    </a:p>
                  </a:txBody>
                  <a:tcPr/>
                </a:tc>
                <a:tc>
                  <a:txBody>
                    <a:bodyPr/>
                    <a:lstStyle/>
                    <a:p>
                      <a:r>
                        <a:rPr lang="fr-FR" dirty="0" smtClean="0"/>
                        <a:t>Utilisation de trois classes pour le projet : Affichage, requête, </a:t>
                      </a:r>
                      <a:r>
                        <a:rPr lang="fr-FR" dirty="0" err="1" smtClean="0"/>
                        <a:t>mysql</a:t>
                      </a:r>
                      <a:endParaRPr lang="fr-FR" dirty="0" smtClean="0"/>
                    </a:p>
                    <a:p>
                      <a:r>
                        <a:rPr lang="fr-FR" i="1" dirty="0" smtClean="0"/>
                        <a:t>Utilisation d’un constructeur __</a:t>
                      </a:r>
                      <a:r>
                        <a:rPr lang="fr-FR" i="1" dirty="0" err="1" smtClean="0"/>
                        <a:t>ini</a:t>
                      </a:r>
                      <a:r>
                        <a:rPr lang="fr-FR" i="1" dirty="0" smtClean="0"/>
                        <a:t>__ dans chaque classes, permettant</a:t>
                      </a:r>
                      <a:r>
                        <a:rPr lang="fr-FR" i="1" baseline="0" dirty="0" smtClean="0"/>
                        <a:t> d’instancier les différents objets. A cela nous avons ajouté une classe main permettant de circonscrire le code de lancement (OFF_main.py).</a:t>
                      </a:r>
                      <a:endParaRPr lang="fr-FR" i="1" dirty="0"/>
                    </a:p>
                  </a:txBody>
                  <a:tcPr/>
                </a:tc>
                <a:extLst>
                  <a:ext uri="{0D108BD9-81ED-4DB2-BD59-A6C34878D82A}">
                    <a16:rowId xmlns:a16="http://schemas.microsoft.com/office/drawing/2014/main" xmlns="" val="2609215921"/>
                  </a:ext>
                </a:extLst>
              </a:tr>
              <a:tr h="370840">
                <a:tc>
                  <a:txBody>
                    <a:bodyPr/>
                    <a:lstStyle/>
                    <a:p>
                      <a:r>
                        <a:rPr lang="fr-FR" dirty="0" smtClean="0"/>
                        <a:t>API Open Food </a:t>
                      </a:r>
                      <a:r>
                        <a:rPr lang="fr-FR" dirty="0" err="1" smtClean="0"/>
                        <a:t>Facts</a:t>
                      </a:r>
                      <a:endParaRPr lang="fr-FR" dirty="0"/>
                    </a:p>
                  </a:txBody>
                  <a:tcPr/>
                </a:tc>
                <a:tc>
                  <a:txBody>
                    <a:bodyPr/>
                    <a:lstStyle/>
                    <a:p>
                      <a:r>
                        <a:rPr lang="fr-FR" dirty="0" smtClean="0"/>
                        <a:t>Nous</a:t>
                      </a:r>
                      <a:r>
                        <a:rPr lang="fr-FR" baseline="0" dirty="0" smtClean="0"/>
                        <a:t> avons sélectionner 5 catégories d’aliment, puis nous avons récupérer qu’un nombre restreint de champs pour le programme. Ce qui nous intéressait était : Nom, les valeurs énergétiques, le </a:t>
                      </a:r>
                      <a:r>
                        <a:rPr lang="fr-FR" baseline="0" dirty="0" err="1" smtClean="0"/>
                        <a:t>nutri_score</a:t>
                      </a:r>
                      <a:r>
                        <a:rPr lang="fr-FR" baseline="0" dirty="0" smtClean="0"/>
                        <a:t> et le lien menant vers le site web de Open Food </a:t>
                      </a:r>
                      <a:r>
                        <a:rPr lang="fr-FR" baseline="0" dirty="0" err="1" smtClean="0"/>
                        <a:t>Facts</a:t>
                      </a:r>
                      <a:r>
                        <a:rPr lang="fr-FR" baseline="0" dirty="0" smtClean="0"/>
                        <a:t>. </a:t>
                      </a:r>
                    </a:p>
                    <a:p>
                      <a:r>
                        <a:rPr lang="fr-FR" baseline="0" dirty="0" smtClean="0"/>
                        <a:t>Création d’un dictionnaire de produit qui serra réintégrer dans la base de donnée local.</a:t>
                      </a:r>
                      <a:endParaRPr lang="fr-FR" dirty="0"/>
                    </a:p>
                  </a:txBody>
                  <a:tcPr/>
                </a:tc>
                <a:extLst>
                  <a:ext uri="{0D108BD9-81ED-4DB2-BD59-A6C34878D82A}">
                    <a16:rowId xmlns:a16="http://schemas.microsoft.com/office/drawing/2014/main" xmlns="" val="3791437887"/>
                  </a:ext>
                </a:extLst>
              </a:tr>
              <a:tr h="370840">
                <a:tc>
                  <a:txBody>
                    <a:bodyPr/>
                    <a:lstStyle/>
                    <a:p>
                      <a:r>
                        <a:rPr lang="fr-FR" sz="1800" b="0" dirty="0" smtClean="0"/>
                        <a:t>Utilisation de « </a:t>
                      </a:r>
                      <a:r>
                        <a:rPr lang="fr-FR" sz="1800" b="0" dirty="0" err="1" smtClean="0"/>
                        <a:t>configparser</a:t>
                      </a:r>
                      <a:r>
                        <a:rPr lang="fr-FR" sz="1800" b="0" dirty="0" smtClean="0"/>
                        <a:t> » </a:t>
                      </a:r>
                      <a:endParaRPr lang="fr-FR" b="0" dirty="0"/>
                    </a:p>
                  </a:txBody>
                  <a:tcPr/>
                </a:tc>
                <a:tc>
                  <a:txBody>
                    <a:bodyPr/>
                    <a:lstStyle/>
                    <a:p>
                      <a:r>
                        <a:rPr lang="fr-FR" dirty="0" smtClean="0"/>
                        <a:t>Utilisation de ce module pour intégrer les données sensibles</a:t>
                      </a:r>
                      <a:r>
                        <a:rPr lang="fr-FR" baseline="0" dirty="0" smtClean="0"/>
                        <a:t> et les </a:t>
                      </a:r>
                      <a:r>
                        <a:rPr lang="fr-FR" baseline="0" dirty="0" err="1" smtClean="0"/>
                        <a:t>reutiliser</a:t>
                      </a:r>
                      <a:r>
                        <a:rPr lang="fr-FR" baseline="0" dirty="0" smtClean="0"/>
                        <a:t>.</a:t>
                      </a:r>
                      <a:endParaRPr lang="fr-FR" dirty="0"/>
                    </a:p>
                  </a:txBody>
                  <a:tcPr/>
                </a:tc>
              </a:tr>
            </a:tbl>
          </a:graphicData>
        </a:graphic>
      </p:graphicFrame>
    </p:spTree>
    <p:extLst>
      <p:ext uri="{BB962C8B-B14F-4D97-AF65-F5344CB8AC3E}">
        <p14:creationId xmlns:p14="http://schemas.microsoft.com/office/powerpoint/2010/main" val="1271221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xmlns="" id="{F4CE69E4-0B1D-48B3-9E30-0C2194F6E9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ZoneTexte 5">
            <a:extLst>
              <a:ext uri="{FF2B5EF4-FFF2-40B4-BE49-F238E27FC236}">
                <a16:creationId xmlns:a16="http://schemas.microsoft.com/office/drawing/2014/main" xmlns="" id="{3C8F77B5-B9D1-4EBB-ABF3-90F9065E9230}"/>
              </a:ext>
            </a:extLst>
          </p:cNvPr>
          <p:cNvSpPr txBox="1"/>
          <p:nvPr/>
        </p:nvSpPr>
        <p:spPr>
          <a:xfrm>
            <a:off x="1359017" y="784374"/>
            <a:ext cx="2416029"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L</a:t>
            </a:r>
            <a:r>
              <a:rPr lang="fr-FR" b="1" u="sng" dirty="0" smtClean="0">
                <a:solidFill>
                  <a:schemeClr val="accent1">
                    <a:lumMod val="50000"/>
                  </a:schemeClr>
                </a:solidFill>
                <a:effectLst>
                  <a:outerShdw blurRad="38100" dist="38100" dir="2700000" algn="tl">
                    <a:srgbClr val="000000">
                      <a:alpha val="43137"/>
                    </a:srgbClr>
                  </a:outerShdw>
                </a:effectLst>
              </a:rPr>
              <a:t>es différentes classes</a:t>
            </a:r>
            <a:endParaRPr lang="fr-FR" b="1" u="sng" dirty="0">
              <a:solidFill>
                <a:schemeClr val="accent1">
                  <a:lumMod val="50000"/>
                </a:schemeClr>
              </a:solidFill>
              <a:effectLst>
                <a:outerShdw blurRad="38100" dist="38100" dir="2700000" algn="tl">
                  <a:srgbClr val="000000">
                    <a:alpha val="43137"/>
                  </a:srgbClr>
                </a:outerShdw>
              </a:effectLst>
            </a:endParaRPr>
          </a:p>
        </p:txBody>
      </p:sp>
      <p:sp>
        <p:nvSpPr>
          <p:cNvPr id="4" name="Rectangle 3"/>
          <p:cNvSpPr/>
          <p:nvPr/>
        </p:nvSpPr>
        <p:spPr>
          <a:xfrm>
            <a:off x="230736" y="1505396"/>
            <a:ext cx="5324030" cy="310854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230736" y="1298961"/>
            <a:ext cx="367470" cy="369332"/>
          </a:xfrm>
          <a:prstGeom prst="rect">
            <a:avLst/>
          </a:prstGeom>
          <a:noFill/>
        </p:spPr>
        <p:txBody>
          <a:bodyPr wrap="square" rtlCol="0">
            <a:spAutoFit/>
          </a:bodyPr>
          <a:lstStyle/>
          <a:p>
            <a:endParaRPr lang="fr-FR" dirty="0"/>
          </a:p>
        </p:txBody>
      </p:sp>
      <p:sp>
        <p:nvSpPr>
          <p:cNvPr id="3" name="ZoneTexte 2"/>
          <p:cNvSpPr txBox="1"/>
          <p:nvPr/>
        </p:nvSpPr>
        <p:spPr>
          <a:xfrm>
            <a:off x="418744" y="1505396"/>
            <a:ext cx="4922378" cy="3416320"/>
          </a:xfrm>
          <a:prstGeom prst="rect">
            <a:avLst/>
          </a:prstGeom>
          <a:noFill/>
        </p:spPr>
        <p:txBody>
          <a:bodyPr wrap="square" rtlCol="0">
            <a:spAutoFit/>
          </a:bodyPr>
          <a:lstStyle/>
          <a:p>
            <a:r>
              <a:rPr lang="fr-FR" b="1" u="sng" dirty="0" smtClean="0"/>
              <a:t>La classe « </a:t>
            </a:r>
            <a:r>
              <a:rPr lang="fr-FR" b="1" u="sng" dirty="0" smtClean="0"/>
              <a:t>Affichage</a:t>
            </a:r>
            <a:r>
              <a:rPr lang="fr-FR" b="1" u="sng" dirty="0" smtClean="0"/>
              <a:t> »</a:t>
            </a:r>
          </a:p>
          <a:p>
            <a:endParaRPr lang="fr-FR" dirty="0" smtClean="0"/>
          </a:p>
          <a:p>
            <a:r>
              <a:rPr lang="fr-FR" dirty="0" smtClean="0"/>
              <a:t>Le constructeur est appelé pour créer un objet écran, cet objet est appelé à chaque fois qu’une interaction est nécessaire avec l’utilisateur. Lors de son utilisation, l’objet prendra les différents choix et attendra la réponse de l’utilisateur, la fonction « </a:t>
            </a:r>
            <a:r>
              <a:rPr lang="fr-FR" dirty="0" err="1" smtClean="0"/>
              <a:t>error_check</a:t>
            </a:r>
            <a:r>
              <a:rPr lang="fr-FR" dirty="0" smtClean="0"/>
              <a:t> »  permet de vérifier qu’une réponse est autorisée. Une fois la réponse fournis, cette dernière est renvoyé pour la suite de l’</a:t>
            </a:r>
            <a:r>
              <a:rPr lang="fr-FR" dirty="0" err="1" smtClean="0"/>
              <a:t>execution</a:t>
            </a:r>
            <a:r>
              <a:rPr lang="fr-FR" dirty="0" smtClean="0"/>
              <a:t> du programme.</a:t>
            </a:r>
            <a:endParaRPr lang="fr-FR" dirty="0" smtClean="0"/>
          </a:p>
          <a:p>
            <a:endParaRPr lang="fr-FR" dirty="0"/>
          </a:p>
        </p:txBody>
      </p:sp>
      <p:sp>
        <p:nvSpPr>
          <p:cNvPr id="10" name="Rectangle 9"/>
          <p:cNvSpPr/>
          <p:nvPr/>
        </p:nvSpPr>
        <p:spPr>
          <a:xfrm>
            <a:off x="5785502" y="1505396"/>
            <a:ext cx="5452218" cy="310854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5939327" y="1505396"/>
            <a:ext cx="5212936" cy="2585323"/>
          </a:xfrm>
          <a:prstGeom prst="rect">
            <a:avLst/>
          </a:prstGeom>
          <a:noFill/>
        </p:spPr>
        <p:txBody>
          <a:bodyPr wrap="square" rtlCol="0">
            <a:spAutoFit/>
          </a:bodyPr>
          <a:lstStyle/>
          <a:p>
            <a:r>
              <a:rPr lang="fr-FR" b="1" u="sng" dirty="0" smtClean="0"/>
              <a:t>La classe «</a:t>
            </a:r>
            <a:r>
              <a:rPr lang="fr-FR" b="1" u="sng" dirty="0"/>
              <a:t> </a:t>
            </a:r>
            <a:r>
              <a:rPr lang="fr-FR" b="1" u="sng" dirty="0" err="1" smtClean="0"/>
              <a:t>Requetes</a:t>
            </a:r>
            <a:r>
              <a:rPr lang="fr-FR" b="1" u="sng" dirty="0" smtClean="0"/>
              <a:t> »</a:t>
            </a:r>
          </a:p>
          <a:p>
            <a:endParaRPr lang="fr-FR" dirty="0" smtClean="0"/>
          </a:p>
          <a:p>
            <a:r>
              <a:rPr lang="fr-FR" dirty="0" smtClean="0"/>
              <a:t>Le constructeur est appelé pour créer un objet pouvant communiquer avec l’API d’Open Food </a:t>
            </a:r>
            <a:r>
              <a:rPr lang="fr-FR" dirty="0" err="1" smtClean="0"/>
              <a:t>Facts</a:t>
            </a:r>
            <a:r>
              <a:rPr lang="fr-FR" dirty="0" smtClean="0"/>
              <a:t>. Cette classe permet de former des requêtes avec l’API, mais elle possède aussi des fonctions gérant le tris des données et la constructions d’un dictionnaire de produit en vu d’une intégration dans la base de donnée local.  </a:t>
            </a:r>
            <a:endParaRPr lang="fr-FR" dirty="0" smtClean="0"/>
          </a:p>
        </p:txBody>
      </p:sp>
    </p:spTree>
    <p:extLst>
      <p:ext uri="{BB962C8B-B14F-4D97-AF65-F5344CB8AC3E}">
        <p14:creationId xmlns:p14="http://schemas.microsoft.com/office/powerpoint/2010/main" val="1994514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xmlns="" id="{F4CE69E4-0B1D-48B3-9E30-0C2194F6E9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ZoneTexte 5">
            <a:extLst>
              <a:ext uri="{FF2B5EF4-FFF2-40B4-BE49-F238E27FC236}">
                <a16:creationId xmlns:a16="http://schemas.microsoft.com/office/drawing/2014/main" xmlns="" id="{3C8F77B5-B9D1-4EBB-ABF3-90F9065E9230}"/>
              </a:ext>
            </a:extLst>
          </p:cNvPr>
          <p:cNvSpPr txBox="1"/>
          <p:nvPr/>
        </p:nvSpPr>
        <p:spPr>
          <a:xfrm>
            <a:off x="1359017" y="784374"/>
            <a:ext cx="2416029"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L</a:t>
            </a:r>
            <a:r>
              <a:rPr lang="fr-FR" b="1" u="sng" dirty="0" smtClean="0">
                <a:solidFill>
                  <a:schemeClr val="accent1">
                    <a:lumMod val="50000"/>
                  </a:schemeClr>
                </a:solidFill>
                <a:effectLst>
                  <a:outerShdw blurRad="38100" dist="38100" dir="2700000" algn="tl">
                    <a:srgbClr val="000000">
                      <a:alpha val="43137"/>
                    </a:srgbClr>
                  </a:outerShdw>
                </a:effectLst>
              </a:rPr>
              <a:t>es différentes classes</a:t>
            </a:r>
            <a:endParaRPr lang="fr-FR" b="1" u="sng" dirty="0">
              <a:solidFill>
                <a:schemeClr val="accent1">
                  <a:lumMod val="50000"/>
                </a:schemeClr>
              </a:solidFill>
              <a:effectLst>
                <a:outerShdw blurRad="38100" dist="38100" dir="2700000" algn="tl">
                  <a:srgbClr val="000000">
                    <a:alpha val="43137"/>
                  </a:srgbClr>
                </a:outerShdw>
              </a:effectLst>
            </a:endParaRPr>
          </a:p>
        </p:txBody>
      </p:sp>
      <p:sp>
        <p:nvSpPr>
          <p:cNvPr id="4" name="Rectangle 3"/>
          <p:cNvSpPr/>
          <p:nvPr/>
        </p:nvSpPr>
        <p:spPr>
          <a:xfrm>
            <a:off x="230736" y="1505396"/>
            <a:ext cx="5324030" cy="310854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ZoneTexte 1"/>
          <p:cNvSpPr txBox="1"/>
          <p:nvPr/>
        </p:nvSpPr>
        <p:spPr>
          <a:xfrm>
            <a:off x="230736" y="1298961"/>
            <a:ext cx="367470" cy="369332"/>
          </a:xfrm>
          <a:prstGeom prst="rect">
            <a:avLst/>
          </a:prstGeom>
          <a:noFill/>
        </p:spPr>
        <p:txBody>
          <a:bodyPr wrap="square" rtlCol="0">
            <a:spAutoFit/>
          </a:bodyPr>
          <a:lstStyle/>
          <a:p>
            <a:endParaRPr lang="fr-FR" dirty="0"/>
          </a:p>
        </p:txBody>
      </p:sp>
      <p:sp>
        <p:nvSpPr>
          <p:cNvPr id="3" name="ZoneTexte 2"/>
          <p:cNvSpPr txBox="1"/>
          <p:nvPr/>
        </p:nvSpPr>
        <p:spPr>
          <a:xfrm>
            <a:off x="341832" y="1505396"/>
            <a:ext cx="4999290" cy="2862322"/>
          </a:xfrm>
          <a:prstGeom prst="rect">
            <a:avLst/>
          </a:prstGeom>
          <a:noFill/>
        </p:spPr>
        <p:txBody>
          <a:bodyPr wrap="square" rtlCol="0">
            <a:spAutoFit/>
          </a:bodyPr>
          <a:lstStyle/>
          <a:p>
            <a:r>
              <a:rPr lang="fr-FR" b="1" u="sng" dirty="0" smtClean="0"/>
              <a:t>La classe « </a:t>
            </a:r>
            <a:r>
              <a:rPr lang="fr-FR" b="1" u="sng" dirty="0" err="1" smtClean="0"/>
              <a:t>Mysql</a:t>
            </a:r>
            <a:r>
              <a:rPr lang="fr-FR" b="1" u="sng" dirty="0" smtClean="0"/>
              <a:t> »</a:t>
            </a:r>
          </a:p>
          <a:p>
            <a:endParaRPr lang="fr-FR" dirty="0" smtClean="0"/>
          </a:p>
          <a:p>
            <a:r>
              <a:rPr lang="fr-FR" dirty="0" smtClean="0"/>
              <a:t>Le constructeur est appelé pour créer l’objet connexion, lors de son initialisation la connexion avec la base de donnée est vérifié puis les informations de connexion sont listé. A chaque fois qu’une requête SQL doit être utilisé l’objet est interpellé. Une fonction permet d’interpellé le script </a:t>
            </a:r>
            <a:r>
              <a:rPr lang="fr-FR" dirty="0" err="1" smtClean="0"/>
              <a:t>sql</a:t>
            </a:r>
            <a:r>
              <a:rPr lang="fr-FR" dirty="0" smtClean="0"/>
              <a:t> pour générer l’architecture de la base de donnée.</a:t>
            </a:r>
            <a:endParaRPr lang="fr-FR" dirty="0" smtClean="0"/>
          </a:p>
        </p:txBody>
      </p:sp>
      <p:sp>
        <p:nvSpPr>
          <p:cNvPr id="10" name="Rectangle 9"/>
          <p:cNvSpPr/>
          <p:nvPr/>
        </p:nvSpPr>
        <p:spPr>
          <a:xfrm>
            <a:off x="5785502" y="1513942"/>
            <a:ext cx="5452218" cy="310854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p:cNvSpPr txBox="1"/>
          <p:nvPr/>
        </p:nvSpPr>
        <p:spPr>
          <a:xfrm>
            <a:off x="5939327" y="1505396"/>
            <a:ext cx="5212936" cy="2308324"/>
          </a:xfrm>
          <a:prstGeom prst="rect">
            <a:avLst/>
          </a:prstGeom>
          <a:noFill/>
        </p:spPr>
        <p:txBody>
          <a:bodyPr wrap="square" rtlCol="0">
            <a:spAutoFit/>
          </a:bodyPr>
          <a:lstStyle/>
          <a:p>
            <a:r>
              <a:rPr lang="fr-FR" b="1" u="sng" dirty="0" smtClean="0"/>
              <a:t>Le fichier «</a:t>
            </a:r>
            <a:r>
              <a:rPr lang="fr-FR" b="1" u="sng" dirty="0"/>
              <a:t> </a:t>
            </a:r>
            <a:r>
              <a:rPr lang="fr-FR" b="1" u="sng" dirty="0" err="1" smtClean="0"/>
              <a:t>OFF</a:t>
            </a:r>
            <a:r>
              <a:rPr lang="fr-FR" b="1" u="sng" dirty="0" err="1" smtClean="0"/>
              <a:t>_main</a:t>
            </a:r>
            <a:r>
              <a:rPr lang="fr-FR" b="1" u="sng" dirty="0" smtClean="0"/>
              <a:t> »</a:t>
            </a:r>
          </a:p>
          <a:p>
            <a:endParaRPr lang="fr-FR" dirty="0" smtClean="0"/>
          </a:p>
          <a:p>
            <a:r>
              <a:rPr lang="fr-FR" dirty="0" smtClean="0"/>
              <a:t>Ce fichier contient la class main, lancé pour exécuter les différents modules du programme.</a:t>
            </a:r>
          </a:p>
          <a:p>
            <a:r>
              <a:rPr lang="fr-FR" dirty="0" smtClean="0"/>
              <a:t>Une boucle relance l’information de départ tant que l’utilisateur n’a pas sélectionné « quitter ». Le programme se clos quand un soucis est remonté et se termine en montrant l’erreur.</a:t>
            </a:r>
            <a:endParaRPr lang="fr-FR" dirty="0" smtClean="0"/>
          </a:p>
        </p:txBody>
      </p:sp>
    </p:spTree>
    <p:extLst>
      <p:ext uri="{BB962C8B-B14F-4D97-AF65-F5344CB8AC3E}">
        <p14:creationId xmlns:p14="http://schemas.microsoft.com/office/powerpoint/2010/main" val="2051421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xmlns="" id="{F4CE69E4-0B1D-48B3-9E30-0C2194F6E9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ZoneTexte 5">
            <a:extLst>
              <a:ext uri="{FF2B5EF4-FFF2-40B4-BE49-F238E27FC236}">
                <a16:creationId xmlns:a16="http://schemas.microsoft.com/office/drawing/2014/main" xmlns="" id="{FFE6F53D-AFC9-4B0E-891A-1147C591D4B6}"/>
              </a:ext>
            </a:extLst>
          </p:cNvPr>
          <p:cNvSpPr txBox="1"/>
          <p:nvPr/>
        </p:nvSpPr>
        <p:spPr>
          <a:xfrm>
            <a:off x="1484851" y="801152"/>
            <a:ext cx="2323751" cy="369332"/>
          </a:xfrm>
          <a:prstGeom prst="rect">
            <a:avLst/>
          </a:prstGeom>
          <a:noFill/>
        </p:spPr>
        <p:txBody>
          <a:bodyPr wrap="square" rtlCol="0">
            <a:spAutoFit/>
          </a:bodyPr>
          <a:lstStyle/>
          <a:p>
            <a:pPr algn="ctr"/>
            <a:r>
              <a:rPr lang="fr-FR" b="1" u="sng" dirty="0">
                <a:solidFill>
                  <a:schemeClr val="accent1">
                    <a:lumMod val="50000"/>
                  </a:schemeClr>
                </a:solidFill>
                <a:effectLst>
                  <a:outerShdw blurRad="38100" dist="38100" dir="2700000" algn="tl">
                    <a:srgbClr val="000000">
                      <a:alpha val="43137"/>
                    </a:srgbClr>
                  </a:outerShdw>
                </a:effectLst>
              </a:rPr>
              <a:t>Finalisation</a:t>
            </a:r>
            <a:r>
              <a:rPr lang="fr-FR" b="1" u="sng" dirty="0">
                <a:solidFill>
                  <a:schemeClr val="accent1">
                    <a:lumMod val="40000"/>
                    <a:lumOff val="60000"/>
                  </a:schemeClr>
                </a:solidFill>
                <a:effectLst>
                  <a:outerShdw blurRad="38100" dist="38100" dir="2700000" algn="tl">
                    <a:srgbClr val="000000">
                      <a:alpha val="43137"/>
                    </a:srgbClr>
                  </a:outerShdw>
                </a:effectLst>
              </a:rPr>
              <a:t> </a:t>
            </a:r>
            <a:r>
              <a:rPr lang="fr-FR" b="1" u="sng" dirty="0">
                <a:solidFill>
                  <a:schemeClr val="accent1">
                    <a:lumMod val="50000"/>
                  </a:schemeClr>
                </a:solidFill>
                <a:effectLst>
                  <a:outerShdw blurRad="38100" dist="38100" dir="2700000" algn="tl">
                    <a:srgbClr val="000000">
                      <a:alpha val="43137"/>
                    </a:srgbClr>
                  </a:outerShdw>
                </a:effectLst>
              </a:rPr>
              <a:t>du projet</a:t>
            </a:r>
          </a:p>
        </p:txBody>
      </p:sp>
      <p:sp>
        <p:nvSpPr>
          <p:cNvPr id="3" name="ZoneTexte 2">
            <a:extLst>
              <a:ext uri="{FF2B5EF4-FFF2-40B4-BE49-F238E27FC236}">
                <a16:creationId xmlns:a16="http://schemas.microsoft.com/office/drawing/2014/main" xmlns="" id="{478D58EE-E8C0-4D23-B24D-700E5ADF1663}"/>
              </a:ext>
            </a:extLst>
          </p:cNvPr>
          <p:cNvSpPr txBox="1"/>
          <p:nvPr/>
        </p:nvSpPr>
        <p:spPr>
          <a:xfrm>
            <a:off x="436228" y="1325461"/>
            <a:ext cx="10771464" cy="2862322"/>
          </a:xfrm>
          <a:prstGeom prst="rect">
            <a:avLst/>
          </a:prstGeom>
          <a:noFill/>
        </p:spPr>
        <p:txBody>
          <a:bodyPr wrap="square" rtlCol="0">
            <a:spAutoFit/>
          </a:bodyPr>
          <a:lstStyle/>
          <a:p>
            <a:r>
              <a:rPr lang="fr-FR" dirty="0"/>
              <a:t>A – Création du </a:t>
            </a:r>
            <a:r>
              <a:rPr lang="fr-FR" dirty="0" err="1"/>
              <a:t>read</a:t>
            </a:r>
            <a:r>
              <a:rPr lang="fr-FR" dirty="0"/>
              <a:t>-me</a:t>
            </a:r>
          </a:p>
          <a:p>
            <a:r>
              <a:rPr lang="fr-FR" dirty="0"/>
              <a:t>	Création d’une procédure d’installation de python 3, </a:t>
            </a:r>
            <a:r>
              <a:rPr lang="fr-FR" dirty="0" smtClean="0"/>
              <a:t>de Git, de </a:t>
            </a:r>
            <a:r>
              <a:rPr lang="fr-FR" dirty="0" err="1" smtClean="0"/>
              <a:t>Mysql</a:t>
            </a:r>
            <a:r>
              <a:rPr lang="fr-FR" dirty="0" smtClean="0"/>
              <a:t> </a:t>
            </a:r>
            <a:endParaRPr lang="fr-FR" dirty="0"/>
          </a:p>
          <a:p>
            <a:r>
              <a:rPr lang="fr-FR" dirty="0"/>
              <a:t>	Permettre le lancement du programme et son utilisation</a:t>
            </a:r>
          </a:p>
          <a:p>
            <a:endParaRPr lang="fr-FR" dirty="0"/>
          </a:p>
          <a:p>
            <a:r>
              <a:rPr lang="fr-FR" dirty="0"/>
              <a:t>B – Dernière sauvegarde sur git et mise à jour du repository</a:t>
            </a:r>
          </a:p>
          <a:p>
            <a:r>
              <a:rPr lang="fr-FR" dirty="0"/>
              <a:t>	git </a:t>
            </a:r>
            <a:r>
              <a:rPr lang="fr-FR" dirty="0" err="1"/>
              <a:t>add</a:t>
            </a:r>
            <a:r>
              <a:rPr lang="fr-FR" dirty="0"/>
              <a:t> [nom de fichier]</a:t>
            </a:r>
          </a:p>
          <a:p>
            <a:r>
              <a:rPr lang="fr-FR" dirty="0"/>
              <a:t>	git commit</a:t>
            </a:r>
          </a:p>
          <a:p>
            <a:r>
              <a:rPr lang="fr-FR" dirty="0"/>
              <a:t>	git push [nom </a:t>
            </a:r>
            <a:r>
              <a:rPr lang="fr-FR" dirty="0" err="1"/>
              <a:t>remote</a:t>
            </a:r>
            <a:r>
              <a:rPr lang="fr-FR" dirty="0"/>
              <a:t>]  [branche]</a:t>
            </a:r>
          </a:p>
          <a:p>
            <a:r>
              <a:rPr lang="fr-FR" dirty="0"/>
              <a:t>	vérification de la « </a:t>
            </a:r>
            <a:r>
              <a:rPr lang="fr-FR" dirty="0" err="1"/>
              <a:t>request</a:t>
            </a:r>
            <a:r>
              <a:rPr lang="fr-FR" dirty="0"/>
              <a:t> pull » dans git et merge des branches</a:t>
            </a:r>
          </a:p>
          <a:p>
            <a:endParaRPr lang="fr-FR" dirty="0"/>
          </a:p>
        </p:txBody>
      </p:sp>
    </p:spTree>
    <p:extLst>
      <p:ext uri="{BB962C8B-B14F-4D97-AF65-F5344CB8AC3E}">
        <p14:creationId xmlns:p14="http://schemas.microsoft.com/office/powerpoint/2010/main" val="224108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29476</TotalTime>
  <Words>621</Words>
  <Application>Microsoft Office PowerPoint</Application>
  <PresentationFormat>Grand écran</PresentationFormat>
  <Paragraphs>118</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Nicolas Mazaleyrat</dc:creator>
  <cp:lastModifiedBy>Admin</cp:lastModifiedBy>
  <cp:revision>45</cp:revision>
  <dcterms:created xsi:type="dcterms:W3CDTF">2019-12-23T16:56:19Z</dcterms:created>
  <dcterms:modified xsi:type="dcterms:W3CDTF">2020-03-03T16:03:43Z</dcterms:modified>
</cp:coreProperties>
</file>