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89" r:id="rId2"/>
    <p:sldId id="257" r:id="rId3"/>
    <p:sldId id="258" r:id="rId4"/>
    <p:sldId id="259" r:id="rId5"/>
    <p:sldId id="260" r:id="rId6"/>
    <p:sldId id="261" r:id="rId7"/>
    <p:sldId id="262" r:id="rId8"/>
    <p:sldId id="263" r:id="rId9"/>
    <p:sldId id="264" r:id="rId10"/>
    <p:sldId id="265" r:id="rId11"/>
    <p:sldId id="266" r:id="rId12"/>
    <p:sldId id="267" r:id="rId13"/>
    <p:sldId id="268" r:id="rId14"/>
    <p:sldId id="283" r:id="rId15"/>
    <p:sldId id="269" r:id="rId16"/>
    <p:sldId id="270" r:id="rId17"/>
    <p:sldId id="271" r:id="rId18"/>
    <p:sldId id="272" r:id="rId19"/>
    <p:sldId id="284" r:id="rId20"/>
    <p:sldId id="285" r:id="rId21"/>
    <p:sldId id="273" r:id="rId22"/>
    <p:sldId id="274" r:id="rId23"/>
    <p:sldId id="275" r:id="rId24"/>
    <p:sldId id="276" r:id="rId25"/>
    <p:sldId id="277" r:id="rId26"/>
    <p:sldId id="278" r:id="rId27"/>
    <p:sldId id="279" r:id="rId28"/>
    <p:sldId id="288" r:id="rId29"/>
    <p:sldId id="280" r:id="rId30"/>
    <p:sldId id="281" r:id="rId31"/>
    <p:sldId id="282" r:id="rId32"/>
    <p:sldId id="287" r:id="rId33"/>
    <p:sldId id="286"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C4C72-9F94-B9BA-A86A-123AFC15CB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80019BE-273A-7B47-BE61-50FD7FA54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C57D8B-C923-A1CA-9E15-9E5CBD689C77}"/>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101A4666-701C-DB6E-A292-7B69255429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190880-19BA-C78C-8BD9-50A75FD567A9}"/>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389309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42873-54C6-5859-F1AF-D9CD0854A3B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BCD08B-4A68-DF22-F428-5B6F8EA7DE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CE207D-0B9E-54D0-11DA-8268BA1AE2B0}"/>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3D2803AB-DC3B-D693-0ED5-E88F532DF1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9AA008-8060-B2E4-71B6-FCAD0F917C5D}"/>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367567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EC4FA9B-CAA6-1287-4B31-ED0319CCD29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16EC379-5594-E1AF-BAAD-CCE121338B6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815EC4-934D-21B4-27A6-B31FBE9A52ED}"/>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9B5F903E-610E-09FE-FB63-DB78379F06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1A9A8E-9E1A-8CA3-7174-7A8E6AA4671C}"/>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339490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ED1A5C-0296-2D8C-B34C-E9B0ED0251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F5D34C-6621-A365-CA8A-E7B631A42C5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E35582-BFBD-46A1-9580-84A9518D472F}"/>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F3090C02-F5DA-0BF8-D897-5DC15D7F1A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B0B484-EF06-3C94-BC1E-ADB9ADF93C06}"/>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375476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DA662E-30F3-D3D0-396B-0468F3DD33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123FF06-132E-8A4F-223D-0BEA116A4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5C0B4E5-7281-4900-8DE5-63A3446D5461}"/>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DD8DFAF9-CF10-CF16-F065-BB5B805F1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1294AE-5919-7507-7D4F-AE982F749653}"/>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95798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1C6A0-3261-3CA9-DC72-75D5FE3831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4BC01A-1F98-075E-BD74-FF181614E6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E76162-1D2F-ADCF-D0B9-88A8E3592A0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24DAC9-5812-6564-0795-048BB2973CBC}"/>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322AD028-FB61-12BD-E65C-8A93730294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32C06B-D44F-1CC4-00F0-ED90A088D515}"/>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277592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02557C-7F24-E244-9D4E-9DB6C9804D7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EC94B0-BA87-2AEB-A434-BB69F68CB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DE551EF-FA3F-97D2-C7C6-727ED94EC0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585FAE-101D-4A02-3FEB-5B2FF01F3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5376B2-D32C-2E5A-386A-D4399F8D9A7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6F25EA-6B81-8988-E960-DFE27D04CC96}"/>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8" name="フッター プレースホルダー 7">
            <a:extLst>
              <a:ext uri="{FF2B5EF4-FFF2-40B4-BE49-F238E27FC236}">
                <a16:creationId xmlns:a16="http://schemas.microsoft.com/office/drawing/2014/main" id="{5D757982-9102-D248-B82E-8799815083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CFB08D-8964-0E9E-AA26-FE77DA997592}"/>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27259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8B75-9AFC-E32F-B6A9-2BD043DE2F3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3A98F5C-5B6C-13CB-D7D2-469EFD38F44E}"/>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4" name="フッター プレースホルダー 3">
            <a:extLst>
              <a:ext uri="{FF2B5EF4-FFF2-40B4-BE49-F238E27FC236}">
                <a16:creationId xmlns:a16="http://schemas.microsoft.com/office/drawing/2014/main" id="{9549F8E9-AC2A-6CEC-89FB-80DCD27D44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6282EC8-6BA3-D4EC-6AA0-6CCB7B3AE107}"/>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156332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BC18E2-C5B5-8FD8-0967-DEA637F65D48}"/>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3" name="フッター プレースホルダー 2">
            <a:extLst>
              <a:ext uri="{FF2B5EF4-FFF2-40B4-BE49-F238E27FC236}">
                <a16:creationId xmlns:a16="http://schemas.microsoft.com/office/drawing/2014/main" id="{6572CBEC-FA45-123A-9D67-9A7698744F8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48E745-D60C-BD5D-EDE4-140DD054D6A0}"/>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120050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F5CCA-410C-F5F4-F664-3E97AC5E60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46E3A5-F6A1-95FF-5E18-E55BCF105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C65907-67D1-34AA-6DB9-F4044A341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32F96F3-149C-2D0D-A15E-79504E3216B9}"/>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8EC17C86-0ABA-52E2-214A-53DC277081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028903-E56D-670A-AD4B-FDB588192C30}"/>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302238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DC107-7350-718E-A66F-201556F14C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1120CB4-EB4B-C44C-833D-1674AF79E7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2FA289F-65BC-1A8C-3962-7545FC33E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C443DE-4CCF-668B-9E48-E85D07379954}"/>
              </a:ext>
            </a:extLst>
          </p:cNvPr>
          <p:cNvSpPr>
            <a:spLocks noGrp="1"/>
          </p:cNvSpPr>
          <p:nvPr>
            <p:ph type="dt" sz="half" idx="10"/>
          </p:nvPr>
        </p:nvSpPr>
        <p:spPr/>
        <p:txBody>
          <a:bodyPr/>
          <a:lstStyle/>
          <a:p>
            <a:fld id="{E49D4F45-CAFD-4F05-B4C3-3D6F76450F88}"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D8C0934A-273C-8EBE-326F-32A84CD3B7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6E9571-2E79-0600-B12C-B722E4BD38C6}"/>
              </a:ext>
            </a:extLst>
          </p:cNvPr>
          <p:cNvSpPr>
            <a:spLocks noGrp="1"/>
          </p:cNvSpPr>
          <p:nvPr>
            <p:ph type="sldNum" sz="quarter" idx="12"/>
          </p:nvPr>
        </p:nvSpPr>
        <p:spPr/>
        <p:txBody>
          <a:body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328569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0E011D-CCDF-7DA9-6CF5-A530AF08C5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3BD36F-584D-4662-C12F-11CB40049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252438-D6B9-F1B1-2550-4E0132C7F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D4F45-CAFD-4F05-B4C3-3D6F76450F88}"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03445196-9F32-4549-23F6-319A8AC7A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4C106D5-681E-B2F6-D39B-908811C1B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50BD9-6832-4AE9-A8A0-F0A957FE4650}" type="slidenum">
              <a:rPr kumimoji="1" lang="ja-JP" altLang="en-US" smtClean="0"/>
              <a:t>‹#›</a:t>
            </a:fld>
            <a:endParaRPr kumimoji="1" lang="ja-JP" altLang="en-US"/>
          </a:p>
        </p:txBody>
      </p:sp>
    </p:spTree>
    <p:extLst>
      <p:ext uri="{BB962C8B-B14F-4D97-AF65-F5344CB8AC3E}">
        <p14:creationId xmlns:p14="http://schemas.microsoft.com/office/powerpoint/2010/main" val="185748223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1C3EE-0BB9-7AE4-D04C-AEDE2F51A04D}"/>
              </a:ext>
            </a:extLst>
          </p:cNvPr>
          <p:cNvSpPr>
            <a:spLocks noGrp="1"/>
          </p:cNvSpPr>
          <p:nvPr>
            <p:ph type="ctrTitle"/>
          </p:nvPr>
        </p:nvSpPr>
        <p:spPr/>
        <p:txBody>
          <a:bodyPr>
            <a:normAutofit/>
          </a:bodyPr>
          <a:lstStyle/>
          <a:p>
            <a:br>
              <a:rPr kumimoji="1" lang="en-US" altLang="ja-JP" dirty="0"/>
            </a:br>
            <a:r>
              <a:rPr kumimoji="1" lang="ja-JP" altLang="en-US" dirty="0"/>
              <a:t>第二章</a:t>
            </a:r>
            <a:r>
              <a:rPr kumimoji="1" lang="en-US" altLang="ja-JP" dirty="0" err="1"/>
              <a:t>Pythorch</a:t>
            </a:r>
            <a:r>
              <a:rPr kumimoji="1" lang="ja-JP" altLang="en-US" dirty="0"/>
              <a:t>の基本</a:t>
            </a:r>
          </a:p>
        </p:txBody>
      </p:sp>
      <p:sp>
        <p:nvSpPr>
          <p:cNvPr id="3" name="字幕 2">
            <a:extLst>
              <a:ext uri="{FF2B5EF4-FFF2-40B4-BE49-F238E27FC236}">
                <a16:creationId xmlns:a16="http://schemas.microsoft.com/office/drawing/2014/main" id="{6C250436-32C5-3467-FDB5-BE5ED05AD496}"/>
              </a:ext>
            </a:extLst>
          </p:cNvPr>
          <p:cNvSpPr>
            <a:spLocks noGrp="1"/>
          </p:cNvSpPr>
          <p:nvPr>
            <p:ph type="subTitle" idx="1"/>
          </p:nvPr>
        </p:nvSpPr>
        <p:spPr>
          <a:xfrm>
            <a:off x="5129212" y="3509963"/>
            <a:ext cx="1933575" cy="1217612"/>
          </a:xfrm>
        </p:spPr>
        <p:txBody>
          <a:bodyPr/>
          <a:lstStyle/>
          <a:p>
            <a:r>
              <a:rPr lang="en-US" altLang="ja-JP" dirty="0"/>
              <a:t>20c2007</a:t>
            </a:r>
          </a:p>
          <a:p>
            <a:r>
              <a:rPr kumimoji="1" lang="ja-JP" altLang="en-US" dirty="0"/>
              <a:t>影山亮太</a:t>
            </a:r>
          </a:p>
        </p:txBody>
      </p:sp>
    </p:spTree>
    <p:extLst>
      <p:ext uri="{BB962C8B-B14F-4D97-AF65-F5344CB8AC3E}">
        <p14:creationId xmlns:p14="http://schemas.microsoft.com/office/powerpoint/2010/main" val="416979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FF7E8-7980-65B3-9ABE-A55C98297637}"/>
              </a:ext>
            </a:extLst>
          </p:cNvPr>
          <p:cNvSpPr>
            <a:spLocks noGrp="1"/>
          </p:cNvSpPr>
          <p:nvPr>
            <p:ph type="title"/>
          </p:nvPr>
        </p:nvSpPr>
        <p:spPr/>
        <p:txBody>
          <a:bodyPr/>
          <a:lstStyle/>
          <a:p>
            <a:r>
              <a:rPr kumimoji="1" lang="en-US" altLang="ja-JP" dirty="0"/>
              <a:t>Tensor</a:t>
            </a:r>
            <a:r>
              <a:rPr kumimoji="1" lang="ja-JP" altLang="en-US" dirty="0"/>
              <a:t>の演算</a:t>
            </a:r>
            <a:r>
              <a:rPr kumimoji="1" lang="en-US" altLang="ja-JP" dirty="0"/>
              <a:t>(</a:t>
            </a:r>
            <a:r>
              <a:rPr kumimoji="1" lang="ja-JP" altLang="en-US" dirty="0"/>
              <a:t>その</a:t>
            </a:r>
            <a:r>
              <a:rPr lang="en-US" altLang="ja-JP" dirty="0"/>
              <a:t>2</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7D595BF-7DE9-4113-A853-47285EFC7310}"/>
              </a:ext>
            </a:extLst>
          </p:cNvPr>
          <p:cNvSpPr>
            <a:spLocks noGrp="1"/>
          </p:cNvSpPr>
          <p:nvPr>
            <p:ph idx="1"/>
          </p:nvPr>
        </p:nvSpPr>
        <p:spPr>
          <a:xfrm>
            <a:off x="838200" y="1249680"/>
            <a:ext cx="10515600" cy="5415280"/>
          </a:xfrm>
        </p:spPr>
        <p:txBody>
          <a:bodyPr/>
          <a:lstStyle/>
          <a:p>
            <a:r>
              <a:rPr kumimoji="1" lang="en-US" altLang="ja-JP" dirty="0"/>
              <a:t>Tensor</a:t>
            </a:r>
            <a:r>
              <a:rPr lang="ja-JP" altLang="en-US" dirty="0"/>
              <a:t>同士の四則演算も同様に計算することができる</a:t>
            </a:r>
            <a:r>
              <a:rPr lang="en-US" altLang="ja-JP" dirty="0"/>
              <a:t>.</a:t>
            </a:r>
          </a:p>
          <a:p>
            <a:pPr marL="0" indent="0">
              <a:buNone/>
            </a:pPr>
            <a:r>
              <a:rPr lang="ja-JP" altLang="en-US" dirty="0"/>
              <a:t>下の図は</a:t>
            </a:r>
            <a:r>
              <a:rPr lang="en-US" altLang="ja-JP" dirty="0"/>
              <a:t>,tensor</a:t>
            </a:r>
            <a:r>
              <a:rPr lang="ja-JP" altLang="en-US" dirty="0"/>
              <a:t>同士の四則演算を表した物である</a:t>
            </a:r>
            <a:r>
              <a:rPr lang="en-US" altLang="ja-JP" dirty="0"/>
              <a:t>.</a:t>
            </a:r>
          </a:p>
          <a:p>
            <a:pPr marL="0" indent="0">
              <a:buNone/>
            </a:pP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9BB88BC2-34C3-86D5-4A57-F8BA658EB84C}"/>
              </a:ext>
            </a:extLst>
          </p:cNvPr>
          <p:cNvPicPr>
            <a:picLocks noChangeAspect="1"/>
          </p:cNvPicPr>
          <p:nvPr/>
        </p:nvPicPr>
        <p:blipFill rotWithShape="1">
          <a:blip r:embed="rId2"/>
          <a:srcRect l="30916" t="52901" r="40418" b="14784"/>
          <a:stretch/>
        </p:blipFill>
        <p:spPr>
          <a:xfrm>
            <a:off x="3830954" y="2138827"/>
            <a:ext cx="6073411" cy="3636985"/>
          </a:xfrm>
          <a:prstGeom prst="rect">
            <a:avLst/>
          </a:prstGeom>
        </p:spPr>
      </p:pic>
    </p:spTree>
    <p:extLst>
      <p:ext uri="{BB962C8B-B14F-4D97-AF65-F5344CB8AC3E}">
        <p14:creationId xmlns:p14="http://schemas.microsoft.com/office/powerpoint/2010/main" val="224176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7FFC6-726C-841D-FDA2-1C013F6A6DE2}"/>
              </a:ext>
            </a:extLst>
          </p:cNvPr>
          <p:cNvSpPr>
            <a:spLocks noGrp="1"/>
          </p:cNvSpPr>
          <p:nvPr>
            <p:ph type="title"/>
          </p:nvPr>
        </p:nvSpPr>
        <p:spPr/>
        <p:txBody>
          <a:bodyPr/>
          <a:lstStyle/>
          <a:p>
            <a:r>
              <a:rPr lang="en-US" altLang="ja-JP" dirty="0"/>
              <a:t>Tensor</a:t>
            </a:r>
            <a:r>
              <a:rPr lang="ja-JP" altLang="en-US" dirty="0"/>
              <a:t>の数学関数</a:t>
            </a:r>
            <a:endParaRPr kumimoji="1" lang="ja-JP" altLang="en-US" dirty="0"/>
          </a:p>
        </p:txBody>
      </p:sp>
      <p:sp>
        <p:nvSpPr>
          <p:cNvPr id="3" name="コンテンツ プレースホルダー 2">
            <a:extLst>
              <a:ext uri="{FF2B5EF4-FFF2-40B4-BE49-F238E27FC236}">
                <a16:creationId xmlns:a16="http://schemas.microsoft.com/office/drawing/2014/main" id="{98D80AD6-7079-9FCD-E4CA-DEADDFD3841D}"/>
              </a:ext>
            </a:extLst>
          </p:cNvPr>
          <p:cNvSpPr>
            <a:spLocks noGrp="1"/>
          </p:cNvSpPr>
          <p:nvPr>
            <p:ph idx="1"/>
          </p:nvPr>
        </p:nvSpPr>
        <p:spPr>
          <a:xfrm>
            <a:off x="838200" y="1690688"/>
            <a:ext cx="10515600" cy="4351338"/>
          </a:xfrm>
        </p:spPr>
        <p:txBody>
          <a:bodyPr/>
          <a:lstStyle/>
          <a:p>
            <a:r>
              <a:rPr kumimoji="1" lang="en-US" altLang="ja-JP" dirty="0" err="1"/>
              <a:t>Pytorch</a:t>
            </a:r>
            <a:r>
              <a:rPr kumimoji="1" lang="ja-JP" altLang="en-US" dirty="0"/>
              <a:t>の</a:t>
            </a:r>
            <a:r>
              <a:rPr kumimoji="1" lang="en-US" altLang="ja-JP" dirty="0"/>
              <a:t>tensor</a:t>
            </a:r>
            <a:r>
              <a:rPr kumimoji="1" lang="ja-JP" altLang="en-US" dirty="0"/>
              <a:t>には</a:t>
            </a:r>
            <a:r>
              <a:rPr kumimoji="1" lang="en-US" altLang="ja-JP" dirty="0"/>
              <a:t>,</a:t>
            </a:r>
            <a:r>
              <a:rPr lang="ja-JP" altLang="en-US" dirty="0"/>
              <a:t>いろいろな数学関数が用意されている</a:t>
            </a:r>
            <a:r>
              <a:rPr lang="en-US" altLang="ja-JP" dirty="0"/>
              <a:t>.</a:t>
            </a:r>
          </a:p>
          <a:p>
            <a:pPr marL="0" indent="0">
              <a:buNone/>
            </a:pPr>
            <a:r>
              <a:rPr lang="ja-JP" altLang="en-US" dirty="0"/>
              <a:t>例</a:t>
            </a:r>
            <a:r>
              <a:rPr lang="en-US" altLang="ja-JP" dirty="0"/>
              <a:t>)x=</a:t>
            </a:r>
            <a:r>
              <a:rPr lang="en-US" altLang="ja-JP" dirty="0" err="1"/>
              <a:t>torch.tensor</a:t>
            </a:r>
            <a:r>
              <a:rPr lang="en-US" altLang="ja-JP" dirty="0"/>
              <a:t>([1,2,3])</a:t>
            </a:r>
          </a:p>
          <a:p>
            <a:pPr marL="0" indent="0">
              <a:buNone/>
            </a:pPr>
            <a:r>
              <a:rPr lang="en-US" altLang="ja-JP" dirty="0" err="1"/>
              <a:t>torch.min</a:t>
            </a:r>
            <a:r>
              <a:rPr lang="en-US" altLang="ja-JP" dirty="0"/>
              <a:t>(x) //</a:t>
            </a:r>
            <a:r>
              <a:rPr lang="ja-JP" altLang="en-US" dirty="0"/>
              <a:t>最小値</a:t>
            </a:r>
            <a:endParaRPr lang="en-US" altLang="ja-JP" dirty="0"/>
          </a:p>
          <a:p>
            <a:pPr marL="0" indent="0">
              <a:buNone/>
            </a:pPr>
            <a:r>
              <a:rPr lang="en-US" altLang="ja-JP" dirty="0" err="1"/>
              <a:t>torch.max</a:t>
            </a:r>
            <a:r>
              <a:rPr lang="en-US" altLang="ja-JP" dirty="0"/>
              <a:t>(x) //x</a:t>
            </a:r>
            <a:r>
              <a:rPr lang="ja-JP" altLang="en-US" dirty="0"/>
              <a:t>の最大値を求めている</a:t>
            </a:r>
            <a:endParaRPr lang="en-US" altLang="ja-JP" dirty="0"/>
          </a:p>
          <a:p>
            <a:pPr marL="0" indent="0">
              <a:buNone/>
            </a:pPr>
            <a:r>
              <a:rPr lang="en-US" altLang="ja-JP" dirty="0" err="1"/>
              <a:t>torch.sum</a:t>
            </a:r>
            <a:r>
              <a:rPr lang="en-US" altLang="ja-JP" dirty="0"/>
              <a:t>(x) //</a:t>
            </a:r>
            <a:r>
              <a:rPr lang="ja-JP" altLang="en-US" dirty="0"/>
              <a:t>要素の合計を求めている</a:t>
            </a:r>
            <a:endParaRPr lang="en-US" altLang="ja-JP" dirty="0"/>
          </a:p>
          <a:p>
            <a:pPr marL="0" indent="0">
              <a:buNone/>
            </a:pPr>
            <a:r>
              <a:rPr lang="en-US" altLang="ja-JP" dirty="0" err="1"/>
              <a:t>torch.mean</a:t>
            </a:r>
            <a:r>
              <a:rPr lang="en-US" altLang="ja-JP" dirty="0"/>
              <a:t>(x) //</a:t>
            </a:r>
            <a:r>
              <a:rPr lang="ja-JP" altLang="en-US" dirty="0"/>
              <a:t>平均値を求めている</a:t>
            </a:r>
            <a:endParaRPr lang="en-US" altLang="ja-JP" dirty="0"/>
          </a:p>
          <a:p>
            <a:pPr marL="0" indent="0">
              <a:buNone/>
            </a:pPr>
            <a:r>
              <a:rPr lang="ja-JP" altLang="en-US" dirty="0"/>
              <a:t>・</a:t>
            </a:r>
            <a:r>
              <a:rPr lang="en-US" altLang="ja-JP" dirty="0"/>
              <a:t>tensor</a:t>
            </a:r>
            <a:r>
              <a:rPr lang="ja-JP" altLang="en-US" dirty="0"/>
              <a:t>を使った演算では</a:t>
            </a:r>
            <a:r>
              <a:rPr lang="en-US" altLang="ja-JP" dirty="0"/>
              <a:t>,tensor</a:t>
            </a:r>
            <a:r>
              <a:rPr lang="ja-JP" altLang="en-US" dirty="0"/>
              <a:t>で返される</a:t>
            </a:r>
            <a:r>
              <a:rPr lang="en-US" altLang="ja-JP" dirty="0"/>
              <a:t>.</a:t>
            </a:r>
            <a:r>
              <a:rPr lang="ja-JP" altLang="en-US" dirty="0"/>
              <a:t>値を取り出すときは</a:t>
            </a:r>
            <a:r>
              <a:rPr lang="en-US" altLang="ja-JP" dirty="0"/>
              <a:t>,item</a:t>
            </a:r>
            <a:r>
              <a:rPr lang="ja-JP" altLang="en-US" dirty="0"/>
              <a:t>メソッドを使う</a:t>
            </a:r>
            <a:r>
              <a:rPr lang="en-US" altLang="ja-JP" dirty="0"/>
              <a:t>.</a:t>
            </a:r>
          </a:p>
        </p:txBody>
      </p:sp>
    </p:spTree>
    <p:extLst>
      <p:ext uri="{BB962C8B-B14F-4D97-AF65-F5344CB8AC3E}">
        <p14:creationId xmlns:p14="http://schemas.microsoft.com/office/powerpoint/2010/main" val="153066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706EC-759E-436E-4296-A0FAC02C3F5B}"/>
              </a:ext>
            </a:extLst>
          </p:cNvPr>
          <p:cNvSpPr>
            <a:spLocks noGrp="1"/>
          </p:cNvSpPr>
          <p:nvPr>
            <p:ph type="title"/>
          </p:nvPr>
        </p:nvSpPr>
        <p:spPr/>
        <p:txBody>
          <a:bodyPr/>
          <a:lstStyle/>
          <a:p>
            <a:r>
              <a:rPr kumimoji="1" lang="ja-JP" altLang="en-US" dirty="0"/>
              <a:t>自動微分</a:t>
            </a:r>
            <a:r>
              <a:rPr kumimoji="1" lang="en-US" altLang="ja-JP" dirty="0"/>
              <a:t>(</a:t>
            </a:r>
            <a:r>
              <a:rPr kumimoji="1" lang="en-US" altLang="ja-JP" dirty="0" err="1"/>
              <a:t>autograd</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E1064E6-1479-1AA9-1A2D-665C9000CD8C}"/>
              </a:ext>
            </a:extLst>
          </p:cNvPr>
          <p:cNvSpPr>
            <a:spLocks noGrp="1"/>
          </p:cNvSpPr>
          <p:nvPr>
            <p:ph idx="1"/>
          </p:nvPr>
        </p:nvSpPr>
        <p:spPr/>
        <p:txBody>
          <a:bodyPr/>
          <a:lstStyle/>
          <a:p>
            <a:r>
              <a:rPr kumimoji="1" lang="en-US" altLang="ja-JP" dirty="0" err="1"/>
              <a:t>Pytorch</a:t>
            </a:r>
            <a:r>
              <a:rPr kumimoji="1" lang="ja-JP" altLang="en-US" dirty="0"/>
              <a:t>には</a:t>
            </a:r>
            <a:r>
              <a:rPr kumimoji="1" lang="en-US" altLang="ja-JP" dirty="0"/>
              <a:t>,</a:t>
            </a:r>
            <a:r>
              <a:rPr kumimoji="1" lang="en-US" altLang="ja-JP" dirty="0" err="1"/>
              <a:t>autograd</a:t>
            </a:r>
            <a:r>
              <a:rPr kumimoji="1" lang="ja-JP" altLang="en-US" dirty="0"/>
              <a:t>パッケージがあり</a:t>
            </a:r>
            <a:r>
              <a:rPr kumimoji="1" lang="en-US" altLang="ja-JP" dirty="0"/>
              <a:t>,</a:t>
            </a:r>
            <a:r>
              <a:rPr kumimoji="1" lang="ja-JP" altLang="en-US" dirty="0"/>
              <a:t>テンソルを使った新夕る演算を自動で微分できるという機能がある</a:t>
            </a:r>
            <a:r>
              <a:rPr kumimoji="1" lang="en-US" altLang="ja-JP" dirty="0"/>
              <a:t>.</a:t>
            </a:r>
          </a:p>
          <a:p>
            <a:r>
              <a:rPr kumimoji="1" lang="en-US" altLang="ja-JP" dirty="0"/>
              <a:t>Tensor</a:t>
            </a:r>
            <a:r>
              <a:rPr kumimoji="1" lang="ja-JP" altLang="en-US" dirty="0"/>
              <a:t>の属性には</a:t>
            </a:r>
            <a:r>
              <a:rPr kumimoji="1" lang="en-US" altLang="ja-JP" dirty="0"/>
              <a:t>,</a:t>
            </a:r>
            <a:r>
              <a:rPr kumimoji="1" lang="en-US" altLang="ja-JP" dirty="0" err="1"/>
              <a:t>requires_grad</a:t>
            </a:r>
            <a:r>
              <a:rPr kumimoji="1" lang="ja-JP" altLang="en-US" dirty="0"/>
              <a:t>という要素があり</a:t>
            </a:r>
            <a:r>
              <a:rPr kumimoji="1" lang="en-US" altLang="ja-JP" dirty="0"/>
              <a:t>True</a:t>
            </a:r>
            <a:r>
              <a:rPr kumimoji="1" lang="ja-JP" altLang="en-US" dirty="0"/>
              <a:t>にすることで自動微分を有効化することができる</a:t>
            </a:r>
            <a:r>
              <a:rPr kumimoji="1" lang="en-US" altLang="ja-JP" dirty="0"/>
              <a:t>.</a:t>
            </a:r>
          </a:p>
          <a:p>
            <a:r>
              <a:rPr kumimoji="1" lang="en-US" altLang="ja-JP" dirty="0"/>
              <a:t>Tensor</a:t>
            </a:r>
            <a:r>
              <a:rPr kumimoji="1" lang="ja-JP" altLang="en-US" dirty="0"/>
              <a:t>の計算グラフに対して</a:t>
            </a:r>
            <a:r>
              <a:rPr lang="en-US" altLang="ja-JP" dirty="0"/>
              <a:t>backward</a:t>
            </a:r>
            <a:r>
              <a:rPr lang="ja-JP" altLang="en-US" dirty="0"/>
              <a:t>メソッドを呼び出して自動で微分計算することができる</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71780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5CE16-4FCC-BACC-0A3C-4BB7A14B6C21}"/>
              </a:ext>
            </a:extLst>
          </p:cNvPr>
          <p:cNvSpPr>
            <a:spLocks noGrp="1"/>
          </p:cNvSpPr>
          <p:nvPr>
            <p:ph type="title"/>
          </p:nvPr>
        </p:nvSpPr>
        <p:spPr/>
        <p:txBody>
          <a:bodyPr/>
          <a:lstStyle/>
          <a:p>
            <a:r>
              <a:rPr kumimoji="1" lang="ja-JP" altLang="en-US" dirty="0"/>
              <a:t>勾配を算出</a:t>
            </a:r>
          </a:p>
        </p:txBody>
      </p:sp>
      <p:sp>
        <p:nvSpPr>
          <p:cNvPr id="3" name="コンテンツ プレースホルダー 2">
            <a:extLst>
              <a:ext uri="{FF2B5EF4-FFF2-40B4-BE49-F238E27FC236}">
                <a16:creationId xmlns:a16="http://schemas.microsoft.com/office/drawing/2014/main" id="{D40C4B07-2287-6107-79D7-89C10A8CACDB}"/>
              </a:ext>
            </a:extLst>
          </p:cNvPr>
          <p:cNvSpPr>
            <a:spLocks noGrp="1"/>
          </p:cNvSpPr>
          <p:nvPr>
            <p:ph idx="1"/>
          </p:nvPr>
        </p:nvSpPr>
        <p:spPr>
          <a:xfrm>
            <a:off x="838199" y="1690688"/>
            <a:ext cx="10515600" cy="4351338"/>
          </a:xfrm>
        </p:spPr>
        <p:txBody>
          <a:bodyPr/>
          <a:lstStyle/>
          <a:p>
            <a:r>
              <a:rPr lang="ja-JP" altLang="en-US" dirty="0"/>
              <a:t>例として</a:t>
            </a:r>
            <a:r>
              <a:rPr lang="en-US" altLang="ja-JP" dirty="0"/>
              <a:t>,y=</a:t>
            </a:r>
            <a:r>
              <a:rPr lang="en-US" altLang="ja-JP" dirty="0" err="1"/>
              <a:t>ax+b</a:t>
            </a:r>
            <a:r>
              <a:rPr lang="ja-JP" altLang="en-US" dirty="0"/>
              <a:t>に対して微分を行い</a:t>
            </a:r>
            <a:r>
              <a:rPr lang="en-US" altLang="ja-JP" dirty="0"/>
              <a:t>,</a:t>
            </a:r>
            <a:r>
              <a:rPr lang="ja-JP" altLang="en-US" dirty="0"/>
              <a:t>後輩を</a:t>
            </a:r>
            <a:r>
              <a:rPr lang="en-US" altLang="ja-JP" dirty="0"/>
              <a:t>backward</a:t>
            </a:r>
            <a:r>
              <a:rPr lang="ja-JP" altLang="en-US" dirty="0"/>
              <a:t>関数を使って算出する</a:t>
            </a:r>
            <a:endParaRPr lang="en-US" altLang="ja-JP" dirty="0"/>
          </a:p>
          <a:p>
            <a:endParaRPr lang="en-US" altLang="ja-JP" dirty="0"/>
          </a:p>
          <a:p>
            <a:endParaRPr lang="en-US" altLang="ja-JP" dirty="0"/>
          </a:p>
          <a:p>
            <a:r>
              <a:rPr lang="ja-JP" altLang="en-US" sz="2000" dirty="0"/>
              <a:t>変数</a:t>
            </a:r>
            <a:r>
              <a:rPr lang="en-US" altLang="ja-JP" sz="2000" dirty="0"/>
              <a:t>y</a:t>
            </a:r>
            <a:r>
              <a:rPr lang="ja-JP" altLang="en-US" sz="2000" dirty="0"/>
              <a:t>を変数</a:t>
            </a:r>
            <a:r>
              <a:rPr lang="en-US" altLang="ja-JP" sz="2000" dirty="0" err="1"/>
              <a:t>a,b,x</a:t>
            </a:r>
            <a:r>
              <a:rPr lang="ja-JP" altLang="en-US" sz="2000" dirty="0"/>
              <a:t>でそれぞれ微分して勾配を求める</a:t>
            </a:r>
            <a:r>
              <a:rPr lang="en-US" altLang="ja-JP" sz="2000" dirty="0"/>
              <a:t>.</a:t>
            </a:r>
          </a:p>
          <a:p>
            <a:pPr marL="0" indent="0">
              <a:buNone/>
            </a:pPr>
            <a:endParaRPr lang="en-US" altLang="ja-JP" sz="2000" dirty="0"/>
          </a:p>
          <a:p>
            <a:pPr marL="0" indent="0">
              <a:buNone/>
            </a:pPr>
            <a:endParaRPr kumimoji="1" lang="ja-JP" altLang="en-US" dirty="0"/>
          </a:p>
        </p:txBody>
      </p:sp>
      <p:sp>
        <p:nvSpPr>
          <p:cNvPr id="4" name="正方形/長方形 3">
            <a:extLst>
              <a:ext uri="{FF2B5EF4-FFF2-40B4-BE49-F238E27FC236}">
                <a16:creationId xmlns:a16="http://schemas.microsoft.com/office/drawing/2014/main" id="{EBD702CB-8329-F51C-A976-06ED02719984}"/>
              </a:ext>
            </a:extLst>
          </p:cNvPr>
          <p:cNvSpPr/>
          <p:nvPr/>
        </p:nvSpPr>
        <p:spPr>
          <a:xfrm>
            <a:off x="838201" y="2781300"/>
            <a:ext cx="25717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pytorch</a:t>
            </a:r>
            <a:r>
              <a:rPr kumimoji="1" lang="ja-JP" altLang="en-US" dirty="0"/>
              <a:t>のインポート</a:t>
            </a:r>
          </a:p>
        </p:txBody>
      </p:sp>
      <p:sp>
        <p:nvSpPr>
          <p:cNvPr id="5" name="矢印: 右 4">
            <a:extLst>
              <a:ext uri="{FF2B5EF4-FFF2-40B4-BE49-F238E27FC236}">
                <a16:creationId xmlns:a16="http://schemas.microsoft.com/office/drawing/2014/main" id="{4EF9C6A1-182C-70EC-B2B9-2D0263CC85CE}"/>
              </a:ext>
            </a:extLst>
          </p:cNvPr>
          <p:cNvSpPr/>
          <p:nvPr/>
        </p:nvSpPr>
        <p:spPr>
          <a:xfrm>
            <a:off x="5793577" y="2943224"/>
            <a:ext cx="762000"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0EDAFBB-A4AA-2660-53C8-2B8B0374D022}"/>
              </a:ext>
            </a:extLst>
          </p:cNvPr>
          <p:cNvSpPr/>
          <p:nvPr/>
        </p:nvSpPr>
        <p:spPr>
          <a:xfrm>
            <a:off x="4195770" y="2833687"/>
            <a:ext cx="1628776"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Tensor</a:t>
            </a:r>
            <a:r>
              <a:rPr lang="ja-JP" altLang="en-US" dirty="0"/>
              <a:t>の生成</a:t>
            </a:r>
            <a:endParaRPr kumimoji="1" lang="ja-JP" altLang="en-US" dirty="0"/>
          </a:p>
        </p:txBody>
      </p:sp>
      <p:sp>
        <p:nvSpPr>
          <p:cNvPr id="7" name="正方形/長方形 6">
            <a:extLst>
              <a:ext uri="{FF2B5EF4-FFF2-40B4-BE49-F238E27FC236}">
                <a16:creationId xmlns:a16="http://schemas.microsoft.com/office/drawing/2014/main" id="{2A152083-CA92-ED86-7CE3-52FA51F14725}"/>
              </a:ext>
            </a:extLst>
          </p:cNvPr>
          <p:cNvSpPr/>
          <p:nvPr/>
        </p:nvSpPr>
        <p:spPr>
          <a:xfrm>
            <a:off x="6574640" y="2781300"/>
            <a:ext cx="20383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計算グラフの作成</a:t>
            </a:r>
            <a:endParaRPr kumimoji="1" lang="en-US" altLang="ja-JP" dirty="0"/>
          </a:p>
        </p:txBody>
      </p:sp>
      <p:sp>
        <p:nvSpPr>
          <p:cNvPr id="9" name="矢印: 右 8">
            <a:extLst>
              <a:ext uri="{FF2B5EF4-FFF2-40B4-BE49-F238E27FC236}">
                <a16:creationId xmlns:a16="http://schemas.microsoft.com/office/drawing/2014/main" id="{F8E0D228-5495-0EE3-D119-3A898699CB96}"/>
              </a:ext>
            </a:extLst>
          </p:cNvPr>
          <p:cNvSpPr/>
          <p:nvPr/>
        </p:nvSpPr>
        <p:spPr>
          <a:xfrm>
            <a:off x="3448050" y="2861468"/>
            <a:ext cx="809625"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9803DE0-2C8F-F13A-B9C2-2F0147E2402A}"/>
              </a:ext>
            </a:extLst>
          </p:cNvPr>
          <p:cNvSpPr/>
          <p:nvPr/>
        </p:nvSpPr>
        <p:spPr>
          <a:xfrm>
            <a:off x="9355941" y="2809080"/>
            <a:ext cx="18669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Tensor</a:t>
            </a:r>
            <a:r>
              <a:rPr kumimoji="1" lang="ja-JP" altLang="en-US" dirty="0"/>
              <a:t>の確認</a:t>
            </a:r>
          </a:p>
        </p:txBody>
      </p:sp>
      <p:sp>
        <p:nvSpPr>
          <p:cNvPr id="11" name="矢印: 右 10">
            <a:extLst>
              <a:ext uri="{FF2B5EF4-FFF2-40B4-BE49-F238E27FC236}">
                <a16:creationId xmlns:a16="http://schemas.microsoft.com/office/drawing/2014/main" id="{F33962E4-2D50-749C-B1A0-13D468BDC06D}"/>
              </a:ext>
            </a:extLst>
          </p:cNvPr>
          <p:cNvSpPr/>
          <p:nvPr/>
        </p:nvSpPr>
        <p:spPr>
          <a:xfrm>
            <a:off x="8612991" y="2886075"/>
            <a:ext cx="74295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F073ADA-0C5A-9549-C4A7-DBBB4A24958D}"/>
              </a:ext>
            </a:extLst>
          </p:cNvPr>
          <p:cNvSpPr/>
          <p:nvPr/>
        </p:nvSpPr>
        <p:spPr>
          <a:xfrm>
            <a:off x="969159" y="4076700"/>
            <a:ext cx="2212191"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変数</a:t>
            </a:r>
            <a:r>
              <a:rPr kumimoji="1" lang="en-US" altLang="ja-JP" dirty="0"/>
              <a:t>y</a:t>
            </a:r>
            <a:r>
              <a:rPr kumimoji="1" lang="ja-JP" altLang="en-US" dirty="0"/>
              <a:t>に対して微分して勾配を求める</a:t>
            </a:r>
          </a:p>
        </p:txBody>
      </p:sp>
      <p:sp>
        <p:nvSpPr>
          <p:cNvPr id="13" name="矢印: 右 12">
            <a:extLst>
              <a:ext uri="{FF2B5EF4-FFF2-40B4-BE49-F238E27FC236}">
                <a16:creationId xmlns:a16="http://schemas.microsoft.com/office/drawing/2014/main" id="{E819B8D3-6658-CCC1-4ED6-DA6E821B859F}"/>
              </a:ext>
            </a:extLst>
          </p:cNvPr>
          <p:cNvSpPr/>
          <p:nvPr/>
        </p:nvSpPr>
        <p:spPr>
          <a:xfrm>
            <a:off x="3209926" y="4211638"/>
            <a:ext cx="87630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EA81B13-3ABA-CB79-8DFA-179F107DF3E4}"/>
              </a:ext>
            </a:extLst>
          </p:cNvPr>
          <p:cNvSpPr/>
          <p:nvPr/>
        </p:nvSpPr>
        <p:spPr>
          <a:xfrm>
            <a:off x="3960028" y="4076700"/>
            <a:ext cx="7267574"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sp>
        <p:nvSpPr>
          <p:cNvPr id="17" name="四角形: 角を丸くする 16">
            <a:extLst>
              <a:ext uri="{FF2B5EF4-FFF2-40B4-BE49-F238E27FC236}">
                <a16:creationId xmlns:a16="http://schemas.microsoft.com/office/drawing/2014/main" id="{DC7E24BB-32BC-7B0F-E988-9CD9A60F03A3}"/>
              </a:ext>
            </a:extLst>
          </p:cNvPr>
          <p:cNvSpPr/>
          <p:nvPr/>
        </p:nvSpPr>
        <p:spPr>
          <a:xfrm>
            <a:off x="4086226" y="5650311"/>
            <a:ext cx="2055023" cy="4905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勾配を確認</a:t>
            </a:r>
          </a:p>
        </p:txBody>
      </p:sp>
      <p:sp>
        <p:nvSpPr>
          <p:cNvPr id="18" name="正方形/長方形 17">
            <a:extLst>
              <a:ext uri="{FF2B5EF4-FFF2-40B4-BE49-F238E27FC236}">
                <a16:creationId xmlns:a16="http://schemas.microsoft.com/office/drawing/2014/main" id="{8602D76B-B590-3E4F-5641-B364B58917C2}"/>
              </a:ext>
            </a:extLst>
          </p:cNvPr>
          <p:cNvSpPr/>
          <p:nvPr/>
        </p:nvSpPr>
        <p:spPr>
          <a:xfrm>
            <a:off x="4114802" y="4109244"/>
            <a:ext cx="2295525" cy="7032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r>
              <a:rPr kumimoji="1" lang="ja-JP" altLang="en-US" dirty="0"/>
              <a:t>を</a:t>
            </a:r>
            <a:r>
              <a:rPr lang="en-US" altLang="ja-JP" dirty="0"/>
              <a:t>a</a:t>
            </a:r>
            <a:r>
              <a:rPr lang="ja-JP" altLang="en-US" dirty="0"/>
              <a:t>で微分</a:t>
            </a:r>
            <a:endParaRPr lang="en-US" altLang="ja-JP" dirty="0"/>
          </a:p>
          <a:p>
            <a:pPr algn="ctr"/>
            <a:r>
              <a:rPr kumimoji="1" lang="en-US" altLang="ja-JP" dirty="0" err="1"/>
              <a:t>dy</a:t>
            </a:r>
            <a:r>
              <a:rPr kumimoji="1" lang="en-US" altLang="ja-JP" dirty="0"/>
              <a:t>/da=1*x+0=5</a:t>
            </a:r>
          </a:p>
        </p:txBody>
      </p:sp>
      <p:sp>
        <p:nvSpPr>
          <p:cNvPr id="19" name="正方形/長方形 18">
            <a:extLst>
              <a:ext uri="{FF2B5EF4-FFF2-40B4-BE49-F238E27FC236}">
                <a16:creationId xmlns:a16="http://schemas.microsoft.com/office/drawing/2014/main" id="{7414FFAD-AC68-F65C-EC1F-257DEB540E85}"/>
              </a:ext>
            </a:extLst>
          </p:cNvPr>
          <p:cNvSpPr/>
          <p:nvPr/>
        </p:nvSpPr>
        <p:spPr>
          <a:xfrm>
            <a:off x="6412708" y="4109244"/>
            <a:ext cx="2119312" cy="7032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r>
              <a:rPr kumimoji="1" lang="ja-JP" altLang="en-US" dirty="0"/>
              <a:t>を</a:t>
            </a:r>
            <a:r>
              <a:rPr kumimoji="1" lang="en-US" altLang="ja-JP" dirty="0"/>
              <a:t>b</a:t>
            </a:r>
            <a:r>
              <a:rPr kumimoji="1" lang="ja-JP" altLang="en-US" dirty="0"/>
              <a:t>で微分</a:t>
            </a:r>
            <a:endParaRPr kumimoji="1" lang="en-US" altLang="ja-JP" dirty="0"/>
          </a:p>
          <a:p>
            <a:pPr algn="ctr"/>
            <a:r>
              <a:rPr lang="en-US" altLang="ja-JP" dirty="0" err="1"/>
              <a:t>dy</a:t>
            </a:r>
            <a:r>
              <a:rPr lang="en-US" altLang="ja-JP" dirty="0"/>
              <a:t>/</a:t>
            </a:r>
            <a:r>
              <a:rPr lang="en-US" altLang="ja-JP" dirty="0" err="1"/>
              <a:t>db</a:t>
            </a:r>
            <a:r>
              <a:rPr lang="en-US" altLang="ja-JP" dirty="0"/>
              <a:t>=0+1=1</a:t>
            </a:r>
            <a:endParaRPr kumimoji="1" lang="ja-JP" altLang="en-US" dirty="0"/>
          </a:p>
        </p:txBody>
      </p:sp>
      <p:sp>
        <p:nvSpPr>
          <p:cNvPr id="20" name="正方形/長方形 19">
            <a:extLst>
              <a:ext uri="{FF2B5EF4-FFF2-40B4-BE49-F238E27FC236}">
                <a16:creationId xmlns:a16="http://schemas.microsoft.com/office/drawing/2014/main" id="{9033560F-821D-9611-D8BC-152D7DC639E5}"/>
              </a:ext>
            </a:extLst>
          </p:cNvPr>
          <p:cNvSpPr/>
          <p:nvPr/>
        </p:nvSpPr>
        <p:spPr>
          <a:xfrm>
            <a:off x="8786814" y="4101307"/>
            <a:ext cx="2102652" cy="8945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y</a:t>
            </a:r>
            <a:r>
              <a:rPr kumimoji="1" lang="ja-JP" altLang="en-US" dirty="0"/>
              <a:t>を</a:t>
            </a:r>
            <a:r>
              <a:rPr kumimoji="1" lang="en-US" altLang="ja-JP" dirty="0"/>
              <a:t>x</a:t>
            </a:r>
            <a:r>
              <a:rPr kumimoji="1" lang="ja-JP" altLang="en-US" dirty="0"/>
              <a:t>に微分</a:t>
            </a:r>
            <a:endParaRPr kumimoji="1" lang="en-US" altLang="ja-JP" dirty="0"/>
          </a:p>
          <a:p>
            <a:pPr algn="ctr"/>
            <a:r>
              <a:rPr kumimoji="1" lang="en-US" altLang="ja-JP" dirty="0" err="1"/>
              <a:t>dy</a:t>
            </a:r>
            <a:r>
              <a:rPr kumimoji="1" lang="en-US" altLang="ja-JP" dirty="0"/>
              <a:t>/dx=a*1+0=3</a:t>
            </a:r>
            <a:endParaRPr kumimoji="1" lang="ja-JP" altLang="en-US" dirty="0"/>
          </a:p>
        </p:txBody>
      </p:sp>
    </p:spTree>
    <p:extLst>
      <p:ext uri="{BB962C8B-B14F-4D97-AF65-F5344CB8AC3E}">
        <p14:creationId xmlns:p14="http://schemas.microsoft.com/office/powerpoint/2010/main" val="48783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8AB2E-AD2B-51EA-6AC7-59B16DD6D04A}"/>
              </a:ext>
            </a:extLst>
          </p:cNvPr>
          <p:cNvSpPr>
            <a:spLocks noGrp="1"/>
          </p:cNvSpPr>
          <p:nvPr>
            <p:ph type="title"/>
          </p:nvPr>
        </p:nvSpPr>
        <p:spPr/>
        <p:txBody>
          <a:bodyPr/>
          <a:lstStyle/>
          <a:p>
            <a:r>
              <a:rPr kumimoji="1" lang="ja-JP" altLang="en-US" dirty="0"/>
              <a:t>ニューラルネットワーク</a:t>
            </a:r>
          </a:p>
        </p:txBody>
      </p:sp>
      <p:sp>
        <p:nvSpPr>
          <p:cNvPr id="3" name="コンテンツ プレースホルダー 2">
            <a:extLst>
              <a:ext uri="{FF2B5EF4-FFF2-40B4-BE49-F238E27FC236}">
                <a16:creationId xmlns:a16="http://schemas.microsoft.com/office/drawing/2014/main" id="{42ACADEC-916E-B733-BBA9-6E9146914F5D}"/>
              </a:ext>
            </a:extLst>
          </p:cNvPr>
          <p:cNvSpPr>
            <a:spLocks noGrp="1"/>
          </p:cNvSpPr>
          <p:nvPr>
            <p:ph idx="1"/>
          </p:nvPr>
        </p:nvSpPr>
        <p:spPr/>
        <p:txBody>
          <a:bodyPr/>
          <a:lstStyle/>
          <a:p>
            <a:r>
              <a:rPr kumimoji="1" lang="ja-JP" altLang="en-US" dirty="0"/>
              <a:t>ディープラーニングの実装はニューラルネットワークが必要</a:t>
            </a:r>
            <a:endParaRPr lang="en-US" altLang="ja-JP" dirty="0"/>
          </a:p>
          <a:p>
            <a:r>
              <a:rPr lang="en-US" altLang="ja-JP" dirty="0" err="1"/>
              <a:t>Pytorch</a:t>
            </a:r>
            <a:r>
              <a:rPr lang="ja-JP" altLang="en-US" dirty="0"/>
              <a:t>でニューラルネットワークを構築には</a:t>
            </a:r>
            <a:r>
              <a:rPr lang="en-US" altLang="ja-JP" dirty="0"/>
              <a:t>2</a:t>
            </a:r>
            <a:r>
              <a:rPr lang="ja-JP" altLang="en-US" dirty="0"/>
              <a:t>つある</a:t>
            </a:r>
            <a:r>
              <a:rPr lang="en-US" altLang="ja-JP" dirty="0"/>
              <a:t>.</a:t>
            </a:r>
          </a:p>
          <a:p>
            <a:endParaRPr lang="en-US" altLang="ja-JP" dirty="0"/>
          </a:p>
        </p:txBody>
      </p:sp>
      <p:sp>
        <p:nvSpPr>
          <p:cNvPr id="4" name="テキスト ボックス 3">
            <a:extLst>
              <a:ext uri="{FF2B5EF4-FFF2-40B4-BE49-F238E27FC236}">
                <a16:creationId xmlns:a16="http://schemas.microsoft.com/office/drawing/2014/main" id="{52239B5A-7575-3555-5AE0-B085C8A7567A}"/>
              </a:ext>
            </a:extLst>
          </p:cNvPr>
          <p:cNvSpPr txBox="1"/>
          <p:nvPr/>
        </p:nvSpPr>
        <p:spPr>
          <a:xfrm>
            <a:off x="1266825" y="2857500"/>
            <a:ext cx="2590800" cy="369332"/>
          </a:xfrm>
          <a:prstGeom prst="rect">
            <a:avLst/>
          </a:prstGeom>
          <a:solidFill>
            <a:schemeClr val="accent2"/>
          </a:solidFill>
        </p:spPr>
        <p:txBody>
          <a:bodyPr wrap="square" rtlCol="0">
            <a:spAutoFit/>
          </a:bodyPr>
          <a:lstStyle/>
          <a:p>
            <a:r>
              <a:rPr kumimoji="1" lang="ja-JP" altLang="en-US" dirty="0"/>
              <a:t>自作クラスを作る方法</a:t>
            </a:r>
          </a:p>
        </p:txBody>
      </p:sp>
      <p:sp>
        <p:nvSpPr>
          <p:cNvPr id="8" name="テキスト ボックス 7">
            <a:extLst>
              <a:ext uri="{FF2B5EF4-FFF2-40B4-BE49-F238E27FC236}">
                <a16:creationId xmlns:a16="http://schemas.microsoft.com/office/drawing/2014/main" id="{9AA0963B-368F-6CF2-A8A9-1A097A147296}"/>
              </a:ext>
            </a:extLst>
          </p:cNvPr>
          <p:cNvSpPr txBox="1"/>
          <p:nvPr/>
        </p:nvSpPr>
        <p:spPr>
          <a:xfrm>
            <a:off x="1266825" y="3741182"/>
            <a:ext cx="4152900" cy="369332"/>
          </a:xfrm>
          <a:prstGeom prst="rect">
            <a:avLst/>
          </a:prstGeom>
          <a:solidFill>
            <a:schemeClr val="accent2"/>
          </a:solidFill>
        </p:spPr>
        <p:txBody>
          <a:bodyPr wrap="square" rtlCol="0">
            <a:spAutoFit/>
          </a:bodyPr>
          <a:lstStyle/>
          <a:p>
            <a:r>
              <a:rPr kumimoji="1" lang="ja-JP" altLang="en-US" dirty="0"/>
              <a:t>自作クラスを作って定義する方法</a:t>
            </a:r>
          </a:p>
        </p:txBody>
      </p:sp>
      <p:sp>
        <p:nvSpPr>
          <p:cNvPr id="9" name="矢印: 右 8">
            <a:extLst>
              <a:ext uri="{FF2B5EF4-FFF2-40B4-BE49-F238E27FC236}">
                <a16:creationId xmlns:a16="http://schemas.microsoft.com/office/drawing/2014/main" id="{6518F238-F383-C9F5-5CB0-A0067009432E}"/>
              </a:ext>
            </a:extLst>
          </p:cNvPr>
          <p:cNvSpPr/>
          <p:nvPr/>
        </p:nvSpPr>
        <p:spPr>
          <a:xfrm>
            <a:off x="5591175" y="3741182"/>
            <a:ext cx="5715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93F0583-E8E7-FE9C-F243-720CFC6F0343}"/>
              </a:ext>
            </a:extLst>
          </p:cNvPr>
          <p:cNvSpPr txBox="1"/>
          <p:nvPr/>
        </p:nvSpPr>
        <p:spPr>
          <a:xfrm>
            <a:off x="6540790" y="3741182"/>
            <a:ext cx="3193760" cy="369332"/>
          </a:xfrm>
          <a:prstGeom prst="rect">
            <a:avLst/>
          </a:prstGeom>
          <a:solidFill>
            <a:schemeClr val="accent2"/>
          </a:solidFill>
        </p:spPr>
        <p:txBody>
          <a:bodyPr wrap="square" rtlCol="0">
            <a:spAutoFit/>
          </a:bodyPr>
          <a:lstStyle/>
          <a:p>
            <a:r>
              <a:rPr kumimoji="1" lang="en-US" altLang="ja-JP" dirty="0" err="1"/>
              <a:t>nn.Sequential</a:t>
            </a:r>
            <a:r>
              <a:rPr kumimoji="1" lang="ja-JP" altLang="en-US" dirty="0"/>
              <a:t>を使って定義</a:t>
            </a:r>
          </a:p>
        </p:txBody>
      </p:sp>
    </p:spTree>
    <p:extLst>
      <p:ext uri="{BB962C8B-B14F-4D97-AF65-F5344CB8AC3E}">
        <p14:creationId xmlns:p14="http://schemas.microsoft.com/office/powerpoint/2010/main" val="137859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D1216B-DA62-6814-DC23-547AC7F746D0}"/>
              </a:ext>
            </a:extLst>
          </p:cNvPr>
          <p:cNvSpPr>
            <a:spLocks noGrp="1"/>
          </p:cNvSpPr>
          <p:nvPr>
            <p:ph type="title"/>
          </p:nvPr>
        </p:nvSpPr>
        <p:spPr/>
        <p:txBody>
          <a:bodyPr/>
          <a:lstStyle/>
          <a:p>
            <a:r>
              <a:rPr kumimoji="1" lang="en-US" altLang="ja-JP" dirty="0" err="1"/>
              <a:t>nn.Sequential</a:t>
            </a:r>
            <a:r>
              <a:rPr kumimoji="1" lang="ja-JP" altLang="en-US" dirty="0"/>
              <a:t>を使う方法</a:t>
            </a:r>
          </a:p>
        </p:txBody>
      </p:sp>
      <p:sp>
        <p:nvSpPr>
          <p:cNvPr id="3" name="コンテンツ プレースホルダー 2">
            <a:extLst>
              <a:ext uri="{FF2B5EF4-FFF2-40B4-BE49-F238E27FC236}">
                <a16:creationId xmlns:a16="http://schemas.microsoft.com/office/drawing/2014/main" id="{5723A211-3666-D542-8647-EA9EB4D9F99B}"/>
              </a:ext>
            </a:extLst>
          </p:cNvPr>
          <p:cNvSpPr>
            <a:spLocks noGrp="1"/>
          </p:cNvSpPr>
          <p:nvPr>
            <p:ph idx="1"/>
          </p:nvPr>
        </p:nvSpPr>
        <p:spPr/>
        <p:txBody>
          <a:bodyPr/>
          <a:lstStyle/>
          <a:p>
            <a:r>
              <a:rPr kumimoji="1" lang="en-US" altLang="ja-JP" dirty="0" err="1"/>
              <a:t>nn.Sequential</a:t>
            </a:r>
            <a:r>
              <a:rPr kumimoji="1" lang="ja-JP" altLang="en-US" dirty="0"/>
              <a:t>関数では</a:t>
            </a:r>
            <a:r>
              <a:rPr kumimoji="1" lang="en-US" altLang="ja-JP" dirty="0"/>
              <a:t>,</a:t>
            </a:r>
            <a:r>
              <a:rPr kumimoji="1" lang="ja-JP" altLang="en-US" dirty="0"/>
              <a:t>入力層から出力層にかけて順番に層を積み重ねて構築する</a:t>
            </a:r>
            <a:r>
              <a:rPr kumimoji="1" lang="en-US" altLang="ja-JP" dirty="0"/>
              <a:t>.</a:t>
            </a:r>
          </a:p>
          <a:p>
            <a:pPr marL="0" indent="0">
              <a:buNone/>
            </a:pPr>
            <a:r>
              <a:rPr kumimoji="1" lang="ja-JP" altLang="en-US" dirty="0"/>
              <a:t>また</a:t>
            </a:r>
            <a:r>
              <a:rPr kumimoji="1" lang="en-US" altLang="ja-JP" dirty="0"/>
              <a:t>,</a:t>
            </a:r>
            <a:r>
              <a:rPr kumimoji="1" lang="en-US" altLang="ja-JP" dirty="0" err="1"/>
              <a:t>nn.Sequential</a:t>
            </a:r>
            <a:r>
              <a:rPr kumimoji="1" lang="ja-JP" altLang="en-US" dirty="0"/>
              <a:t>関数では</a:t>
            </a:r>
            <a:r>
              <a:rPr kumimoji="1" lang="en-US" altLang="ja-JP" dirty="0"/>
              <a:t>,</a:t>
            </a:r>
            <a:r>
              <a:rPr kumimoji="1" lang="ja-JP" altLang="en-US" dirty="0"/>
              <a:t>引数に</a:t>
            </a:r>
            <a:r>
              <a:rPr kumimoji="1" lang="en-US" altLang="ja-JP" dirty="0"/>
              <a:t>nn.Conv2d</a:t>
            </a:r>
            <a:r>
              <a:rPr kumimoji="1" lang="ja-JP" altLang="en-US" dirty="0"/>
              <a:t>と</a:t>
            </a:r>
            <a:r>
              <a:rPr kumimoji="1" lang="en-US" altLang="ja-JP" dirty="0"/>
              <a:t>nn.MaxPool2d</a:t>
            </a:r>
            <a:r>
              <a:rPr kumimoji="1" lang="ja-JP" altLang="en-US" dirty="0"/>
              <a:t>をそれぞれ渡す必要がある</a:t>
            </a:r>
            <a:endParaRPr kumimoji="1" lang="en-US" altLang="ja-JP" dirty="0"/>
          </a:p>
          <a:p>
            <a:endParaRPr kumimoji="1"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149938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CBA27-899A-F36F-4378-D7380AF27253}"/>
              </a:ext>
            </a:extLst>
          </p:cNvPr>
          <p:cNvSpPr>
            <a:spLocks noGrp="1"/>
          </p:cNvSpPr>
          <p:nvPr>
            <p:ph type="title"/>
          </p:nvPr>
        </p:nvSpPr>
        <p:spPr/>
        <p:txBody>
          <a:bodyPr/>
          <a:lstStyle/>
          <a:p>
            <a:r>
              <a:rPr kumimoji="1" lang="en-US" altLang="ja-JP" dirty="0" err="1"/>
              <a:t>nn.Sequential</a:t>
            </a:r>
            <a:r>
              <a:rPr kumimoji="1" lang="en-US" altLang="ja-JP" dirty="0"/>
              <a:t>(nn.Conv2d)</a:t>
            </a:r>
            <a:endParaRPr kumimoji="1" lang="ja-JP" altLang="en-US" dirty="0"/>
          </a:p>
        </p:txBody>
      </p:sp>
      <p:sp>
        <p:nvSpPr>
          <p:cNvPr id="3" name="コンテンツ プレースホルダー 2">
            <a:extLst>
              <a:ext uri="{FF2B5EF4-FFF2-40B4-BE49-F238E27FC236}">
                <a16:creationId xmlns:a16="http://schemas.microsoft.com/office/drawing/2014/main" id="{7D7EB02A-7349-B66C-26A2-3CBC10CCAE96}"/>
              </a:ext>
            </a:extLst>
          </p:cNvPr>
          <p:cNvSpPr>
            <a:spLocks noGrp="1"/>
          </p:cNvSpPr>
          <p:nvPr>
            <p:ph idx="1"/>
          </p:nvPr>
        </p:nvSpPr>
        <p:spPr/>
        <p:txBody>
          <a:bodyPr/>
          <a:lstStyle/>
          <a:p>
            <a:r>
              <a:rPr kumimoji="1" lang="en-US" altLang="ja-JP" dirty="0"/>
              <a:t>Nn.Conv2d</a:t>
            </a:r>
            <a:r>
              <a:rPr kumimoji="1" lang="ja-JP" altLang="en-US" dirty="0"/>
              <a:t>は画像認識のニューラルネットワークで使わていて</a:t>
            </a:r>
            <a:r>
              <a:rPr lang="ja-JP" altLang="en-US" dirty="0"/>
              <a:t>入力に対するフィルタリングを行い特殊マップを習得する</a:t>
            </a:r>
            <a:r>
              <a:rPr lang="en-US" altLang="ja-JP" dirty="0"/>
              <a:t>.</a:t>
            </a:r>
            <a:r>
              <a:rPr lang="ja-JP" altLang="en-US" dirty="0"/>
              <a:t>引数には</a:t>
            </a:r>
            <a:r>
              <a:rPr lang="en-US" altLang="ja-JP" dirty="0"/>
              <a:t>,</a:t>
            </a:r>
            <a:r>
              <a:rPr lang="ja-JP" altLang="en-US" dirty="0"/>
              <a:t>入力チャネル</a:t>
            </a:r>
            <a:r>
              <a:rPr lang="en-US" altLang="ja-JP" dirty="0"/>
              <a:t>,</a:t>
            </a:r>
            <a:r>
              <a:rPr lang="ja-JP" altLang="en-US" dirty="0"/>
              <a:t>出力チャネル</a:t>
            </a:r>
            <a:r>
              <a:rPr lang="en-US" altLang="ja-JP" dirty="0"/>
              <a:t>,</a:t>
            </a:r>
            <a:r>
              <a:rPr lang="ja-JP" altLang="en-US" dirty="0"/>
              <a:t>カーネルサイズが渡される</a:t>
            </a:r>
            <a:r>
              <a:rPr lang="en-US" altLang="ja-JP" dirty="0"/>
              <a:t>.</a:t>
            </a:r>
          </a:p>
          <a:p>
            <a:endParaRPr kumimoji="1" lang="en-US" altLang="ja-JP" dirty="0"/>
          </a:p>
          <a:p>
            <a:pPr marL="0" indent="0">
              <a:buNone/>
            </a:pPr>
            <a:r>
              <a:rPr lang="ja-JP" altLang="en-US" dirty="0"/>
              <a:t>ここでは</a:t>
            </a:r>
            <a:r>
              <a:rPr kumimoji="1" lang="ja-JP" altLang="en-US" dirty="0"/>
              <a:t>入力チャネル</a:t>
            </a:r>
            <a:r>
              <a:rPr kumimoji="1" lang="en-US" altLang="ja-JP" dirty="0"/>
              <a:t>-&gt;</a:t>
            </a:r>
            <a:r>
              <a:rPr kumimoji="1" lang="ja-JP" altLang="en-US" dirty="0"/>
              <a:t>入力次元</a:t>
            </a:r>
            <a:r>
              <a:rPr kumimoji="1" lang="en-US" altLang="ja-JP" dirty="0"/>
              <a:t>,</a:t>
            </a:r>
            <a:r>
              <a:rPr kumimoji="1" lang="ja-JP" altLang="en-US" dirty="0"/>
              <a:t>出力チャネル</a:t>
            </a:r>
            <a:r>
              <a:rPr kumimoji="1" lang="en-US" altLang="ja-JP" dirty="0"/>
              <a:t>-&gt;</a:t>
            </a:r>
            <a:r>
              <a:rPr kumimoji="1" lang="ja-JP" altLang="en-US" dirty="0"/>
              <a:t>出力次元</a:t>
            </a:r>
            <a:r>
              <a:rPr lang="ja-JP" altLang="en-US" dirty="0"/>
              <a:t>とする</a:t>
            </a:r>
            <a:r>
              <a:rPr lang="en-US" altLang="ja-JP" dirty="0"/>
              <a:t>.</a:t>
            </a:r>
          </a:p>
          <a:p>
            <a:pPr marL="0" indent="0">
              <a:buNone/>
            </a:pPr>
            <a:r>
              <a:rPr kumimoji="1" lang="ja-JP" altLang="en-US" dirty="0"/>
              <a:t>さらに</a:t>
            </a:r>
            <a:r>
              <a:rPr kumimoji="1" lang="en-US" altLang="ja-JP" dirty="0"/>
              <a:t>,</a:t>
            </a:r>
            <a:r>
              <a:rPr kumimoji="1" lang="ja-JP" altLang="en-US" dirty="0"/>
              <a:t>畳み込み層ではカーネルと呼ばれるフィルタを使って画像の特徴を抽出するためのカーネルサイズを指定する</a:t>
            </a:r>
            <a:endParaRPr kumimoji="1" lang="en-US" altLang="ja-JP" dirty="0"/>
          </a:p>
        </p:txBody>
      </p:sp>
    </p:spTree>
    <p:extLst>
      <p:ext uri="{BB962C8B-B14F-4D97-AF65-F5344CB8AC3E}">
        <p14:creationId xmlns:p14="http://schemas.microsoft.com/office/powerpoint/2010/main" val="194578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2AA80-12EC-73CF-42D5-7A749A92CF1C}"/>
              </a:ext>
            </a:extLst>
          </p:cNvPr>
          <p:cNvSpPr>
            <a:spLocks noGrp="1"/>
          </p:cNvSpPr>
          <p:nvPr>
            <p:ph type="title"/>
          </p:nvPr>
        </p:nvSpPr>
        <p:spPr/>
        <p:txBody>
          <a:bodyPr/>
          <a:lstStyle/>
          <a:p>
            <a:r>
              <a:rPr kumimoji="1" lang="en-US" altLang="ja-JP" dirty="0" err="1"/>
              <a:t>nn.Sequential</a:t>
            </a:r>
            <a:r>
              <a:rPr kumimoji="1" lang="en-US" altLang="ja-JP" dirty="0"/>
              <a:t> (nn.MaxPool2d)</a:t>
            </a:r>
            <a:endParaRPr kumimoji="1" lang="ja-JP" altLang="en-US" dirty="0"/>
          </a:p>
        </p:txBody>
      </p:sp>
      <p:sp>
        <p:nvSpPr>
          <p:cNvPr id="3" name="コンテンツ プレースホルダー 2">
            <a:extLst>
              <a:ext uri="{FF2B5EF4-FFF2-40B4-BE49-F238E27FC236}">
                <a16:creationId xmlns:a16="http://schemas.microsoft.com/office/drawing/2014/main" id="{E4DF0E43-C1C2-309A-9358-27AFBA8BBD15}"/>
              </a:ext>
            </a:extLst>
          </p:cNvPr>
          <p:cNvSpPr>
            <a:spLocks noGrp="1"/>
          </p:cNvSpPr>
          <p:nvPr>
            <p:ph idx="1"/>
          </p:nvPr>
        </p:nvSpPr>
        <p:spPr/>
        <p:txBody>
          <a:bodyPr/>
          <a:lstStyle/>
          <a:p>
            <a:r>
              <a:rPr kumimoji="1" lang="en-US" altLang="ja-JP" dirty="0"/>
              <a:t>nn.MaxPool2d</a:t>
            </a:r>
            <a:r>
              <a:rPr kumimoji="1" lang="ja-JP" altLang="en-US" dirty="0"/>
              <a:t>は</a:t>
            </a:r>
            <a:r>
              <a:rPr kumimoji="1" lang="en-US" altLang="ja-JP" dirty="0"/>
              <a:t>,</a:t>
            </a:r>
            <a:r>
              <a:rPr kumimoji="1" lang="ja-JP" altLang="en-US" dirty="0"/>
              <a:t>画像のずれに対してニューラルネットワークに頑健性を持たせるために使われるプーリング層で任意の入力を小さくする</a:t>
            </a:r>
            <a:r>
              <a:rPr kumimoji="1" lang="en-US" altLang="ja-JP" dirty="0"/>
              <a:t>.</a:t>
            </a:r>
            <a:r>
              <a:rPr kumimoji="1" lang="ja-JP" altLang="en-US" dirty="0"/>
              <a:t>引数には</a:t>
            </a:r>
            <a:r>
              <a:rPr kumimoji="1" lang="en-US" altLang="ja-JP" dirty="0"/>
              <a:t>,</a:t>
            </a:r>
            <a:r>
              <a:rPr kumimoji="1" lang="ja-JP" altLang="en-US" dirty="0"/>
              <a:t>カーネルサイズを指定する</a:t>
            </a:r>
            <a:r>
              <a:rPr kumimoji="1" lang="en-US" altLang="ja-JP" dirty="0"/>
              <a:t>.</a:t>
            </a:r>
          </a:p>
          <a:p>
            <a:endParaRPr lang="en-US" altLang="ja-JP" dirty="0"/>
          </a:p>
          <a:p>
            <a:r>
              <a:rPr kumimoji="1" lang="ja-JP" altLang="en-US" dirty="0"/>
              <a:t>カーネルが正方形である場合</a:t>
            </a:r>
            <a:r>
              <a:rPr kumimoji="1" lang="en-US" altLang="ja-JP" dirty="0"/>
              <a:t>,</a:t>
            </a:r>
            <a:r>
              <a:rPr kumimoji="1" lang="ja-JP" altLang="en-US" dirty="0"/>
              <a:t>縦横どちらか一方の値をしていすることでカーネルサイズを指定できる</a:t>
            </a:r>
            <a:endParaRPr lang="en-US" altLang="ja-JP" dirty="0"/>
          </a:p>
          <a:p>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15911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350D4-910B-A7EB-3F67-9EC144259885}"/>
              </a:ext>
            </a:extLst>
          </p:cNvPr>
          <p:cNvSpPr>
            <a:spLocks noGrp="1"/>
          </p:cNvSpPr>
          <p:nvPr>
            <p:ph type="title"/>
          </p:nvPr>
        </p:nvSpPr>
        <p:spPr/>
        <p:txBody>
          <a:bodyPr/>
          <a:lstStyle/>
          <a:p>
            <a:r>
              <a:rPr lang="ja-JP" altLang="en-US" dirty="0"/>
              <a:t>自作のクラスを使う方法</a:t>
            </a:r>
            <a:endParaRPr kumimoji="1" lang="ja-JP" altLang="en-US" dirty="0"/>
          </a:p>
        </p:txBody>
      </p:sp>
      <p:sp>
        <p:nvSpPr>
          <p:cNvPr id="3" name="コンテンツ プレースホルダー 2">
            <a:extLst>
              <a:ext uri="{FF2B5EF4-FFF2-40B4-BE49-F238E27FC236}">
                <a16:creationId xmlns:a16="http://schemas.microsoft.com/office/drawing/2014/main" id="{74E946B2-F3AB-27E7-CC01-180F457C34C8}"/>
              </a:ext>
            </a:extLst>
          </p:cNvPr>
          <p:cNvSpPr>
            <a:spLocks noGrp="1"/>
          </p:cNvSpPr>
          <p:nvPr>
            <p:ph idx="1"/>
          </p:nvPr>
        </p:nvSpPr>
        <p:spPr/>
        <p:txBody>
          <a:bodyPr/>
          <a:lstStyle/>
          <a:p>
            <a:pPr marL="0" indent="0">
              <a:buNone/>
            </a:pPr>
            <a:r>
              <a:rPr kumimoji="1" lang="en-US" altLang="ja-JP" dirty="0" err="1"/>
              <a:t>Pytorch</a:t>
            </a:r>
            <a:r>
              <a:rPr kumimoji="1" lang="ja-JP" altLang="en-US" dirty="0"/>
              <a:t>で複雑なニューラルネットワークを構築するには</a:t>
            </a:r>
            <a:r>
              <a:rPr kumimoji="1" lang="en-US" altLang="ja-JP" dirty="0"/>
              <a:t>,</a:t>
            </a:r>
            <a:endParaRPr kumimoji="1" lang="ja-JP" altLang="en-US" dirty="0"/>
          </a:p>
        </p:txBody>
      </p:sp>
      <p:sp>
        <p:nvSpPr>
          <p:cNvPr id="6" name="テキスト ボックス 5">
            <a:extLst>
              <a:ext uri="{FF2B5EF4-FFF2-40B4-BE49-F238E27FC236}">
                <a16:creationId xmlns:a16="http://schemas.microsoft.com/office/drawing/2014/main" id="{7A16305F-1CEF-E6C3-B875-89E88CBA4A23}"/>
              </a:ext>
            </a:extLst>
          </p:cNvPr>
          <p:cNvSpPr txBox="1"/>
          <p:nvPr/>
        </p:nvSpPr>
        <p:spPr>
          <a:xfrm>
            <a:off x="3248025" y="2315646"/>
            <a:ext cx="4181475" cy="369332"/>
          </a:xfrm>
          <a:prstGeom prst="rect">
            <a:avLst/>
          </a:prstGeom>
          <a:noFill/>
        </p:spPr>
        <p:txBody>
          <a:bodyPr wrap="square" rtlCol="0">
            <a:spAutoFit/>
          </a:bodyPr>
          <a:lstStyle/>
          <a:p>
            <a:r>
              <a:rPr kumimoji="1" lang="en-US" altLang="ja-JP" dirty="0" err="1"/>
              <a:t>nn.Model</a:t>
            </a:r>
            <a:r>
              <a:rPr kumimoji="1" lang="ja-JP" altLang="en-US" dirty="0"/>
              <a:t>を継承したクラスを定義</a:t>
            </a:r>
          </a:p>
        </p:txBody>
      </p:sp>
      <p:sp>
        <p:nvSpPr>
          <p:cNvPr id="7" name="テキスト ボックス 6">
            <a:extLst>
              <a:ext uri="{FF2B5EF4-FFF2-40B4-BE49-F238E27FC236}">
                <a16:creationId xmlns:a16="http://schemas.microsoft.com/office/drawing/2014/main" id="{4A74097F-ED50-817C-10AF-85C226111E20}"/>
              </a:ext>
            </a:extLst>
          </p:cNvPr>
          <p:cNvSpPr txBox="1"/>
          <p:nvPr/>
        </p:nvSpPr>
        <p:spPr>
          <a:xfrm>
            <a:off x="2867025" y="3564216"/>
            <a:ext cx="6000749" cy="646331"/>
          </a:xfrm>
          <a:prstGeom prst="rect">
            <a:avLst/>
          </a:prstGeom>
          <a:noFill/>
        </p:spPr>
        <p:txBody>
          <a:bodyPr wrap="square" rtlCol="0">
            <a:spAutoFit/>
          </a:bodyPr>
          <a:lstStyle/>
          <a:p>
            <a:r>
              <a:rPr lang="ja-JP" altLang="en-US" dirty="0"/>
              <a:t>ニューラルネットワークの層の定義を初期化するための</a:t>
            </a:r>
            <a:r>
              <a:rPr kumimoji="1" lang="en-US" altLang="ja-JP" dirty="0"/>
              <a:t>__</a:t>
            </a:r>
            <a:r>
              <a:rPr kumimoji="1" lang="en-US" altLang="ja-JP" dirty="0" err="1"/>
              <a:t>init</a:t>
            </a:r>
            <a:r>
              <a:rPr kumimoji="1" lang="en-US" altLang="ja-JP" dirty="0"/>
              <a:t>__</a:t>
            </a:r>
            <a:r>
              <a:rPr kumimoji="1" lang="ja-JP" altLang="en-US" dirty="0"/>
              <a:t>メソッドに各層の定義を記述</a:t>
            </a:r>
          </a:p>
        </p:txBody>
      </p:sp>
      <p:sp>
        <p:nvSpPr>
          <p:cNvPr id="12" name="矢印: 下 11">
            <a:extLst>
              <a:ext uri="{FF2B5EF4-FFF2-40B4-BE49-F238E27FC236}">
                <a16:creationId xmlns:a16="http://schemas.microsoft.com/office/drawing/2014/main" id="{29905AF6-0BC6-E2D4-3D20-AA9B0FBDCE62}"/>
              </a:ext>
            </a:extLst>
          </p:cNvPr>
          <p:cNvSpPr/>
          <p:nvPr/>
        </p:nvSpPr>
        <p:spPr>
          <a:xfrm>
            <a:off x="5172075" y="2636041"/>
            <a:ext cx="571500" cy="8988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4304A688-F41F-FA93-814A-351A5F88924B}"/>
              </a:ext>
            </a:extLst>
          </p:cNvPr>
          <p:cNvSpPr/>
          <p:nvPr/>
        </p:nvSpPr>
        <p:spPr>
          <a:xfrm>
            <a:off x="5172075" y="4117578"/>
            <a:ext cx="571500" cy="8988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9ACC32B-B761-6FE0-F057-7F686595A16E}"/>
              </a:ext>
            </a:extLst>
          </p:cNvPr>
          <p:cNvSpPr txBox="1"/>
          <p:nvPr/>
        </p:nvSpPr>
        <p:spPr>
          <a:xfrm>
            <a:off x="3887523" y="5016384"/>
            <a:ext cx="3140603" cy="369332"/>
          </a:xfrm>
          <a:prstGeom prst="rect">
            <a:avLst/>
          </a:prstGeom>
          <a:noFill/>
        </p:spPr>
        <p:txBody>
          <a:bodyPr wrap="none" rtlCol="0">
            <a:spAutoFit/>
          </a:bodyPr>
          <a:lstStyle/>
          <a:p>
            <a:r>
              <a:rPr lang="en-US" altLang="ja-JP" dirty="0"/>
              <a:t>Forward</a:t>
            </a:r>
            <a:r>
              <a:rPr lang="ja-JP" altLang="en-US" dirty="0"/>
              <a:t>メソッドを記述する</a:t>
            </a:r>
            <a:endParaRPr kumimoji="1" lang="ja-JP" altLang="en-US" dirty="0"/>
          </a:p>
        </p:txBody>
      </p:sp>
    </p:spTree>
    <p:extLst>
      <p:ext uri="{BB962C8B-B14F-4D97-AF65-F5344CB8AC3E}">
        <p14:creationId xmlns:p14="http://schemas.microsoft.com/office/powerpoint/2010/main" val="409450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61B49-9695-1966-C5AC-F0AA7F61FB41}"/>
              </a:ext>
            </a:extLst>
          </p:cNvPr>
          <p:cNvSpPr>
            <a:spLocks noGrp="1"/>
          </p:cNvSpPr>
          <p:nvPr>
            <p:ph type="title"/>
          </p:nvPr>
        </p:nvSpPr>
        <p:spPr/>
        <p:txBody>
          <a:bodyPr/>
          <a:lstStyle/>
          <a:p>
            <a:pPr algn="ctr"/>
            <a:r>
              <a:rPr kumimoji="1" lang="ja-JP" altLang="en-US" dirty="0"/>
              <a:t>損失関数</a:t>
            </a:r>
          </a:p>
        </p:txBody>
      </p:sp>
      <p:sp>
        <p:nvSpPr>
          <p:cNvPr id="3" name="コンテンツ プレースホルダー 2">
            <a:extLst>
              <a:ext uri="{FF2B5EF4-FFF2-40B4-BE49-F238E27FC236}">
                <a16:creationId xmlns:a16="http://schemas.microsoft.com/office/drawing/2014/main" id="{C2FABDFF-8E6C-3286-573D-6D06D3778DFD}"/>
              </a:ext>
            </a:extLst>
          </p:cNvPr>
          <p:cNvSpPr>
            <a:spLocks noGrp="1"/>
          </p:cNvSpPr>
          <p:nvPr>
            <p:ph idx="1"/>
          </p:nvPr>
        </p:nvSpPr>
        <p:spPr>
          <a:xfrm>
            <a:off x="838200" y="1304926"/>
            <a:ext cx="10515600" cy="4872038"/>
          </a:xfrm>
        </p:spPr>
        <p:txBody>
          <a:bodyPr/>
          <a:lstStyle/>
          <a:p>
            <a:r>
              <a:rPr kumimoji="1" lang="ja-JP" altLang="en-US" dirty="0"/>
              <a:t>ニューラルネットワークの予測が正確に行われているのかを判断するために答えと見比べて正解していたかを評価する時に使う</a:t>
            </a:r>
            <a:r>
              <a:rPr kumimoji="1" lang="en-US" altLang="ja-JP" dirty="0"/>
              <a:t>.</a:t>
            </a:r>
          </a:p>
          <a:p>
            <a:pPr marL="0" indent="0">
              <a:buNone/>
            </a:pPr>
            <a:endParaRPr lang="en-US" altLang="ja-JP" dirty="0"/>
          </a:p>
          <a:p>
            <a:pPr marL="0" indent="0">
              <a:buNone/>
            </a:pPr>
            <a:r>
              <a:rPr kumimoji="1" lang="ja-JP" altLang="en-US" dirty="0"/>
              <a:t>ニューラルネットワークの学習では数学的なアプローチで実行されるため誤差の定義も必要</a:t>
            </a:r>
            <a:r>
              <a:rPr kumimoji="1" lang="en-US" altLang="ja-JP" dirty="0"/>
              <a:t>=&gt;</a:t>
            </a:r>
            <a:r>
              <a:rPr kumimoji="1" lang="ja-JP" altLang="en-US" dirty="0"/>
              <a:t>今回は</a:t>
            </a:r>
            <a:r>
              <a:rPr kumimoji="1" lang="en-US" altLang="ja-JP" dirty="0"/>
              <a:t>,</a:t>
            </a:r>
            <a:r>
              <a:rPr kumimoji="1" lang="ja-JP" altLang="en-US" dirty="0"/>
              <a:t>誤差を損失関数として定義</a:t>
            </a:r>
          </a:p>
        </p:txBody>
      </p:sp>
    </p:spTree>
    <p:extLst>
      <p:ext uri="{BB962C8B-B14F-4D97-AF65-F5344CB8AC3E}">
        <p14:creationId xmlns:p14="http://schemas.microsoft.com/office/powerpoint/2010/main" val="19629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891D36-021E-F899-6B1E-3AA4D8AE22B9}"/>
              </a:ext>
            </a:extLst>
          </p:cNvPr>
          <p:cNvSpPr>
            <a:spLocks noGrp="1"/>
          </p:cNvSpPr>
          <p:nvPr>
            <p:ph type="title"/>
          </p:nvPr>
        </p:nvSpPr>
        <p:spPr/>
        <p:txBody>
          <a:bodyPr/>
          <a:lstStyle/>
          <a:p>
            <a:r>
              <a:rPr kumimoji="1" lang="en-US" altLang="ja-JP" dirty="0"/>
              <a:t>Tensor(</a:t>
            </a:r>
            <a:r>
              <a:rPr kumimoji="1" lang="ja-JP" altLang="en-US" dirty="0"/>
              <a:t>テンソル</a:t>
            </a:r>
            <a:r>
              <a:rPr kumimoji="1" lang="en-US" altLang="ja-JP" dirty="0"/>
              <a:t>)</a:t>
            </a:r>
            <a:r>
              <a:rPr kumimoji="1" lang="ja-JP" altLang="en-US" dirty="0"/>
              <a:t>とは</a:t>
            </a:r>
          </a:p>
        </p:txBody>
      </p:sp>
      <p:sp>
        <p:nvSpPr>
          <p:cNvPr id="3" name="コンテンツ プレースホルダー 2">
            <a:extLst>
              <a:ext uri="{FF2B5EF4-FFF2-40B4-BE49-F238E27FC236}">
                <a16:creationId xmlns:a16="http://schemas.microsoft.com/office/drawing/2014/main" id="{A5EB58FF-910C-69F2-3415-F36A91A8906F}"/>
              </a:ext>
            </a:extLst>
          </p:cNvPr>
          <p:cNvSpPr>
            <a:spLocks noGrp="1"/>
          </p:cNvSpPr>
          <p:nvPr>
            <p:ph idx="1"/>
          </p:nvPr>
        </p:nvSpPr>
        <p:spPr/>
        <p:txBody>
          <a:bodyPr/>
          <a:lstStyle/>
          <a:p>
            <a:r>
              <a:rPr kumimoji="1" lang="en-US" altLang="ja-JP" dirty="0"/>
              <a:t>Tensor</a:t>
            </a:r>
            <a:r>
              <a:rPr kumimoji="1" lang="ja-JP" altLang="en-US" dirty="0"/>
              <a:t>とは</a:t>
            </a:r>
            <a:r>
              <a:rPr kumimoji="1" lang="en-US" altLang="ja-JP" dirty="0"/>
              <a:t>,</a:t>
            </a:r>
            <a:r>
              <a:rPr kumimoji="1" lang="ja-JP" altLang="en-US" dirty="0"/>
              <a:t>任意の多次元配列</a:t>
            </a:r>
            <a:r>
              <a:rPr kumimoji="1" lang="en-US" altLang="ja-JP" dirty="0"/>
              <a:t>.</a:t>
            </a:r>
          </a:p>
          <a:p>
            <a:pPr marL="0" indent="0">
              <a:buNone/>
            </a:pPr>
            <a:r>
              <a:rPr lang="ja-JP" altLang="en-US" dirty="0"/>
              <a:t>　ランク</a:t>
            </a:r>
            <a:r>
              <a:rPr lang="en-US" altLang="ja-JP" dirty="0"/>
              <a:t>(rank)</a:t>
            </a:r>
            <a:r>
              <a:rPr lang="ja-JP" altLang="en-US" dirty="0"/>
              <a:t>があり</a:t>
            </a:r>
            <a:r>
              <a:rPr lang="en-US" altLang="ja-JP" dirty="0"/>
              <a:t>,</a:t>
            </a:r>
          </a:p>
          <a:p>
            <a:pPr marL="0" indent="0">
              <a:buNone/>
            </a:pPr>
            <a:r>
              <a:rPr lang="en-US" altLang="ja-JP" dirty="0"/>
              <a:t> 0</a:t>
            </a:r>
            <a:r>
              <a:rPr lang="ja-JP" altLang="en-US" dirty="0"/>
              <a:t>階</a:t>
            </a:r>
            <a:r>
              <a:rPr lang="en-US" altLang="ja-JP" dirty="0"/>
              <a:t>:</a:t>
            </a:r>
            <a:r>
              <a:rPr lang="ja-JP" altLang="en-US" dirty="0"/>
              <a:t>スカラ</a:t>
            </a:r>
            <a:r>
              <a:rPr lang="en-US" altLang="ja-JP" dirty="0"/>
              <a:t>,1</a:t>
            </a:r>
            <a:r>
              <a:rPr lang="ja-JP" altLang="en-US" dirty="0"/>
              <a:t>階</a:t>
            </a:r>
            <a:r>
              <a:rPr lang="en-US" altLang="ja-JP" dirty="0"/>
              <a:t>:</a:t>
            </a:r>
            <a:r>
              <a:rPr lang="ja-JP" altLang="en-US" dirty="0"/>
              <a:t>ベクトル</a:t>
            </a:r>
            <a:r>
              <a:rPr lang="en-US" altLang="ja-JP" dirty="0"/>
              <a:t>,2</a:t>
            </a:r>
            <a:r>
              <a:rPr lang="ja-JP" altLang="en-US" dirty="0"/>
              <a:t>階</a:t>
            </a:r>
            <a:r>
              <a:rPr lang="en-US" altLang="ja-JP" dirty="0"/>
              <a:t>:  </a:t>
            </a:r>
            <a:r>
              <a:rPr lang="ja-JP" altLang="en-US" dirty="0"/>
              <a:t>二次元配列</a:t>
            </a:r>
            <a:r>
              <a:rPr lang="en-US" altLang="ja-JP" dirty="0"/>
              <a:t>,3</a:t>
            </a:r>
            <a:r>
              <a:rPr lang="ja-JP" altLang="en-US" dirty="0"/>
              <a:t>階</a:t>
            </a:r>
            <a:r>
              <a:rPr lang="en-US" altLang="ja-JP" dirty="0"/>
              <a:t>:</a:t>
            </a:r>
            <a:r>
              <a:rPr lang="ja-JP" altLang="en-US" dirty="0"/>
              <a:t>三次元配列に相当</a:t>
            </a:r>
            <a:endParaRPr lang="en-US" altLang="ja-JP" dirty="0"/>
          </a:p>
          <a:p>
            <a:pPr marL="0" indent="0">
              <a:buNone/>
            </a:pPr>
            <a:endParaRPr lang="en-US" altLang="ja-JP" dirty="0"/>
          </a:p>
        </p:txBody>
      </p:sp>
    </p:spTree>
    <p:extLst>
      <p:ext uri="{BB962C8B-B14F-4D97-AF65-F5344CB8AC3E}">
        <p14:creationId xmlns:p14="http://schemas.microsoft.com/office/powerpoint/2010/main" val="4146025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8925E-0D41-3D4B-A150-C3BCD9A19104}"/>
              </a:ext>
            </a:extLst>
          </p:cNvPr>
          <p:cNvSpPr>
            <a:spLocks noGrp="1"/>
          </p:cNvSpPr>
          <p:nvPr>
            <p:ph type="title"/>
          </p:nvPr>
        </p:nvSpPr>
        <p:spPr/>
        <p:txBody>
          <a:bodyPr/>
          <a:lstStyle/>
          <a:p>
            <a:pPr algn="ctr"/>
            <a:r>
              <a:rPr kumimoji="1" lang="ja-JP" altLang="en-US" dirty="0"/>
              <a:t>損失関数の種類</a:t>
            </a:r>
          </a:p>
        </p:txBody>
      </p:sp>
      <p:sp>
        <p:nvSpPr>
          <p:cNvPr id="3" name="コンテンツ プレースホルダー 2">
            <a:extLst>
              <a:ext uri="{FF2B5EF4-FFF2-40B4-BE49-F238E27FC236}">
                <a16:creationId xmlns:a16="http://schemas.microsoft.com/office/drawing/2014/main" id="{5AE9DEC8-3903-135E-84B3-DF8755E31847}"/>
              </a:ext>
            </a:extLst>
          </p:cNvPr>
          <p:cNvSpPr>
            <a:spLocks noGrp="1"/>
          </p:cNvSpPr>
          <p:nvPr>
            <p:ph idx="1"/>
          </p:nvPr>
        </p:nvSpPr>
        <p:spPr>
          <a:xfrm>
            <a:off x="742950" y="1778000"/>
            <a:ext cx="10515600" cy="4351338"/>
          </a:xfrm>
        </p:spPr>
        <p:txBody>
          <a:bodyPr/>
          <a:lstStyle/>
          <a:p>
            <a:r>
              <a:rPr kumimoji="1" lang="ja-JP" altLang="en-US" dirty="0"/>
              <a:t>損失関数は</a:t>
            </a:r>
            <a:r>
              <a:rPr kumimoji="1" lang="en-US" altLang="ja-JP" dirty="0"/>
              <a:t>,</a:t>
            </a:r>
            <a:r>
              <a:rPr kumimoji="1" lang="ja-JP" altLang="en-US" dirty="0"/>
              <a:t>目的に使い分けられる</a:t>
            </a:r>
            <a:r>
              <a:rPr kumimoji="1" lang="en-US" altLang="ja-JP" dirty="0"/>
              <a:t>.</a:t>
            </a:r>
          </a:p>
          <a:p>
            <a:endParaRPr kumimoji="1" lang="ja-JP" altLang="en-US" dirty="0"/>
          </a:p>
        </p:txBody>
      </p:sp>
      <p:sp>
        <p:nvSpPr>
          <p:cNvPr id="4" name="テキスト ボックス 3">
            <a:extLst>
              <a:ext uri="{FF2B5EF4-FFF2-40B4-BE49-F238E27FC236}">
                <a16:creationId xmlns:a16="http://schemas.microsoft.com/office/drawing/2014/main" id="{9D1BB1E1-73D0-D39C-7CCB-4CA989E8FAE0}"/>
              </a:ext>
            </a:extLst>
          </p:cNvPr>
          <p:cNvSpPr txBox="1"/>
          <p:nvPr/>
        </p:nvSpPr>
        <p:spPr>
          <a:xfrm>
            <a:off x="742950" y="2362278"/>
            <a:ext cx="2238376" cy="369332"/>
          </a:xfrm>
          <a:prstGeom prst="rect">
            <a:avLst/>
          </a:prstGeom>
          <a:solidFill>
            <a:schemeClr val="accent2"/>
          </a:solidFill>
        </p:spPr>
        <p:txBody>
          <a:bodyPr wrap="square" rtlCol="0">
            <a:spAutoFit/>
          </a:bodyPr>
          <a:lstStyle/>
          <a:p>
            <a:r>
              <a:rPr kumimoji="1" lang="en-US" altLang="ja-JP" dirty="0"/>
              <a:t>2</a:t>
            </a:r>
            <a:r>
              <a:rPr kumimoji="1" lang="ja-JP" altLang="en-US" dirty="0"/>
              <a:t>クラスの分類問題</a:t>
            </a:r>
          </a:p>
        </p:txBody>
      </p:sp>
      <p:sp>
        <p:nvSpPr>
          <p:cNvPr id="5" name="正方形/長方形 4">
            <a:extLst>
              <a:ext uri="{FF2B5EF4-FFF2-40B4-BE49-F238E27FC236}">
                <a16:creationId xmlns:a16="http://schemas.microsoft.com/office/drawing/2014/main" id="{D1320162-8290-EB32-D713-00902E8C78A8}"/>
              </a:ext>
            </a:extLst>
          </p:cNvPr>
          <p:cNvSpPr/>
          <p:nvPr/>
        </p:nvSpPr>
        <p:spPr>
          <a:xfrm>
            <a:off x="1371600" y="2859404"/>
            <a:ext cx="3667125"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バイナリ交差エントロピー損失</a:t>
            </a:r>
          </a:p>
        </p:txBody>
      </p:sp>
      <p:sp>
        <p:nvSpPr>
          <p:cNvPr id="6" name="正方形/長方形 5">
            <a:extLst>
              <a:ext uri="{FF2B5EF4-FFF2-40B4-BE49-F238E27FC236}">
                <a16:creationId xmlns:a16="http://schemas.microsoft.com/office/drawing/2014/main" id="{A49FCB81-CA25-0685-6A2B-BD97D287DEF9}"/>
              </a:ext>
            </a:extLst>
          </p:cNvPr>
          <p:cNvSpPr/>
          <p:nvPr/>
        </p:nvSpPr>
        <p:spPr>
          <a:xfrm>
            <a:off x="6467475" y="2859404"/>
            <a:ext cx="4705350" cy="552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ロジット月バイナリ交差エントロピー損失</a:t>
            </a:r>
          </a:p>
        </p:txBody>
      </p:sp>
      <p:sp>
        <p:nvSpPr>
          <p:cNvPr id="7" name="テキスト ボックス 6">
            <a:extLst>
              <a:ext uri="{FF2B5EF4-FFF2-40B4-BE49-F238E27FC236}">
                <a16:creationId xmlns:a16="http://schemas.microsoft.com/office/drawing/2014/main" id="{B13EF9C5-B14C-3092-9EB2-980E3347C8D8}"/>
              </a:ext>
            </a:extLst>
          </p:cNvPr>
          <p:cNvSpPr txBox="1"/>
          <p:nvPr/>
        </p:nvSpPr>
        <p:spPr>
          <a:xfrm>
            <a:off x="742950" y="3429000"/>
            <a:ext cx="2562225" cy="369332"/>
          </a:xfrm>
          <a:prstGeom prst="rect">
            <a:avLst/>
          </a:prstGeom>
          <a:solidFill>
            <a:schemeClr val="accent2"/>
          </a:solidFill>
        </p:spPr>
        <p:txBody>
          <a:bodyPr wrap="square" rtlCol="0">
            <a:spAutoFit/>
          </a:bodyPr>
          <a:lstStyle/>
          <a:p>
            <a:r>
              <a:rPr kumimoji="1" lang="ja-JP" altLang="en-US" dirty="0"/>
              <a:t>多クラスの分類問題</a:t>
            </a:r>
          </a:p>
        </p:txBody>
      </p:sp>
      <p:sp>
        <p:nvSpPr>
          <p:cNvPr id="8" name="正方形/長方形 7">
            <a:extLst>
              <a:ext uri="{FF2B5EF4-FFF2-40B4-BE49-F238E27FC236}">
                <a16:creationId xmlns:a16="http://schemas.microsoft.com/office/drawing/2014/main" id="{EF791408-FC1E-7E6D-FBEC-A8CC13EA7E91}"/>
              </a:ext>
            </a:extLst>
          </p:cNvPr>
          <p:cNvSpPr/>
          <p:nvPr/>
        </p:nvSpPr>
        <p:spPr>
          <a:xfrm>
            <a:off x="3881437" y="4122360"/>
            <a:ext cx="4238625"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ソフトマックス交差エントロピー損失</a:t>
            </a:r>
          </a:p>
        </p:txBody>
      </p:sp>
      <p:sp>
        <p:nvSpPr>
          <p:cNvPr id="9" name="テキスト ボックス 8">
            <a:extLst>
              <a:ext uri="{FF2B5EF4-FFF2-40B4-BE49-F238E27FC236}">
                <a16:creationId xmlns:a16="http://schemas.microsoft.com/office/drawing/2014/main" id="{97FFB909-1D5D-01FD-9366-FB830EF2AD19}"/>
              </a:ext>
            </a:extLst>
          </p:cNvPr>
          <p:cNvSpPr txBox="1"/>
          <p:nvPr/>
        </p:nvSpPr>
        <p:spPr>
          <a:xfrm>
            <a:off x="742951" y="5055235"/>
            <a:ext cx="1181100" cy="369332"/>
          </a:xfrm>
          <a:prstGeom prst="rect">
            <a:avLst/>
          </a:prstGeom>
          <a:solidFill>
            <a:schemeClr val="accent2"/>
          </a:solidFill>
        </p:spPr>
        <p:txBody>
          <a:bodyPr wrap="square" rtlCol="0">
            <a:spAutoFit/>
          </a:bodyPr>
          <a:lstStyle/>
          <a:p>
            <a:r>
              <a:rPr kumimoji="1" lang="ja-JP" altLang="en-US" dirty="0"/>
              <a:t>回帰問題</a:t>
            </a:r>
          </a:p>
        </p:txBody>
      </p:sp>
      <p:sp>
        <p:nvSpPr>
          <p:cNvPr id="10" name="正方形/長方形 9">
            <a:extLst>
              <a:ext uri="{FF2B5EF4-FFF2-40B4-BE49-F238E27FC236}">
                <a16:creationId xmlns:a16="http://schemas.microsoft.com/office/drawing/2014/main" id="{E90B7383-7156-D76A-6776-CEF89022B0EF}"/>
              </a:ext>
            </a:extLst>
          </p:cNvPr>
          <p:cNvSpPr/>
          <p:nvPr/>
        </p:nvSpPr>
        <p:spPr>
          <a:xfrm>
            <a:off x="2100262" y="5518904"/>
            <a:ext cx="2409825"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平均二乗誤差損失</a:t>
            </a:r>
          </a:p>
        </p:txBody>
      </p:sp>
      <p:sp>
        <p:nvSpPr>
          <p:cNvPr id="11" name="正方形/長方形 10">
            <a:extLst>
              <a:ext uri="{FF2B5EF4-FFF2-40B4-BE49-F238E27FC236}">
                <a16:creationId xmlns:a16="http://schemas.microsoft.com/office/drawing/2014/main" id="{62A8E842-5610-3741-EA6B-0419C2F928B1}"/>
              </a:ext>
            </a:extLst>
          </p:cNvPr>
          <p:cNvSpPr/>
          <p:nvPr/>
        </p:nvSpPr>
        <p:spPr>
          <a:xfrm>
            <a:off x="7515226" y="5530254"/>
            <a:ext cx="2495550"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平均絶対誤差損失</a:t>
            </a:r>
          </a:p>
        </p:txBody>
      </p:sp>
    </p:spTree>
    <p:extLst>
      <p:ext uri="{BB962C8B-B14F-4D97-AF65-F5344CB8AC3E}">
        <p14:creationId xmlns:p14="http://schemas.microsoft.com/office/powerpoint/2010/main" val="269736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550375-A1D9-A388-A169-B6749DD15825}"/>
              </a:ext>
            </a:extLst>
          </p:cNvPr>
          <p:cNvSpPr>
            <a:spLocks noGrp="1"/>
          </p:cNvSpPr>
          <p:nvPr>
            <p:ph type="title"/>
          </p:nvPr>
        </p:nvSpPr>
        <p:spPr/>
        <p:txBody>
          <a:bodyPr/>
          <a:lstStyle/>
          <a:p>
            <a:r>
              <a:rPr lang="ja-JP" altLang="en-US" dirty="0"/>
              <a:t>バイナリ交差エントロピー損失</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857FE90-4F87-2957-B38C-A24AC5683C73}"/>
                  </a:ext>
                </a:extLst>
              </p:cNvPr>
              <p:cNvSpPr>
                <a:spLocks noGrp="1"/>
              </p:cNvSpPr>
              <p:nvPr>
                <p:ph idx="1"/>
              </p:nvPr>
            </p:nvSpPr>
            <p:spPr/>
            <p:txBody>
              <a:bodyPr/>
              <a:lstStyle/>
              <a:p>
                <a:r>
                  <a:rPr kumimoji="1" lang="ja-JP" altLang="en-US" dirty="0"/>
                  <a:t>バイナリ交差エントロピー損失</a:t>
                </a:r>
                <a:r>
                  <a:rPr lang="en-US" altLang="ja-JP" dirty="0"/>
                  <a:t>:</a:t>
                </a:r>
                <a:r>
                  <a:rPr lang="ja-JP" altLang="en-US" dirty="0"/>
                  <a:t>ニューラルネットワークの出力と正解のクラスがどれほど類似しているかを表す距離</a:t>
                </a:r>
                <a:r>
                  <a:rPr lang="en-US" altLang="ja-JP" dirty="0"/>
                  <a:t>.</a:t>
                </a:r>
              </a:p>
              <a:p>
                <a:pPr marL="0" indent="0">
                  <a:buNone/>
                </a:pPr>
                <a:r>
                  <a:rPr kumimoji="1" lang="en-US" altLang="ja-JP" dirty="0"/>
                  <a:t>2</a:t>
                </a:r>
                <a:r>
                  <a:rPr kumimoji="1" lang="ja-JP" altLang="en-US" dirty="0"/>
                  <a:t>クラスの分類の場合にのみ使われる</a:t>
                </a:r>
                <a:r>
                  <a:rPr kumimoji="1" lang="en-US" altLang="ja-JP" dirty="0"/>
                  <a:t>.</a:t>
                </a:r>
              </a:p>
              <a:p>
                <a:pPr marL="0" indent="0">
                  <a:buNone/>
                </a:pPr>
                <a:endParaRPr kumimoji="1" lang="en-US" altLang="ja-JP" dirty="0"/>
              </a:p>
              <a:p>
                <a:pPr marL="0" indent="0">
                  <a:buNone/>
                </a:pPr>
                <a:r>
                  <a:rPr lang="ja-JP" altLang="en-US" dirty="0"/>
                  <a:t>例</a:t>
                </a:r>
                <a:r>
                  <a:rPr lang="en-US" altLang="ja-JP" dirty="0"/>
                  <a:t>)n</a:t>
                </a:r>
                <a:r>
                  <a:rPr lang="ja-JP" altLang="en-US" dirty="0"/>
                  <a:t>このデータがあり</a:t>
                </a:r>
                <a:r>
                  <a:rPr lang="en-US" altLang="ja-JP" dirty="0"/>
                  <a:t>,</a:t>
                </a:r>
                <a:r>
                  <a:rPr lang="ja-JP" altLang="en-US" dirty="0"/>
                  <a:t>データ</a:t>
                </a:r>
                <a:r>
                  <a:rPr lang="en-US" altLang="ja-JP" dirty="0" err="1"/>
                  <a:t>i</a:t>
                </a:r>
                <a:r>
                  <a:rPr lang="ja-JP" altLang="en-US" dirty="0"/>
                  <a:t>に対するクラス</a:t>
                </a:r>
                <a:r>
                  <a:rPr lang="en-US" altLang="ja-JP" dirty="0"/>
                  <a:t>1</a:t>
                </a:r>
                <a:r>
                  <a:rPr lang="ja-JP" altLang="en-US" dirty="0"/>
                  <a:t>の予測確率</a:t>
                </a:r>
                <a:r>
                  <a:rPr lang="en-US" altLang="ja-JP" dirty="0" err="1"/>
                  <a:t>yi</a:t>
                </a:r>
                <a:r>
                  <a:rPr lang="ja-JP" altLang="en-US" dirty="0"/>
                  <a:t>と正解クラス</a:t>
                </a:r>
                <a:r>
                  <a:rPr lang="en-US" altLang="ja-JP" dirty="0" err="1"/>
                  <a:t>ti</a:t>
                </a:r>
                <a:r>
                  <a:rPr lang="ja-JP" altLang="en-US" dirty="0"/>
                  <a:t>のバイナリ交差エントロピー損失は</a:t>
                </a:r>
                <a:r>
                  <a:rPr lang="en-US" altLang="ja-JP" dirty="0"/>
                  <a:t>,</a:t>
                </a:r>
                <a:r>
                  <a:rPr lang="ja-JP" altLang="en-US" dirty="0"/>
                  <a:t>次のようになる</a:t>
                </a:r>
                <a:r>
                  <a:rPr lang="en-US" altLang="ja-JP" dirty="0"/>
                  <a:t>.</a:t>
                </a:r>
              </a:p>
              <a:p>
                <a:pPr marL="0" indent="0">
                  <a:buNone/>
                </a:pPr>
                <a:endParaRPr lang="en-US" altLang="ja-JP" dirty="0"/>
              </a:p>
              <a:p>
                <a:pPr marL="0" indent="0" algn="just">
                  <a:buNone/>
                </a:pPr>
                <a14:m>
                  <m:oMathPara xmlns:m="http://schemas.openxmlformats.org/officeDocument/2006/math">
                    <m:oMathParaPr>
                      <m:jc m:val="centerGroup"/>
                    </m:oMathParaPr>
                    <m:oMath xmlns:m="http://schemas.openxmlformats.org/officeDocument/2006/math">
                      <m: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t>𝐿</m:t>
                      </m:r>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𝑦</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𝑡</m:t>
                          </m:r>
                        </m:e>
                      </m:d>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grow m:val="on"/>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𝑖</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𝑛</m:t>
                          </m:r>
                        </m:sup>
                        <m:e>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wi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ti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logyi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+(1</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ti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log</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⁡(1</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yi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e>
                          </m:d>
                        </m:e>
                      </m:nary>
                    </m:oMath>
                  </m:oMathPara>
                </a14:m>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3" name="コンテンツ プレースホルダー 2">
                <a:extLst>
                  <a:ext uri="{FF2B5EF4-FFF2-40B4-BE49-F238E27FC236}">
                    <a16:creationId xmlns:a16="http://schemas.microsoft.com/office/drawing/2014/main" id="{C857FE90-4F87-2957-B38C-A24AC5683C73}"/>
                  </a:ext>
                </a:extLst>
              </p:cNvPr>
              <p:cNvSpPr>
                <a:spLocks noGrp="1" noRot="1" noChangeAspect="1" noMove="1" noResize="1" noEditPoints="1" noAdjustHandles="1" noChangeArrowheads="1" noChangeShapeType="1" noTextEdit="1"/>
              </p:cNvSpPr>
              <p:nvPr>
                <p:ph idx="1"/>
              </p:nvPr>
            </p:nvSpPr>
            <p:spPr>
              <a:blipFill>
                <a:blip r:embed="rId2"/>
                <a:stretch>
                  <a:fillRect l="-1217" t="-2241" r="-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220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2680D1-DA46-0B68-E20E-8358D51B3400}"/>
              </a:ext>
            </a:extLst>
          </p:cNvPr>
          <p:cNvSpPr>
            <a:spLocks noGrp="1"/>
          </p:cNvSpPr>
          <p:nvPr>
            <p:ph type="title"/>
          </p:nvPr>
        </p:nvSpPr>
        <p:spPr/>
        <p:txBody>
          <a:bodyPr/>
          <a:lstStyle/>
          <a:p>
            <a:r>
              <a:rPr lang="ja-JP" altLang="en-US" dirty="0"/>
              <a:t>バイナリ交差エントロピー損失</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866806A-CFD2-10C9-B8F7-07E2C7CBA32A}"/>
                  </a:ext>
                </a:extLst>
              </p:cNvPr>
              <p:cNvSpPr>
                <a:spLocks noGrp="1"/>
              </p:cNvSpPr>
              <p:nvPr>
                <p:ph idx="1"/>
              </p:nvPr>
            </p:nvSpPr>
            <p:spPr>
              <a:xfrm>
                <a:off x="741948" y="1565742"/>
                <a:ext cx="10515600" cy="4575175"/>
              </a:xfrm>
            </p:spPr>
            <p:txBody>
              <a:bodyPr/>
              <a:lstStyle/>
              <a:p>
                <a:r>
                  <a:rPr lang="ja-JP" altLang="en-US" dirty="0"/>
                  <a:t>ここから</a:t>
                </a:r>
                <a:r>
                  <a:rPr lang="en-US" altLang="ja-JP" dirty="0"/>
                  <a:t>,</a:t>
                </a:r>
                <a:r>
                  <a:rPr lang="ja-JP" altLang="en-US" dirty="0"/>
                  <a:t>クラス</a:t>
                </a:r>
                <a:r>
                  <a:rPr lang="en-US" altLang="ja-JP" dirty="0"/>
                  <a:t>1</a:t>
                </a:r>
                <a:r>
                  <a:rPr lang="ja-JP" altLang="en-US" dirty="0"/>
                  <a:t>の予測確率</a:t>
                </a:r>
                <a:r>
                  <a:rPr lang="en-US" altLang="ja-JP" dirty="0" err="1"/>
                  <a:t>yi</a:t>
                </a:r>
                <a:r>
                  <a:rPr lang="ja-JP" altLang="en-US" dirty="0"/>
                  <a:t>を用いて</a:t>
                </a:r>
                <a:r>
                  <a:rPr lang="en-US" altLang="ja-JP" dirty="0"/>
                  <a:t>,</a:t>
                </a:r>
                <a:r>
                  <a:rPr lang="ja-JP" altLang="en-US" dirty="0"/>
                  <a:t>出力層からの出力値を「ロジット」を呼び出す</a:t>
                </a:r>
                <a:r>
                  <a:rPr lang="en-US" altLang="ja-JP" dirty="0"/>
                  <a:t>.</a:t>
                </a:r>
              </a:p>
              <a:p>
                <a:endParaRPr lang="en-US" altLang="ja-JP" dirty="0"/>
              </a:p>
              <a:p>
                <a:r>
                  <a:rPr lang="ja-JP" altLang="en-US" dirty="0"/>
                  <a:t>ロジット</a:t>
                </a:r>
                <a:r>
                  <a:rPr lang="en-US" altLang="ja-JP" dirty="0"/>
                  <a:t>:</a:t>
                </a:r>
                <a:r>
                  <a:rPr lang="ja-JP" altLang="en-US" dirty="0"/>
                  <a:t>あるクラスの確立</a:t>
                </a:r>
                <a:r>
                  <a:rPr lang="en-US" altLang="ja-JP" dirty="0"/>
                  <a:t>p</a:t>
                </a:r>
                <a:r>
                  <a:rPr lang="ja-JP" altLang="en-US" dirty="0"/>
                  <a:t>とそうでない確率</a:t>
                </a:r>
                <a:r>
                  <a:rPr lang="en-US" altLang="ja-JP" dirty="0"/>
                  <a:t>1-p</a:t>
                </a:r>
                <a:r>
                  <a:rPr lang="ja-JP" altLang="en-US" dirty="0"/>
                  <a:t>の比に</a:t>
                </a:r>
                <a:endParaRPr lang="en-US" altLang="ja-JP" dirty="0"/>
              </a:p>
              <a:p>
                <a:pPr marL="0" indent="0">
                  <a:buNone/>
                </a:pPr>
                <a:r>
                  <a:rPr lang="ja-JP" altLang="en-US" dirty="0"/>
                  <a:t>対数</a:t>
                </a:r>
                <a:r>
                  <a:rPr lang="en-US" altLang="ja-JP" dirty="0"/>
                  <a:t>log</a:t>
                </a:r>
                <a:r>
                  <a:rPr lang="ja-JP" altLang="en-US" dirty="0"/>
                  <a:t>をとった値である</a:t>
                </a:r>
                <a:r>
                  <a:rPr lang="en-US" altLang="ja-JP" dirty="0"/>
                  <a:t>.</a:t>
                </a:r>
                <a:r>
                  <a:rPr lang="ja-JP" altLang="en-US" dirty="0"/>
                  <a:t>ロジットを使った式は次のようになる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t>𝑙𝑜𝑔𝑖𝑡</m:t>
                      </m:r>
                      <m: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t>𝑝</m:t>
                      </m:r>
                      <m: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log</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𝑝</m:t>
                          </m:r>
                        </m:num>
                        <m:den>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𝑝</m:t>
                          </m:r>
                        </m:den>
                      </m:f>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ja-JP" altLang="en-US" dirty="0"/>
                  <a:t>一方</a:t>
                </a:r>
                <a:r>
                  <a:rPr lang="en-US" altLang="ja-JP" dirty="0"/>
                  <a:t>,</a:t>
                </a:r>
                <a:r>
                  <a:rPr lang="ja-JP" altLang="en-US" dirty="0"/>
                  <a:t>シグモイド関数</a:t>
                </a:r>
                <a:r>
                  <a:rPr lang="en-US" altLang="ja-JP" dirty="0"/>
                  <a:t>ρ</a:t>
                </a:r>
                <a:r>
                  <a:rPr lang="ja-JP" altLang="en-US" dirty="0"/>
                  <a:t>はロジット関数であり式は次のようなものになる</a:t>
                </a:r>
                <a:r>
                  <a:rPr lang="en-US" altLang="ja-JP" dirty="0"/>
                  <a:t>.</a:t>
                </a:r>
              </a:p>
              <a:p>
                <a:pPr marL="0" indent="0">
                  <a:buNone/>
                </a:pPr>
                <a14:m>
                  <m:oMathPara xmlns:m="http://schemas.openxmlformats.org/officeDocument/2006/math">
                    <m:oMathParaPr>
                      <m:jc m:val="centerGroup"/>
                    </m:oMathParaPr>
                    <m:oMath xmlns:m="http://schemas.openxmlformats.org/officeDocument/2006/math">
                      <m:r>
                        <a:rPr lang="en-US" altLang="ja-JP" sz="1800" i="1" kern="100" smtClean="0">
                          <a:effectLst/>
                          <a:latin typeface="Cambria Math" panose="02040503050406030204" pitchFamily="18" charset="0"/>
                          <a:ea typeface="游明朝" panose="02020400000000000000" pitchFamily="18" charset="-128"/>
                          <a:cs typeface="Times New Roman" panose="02020603050405020304" pitchFamily="18" charset="0"/>
                        </a:rPr>
                        <m:t>𝜌</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𝑥</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𝑥</m:t>
                              </m:r>
                            </m:sup>
                          </m:sSup>
                        </m:den>
                      </m:f>
                    </m:oMath>
                  </m:oMathPara>
                </a14:m>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2866806A-CFD2-10C9-B8F7-07E2C7CBA32A}"/>
                  </a:ext>
                </a:extLst>
              </p:cNvPr>
              <p:cNvSpPr>
                <a:spLocks noGrp="1" noRot="1" noChangeAspect="1" noMove="1" noResize="1" noEditPoints="1" noAdjustHandles="1" noChangeArrowheads="1" noChangeShapeType="1" noTextEdit="1"/>
              </p:cNvSpPr>
              <p:nvPr>
                <p:ph idx="1"/>
              </p:nvPr>
            </p:nvSpPr>
            <p:spPr>
              <a:xfrm>
                <a:off x="741948" y="1565742"/>
                <a:ext cx="10515600" cy="4575175"/>
              </a:xfrm>
              <a:blipFill>
                <a:blip r:embed="rId2"/>
                <a:stretch>
                  <a:fillRect l="-1217" t="-22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05209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76BFF-6938-9D00-013F-7C61AE145CA4}"/>
              </a:ext>
            </a:extLst>
          </p:cNvPr>
          <p:cNvSpPr>
            <a:spLocks noGrp="1"/>
          </p:cNvSpPr>
          <p:nvPr>
            <p:ph type="title"/>
          </p:nvPr>
        </p:nvSpPr>
        <p:spPr/>
        <p:txBody>
          <a:bodyPr/>
          <a:lstStyle/>
          <a:p>
            <a:r>
              <a:rPr lang="ja-JP" altLang="en-US" dirty="0"/>
              <a:t>バイナリ交差エントロピー損失</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1D8AABA-75F6-9BB9-5A6D-F79567440D90}"/>
                  </a:ext>
                </a:extLst>
              </p:cNvPr>
              <p:cNvSpPr>
                <a:spLocks noGrp="1"/>
              </p:cNvSpPr>
              <p:nvPr>
                <p:ph idx="1"/>
              </p:nvPr>
            </p:nvSpPr>
            <p:spPr/>
            <p:txBody>
              <a:bodyPr/>
              <a:lstStyle/>
              <a:p>
                <a:r>
                  <a:rPr kumimoji="1" lang="ja-JP" altLang="en-US" dirty="0"/>
                  <a:t>シグモイド関数から出力層からの出力値をシグモイド関数ににゅうりょくすることで</a:t>
                </a:r>
                <a:r>
                  <a:rPr kumimoji="1" lang="en-US" altLang="ja-JP" dirty="0"/>
                  <a:t>,</a:t>
                </a:r>
                <a:r>
                  <a:rPr kumimoji="1" lang="ja-JP" altLang="en-US" dirty="0"/>
                  <a:t>あるクラスの確立</a:t>
                </a:r>
                <a:r>
                  <a:rPr kumimoji="1" lang="en-US" altLang="ja-JP" dirty="0"/>
                  <a:t>p</a:t>
                </a:r>
                <a:r>
                  <a:rPr kumimoji="1" lang="ja-JP" altLang="en-US" dirty="0"/>
                  <a:t>が次のようになる</a:t>
                </a:r>
                <a:r>
                  <a:rPr kumimoji="1" lang="en-US" altLang="ja-JP" dirty="0"/>
                  <a:t>.</a:t>
                </a:r>
              </a:p>
              <a:p>
                <a:endParaRPr lang="en-US" altLang="ja-JP" dirty="0"/>
              </a:p>
              <a:p>
                <a:pPr marL="0" indent="0">
                  <a:buNone/>
                </a:pPr>
                <a14:m>
                  <m:oMath xmlns:m="http://schemas.openxmlformats.org/officeDocument/2006/math">
                    <m:r>
                      <a:rPr lang="ja-JP" altLang="en-US" sz="1800" i="1" kern="100" dirty="0" smtClean="0">
                        <a:effectLst/>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smtClean="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smtClean="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smtClean="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smtClean="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smtClean="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smtClean="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smtClean="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smtClean="0">
                        <a:latin typeface="Cambria Math" panose="02040503050406030204" pitchFamily="18" charset="0"/>
                        <a:ea typeface="ＭＳ 明朝" panose="02020609040205080304" pitchFamily="17" charset="-128"/>
                        <a:cs typeface="ＭＳ 明朝" panose="02020609040205080304" pitchFamily="17" charset="-128"/>
                      </a:rPr>
                      <m:t>　</m:t>
                    </m:r>
                    <m:r>
                      <a:rPr lang="ja-JP" altLang="en-US" sz="1800" i="1" kern="100" dirty="0">
                        <a:latin typeface="Cambria Math" panose="02040503050406030204" pitchFamily="18" charset="0"/>
                        <a:ea typeface="ＭＳ 明朝" panose="02020609040205080304" pitchFamily="17" charset="-128"/>
                        <a:cs typeface="ＭＳ 明朝" panose="02020609040205080304" pitchFamily="17" charset="-128"/>
                      </a:rPr>
                      <m:t>　</m:t>
                    </m:r>
                    <m:r>
                      <a:rPr lang="en-US" altLang="ja-JP" sz="1800" i="1" kern="100" smtClean="0">
                        <a:effectLst/>
                        <a:latin typeface="Cambria Math" panose="02040503050406030204" pitchFamily="18" charset="0"/>
                        <a:ea typeface="ＭＳ 明朝" panose="02020609040205080304" pitchFamily="17" charset="-128"/>
                        <a:cs typeface="ＭＳ 明朝" panose="02020609040205080304" pitchFamily="17" charset="-128"/>
                      </a:rPr>
                      <m:t>𝜌</m:t>
                    </m:r>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𝑙𝑜𝑔𝑖𝑡</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𝑝</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e>
                    </m:d>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𝑙𝑜𝑔𝑖𝑡</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𝑝</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sup>
                        </m:sSup>
                      </m:den>
                    </m:f>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𝑝</m:t>
                            </m:r>
                          </m:num>
                          <m:den>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𝑝</m:t>
                            </m:r>
                          </m:den>
                        </m:f>
                      </m:den>
                    </m:f>
                  </m:oMath>
                </a14:m>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1D8AABA-75F6-9BB9-5A6D-F79567440D9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2446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AAE697-B5C2-A908-6DDD-2BDD1009BF58}"/>
              </a:ext>
            </a:extLst>
          </p:cNvPr>
          <p:cNvSpPr>
            <a:spLocks noGrp="1"/>
          </p:cNvSpPr>
          <p:nvPr>
            <p:ph type="title"/>
          </p:nvPr>
        </p:nvSpPr>
        <p:spPr/>
        <p:txBody>
          <a:bodyPr>
            <a:normAutofit/>
          </a:bodyPr>
          <a:lstStyle/>
          <a:p>
            <a:r>
              <a:rPr kumimoji="1" lang="ja-JP" altLang="en-US" sz="4000" dirty="0"/>
              <a:t>ロジット付きバイナリ交差エントロピー損失</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ACB390F-CE7C-9D2B-3270-F0D8FDF8F815}"/>
                  </a:ext>
                </a:extLst>
              </p:cNvPr>
              <p:cNvSpPr>
                <a:spLocks noGrp="1"/>
              </p:cNvSpPr>
              <p:nvPr>
                <p:ph idx="1"/>
              </p:nvPr>
            </p:nvSpPr>
            <p:spPr/>
            <p:txBody>
              <a:bodyPr/>
              <a:lstStyle/>
              <a:p>
                <a:r>
                  <a:rPr kumimoji="1" lang="ja-JP" altLang="en-US" dirty="0"/>
                  <a:t>バイナリ交差エントロピー損失に初めからシグモイド関数が加えられたものであり</a:t>
                </a:r>
                <a:r>
                  <a:rPr kumimoji="1" lang="en-US" altLang="ja-JP" dirty="0"/>
                  <a:t>,</a:t>
                </a:r>
                <a:r>
                  <a:rPr kumimoji="1" lang="ja-JP" altLang="en-US" dirty="0"/>
                  <a:t>出力値がをそのまま与えるとバイナリ交差エントロピー損失を得られる</a:t>
                </a:r>
                <a:r>
                  <a:rPr kumimoji="1" lang="en-US" altLang="ja-JP" dirty="0"/>
                  <a:t>.</a:t>
                </a:r>
              </a:p>
              <a:p>
                <a:pPr marL="0" indent="0">
                  <a:buNone/>
                </a:pPr>
                <a:r>
                  <a:rPr kumimoji="1" lang="ja-JP" altLang="en-US" dirty="0"/>
                  <a:t>例</a:t>
                </a:r>
                <a:r>
                  <a:rPr kumimoji="1" lang="en-US" altLang="ja-JP" dirty="0"/>
                  <a:t>:</a:t>
                </a:r>
              </a:p>
              <a:p>
                <a:pPr marL="0" indent="0">
                  <a:buNone/>
                </a:pPr>
                <a:r>
                  <a:rPr lang="en-US" altLang="ja-JP" dirty="0"/>
                  <a:t>N</a:t>
                </a:r>
                <a:r>
                  <a:rPr lang="ja-JP" altLang="en-US" dirty="0"/>
                  <a:t>個のデータがあり</a:t>
                </a:r>
                <a:r>
                  <a:rPr lang="en-US" altLang="ja-JP" dirty="0"/>
                  <a:t>,</a:t>
                </a:r>
                <a:r>
                  <a:rPr lang="ja-JP" altLang="en-US" dirty="0"/>
                  <a:t>データ</a:t>
                </a:r>
                <a:r>
                  <a:rPr lang="en-US" altLang="ja-JP" dirty="0" err="1"/>
                  <a:t>i</a:t>
                </a:r>
                <a:r>
                  <a:rPr lang="ja-JP" altLang="en-US" dirty="0"/>
                  <a:t>に対するクラス</a:t>
                </a:r>
                <a:r>
                  <a:rPr lang="en-US" altLang="ja-JP" dirty="0"/>
                  <a:t>1</a:t>
                </a:r>
                <a:r>
                  <a:rPr lang="ja-JP" altLang="en-US" dirty="0"/>
                  <a:t>のロジット</a:t>
                </a:r>
                <a:r>
                  <a:rPr lang="en-US" altLang="ja-JP" dirty="0" err="1"/>
                  <a:t>yi</a:t>
                </a:r>
                <a:r>
                  <a:rPr lang="ja-JP" altLang="en-US" dirty="0"/>
                  <a:t>と正解のクラス</a:t>
                </a:r>
                <a:r>
                  <a:rPr lang="en-US" altLang="ja-JP" dirty="0" err="1"/>
                  <a:t>ti</a:t>
                </a:r>
                <a:r>
                  <a:rPr lang="ja-JP" altLang="en-US" dirty="0"/>
                  <a:t>のロジット付きバイナリ交差エントロピー損失は次のようになる</a:t>
                </a:r>
                <a:r>
                  <a:rPr lang="en-US" altLang="ja-JP" dirty="0"/>
                  <a:t>.</a:t>
                </a:r>
              </a:p>
              <a:p>
                <a:pPr marL="0" indent="0">
                  <a:buNone/>
                </a:pPr>
                <a14:m>
                  <m:oMathPara xmlns:m="http://schemas.openxmlformats.org/officeDocument/2006/math">
                    <m:oMathParaPr>
                      <m:jc m:val="centerGroup"/>
                    </m:oMathParaPr>
                    <m:oMath xmlns:m="http://schemas.openxmlformats.org/officeDocument/2006/math">
                      <m: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t>𝐿</m:t>
                      </m:r>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𝑦</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𝑡</m:t>
                          </m:r>
                        </m:e>
                      </m:d>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grow m:val="on"/>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𝑖</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𝑛</m:t>
                          </m:r>
                        </m:sup>
                        <m:e>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wi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ti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logρ</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yi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)+(1</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ti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log</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⁡(1</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ja-JP" altLang="ja-JP" sz="1800" kern="100">
                                  <a:effectLst/>
                                  <a:latin typeface="Cambria Math" panose="02040503050406030204" pitchFamily="18" charset="0"/>
                                  <a:ea typeface="游明朝" panose="02020400000000000000" pitchFamily="18" charset="-128"/>
                                  <a:cs typeface="Times New Roman" panose="02020603050405020304" pitchFamily="18" charset="0"/>
                                </a:rPr>
                                <m:t>ρ</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yi</m:t>
                              </m:r>
                              <m: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m:t>
                              </m:r>
                            </m:e>
                          </m:d>
                        </m:e>
                      </m:nary>
                    </m:oMath>
                  </m:oMathPara>
                </a14:m>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ACB390F-CE7C-9D2B-3270-F0D8FDF8F815}"/>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64397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31F4C-3D6F-7BF5-71F1-86D97431F377}"/>
              </a:ext>
            </a:extLst>
          </p:cNvPr>
          <p:cNvSpPr>
            <a:spLocks noGrp="1"/>
          </p:cNvSpPr>
          <p:nvPr>
            <p:ph type="title"/>
          </p:nvPr>
        </p:nvSpPr>
        <p:spPr/>
        <p:txBody>
          <a:bodyPr/>
          <a:lstStyle/>
          <a:p>
            <a:r>
              <a:rPr kumimoji="1" lang="ja-JP" altLang="en-US" dirty="0"/>
              <a:t>ソフトマックス交差エントロピー損失</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E5233BE-916D-DF0D-3950-E4DA2639A427}"/>
                  </a:ext>
                </a:extLst>
              </p:cNvPr>
              <p:cNvSpPr>
                <a:spLocks noGrp="1"/>
              </p:cNvSpPr>
              <p:nvPr>
                <p:ph idx="1"/>
              </p:nvPr>
            </p:nvSpPr>
            <p:spPr/>
            <p:txBody>
              <a:bodyPr/>
              <a:lstStyle/>
              <a:p>
                <a:r>
                  <a:rPr lang="ja-JP" altLang="en-US" dirty="0"/>
                  <a:t>バイナリ交差エントロピー損失と同じように</a:t>
                </a:r>
                <a:r>
                  <a:rPr lang="en-US" altLang="ja-JP" dirty="0"/>
                  <a:t>,</a:t>
                </a:r>
                <a:r>
                  <a:rPr lang="ja-JP" altLang="en-US" dirty="0"/>
                  <a:t>ニューラルネットワークの出力と正解のクラスがどのくらい離れているかを評価するための尺度</a:t>
                </a:r>
                <a:r>
                  <a:rPr lang="en-US" altLang="ja-JP" dirty="0"/>
                  <a:t>.</a:t>
                </a:r>
                <a:r>
                  <a:rPr lang="ja-JP" altLang="en-US" dirty="0"/>
                  <a:t>この尺度が小さいほど</a:t>
                </a:r>
                <a:r>
                  <a:rPr lang="en-US" altLang="ja-JP" dirty="0"/>
                  <a:t>,</a:t>
                </a:r>
                <a:r>
                  <a:rPr lang="ja-JP" altLang="en-US" dirty="0"/>
                  <a:t>正解があることになる</a:t>
                </a:r>
                <a:r>
                  <a:rPr lang="en-US" altLang="ja-JP" dirty="0"/>
                  <a:t>.</a:t>
                </a:r>
              </a:p>
              <a:p>
                <a:pPr marL="0" indent="0">
                  <a:buNone/>
                </a:pPr>
                <a:r>
                  <a:rPr lang="ja-JP" altLang="en-US" dirty="0"/>
                  <a:t>例</a:t>
                </a:r>
                <a:r>
                  <a:rPr lang="en-US" altLang="ja-JP" dirty="0"/>
                  <a:t>:n</a:t>
                </a:r>
                <a:r>
                  <a:rPr lang="ja-JP" altLang="en-US" dirty="0"/>
                  <a:t>個のデータがあり</a:t>
                </a:r>
                <a:r>
                  <a:rPr lang="en-US" altLang="ja-JP" dirty="0"/>
                  <a:t>,</a:t>
                </a:r>
                <a:r>
                  <a:rPr lang="ja-JP" altLang="en-US" dirty="0"/>
                  <a:t>データ</a:t>
                </a:r>
                <a:r>
                  <a:rPr lang="en-US" altLang="ja-JP" dirty="0" err="1"/>
                  <a:t>i</a:t>
                </a:r>
                <a:r>
                  <a:rPr lang="ja-JP" altLang="en-US" dirty="0"/>
                  <a:t>に対するクラス</a:t>
                </a:r>
                <a:r>
                  <a:rPr lang="en-US" altLang="ja-JP" dirty="0"/>
                  <a:t>k</a:t>
                </a:r>
                <a:r>
                  <a:rPr lang="ja-JP" altLang="en-US" dirty="0"/>
                  <a:t>のロジットと正解のクラス</a:t>
                </a:r>
                <a:r>
                  <a:rPr lang="en-US" altLang="ja-JP" dirty="0" err="1"/>
                  <a:t>ti</a:t>
                </a:r>
                <a:r>
                  <a:rPr lang="ja-JP" altLang="en-US" dirty="0"/>
                  <a:t>のソフトマックス交差エントロピー損失は次のようになる</a:t>
                </a:r>
                <a:r>
                  <a:rPr lang="en-US" altLang="ja-JP" dirty="0"/>
                  <a:t>.</a:t>
                </a:r>
              </a:p>
              <a:p>
                <a:pPr marL="0" indent="0">
                  <a:buNone/>
                </a:pPr>
                <a14:m>
                  <m:oMathPara xmlns:m="http://schemas.openxmlformats.org/officeDocument/2006/math">
                    <m:oMathParaPr>
                      <m:jc m:val="centerGroup"/>
                    </m:oMathParaPr>
                    <m:oMath xmlns:m="http://schemas.openxmlformats.org/officeDocument/2006/math">
                      <m:r>
                        <a:rPr lang="en-US" altLang="ja-JP" sz="1800" i="1" kern="100" smtClean="0">
                          <a:effectLst/>
                          <a:latin typeface="Cambria Math" panose="02040503050406030204" pitchFamily="18" charset="0"/>
                          <a:ea typeface="游明朝" panose="02020400000000000000" pitchFamily="18" charset="-128"/>
                          <a:cs typeface="Times New Roman" panose="02020603050405020304" pitchFamily="18" charset="0"/>
                        </a:rPr>
                        <m:t>𝐿</m:t>
                      </m:r>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𝑦</m:t>
                          </m:r>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𝑡</m:t>
                          </m:r>
                        </m:e>
                      </m:d>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1</m:t>
                          </m:r>
                        </m:num>
                        <m:den>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𝑛</m:t>
                          </m:r>
                        </m:den>
                      </m:f>
                      <m:nary>
                        <m:naryPr>
                          <m:chr m:val="∑"/>
                          <m:grow m:val="on"/>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𝑖</m:t>
                          </m:r>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=1</m:t>
                          </m:r>
                        </m:sub>
                        <m:sup>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𝑤𝑖</m:t>
                          </m:r>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𝑦𝑖</m:t>
                              </m:r>
                            </m:e>
                            <m:sup>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𝑡𝑖</m:t>
                              </m:r>
                            </m:sup>
                          </m:sSup>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800" kern="100">
                              <a:effectLst/>
                              <a:latin typeface="Cambria Math" panose="02040503050406030204" pitchFamily="18" charset="0"/>
                              <a:ea typeface="游明朝" panose="02020400000000000000" pitchFamily="18" charset="-128"/>
                              <a:cs typeface="Times New Roman" panose="02020603050405020304" pitchFamily="18" charset="0"/>
                            </a:rPr>
                            <m:t>log</m:t>
                          </m:r>
                          <m:r>
                            <a:rPr lang="en-US" altLang="ja-JP" sz="1800"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subSup"/>
                              <m:supHide m:val="on"/>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𝑘</m:t>
                              </m:r>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=0</m:t>
                              </m:r>
                            </m:sub>
                            <m:sup/>
                            <m:e>
                              <m:r>
                                <m:rPr>
                                  <m:sty m:val="p"/>
                                </m:rPr>
                                <a:rPr lang="en-US" altLang="ja-JP" sz="1800" kern="100">
                                  <a:effectLst/>
                                  <a:latin typeface="Cambria Math" panose="02040503050406030204" pitchFamily="18" charset="0"/>
                                  <a:ea typeface="游明朝" panose="02020400000000000000" pitchFamily="18" charset="-128"/>
                                  <a:cs typeface="Times New Roman" panose="02020603050405020304" pitchFamily="18" charset="0"/>
                                </a:rPr>
                                <m:t>exp</m:t>
                              </m:r>
                              <m:r>
                                <a:rPr lang="en-US" altLang="ja-JP" sz="1800"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𝑦𝑖</m:t>
                                  </m:r>
                                </m:e>
                                <m:sup>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𝑘</m:t>
                                  </m:r>
                                </m:sup>
                              </m:sSup>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m:t>
                              </m:r>
                            </m:e>
                          </m:nary>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m:t>
                          </m:r>
                        </m:e>
                      </m:nary>
                    </m:oMath>
                  </m:oMathPara>
                </a14:m>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AE5233BE-916D-DF0D-3950-E4DA2639A427}"/>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33400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464BDF-97D1-80FB-BB5C-FB2CFBABDD75}"/>
              </a:ext>
            </a:extLst>
          </p:cNvPr>
          <p:cNvSpPr>
            <a:spLocks noGrp="1"/>
          </p:cNvSpPr>
          <p:nvPr>
            <p:ph type="title"/>
          </p:nvPr>
        </p:nvSpPr>
        <p:spPr/>
        <p:txBody>
          <a:bodyPr/>
          <a:lstStyle/>
          <a:p>
            <a:r>
              <a:rPr kumimoji="1" lang="en-US" altLang="ja-JP" dirty="0"/>
              <a:t>				</a:t>
            </a:r>
            <a:r>
              <a:rPr kumimoji="1" lang="ja-JP" altLang="en-US" dirty="0"/>
              <a:t>平均二乗誤差損失</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2A887E-1541-DB9D-8843-8F9D16379912}"/>
                  </a:ext>
                </a:extLst>
              </p:cNvPr>
              <p:cNvSpPr>
                <a:spLocks noGrp="1"/>
              </p:cNvSpPr>
              <p:nvPr>
                <p:ph idx="1"/>
              </p:nvPr>
            </p:nvSpPr>
            <p:spPr/>
            <p:txBody>
              <a:bodyPr/>
              <a:lstStyle/>
              <a:p>
                <a:r>
                  <a:rPr kumimoji="1" lang="ja-JP" altLang="en-US" dirty="0"/>
                  <a:t>平均二乗誤差損失</a:t>
                </a:r>
                <a:r>
                  <a:rPr kumimoji="1" lang="en-US" altLang="ja-JP" dirty="0"/>
                  <a:t>:</a:t>
                </a:r>
                <a:r>
                  <a:rPr kumimoji="1" lang="ja-JP" altLang="en-US" dirty="0"/>
                  <a:t>回帰問題でよく使われる損失関数でニューラルネットワークの予測値と正解値の差を二乗した値を平均したもの</a:t>
                </a:r>
                <a:r>
                  <a:rPr kumimoji="1" lang="en-US" altLang="ja-JP" dirty="0"/>
                  <a:t>.</a:t>
                </a:r>
              </a:p>
              <a:p>
                <a:pPr marL="0" indent="0">
                  <a:buNone/>
                </a:pPr>
                <a:r>
                  <a:rPr lang="ja-JP" altLang="en-US" dirty="0"/>
                  <a:t>例</a:t>
                </a:r>
                <a:r>
                  <a:rPr lang="en-US" altLang="ja-JP" dirty="0"/>
                  <a:t>:</a:t>
                </a:r>
                <a:r>
                  <a:rPr lang="ja-JP" altLang="en-US" dirty="0"/>
                  <a:t>体重</a:t>
                </a:r>
                <a:r>
                  <a:rPr lang="en-US" altLang="ja-JP" dirty="0"/>
                  <a:t>,</a:t>
                </a:r>
                <a:r>
                  <a:rPr lang="ja-JP" altLang="en-US" dirty="0"/>
                  <a:t>性別</a:t>
                </a:r>
                <a:r>
                  <a:rPr lang="en-US" altLang="ja-JP" dirty="0"/>
                  <a:t>,</a:t>
                </a:r>
                <a:r>
                  <a:rPr lang="ja-JP" altLang="en-US" dirty="0"/>
                  <a:t>足のサイズから身長の予測</a:t>
                </a:r>
                <a:r>
                  <a:rPr lang="en-US" altLang="ja-JP" dirty="0"/>
                  <a:t>.</a:t>
                </a:r>
              </a:p>
              <a:p>
                <a:pPr marL="0" indent="0">
                  <a:buNone/>
                </a:pPr>
                <a:r>
                  <a:rPr lang="ja-JP" altLang="en-US" dirty="0"/>
                  <a:t>この予測値が小さいほど予測ができているといえる</a:t>
                </a:r>
                <a:r>
                  <a:rPr lang="en-US" altLang="ja-JP" dirty="0"/>
                  <a:t>.</a:t>
                </a:r>
              </a:p>
              <a:p>
                <a:pPr marL="0" indent="0">
                  <a:buNone/>
                </a:pPr>
                <a:r>
                  <a:rPr kumimoji="1" lang="ja-JP" altLang="en-US" dirty="0"/>
                  <a:t>式</a:t>
                </a:r>
                <a:r>
                  <a:rPr kumimoji="1" lang="en-US" altLang="ja-JP" dirty="0"/>
                  <a:t>:n</a:t>
                </a:r>
                <a:r>
                  <a:rPr kumimoji="1" lang="ja-JP" altLang="en-US" dirty="0"/>
                  <a:t>個のデータがあり</a:t>
                </a:r>
                <a:r>
                  <a:rPr kumimoji="1" lang="en-US" altLang="ja-JP" dirty="0"/>
                  <a:t>,</a:t>
                </a:r>
                <a:r>
                  <a:rPr kumimoji="1" lang="ja-JP" altLang="en-US" dirty="0"/>
                  <a:t>データ</a:t>
                </a:r>
                <a:r>
                  <a:rPr kumimoji="1" lang="en-US" altLang="ja-JP" dirty="0" err="1"/>
                  <a:t>i</a:t>
                </a:r>
                <a:r>
                  <a:rPr kumimoji="1" lang="ja-JP" altLang="en-US" dirty="0"/>
                  <a:t>の予測値</a:t>
                </a:r>
                <a:r>
                  <a:rPr lang="en-US" altLang="ja-JP" dirty="0" err="1"/>
                  <a:t>yi</a:t>
                </a:r>
                <a:r>
                  <a:rPr lang="ja-JP" altLang="en-US" dirty="0"/>
                  <a:t>と正解値</a:t>
                </a:r>
                <a:r>
                  <a:rPr lang="en-US" altLang="ja-JP" dirty="0" err="1"/>
                  <a:t>ti</a:t>
                </a:r>
                <a:r>
                  <a:rPr lang="ja-JP" altLang="en-US" dirty="0"/>
                  <a:t>の平均二乗差損失は次のようになる</a:t>
                </a:r>
                <a:r>
                  <a:rPr lang="en-US" altLang="ja-JP" dirty="0"/>
                  <a:t>.</a:t>
                </a:r>
              </a:p>
              <a:p>
                <a:pPr marL="0" indent="0">
                  <a:buNone/>
                </a:pPr>
                <a14:m>
                  <m:oMathPara xmlns:m="http://schemas.openxmlformats.org/officeDocument/2006/math">
                    <m:oMathParaPr>
                      <m:jc m:val="centerGroup"/>
                    </m:oMathParaPr>
                    <m:oMath xmlns:m="http://schemas.openxmlformats.org/officeDocument/2006/math">
                      <m: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t>𝐿</m:t>
                      </m:r>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𝑦</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𝑡</m:t>
                          </m:r>
                        </m:e>
                      </m:d>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grow m:val="on"/>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𝑖</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𝑛</m:t>
                          </m:r>
                        </m:sup>
                        <m:e>
                          <m:sSup>
                            <m:sSup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yi</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ja-JP" sz="1800" kern="100">
                                      <a:effectLst/>
                                      <a:latin typeface="Cambria Math" panose="02040503050406030204" pitchFamily="18" charset="0"/>
                                      <a:ea typeface="Cambria Math" panose="02040503050406030204" pitchFamily="18" charset="0"/>
                                      <a:cs typeface="Times New Roman" panose="02020603050405020304" pitchFamily="18" charset="0"/>
                                    </a:rPr>
                                    <m:t>ti</m:t>
                                  </m:r>
                                </m:e>
                              </m:d>
                            </m:e>
                            <m:sup>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2</m:t>
                              </m:r>
                            </m:sup>
                          </m:sSup>
                        </m:e>
                      </m:nary>
                    </m:oMath>
                  </m:oMathPara>
                </a14:m>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C2A887E-1541-DB9D-8843-8F9D16379912}"/>
                  </a:ext>
                </a:extLst>
              </p:cNvPr>
              <p:cNvSpPr>
                <a:spLocks noGrp="1" noRot="1" noChangeAspect="1" noMove="1" noResize="1" noEditPoints="1" noAdjustHandles="1" noChangeArrowheads="1" noChangeShapeType="1" noTextEdit="1"/>
              </p:cNvSpPr>
              <p:nvPr>
                <p:ph idx="1"/>
              </p:nvPr>
            </p:nvSpPr>
            <p:spPr>
              <a:blipFill>
                <a:blip r:embed="rId2"/>
                <a:stretch>
                  <a:fillRect l="-1217" t="-2241" r="-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7346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08426A-ED04-1DC7-04AE-0DC6EDDE6326}"/>
              </a:ext>
            </a:extLst>
          </p:cNvPr>
          <p:cNvSpPr>
            <a:spLocks noGrp="1"/>
          </p:cNvSpPr>
          <p:nvPr>
            <p:ph type="title"/>
          </p:nvPr>
        </p:nvSpPr>
        <p:spPr/>
        <p:txBody>
          <a:bodyPr/>
          <a:lstStyle/>
          <a:p>
            <a:r>
              <a:rPr kumimoji="1" lang="en-US" altLang="ja-JP" dirty="0"/>
              <a:t>			</a:t>
            </a:r>
            <a:r>
              <a:rPr kumimoji="1" lang="ja-JP" altLang="en-US" dirty="0"/>
              <a:t>平均絶対誤差損失</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FDC7DAE-32CA-5356-ACDD-5612CB9464FA}"/>
                  </a:ext>
                </a:extLst>
              </p:cNvPr>
              <p:cNvSpPr>
                <a:spLocks noGrp="1"/>
              </p:cNvSpPr>
              <p:nvPr>
                <p:ph idx="1"/>
              </p:nvPr>
            </p:nvSpPr>
            <p:spPr/>
            <p:txBody>
              <a:bodyPr/>
              <a:lstStyle/>
              <a:p>
                <a:r>
                  <a:rPr kumimoji="1" lang="ja-JP" altLang="en-US" dirty="0"/>
                  <a:t>平均二乗誤差損失と同じように</a:t>
                </a:r>
                <a:r>
                  <a:rPr kumimoji="1" lang="en-US" altLang="ja-JP" dirty="0"/>
                  <a:t>,</a:t>
                </a:r>
                <a:r>
                  <a:rPr kumimoji="1" lang="ja-JP" altLang="en-US" dirty="0"/>
                  <a:t>回帰問題で使われる損失関数</a:t>
                </a:r>
                <a:r>
                  <a:rPr kumimoji="1" lang="en-US" altLang="ja-JP" dirty="0"/>
                  <a:t>.</a:t>
                </a:r>
              </a:p>
              <a:p>
                <a:r>
                  <a:rPr kumimoji="1" lang="ja-JP" altLang="en-US" dirty="0"/>
                  <a:t>予測値と正解値の差の絶対値を平均する</a:t>
                </a:r>
                <a:r>
                  <a:rPr kumimoji="1" lang="en-US" altLang="ja-JP" dirty="0"/>
                  <a:t>.</a:t>
                </a:r>
              </a:p>
              <a:p>
                <a:endParaRPr lang="en-US" altLang="ja-JP" dirty="0"/>
              </a:p>
              <a:p>
                <a:r>
                  <a:rPr kumimoji="1" lang="en-US" altLang="ja-JP" dirty="0"/>
                  <a:t>n</a:t>
                </a:r>
                <a:r>
                  <a:rPr kumimoji="1" lang="ja-JP" altLang="en-US" dirty="0"/>
                  <a:t>個のデータがあり</a:t>
                </a:r>
                <a:r>
                  <a:rPr kumimoji="1" lang="en-US" altLang="ja-JP" dirty="0"/>
                  <a:t>,</a:t>
                </a:r>
                <a:r>
                  <a:rPr kumimoji="1" lang="ja-JP" altLang="en-US" dirty="0"/>
                  <a:t>データ</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の予測値</a:t>
                </a:r>
                <a14:m>
                  <m:oMath xmlns:m="http://schemas.openxmlformats.org/officeDocument/2006/math">
                    <m:sSub>
                      <m:sSubPr>
                        <m:ctrlPr>
                          <a:rPr lang="en-US"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b="0" i="1" kern="100"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ja-JP" i="1" kern="100">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kumimoji="1" lang="ja-JP" altLang="en-US" dirty="0"/>
                  <a:t>と正解値</a:t>
                </a:r>
                <a14:m>
                  <m:oMath xmlns:m="http://schemas.openxmlformats.org/officeDocument/2006/math">
                    <m:sSub>
                      <m:sSubPr>
                        <m:ctrlPr>
                          <a:rPr lang="en-US" altLang="ja-JP" sz="2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ja-JP" sz="2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ja-JP" altLang="en-US" dirty="0"/>
                  <a:t>の平均絶対誤差は次のような式になる</a:t>
                </a:r>
                <a:r>
                  <a:rPr lang="en-US" altLang="ja-JP" dirty="0"/>
                  <a:t>.</a:t>
                </a:r>
              </a:p>
              <a:p>
                <a:pPr marL="0" indent="0">
                  <a:buNone/>
                </a:pPr>
                <a14:m>
                  <m:oMathPara xmlns:m="http://schemas.openxmlformats.org/officeDocument/2006/math">
                    <m:oMathParaPr>
                      <m:jc m:val="centerGroup"/>
                    </m:oMathParaPr>
                    <m:oMath xmlns:m="http://schemas.openxmlformats.org/officeDocument/2006/math">
                      <m: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t>𝐿</m:t>
                      </m:r>
                      <m:d>
                        <m:d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𝑦</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𝑡</m:t>
                          </m:r>
                        </m:e>
                      </m:d>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grow m:val="on"/>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𝑖</m:t>
                          </m:r>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ja-JP"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ja-JP"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ja-JP" sz="1800" i="1" kern="100">
                              <a:effectLst/>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FDC7DAE-32CA-5356-ACDD-5612CB9464F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1885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6185202-B59E-12E8-B4A4-2A113948354A}"/>
              </a:ext>
            </a:extLst>
          </p:cNvPr>
          <p:cNvPicPr>
            <a:picLocks noChangeAspect="1"/>
          </p:cNvPicPr>
          <p:nvPr/>
        </p:nvPicPr>
        <p:blipFill rotWithShape="1">
          <a:blip r:embed="rId2"/>
          <a:srcRect l="28333" t="35961" r="44000" b="39255"/>
          <a:stretch/>
        </p:blipFill>
        <p:spPr>
          <a:xfrm>
            <a:off x="328978" y="528320"/>
            <a:ext cx="11741874" cy="5588000"/>
          </a:xfrm>
          <a:prstGeom prst="rect">
            <a:avLst/>
          </a:prstGeom>
        </p:spPr>
      </p:pic>
    </p:spTree>
    <p:extLst>
      <p:ext uri="{BB962C8B-B14F-4D97-AF65-F5344CB8AC3E}">
        <p14:creationId xmlns:p14="http://schemas.microsoft.com/office/powerpoint/2010/main" val="209266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68FEA-4158-5954-2DB9-C7C1DD0BAC37}"/>
              </a:ext>
            </a:extLst>
          </p:cNvPr>
          <p:cNvSpPr>
            <a:spLocks noGrp="1"/>
          </p:cNvSpPr>
          <p:nvPr>
            <p:ph type="title"/>
          </p:nvPr>
        </p:nvSpPr>
        <p:spPr/>
        <p:txBody>
          <a:bodyPr/>
          <a:lstStyle/>
          <a:p>
            <a:r>
              <a:rPr kumimoji="1" lang="en-US" altLang="ja-JP" dirty="0"/>
              <a:t>				</a:t>
            </a:r>
            <a:r>
              <a:rPr kumimoji="1" lang="ja-JP" altLang="en-US" dirty="0"/>
              <a:t>最適化関数</a:t>
            </a:r>
          </a:p>
        </p:txBody>
      </p:sp>
      <p:sp>
        <p:nvSpPr>
          <p:cNvPr id="3" name="コンテンツ プレースホルダー 2">
            <a:extLst>
              <a:ext uri="{FF2B5EF4-FFF2-40B4-BE49-F238E27FC236}">
                <a16:creationId xmlns:a16="http://schemas.microsoft.com/office/drawing/2014/main" id="{A4551B02-0346-2457-E563-8148AD834EFE}"/>
              </a:ext>
            </a:extLst>
          </p:cNvPr>
          <p:cNvSpPr>
            <a:spLocks noGrp="1"/>
          </p:cNvSpPr>
          <p:nvPr>
            <p:ph idx="1"/>
          </p:nvPr>
        </p:nvSpPr>
        <p:spPr/>
        <p:txBody>
          <a:bodyPr/>
          <a:lstStyle/>
          <a:p>
            <a:r>
              <a:rPr kumimoji="1" lang="ja-JP" altLang="en-US" dirty="0"/>
              <a:t>ニューラルネットワークで解く問題は複雑で多次元にわたり</a:t>
            </a:r>
            <a:r>
              <a:rPr kumimoji="1" lang="en-US" altLang="ja-JP" dirty="0"/>
              <a:t>,</a:t>
            </a:r>
            <a:r>
              <a:rPr kumimoji="1" lang="ja-JP" altLang="en-US" dirty="0"/>
              <a:t>最適解を見つけるのは困難</a:t>
            </a:r>
            <a:r>
              <a:rPr kumimoji="1" lang="en-US" altLang="ja-JP" dirty="0"/>
              <a:t>.</a:t>
            </a:r>
          </a:p>
          <a:p>
            <a:endParaRPr lang="en-US" altLang="ja-JP" dirty="0"/>
          </a:p>
          <a:p>
            <a:r>
              <a:rPr kumimoji="1" lang="ja-JP" altLang="en-US" dirty="0"/>
              <a:t>そこで</a:t>
            </a:r>
            <a:r>
              <a:rPr kumimoji="1" lang="en-US" altLang="ja-JP" dirty="0"/>
              <a:t>,</a:t>
            </a:r>
            <a:r>
              <a:rPr kumimoji="1" lang="ja-JP" altLang="en-US" dirty="0"/>
              <a:t>アルゴリズムを使って探索的に最適解を探索するときにもちられるのが「最適化関数」である</a:t>
            </a:r>
            <a:r>
              <a:rPr lang="ja-JP" altLang="en-US" dirty="0"/>
              <a:t>。またこの手法を</a:t>
            </a:r>
            <a:endParaRPr lang="en-US" altLang="ja-JP" dirty="0"/>
          </a:p>
          <a:p>
            <a:pPr marL="0" indent="0">
              <a:buNone/>
            </a:pPr>
            <a:r>
              <a:rPr lang="ja-JP" altLang="en-US" dirty="0"/>
              <a:t>「勾配降下法」という</a:t>
            </a:r>
            <a:endParaRPr lang="en-US" altLang="ja-JP" dirty="0"/>
          </a:p>
          <a:p>
            <a:pPr marL="0" indent="0">
              <a:buNone/>
            </a:pPr>
            <a:r>
              <a:rPr kumimoji="1" lang="ja-JP" altLang="en-US" dirty="0"/>
              <a:t>損失関数の微分により勾配ベクトルを求めてそれがゼロとなるように更新を繰り返して損失を最小化する</a:t>
            </a:r>
            <a:endParaRPr kumimoji="1" lang="en-US" altLang="ja-JP" dirty="0"/>
          </a:p>
          <a:p>
            <a:pPr marL="0" indent="0">
              <a:buNone/>
            </a:pPr>
            <a:r>
              <a:rPr kumimoji="1" lang="ja-JP" altLang="en-US" dirty="0"/>
              <a:t>・この時に用いられるのが</a:t>
            </a:r>
            <a:r>
              <a:rPr kumimoji="1" lang="en-US" altLang="ja-JP" dirty="0"/>
              <a:t>Adam</a:t>
            </a:r>
          </a:p>
        </p:txBody>
      </p:sp>
    </p:spTree>
    <p:extLst>
      <p:ext uri="{BB962C8B-B14F-4D97-AF65-F5344CB8AC3E}">
        <p14:creationId xmlns:p14="http://schemas.microsoft.com/office/powerpoint/2010/main" val="256517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B22595-22BA-02BD-B3FB-9CF14FA5D931}"/>
              </a:ext>
            </a:extLst>
          </p:cNvPr>
          <p:cNvSpPr>
            <a:spLocks noGrp="1"/>
          </p:cNvSpPr>
          <p:nvPr>
            <p:ph type="title"/>
          </p:nvPr>
        </p:nvSpPr>
        <p:spPr/>
        <p:txBody>
          <a:bodyPr/>
          <a:lstStyle/>
          <a:p>
            <a:r>
              <a:rPr kumimoji="1" lang="en-US" altLang="ja-JP" dirty="0"/>
              <a:t>Tensor</a:t>
            </a:r>
            <a:r>
              <a:rPr kumimoji="1" lang="ja-JP" altLang="en-US" dirty="0"/>
              <a:t>の生成方法</a:t>
            </a:r>
          </a:p>
        </p:txBody>
      </p:sp>
      <p:sp>
        <p:nvSpPr>
          <p:cNvPr id="3" name="コンテンツ プレースホルダー 2">
            <a:extLst>
              <a:ext uri="{FF2B5EF4-FFF2-40B4-BE49-F238E27FC236}">
                <a16:creationId xmlns:a16="http://schemas.microsoft.com/office/drawing/2014/main" id="{671ACA09-00ED-9C60-C6E4-896A2DC75151}"/>
              </a:ext>
            </a:extLst>
          </p:cNvPr>
          <p:cNvSpPr>
            <a:spLocks noGrp="1"/>
          </p:cNvSpPr>
          <p:nvPr>
            <p:ph idx="1"/>
          </p:nvPr>
        </p:nvSpPr>
        <p:spPr/>
        <p:txBody>
          <a:bodyPr/>
          <a:lstStyle/>
          <a:p>
            <a:r>
              <a:rPr lang="ja-JP" altLang="en-US" dirty="0"/>
              <a:t>生成方法</a:t>
            </a:r>
            <a:r>
              <a:rPr kumimoji="1" lang="en-US" altLang="ja-JP" dirty="0"/>
              <a:t>:</a:t>
            </a:r>
            <a:r>
              <a:rPr lang="en-US" altLang="ja-JP" dirty="0"/>
              <a:t> </a:t>
            </a:r>
          </a:p>
          <a:p>
            <a:pPr marL="0" indent="0">
              <a:buNone/>
            </a:pPr>
            <a:r>
              <a:rPr lang="en-US" altLang="ja-JP" dirty="0"/>
              <a:t>1.Pytorch</a:t>
            </a:r>
            <a:r>
              <a:rPr lang="ja-JP" altLang="en-US" dirty="0"/>
              <a:t>をインポート</a:t>
            </a:r>
            <a:r>
              <a:rPr lang="en-US" altLang="ja-JP" dirty="0"/>
              <a:t>(import torch)</a:t>
            </a:r>
          </a:p>
          <a:p>
            <a:pPr marL="0" indent="0">
              <a:buNone/>
            </a:pPr>
            <a:r>
              <a:rPr lang="en-US" altLang="ja-JP" dirty="0"/>
              <a:t>2.torch.tensor</a:t>
            </a:r>
            <a:r>
              <a:rPr lang="ja-JP" altLang="en-US" dirty="0"/>
              <a:t>関数に</a:t>
            </a:r>
            <a:r>
              <a:rPr lang="en-US" altLang="ja-JP" dirty="0"/>
              <a:t>list</a:t>
            </a:r>
            <a:r>
              <a:rPr lang="ja-JP" altLang="en-US" dirty="0"/>
              <a:t>を渡して</a:t>
            </a:r>
            <a:r>
              <a:rPr lang="en-US" altLang="ja-JP" dirty="0"/>
              <a:t>Tensor</a:t>
            </a:r>
            <a:r>
              <a:rPr lang="ja-JP" altLang="en-US" dirty="0"/>
              <a:t>を生成する</a:t>
            </a:r>
            <a:endParaRPr lang="en-US" altLang="ja-JP" dirty="0"/>
          </a:p>
          <a:p>
            <a:pPr marL="0" indent="0">
              <a:buNone/>
            </a:pPr>
            <a:r>
              <a:rPr lang="ja-JP" altLang="en-US" dirty="0"/>
              <a:t>例</a:t>
            </a:r>
            <a:r>
              <a:rPr lang="en-US" altLang="ja-JP" dirty="0"/>
              <a:t>:</a:t>
            </a:r>
            <a:r>
              <a:rPr lang="en-US" altLang="ja-JP" dirty="0" err="1"/>
              <a:t>torch.tensor</a:t>
            </a:r>
            <a:r>
              <a:rPr lang="en-US" altLang="ja-JP" dirty="0"/>
              <a:t>([1,2,3])</a:t>
            </a:r>
          </a:p>
          <a:p>
            <a:pPr marL="0" indent="0">
              <a:buNone/>
            </a:pPr>
            <a:endParaRPr lang="en-US" altLang="ja-JP" dirty="0"/>
          </a:p>
        </p:txBody>
      </p:sp>
    </p:spTree>
    <p:extLst>
      <p:ext uri="{BB962C8B-B14F-4D97-AF65-F5344CB8AC3E}">
        <p14:creationId xmlns:p14="http://schemas.microsoft.com/office/powerpoint/2010/main" val="3989016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4CBF5-796D-FA27-C4A6-2BF680E59DDF}"/>
              </a:ext>
            </a:extLst>
          </p:cNvPr>
          <p:cNvSpPr>
            <a:spLocks noGrp="1"/>
          </p:cNvSpPr>
          <p:nvPr>
            <p:ph type="title"/>
          </p:nvPr>
        </p:nvSpPr>
        <p:spPr/>
        <p:txBody>
          <a:bodyPr/>
          <a:lstStyle/>
          <a:p>
            <a:r>
              <a:rPr kumimoji="1" lang="en-US" altLang="ja-JP" dirty="0"/>
              <a:t>				</a:t>
            </a:r>
            <a:r>
              <a:rPr kumimoji="1" lang="ja-JP" altLang="en-US" dirty="0"/>
              <a:t>最適化関数</a:t>
            </a:r>
            <a:r>
              <a:rPr kumimoji="1" lang="en-US" altLang="ja-JP" dirty="0"/>
              <a:t>(Adam)</a:t>
            </a:r>
            <a:endParaRPr kumimoji="1" lang="ja-JP" altLang="en-US" dirty="0"/>
          </a:p>
        </p:txBody>
      </p:sp>
      <p:sp>
        <p:nvSpPr>
          <p:cNvPr id="3" name="コンテンツ プレースホルダー 2">
            <a:extLst>
              <a:ext uri="{FF2B5EF4-FFF2-40B4-BE49-F238E27FC236}">
                <a16:creationId xmlns:a16="http://schemas.microsoft.com/office/drawing/2014/main" id="{F8D82E00-91CE-608A-64D9-1E4F5976CF6B}"/>
              </a:ext>
            </a:extLst>
          </p:cNvPr>
          <p:cNvSpPr>
            <a:spLocks noGrp="1"/>
          </p:cNvSpPr>
          <p:nvPr>
            <p:ph idx="1"/>
          </p:nvPr>
        </p:nvSpPr>
        <p:spPr>
          <a:xfrm>
            <a:off x="323850" y="1438274"/>
            <a:ext cx="11582400" cy="5216525"/>
          </a:xfrm>
        </p:spPr>
        <p:txBody>
          <a:bodyPr>
            <a:normAutofit/>
          </a:bodyPr>
          <a:lstStyle/>
          <a:p>
            <a:pPr marL="0" indent="0">
              <a:buNone/>
            </a:pPr>
            <a:endParaRPr kumimoji="1" lang="en-US" altLang="ja-JP" dirty="0"/>
          </a:p>
          <a:p>
            <a:endParaRPr kumimoji="1" lang="en-US" altLang="ja-JP" dirty="0"/>
          </a:p>
          <a:p>
            <a:r>
              <a:rPr kumimoji="1" lang="ja-JP" altLang="en-US" dirty="0"/>
              <a:t>引数には</a:t>
            </a:r>
            <a:r>
              <a:rPr kumimoji="1" lang="en-US" altLang="ja-JP" dirty="0"/>
              <a:t>,</a:t>
            </a:r>
            <a:r>
              <a:rPr kumimoji="1" lang="ja-JP" altLang="en-US" dirty="0"/>
              <a:t>ニューラルネットワークのパラメータ</a:t>
            </a:r>
            <a:r>
              <a:rPr kumimoji="1" lang="en-US" altLang="ja-JP" dirty="0" err="1"/>
              <a:t>net.parameters</a:t>
            </a:r>
            <a:r>
              <a:rPr kumimoji="1" lang="en-US" altLang="ja-JP" dirty="0"/>
              <a:t>()</a:t>
            </a:r>
            <a:r>
              <a:rPr kumimoji="1" lang="ja-JP" altLang="en-US" dirty="0"/>
              <a:t>を入力</a:t>
            </a:r>
            <a:endParaRPr kumimoji="1" lang="en-US" altLang="ja-JP" dirty="0"/>
          </a:p>
          <a:p>
            <a:pPr marL="0" indent="0">
              <a:buNone/>
            </a:pPr>
            <a:endParaRPr kumimoji="1" lang="en-US" altLang="ja-JP" dirty="0"/>
          </a:p>
          <a:p>
            <a:r>
              <a:rPr lang="en-US" altLang="ja-JP" dirty="0"/>
              <a:t>Adam</a:t>
            </a:r>
            <a:r>
              <a:rPr lang="ja-JP" altLang="en-US" dirty="0"/>
              <a:t>のハイパーパラメータである学習率</a:t>
            </a:r>
            <a:r>
              <a:rPr lang="en-US" altLang="ja-JP" dirty="0" err="1"/>
              <a:t>lr</a:t>
            </a:r>
            <a:r>
              <a:rPr lang="ja-JP" altLang="en-US" dirty="0"/>
              <a:t>やベータ</a:t>
            </a:r>
            <a:r>
              <a:rPr lang="en-US" altLang="ja-JP" dirty="0"/>
              <a:t>,</a:t>
            </a:r>
            <a:r>
              <a:rPr lang="ja-JP" altLang="en-US" dirty="0"/>
              <a:t>イプシロンなどを指定することができる</a:t>
            </a:r>
            <a:r>
              <a:rPr lang="en-US" altLang="ja-JP" dirty="0"/>
              <a:t>.</a:t>
            </a:r>
          </a:p>
          <a:p>
            <a:pPr marL="0" indent="0">
              <a:buNone/>
            </a:pPr>
            <a:endParaRPr lang="en-US" altLang="ja-JP" dirty="0"/>
          </a:p>
          <a:p>
            <a:pPr marL="0" indent="0">
              <a:buNone/>
            </a:pPr>
            <a:r>
              <a:rPr kumimoji="1" lang="ja-JP" altLang="en-US" dirty="0"/>
              <a:t>ここから</a:t>
            </a:r>
            <a:r>
              <a:rPr kumimoji="1" lang="en-US" altLang="ja-JP" dirty="0"/>
              <a:t>,</a:t>
            </a:r>
            <a:r>
              <a:rPr kumimoji="1" lang="ja-JP" altLang="en-US" dirty="0"/>
              <a:t>実際に最適化関数を使って</a:t>
            </a:r>
            <a:r>
              <a:rPr kumimoji="1" lang="en-US" altLang="ja-JP" dirty="0"/>
              <a:t>,</a:t>
            </a:r>
            <a:r>
              <a:rPr kumimoji="1" lang="ja-JP" altLang="en-US" dirty="0"/>
              <a:t>ニューラルネットワークの学習させて学習回数と誤差の関係を確認する</a:t>
            </a:r>
            <a:r>
              <a:rPr kumimoji="1" lang="en-US" altLang="ja-JP" dirty="0"/>
              <a:t>.</a:t>
            </a:r>
          </a:p>
        </p:txBody>
      </p:sp>
      <p:pic>
        <p:nvPicPr>
          <p:cNvPr id="5" name="図 4">
            <a:extLst>
              <a:ext uri="{FF2B5EF4-FFF2-40B4-BE49-F238E27FC236}">
                <a16:creationId xmlns:a16="http://schemas.microsoft.com/office/drawing/2014/main" id="{0F1086C1-6E40-0AC9-70A7-EE66DE343E06}"/>
              </a:ext>
            </a:extLst>
          </p:cNvPr>
          <p:cNvPicPr>
            <a:picLocks noChangeAspect="1"/>
          </p:cNvPicPr>
          <p:nvPr/>
        </p:nvPicPr>
        <p:blipFill rotWithShape="1">
          <a:blip r:embed="rId2"/>
          <a:srcRect l="31167" t="84902" r="29333" b="9922"/>
          <a:stretch/>
        </p:blipFill>
        <p:spPr>
          <a:xfrm>
            <a:off x="664498" y="1391602"/>
            <a:ext cx="10863003" cy="756285"/>
          </a:xfrm>
          <a:prstGeom prst="rect">
            <a:avLst/>
          </a:prstGeom>
        </p:spPr>
      </p:pic>
    </p:spTree>
    <p:extLst>
      <p:ext uri="{BB962C8B-B14F-4D97-AF65-F5344CB8AC3E}">
        <p14:creationId xmlns:p14="http://schemas.microsoft.com/office/powerpoint/2010/main" val="230001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33B719F-F242-AB08-5BD5-A46AB3449AF0}"/>
              </a:ext>
            </a:extLst>
          </p:cNvPr>
          <p:cNvSpPr>
            <a:spLocks noGrp="1"/>
          </p:cNvSpPr>
          <p:nvPr>
            <p:ph idx="1"/>
          </p:nvPr>
        </p:nvSpPr>
        <p:spPr>
          <a:xfrm>
            <a:off x="838200" y="190500"/>
            <a:ext cx="10515600" cy="5986463"/>
          </a:xfrm>
        </p:spPr>
        <p:txBody>
          <a:bodyPr/>
          <a:lstStyle/>
          <a:p>
            <a:pPr marL="0" indent="0">
              <a:buNone/>
            </a:pPr>
            <a:r>
              <a:rPr kumimoji="1" lang="ja-JP" altLang="en-US" dirty="0"/>
              <a:t>下の図では</a:t>
            </a:r>
            <a:r>
              <a:rPr kumimoji="1" lang="en-US" altLang="ja-JP" dirty="0"/>
              <a:t>,</a:t>
            </a:r>
            <a:r>
              <a:rPr kumimoji="1" lang="ja-JP" altLang="en-US" dirty="0"/>
              <a:t>最適化関数を使って学習させた結果を表示していて</a:t>
            </a:r>
            <a:endParaRPr kumimoji="1" lang="en-US" altLang="ja-JP" dirty="0"/>
          </a:p>
          <a:p>
            <a:pPr marL="0" indent="0">
              <a:buNone/>
            </a:pPr>
            <a:r>
              <a:rPr kumimoji="1" lang="ja-JP" altLang="en-US" dirty="0"/>
              <a:t>学習回数</a:t>
            </a:r>
            <a:r>
              <a:rPr kumimoji="1" lang="en-US" altLang="ja-JP" dirty="0"/>
              <a:t>Epoch</a:t>
            </a:r>
            <a:r>
              <a:rPr kumimoji="1" lang="ja-JP" altLang="en-US" dirty="0"/>
              <a:t>を横軸</a:t>
            </a:r>
            <a:r>
              <a:rPr kumimoji="1" lang="en-US" altLang="ja-JP" dirty="0"/>
              <a:t>,</a:t>
            </a:r>
            <a:r>
              <a:rPr kumimoji="1" lang="ja-JP" altLang="en-US" dirty="0"/>
              <a:t>平均二乗誤差</a:t>
            </a:r>
            <a:r>
              <a:rPr kumimoji="1" lang="en-US" altLang="ja-JP" dirty="0"/>
              <a:t>Loss</a:t>
            </a:r>
            <a:r>
              <a:rPr kumimoji="1" lang="ja-JP" altLang="en-US" dirty="0"/>
              <a:t>を縦軸にとったものである</a:t>
            </a:r>
            <a:r>
              <a:rPr kumimoji="1" lang="en-US" altLang="ja-JP" dirty="0"/>
              <a:t>.</a:t>
            </a:r>
          </a:p>
          <a:p>
            <a:pPr marL="0" indent="0">
              <a:buNone/>
            </a:pPr>
            <a:endParaRPr lang="en-US" altLang="ja-JP" dirty="0"/>
          </a:p>
          <a:p>
            <a:pPr marL="0" indent="0">
              <a:buNone/>
            </a:pPr>
            <a:r>
              <a:rPr kumimoji="1" lang="ja-JP" altLang="en-US" dirty="0"/>
              <a:t>学習回数が多ければ</a:t>
            </a:r>
            <a:r>
              <a:rPr kumimoji="1" lang="en-US" altLang="ja-JP" dirty="0"/>
              <a:t>,</a:t>
            </a:r>
          </a:p>
          <a:p>
            <a:pPr marL="0" indent="0">
              <a:buNone/>
            </a:pPr>
            <a:r>
              <a:rPr kumimoji="1" lang="ja-JP" altLang="en-US" dirty="0"/>
              <a:t>ニューラルネットワーク</a:t>
            </a:r>
            <a:endParaRPr kumimoji="1" lang="en-US" altLang="ja-JP" dirty="0"/>
          </a:p>
          <a:p>
            <a:pPr marL="0" indent="0">
              <a:buNone/>
            </a:pPr>
            <a:r>
              <a:rPr kumimoji="1" lang="ja-JP" altLang="en-US" dirty="0"/>
              <a:t>の予測値と平均二乗誤差</a:t>
            </a:r>
            <a:endParaRPr kumimoji="1" lang="en-US" altLang="ja-JP" dirty="0"/>
          </a:p>
          <a:p>
            <a:pPr marL="0" indent="0">
              <a:buNone/>
            </a:pPr>
            <a:r>
              <a:rPr kumimoji="1" lang="ja-JP" altLang="en-US" dirty="0"/>
              <a:t>が減少している事がわか</a:t>
            </a:r>
            <a:endParaRPr kumimoji="1" lang="en-US" altLang="ja-JP" dirty="0"/>
          </a:p>
          <a:p>
            <a:pPr marL="0" indent="0">
              <a:buNone/>
            </a:pPr>
            <a:r>
              <a:rPr kumimoji="1" lang="ja-JP" altLang="en-US" dirty="0"/>
              <a:t>る</a:t>
            </a:r>
            <a:r>
              <a:rPr kumimoji="1" lang="en-US" altLang="ja-JP" dirty="0"/>
              <a:t>.</a:t>
            </a:r>
          </a:p>
          <a:p>
            <a:pPr marL="0" indent="0">
              <a:buNone/>
            </a:pPr>
            <a:r>
              <a:rPr kumimoji="1" lang="en-US" altLang="ja-JP" dirty="0"/>
              <a:t>=&gt;</a:t>
            </a:r>
            <a:r>
              <a:rPr kumimoji="1" lang="ja-JP" altLang="en-US" dirty="0"/>
              <a:t>回数を重ねれば</a:t>
            </a:r>
            <a:r>
              <a:rPr kumimoji="1" lang="en-US" altLang="ja-JP" dirty="0"/>
              <a:t>,                                       </a:t>
            </a:r>
            <a:r>
              <a:rPr kumimoji="1" lang="ja-JP" altLang="en-US" dirty="0"/>
              <a:t>図</a:t>
            </a:r>
            <a:r>
              <a:rPr kumimoji="1" lang="en-US" altLang="ja-JP" dirty="0"/>
              <a:t>1:</a:t>
            </a:r>
            <a:r>
              <a:rPr kumimoji="1" lang="ja-JP" altLang="en-US" dirty="0"/>
              <a:t>学習曲線</a:t>
            </a:r>
            <a:endParaRPr kumimoji="1" lang="en-US" altLang="ja-JP" dirty="0"/>
          </a:p>
          <a:p>
            <a:pPr marL="0" indent="0">
              <a:buNone/>
            </a:pPr>
            <a:r>
              <a:rPr kumimoji="1" lang="ja-JP" altLang="en-US" dirty="0"/>
              <a:t>予測値が正確になっていることがわかる</a:t>
            </a:r>
            <a:r>
              <a:rPr kumimoji="1" lang="en-US" altLang="ja-JP" dirty="0"/>
              <a:t>.</a:t>
            </a:r>
          </a:p>
          <a:p>
            <a:pPr marL="0" indent="0">
              <a:buNone/>
            </a:pPr>
            <a:endParaRPr kumimoji="1" lang="en-US" altLang="ja-JP" dirty="0"/>
          </a:p>
        </p:txBody>
      </p:sp>
      <p:pic>
        <p:nvPicPr>
          <p:cNvPr id="5" name="図 4">
            <a:extLst>
              <a:ext uri="{FF2B5EF4-FFF2-40B4-BE49-F238E27FC236}">
                <a16:creationId xmlns:a16="http://schemas.microsoft.com/office/drawing/2014/main" id="{2E8FA365-BF01-59C2-D93E-EB581076FD60}"/>
              </a:ext>
            </a:extLst>
          </p:cNvPr>
          <p:cNvPicPr>
            <a:picLocks noChangeAspect="1"/>
          </p:cNvPicPr>
          <p:nvPr/>
        </p:nvPicPr>
        <p:blipFill rotWithShape="1">
          <a:blip r:embed="rId2"/>
          <a:srcRect l="30667" t="42078" r="41333" b="20589"/>
          <a:stretch/>
        </p:blipFill>
        <p:spPr>
          <a:xfrm>
            <a:off x="6334124" y="1052711"/>
            <a:ext cx="4804243" cy="3403005"/>
          </a:xfrm>
          <a:prstGeom prst="rect">
            <a:avLst/>
          </a:prstGeom>
        </p:spPr>
      </p:pic>
    </p:spTree>
    <p:extLst>
      <p:ext uri="{BB962C8B-B14F-4D97-AF65-F5344CB8AC3E}">
        <p14:creationId xmlns:p14="http://schemas.microsoft.com/office/powerpoint/2010/main" val="2073352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A819B-F24E-0916-8A14-2D3322A61592}"/>
              </a:ext>
            </a:extLst>
          </p:cNvPr>
          <p:cNvSpPr>
            <a:spLocks noGrp="1"/>
          </p:cNvSpPr>
          <p:nvPr>
            <p:ph type="title"/>
          </p:nvPr>
        </p:nvSpPr>
        <p:spPr/>
        <p:txBody>
          <a:bodyPr/>
          <a:lstStyle/>
          <a:p>
            <a:pPr algn="ctr"/>
            <a:r>
              <a:rPr kumimoji="1" lang="ja-JP" altLang="en-US" dirty="0"/>
              <a:t>まとめ</a:t>
            </a:r>
          </a:p>
        </p:txBody>
      </p:sp>
      <p:sp>
        <p:nvSpPr>
          <p:cNvPr id="3" name="コンテンツ プレースホルダー 2">
            <a:extLst>
              <a:ext uri="{FF2B5EF4-FFF2-40B4-BE49-F238E27FC236}">
                <a16:creationId xmlns:a16="http://schemas.microsoft.com/office/drawing/2014/main" id="{42DDAB0C-A15E-428A-1020-E278B6F3EED1}"/>
              </a:ext>
            </a:extLst>
          </p:cNvPr>
          <p:cNvSpPr>
            <a:spLocks noGrp="1"/>
          </p:cNvSpPr>
          <p:nvPr>
            <p:ph idx="1"/>
          </p:nvPr>
        </p:nvSpPr>
        <p:spPr>
          <a:xfrm>
            <a:off x="933450" y="1539875"/>
            <a:ext cx="10515600" cy="4351338"/>
          </a:xfrm>
        </p:spPr>
        <p:txBody>
          <a:bodyPr/>
          <a:lstStyle/>
          <a:p>
            <a:pPr marL="0" indent="0">
              <a:buNone/>
            </a:pPr>
            <a:r>
              <a:rPr kumimoji="1" lang="ja-JP" altLang="en-US" dirty="0"/>
              <a:t>今回は</a:t>
            </a:r>
            <a:r>
              <a:rPr kumimoji="1" lang="en-US" altLang="ja-JP" dirty="0"/>
              <a:t>,</a:t>
            </a:r>
            <a:r>
              <a:rPr kumimoji="1" lang="ja-JP" altLang="en-US" dirty="0"/>
              <a:t>以下のことを学んだ</a:t>
            </a:r>
            <a:r>
              <a:rPr kumimoji="1" lang="en-US" altLang="ja-JP" dirty="0"/>
              <a:t>.</a:t>
            </a:r>
          </a:p>
          <a:p>
            <a:pPr marL="0" indent="0">
              <a:buNone/>
            </a:pPr>
            <a:r>
              <a:rPr lang="en-US" altLang="ja-JP" dirty="0"/>
              <a:t>1.Tensor</a:t>
            </a:r>
          </a:p>
          <a:p>
            <a:pPr marL="0" indent="0">
              <a:buNone/>
            </a:pPr>
            <a:r>
              <a:rPr kumimoji="1" lang="en-US" altLang="ja-JP" dirty="0"/>
              <a:t>2.</a:t>
            </a:r>
            <a:r>
              <a:rPr kumimoji="1" lang="ja-JP" altLang="en-US" dirty="0"/>
              <a:t>自動微分</a:t>
            </a:r>
            <a:endParaRPr kumimoji="1" lang="en-US" altLang="ja-JP" dirty="0"/>
          </a:p>
          <a:p>
            <a:pPr marL="0" indent="0">
              <a:buNone/>
            </a:pPr>
            <a:r>
              <a:rPr lang="en-US" altLang="ja-JP" dirty="0"/>
              <a:t>3.</a:t>
            </a:r>
            <a:r>
              <a:rPr lang="ja-JP" altLang="en-US" dirty="0"/>
              <a:t>ニューラルネットワークの定義</a:t>
            </a:r>
            <a:endParaRPr lang="en-US" altLang="ja-JP" dirty="0"/>
          </a:p>
          <a:p>
            <a:pPr marL="0" indent="0">
              <a:buNone/>
            </a:pPr>
            <a:r>
              <a:rPr kumimoji="1" lang="en-US" altLang="ja-JP" dirty="0"/>
              <a:t>4.</a:t>
            </a:r>
            <a:r>
              <a:rPr kumimoji="1" lang="ja-JP" altLang="en-US" dirty="0"/>
              <a:t>損失関数</a:t>
            </a:r>
            <a:endParaRPr kumimoji="1" lang="en-US" altLang="ja-JP" dirty="0"/>
          </a:p>
          <a:p>
            <a:pPr marL="0" indent="0">
              <a:buNone/>
            </a:pPr>
            <a:r>
              <a:rPr lang="en-US" altLang="ja-JP" dirty="0"/>
              <a:t>5.</a:t>
            </a:r>
            <a:r>
              <a:rPr lang="ja-JP" altLang="en-US" dirty="0"/>
              <a:t>最適化関数</a:t>
            </a:r>
            <a:endParaRPr kumimoji="1" lang="ja-JP" altLang="en-US" dirty="0"/>
          </a:p>
        </p:txBody>
      </p:sp>
    </p:spTree>
    <p:extLst>
      <p:ext uri="{BB962C8B-B14F-4D97-AF65-F5344CB8AC3E}">
        <p14:creationId xmlns:p14="http://schemas.microsoft.com/office/powerpoint/2010/main" val="3959827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FF08C89-9DFC-C635-02E1-80A8319177F2}"/>
              </a:ext>
            </a:extLst>
          </p:cNvPr>
          <p:cNvSpPr>
            <a:spLocks noGrp="1"/>
          </p:cNvSpPr>
          <p:nvPr>
            <p:ph idx="1"/>
          </p:nvPr>
        </p:nvSpPr>
        <p:spPr>
          <a:xfrm>
            <a:off x="838200" y="466725"/>
            <a:ext cx="10515600" cy="5710238"/>
          </a:xfrm>
        </p:spPr>
        <p:txBody>
          <a:bodyPr/>
          <a:lstStyle/>
          <a:p>
            <a:pPr marL="0" indent="0" algn="ctr">
              <a:buNone/>
            </a:pPr>
            <a:endParaRPr kumimoji="1" lang="en-US" altLang="ja-JP" dirty="0"/>
          </a:p>
          <a:p>
            <a:pPr marL="0" indent="0" algn="ctr">
              <a:buNone/>
            </a:pPr>
            <a:endParaRPr lang="en-US" altLang="ja-JP" dirty="0"/>
          </a:p>
          <a:p>
            <a:pPr marL="0" indent="0" algn="ctr">
              <a:buNone/>
            </a:pPr>
            <a:endParaRPr kumimoji="1" lang="en-US" altLang="ja-JP" dirty="0"/>
          </a:p>
          <a:p>
            <a:pPr marL="0" indent="0" algn="ctr">
              <a:buNone/>
            </a:pPr>
            <a:endParaRPr lang="en-US" altLang="ja-JP" dirty="0"/>
          </a:p>
          <a:p>
            <a:pPr marL="0" indent="0" algn="ctr">
              <a:buNone/>
            </a:pPr>
            <a:r>
              <a:rPr lang="ja-JP" altLang="en-US" dirty="0"/>
              <a:t>ご静聴ありがとうございました。</a:t>
            </a:r>
            <a:endParaRPr lang="en-US" altLang="ja-JP" dirty="0"/>
          </a:p>
        </p:txBody>
      </p:sp>
    </p:spTree>
    <p:extLst>
      <p:ext uri="{BB962C8B-B14F-4D97-AF65-F5344CB8AC3E}">
        <p14:creationId xmlns:p14="http://schemas.microsoft.com/office/powerpoint/2010/main" val="77156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5161A-52A8-8416-8F5A-CB9D37439772}"/>
              </a:ext>
            </a:extLst>
          </p:cNvPr>
          <p:cNvSpPr>
            <a:spLocks noGrp="1"/>
          </p:cNvSpPr>
          <p:nvPr>
            <p:ph type="title"/>
          </p:nvPr>
        </p:nvSpPr>
        <p:spPr/>
        <p:txBody>
          <a:bodyPr/>
          <a:lstStyle/>
          <a:p>
            <a:r>
              <a:rPr kumimoji="1" lang="en-US" altLang="ja-JP" dirty="0"/>
              <a:t>Tensor</a:t>
            </a:r>
            <a:r>
              <a:rPr kumimoji="1" lang="ja-JP" altLang="en-US" dirty="0"/>
              <a:t>の使い方</a:t>
            </a:r>
          </a:p>
        </p:txBody>
      </p:sp>
      <p:sp>
        <p:nvSpPr>
          <p:cNvPr id="3" name="コンテンツ プレースホルダー 2">
            <a:extLst>
              <a:ext uri="{FF2B5EF4-FFF2-40B4-BE49-F238E27FC236}">
                <a16:creationId xmlns:a16="http://schemas.microsoft.com/office/drawing/2014/main" id="{EFDE9D56-EFF9-F2D7-4F22-42DEBCDFBA59}"/>
              </a:ext>
            </a:extLst>
          </p:cNvPr>
          <p:cNvSpPr>
            <a:spLocks noGrp="1"/>
          </p:cNvSpPr>
          <p:nvPr>
            <p:ph idx="1"/>
          </p:nvPr>
        </p:nvSpPr>
        <p:spPr/>
        <p:txBody>
          <a:bodyPr/>
          <a:lstStyle/>
          <a:p>
            <a:pPr marL="0" indent="0">
              <a:buNone/>
            </a:pPr>
            <a:r>
              <a:rPr kumimoji="1" lang="ja-JP" altLang="en-US" dirty="0"/>
              <a:t>・</a:t>
            </a:r>
            <a:r>
              <a:rPr kumimoji="1" lang="en-US" altLang="ja-JP" dirty="0"/>
              <a:t>list</a:t>
            </a:r>
            <a:r>
              <a:rPr kumimoji="1" lang="ja-JP" altLang="en-US" dirty="0"/>
              <a:t>を入れ子にして渡すことができる</a:t>
            </a:r>
            <a:endParaRPr kumimoji="1" lang="en-US" altLang="ja-JP" dirty="0"/>
          </a:p>
          <a:p>
            <a:pPr marL="0" indent="0">
              <a:buNone/>
            </a:pPr>
            <a:r>
              <a:rPr kumimoji="1" lang="ja-JP" altLang="en-US" dirty="0"/>
              <a:t>例</a:t>
            </a:r>
            <a:r>
              <a:rPr kumimoji="1" lang="en-US" altLang="ja-JP" dirty="0"/>
              <a:t>: </a:t>
            </a:r>
            <a:r>
              <a:rPr kumimoji="1" lang="en-US" altLang="ja-JP" dirty="0" err="1"/>
              <a:t>torch.tensor</a:t>
            </a:r>
            <a:r>
              <a:rPr kumimoji="1" lang="en-US" altLang="ja-JP" dirty="0"/>
              <a:t>([[1,2,3],[4,5,6]])</a:t>
            </a:r>
          </a:p>
          <a:p>
            <a:pPr marL="0" indent="0">
              <a:buNone/>
            </a:pPr>
            <a:r>
              <a:rPr kumimoji="1" lang="ja-JP" altLang="en-US" dirty="0"/>
              <a:t>・</a:t>
            </a:r>
            <a:r>
              <a:rPr kumimoji="1" lang="en-US" altLang="ja-JP" dirty="0"/>
              <a:t>size</a:t>
            </a:r>
            <a:r>
              <a:rPr kumimoji="1" lang="ja-JP" altLang="en-US" dirty="0"/>
              <a:t>メソッドで</a:t>
            </a:r>
            <a:r>
              <a:rPr kumimoji="1" lang="en-US" altLang="ja-JP" dirty="0"/>
              <a:t>Tensor</a:t>
            </a:r>
            <a:r>
              <a:rPr kumimoji="1" lang="ja-JP" altLang="en-US" dirty="0"/>
              <a:t>の形状を確認する事ができる</a:t>
            </a:r>
            <a:r>
              <a:rPr kumimoji="1" lang="en-US" altLang="ja-JP" dirty="0"/>
              <a:t>.</a:t>
            </a:r>
          </a:p>
          <a:p>
            <a:pPr marL="0" indent="0">
              <a:buNone/>
            </a:pPr>
            <a:r>
              <a:rPr lang="ja-JP" altLang="en-US" dirty="0"/>
              <a:t>例</a:t>
            </a:r>
            <a:r>
              <a:rPr lang="en-US" altLang="ja-JP" dirty="0"/>
              <a:t>:x=</a:t>
            </a:r>
            <a:r>
              <a:rPr lang="en-US" altLang="ja-JP" dirty="0" err="1"/>
              <a:t>torch.tensor</a:t>
            </a:r>
            <a:r>
              <a:rPr lang="en-US" altLang="ja-JP" dirty="0"/>
              <a:t>([[1,2,3],[4,5,6]])</a:t>
            </a:r>
          </a:p>
          <a:p>
            <a:pPr marL="0" indent="0">
              <a:buNone/>
            </a:pPr>
            <a:r>
              <a:rPr lang="ja-JP" altLang="en-US" dirty="0"/>
              <a:t>例</a:t>
            </a:r>
            <a:r>
              <a:rPr lang="en-US" altLang="ja-JP" dirty="0"/>
              <a:t>:</a:t>
            </a:r>
            <a:r>
              <a:rPr lang="en-US" altLang="ja-JP" dirty="0" err="1"/>
              <a:t>x.size</a:t>
            </a:r>
            <a:r>
              <a:rPr lang="en-US" altLang="ja-JP" dirty="0"/>
              <a:t>()</a:t>
            </a:r>
          </a:p>
          <a:p>
            <a:pPr marL="0" indent="0">
              <a:buNone/>
            </a:pPr>
            <a:r>
              <a:rPr lang="en-US" altLang="ja-JP" dirty="0" err="1"/>
              <a:t>Out:torch.Size</a:t>
            </a:r>
            <a:r>
              <a:rPr lang="en-US" altLang="ja-JP" dirty="0"/>
              <a:t>([2,3])</a:t>
            </a:r>
          </a:p>
        </p:txBody>
      </p:sp>
    </p:spTree>
    <p:extLst>
      <p:ext uri="{BB962C8B-B14F-4D97-AF65-F5344CB8AC3E}">
        <p14:creationId xmlns:p14="http://schemas.microsoft.com/office/powerpoint/2010/main" val="326755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92EDA-9A04-50BB-0131-26DEEF135093}"/>
              </a:ext>
            </a:extLst>
          </p:cNvPr>
          <p:cNvSpPr>
            <a:spLocks noGrp="1"/>
          </p:cNvSpPr>
          <p:nvPr>
            <p:ph type="title"/>
          </p:nvPr>
        </p:nvSpPr>
        <p:spPr/>
        <p:txBody>
          <a:bodyPr/>
          <a:lstStyle/>
          <a:p>
            <a:r>
              <a:rPr kumimoji="1" lang="en-US" altLang="ja-JP" dirty="0"/>
              <a:t>Tensor</a:t>
            </a:r>
            <a:r>
              <a:rPr kumimoji="1" lang="ja-JP" altLang="en-US" dirty="0"/>
              <a:t>のいろいろな使い方</a:t>
            </a:r>
          </a:p>
        </p:txBody>
      </p:sp>
      <p:sp>
        <p:nvSpPr>
          <p:cNvPr id="3" name="コンテンツ プレースホルダー 2">
            <a:extLst>
              <a:ext uri="{FF2B5EF4-FFF2-40B4-BE49-F238E27FC236}">
                <a16:creationId xmlns:a16="http://schemas.microsoft.com/office/drawing/2014/main" id="{7FC7301F-5AA4-BEB7-5C34-DF841C7984F2}"/>
              </a:ext>
            </a:extLst>
          </p:cNvPr>
          <p:cNvSpPr>
            <a:spLocks noGrp="1"/>
          </p:cNvSpPr>
          <p:nvPr>
            <p:ph idx="1"/>
          </p:nvPr>
        </p:nvSpPr>
        <p:spPr/>
        <p:txBody>
          <a:bodyPr/>
          <a:lstStyle/>
          <a:p>
            <a:r>
              <a:rPr kumimoji="1" lang="ja-JP" altLang="en-US" dirty="0"/>
              <a:t>データ型を指定して</a:t>
            </a:r>
            <a:r>
              <a:rPr kumimoji="1" lang="en-US" altLang="ja-JP" dirty="0"/>
              <a:t>Tensor</a:t>
            </a:r>
            <a:r>
              <a:rPr kumimoji="1" lang="ja-JP" altLang="en-US" dirty="0"/>
              <a:t>を生成することができる</a:t>
            </a:r>
            <a:endParaRPr kumimoji="1" lang="en-US" altLang="ja-JP" dirty="0"/>
          </a:p>
          <a:p>
            <a:pPr marL="0" indent="0">
              <a:buNone/>
            </a:pPr>
            <a:r>
              <a:rPr kumimoji="1" lang="ja-JP" altLang="en-US" dirty="0"/>
              <a:t>例</a:t>
            </a:r>
            <a:r>
              <a:rPr kumimoji="1" lang="en-US" altLang="ja-JP" dirty="0"/>
              <a:t>:</a:t>
            </a:r>
          </a:p>
          <a:p>
            <a:pPr marL="0" indent="0">
              <a:buNone/>
            </a:pPr>
            <a:endParaRPr kumimoji="1" lang="en-US" altLang="ja-JP" dirty="0"/>
          </a:p>
          <a:p>
            <a:endParaRPr kumimoji="1" lang="ja-JP" altLang="en-US" dirty="0"/>
          </a:p>
        </p:txBody>
      </p:sp>
      <p:pic>
        <p:nvPicPr>
          <p:cNvPr id="5" name="図 4">
            <a:extLst>
              <a:ext uri="{FF2B5EF4-FFF2-40B4-BE49-F238E27FC236}">
                <a16:creationId xmlns:a16="http://schemas.microsoft.com/office/drawing/2014/main" id="{C70C32C7-FA0F-5DA3-BDE6-102F3F4BF97A}"/>
              </a:ext>
            </a:extLst>
          </p:cNvPr>
          <p:cNvPicPr>
            <a:picLocks noChangeAspect="1"/>
          </p:cNvPicPr>
          <p:nvPr/>
        </p:nvPicPr>
        <p:blipFill rotWithShape="1">
          <a:blip r:embed="rId2"/>
          <a:srcRect l="30999" t="59233" r="33167" b="18623"/>
          <a:stretch/>
        </p:blipFill>
        <p:spPr>
          <a:xfrm>
            <a:off x="838200" y="2700814"/>
            <a:ext cx="6906428" cy="2267426"/>
          </a:xfrm>
          <a:prstGeom prst="rect">
            <a:avLst/>
          </a:prstGeom>
        </p:spPr>
      </p:pic>
    </p:spTree>
    <p:extLst>
      <p:ext uri="{BB962C8B-B14F-4D97-AF65-F5344CB8AC3E}">
        <p14:creationId xmlns:p14="http://schemas.microsoft.com/office/powerpoint/2010/main" val="27725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98413-E406-B270-8FAB-B1D59B35F028}"/>
              </a:ext>
            </a:extLst>
          </p:cNvPr>
          <p:cNvSpPr>
            <a:spLocks noGrp="1"/>
          </p:cNvSpPr>
          <p:nvPr>
            <p:ph type="title"/>
          </p:nvPr>
        </p:nvSpPr>
        <p:spPr/>
        <p:txBody>
          <a:bodyPr/>
          <a:lstStyle/>
          <a:p>
            <a:r>
              <a:rPr lang="en-US" altLang="ja-JP" dirty="0" err="1"/>
              <a:t>Pytorch</a:t>
            </a:r>
            <a:r>
              <a:rPr lang="ja-JP" altLang="en-US" dirty="0"/>
              <a:t>の応用例</a:t>
            </a:r>
            <a:endParaRPr kumimoji="1" lang="ja-JP" altLang="en-US" dirty="0"/>
          </a:p>
        </p:txBody>
      </p:sp>
      <p:sp>
        <p:nvSpPr>
          <p:cNvPr id="3" name="コンテンツ プレースホルダー 2">
            <a:extLst>
              <a:ext uri="{FF2B5EF4-FFF2-40B4-BE49-F238E27FC236}">
                <a16:creationId xmlns:a16="http://schemas.microsoft.com/office/drawing/2014/main" id="{5ACF1C36-FBA5-C2F7-4244-3580B0C6C13A}"/>
              </a:ext>
            </a:extLst>
          </p:cNvPr>
          <p:cNvSpPr>
            <a:spLocks noGrp="1"/>
          </p:cNvSpPr>
          <p:nvPr>
            <p:ph idx="1"/>
          </p:nvPr>
        </p:nvSpPr>
        <p:spPr>
          <a:xfrm>
            <a:off x="771525" y="1587499"/>
            <a:ext cx="10515600" cy="4670425"/>
          </a:xfrm>
        </p:spPr>
        <p:txBody>
          <a:bodyPr>
            <a:normAutofit/>
          </a:bodyPr>
          <a:lstStyle/>
          <a:p>
            <a:r>
              <a:rPr lang="en-US" altLang="ja-JP" dirty="0" err="1"/>
              <a:t>Pytorch</a:t>
            </a:r>
            <a:r>
              <a:rPr lang="ja-JP" altLang="en-US" dirty="0"/>
              <a:t>は</a:t>
            </a:r>
            <a:r>
              <a:rPr lang="en-US" altLang="ja-JP" dirty="0"/>
              <a:t>,</a:t>
            </a:r>
            <a:r>
              <a:rPr lang="en-US" altLang="ja-JP" dirty="0" err="1"/>
              <a:t>numpy</a:t>
            </a:r>
            <a:r>
              <a:rPr lang="ja-JP" altLang="en-US" dirty="0"/>
              <a:t>と同じように</a:t>
            </a:r>
            <a:r>
              <a:rPr lang="en-US" altLang="ja-JP" dirty="0" err="1"/>
              <a:t>arange</a:t>
            </a:r>
            <a:r>
              <a:rPr lang="ja-JP" altLang="en-US" dirty="0"/>
              <a:t>などの関数が使う事ができる</a:t>
            </a:r>
            <a:r>
              <a:rPr lang="en-US" altLang="ja-JP" dirty="0"/>
              <a:t>.</a:t>
            </a:r>
          </a:p>
          <a:p>
            <a:pPr marL="0" indent="0">
              <a:buNone/>
            </a:pPr>
            <a:r>
              <a:rPr lang="ja-JP" altLang="en-US" dirty="0"/>
              <a:t>例</a:t>
            </a:r>
            <a:r>
              <a:rPr lang="en-US" altLang="ja-JP" dirty="0"/>
              <a:t>)</a:t>
            </a:r>
          </a:p>
          <a:p>
            <a:pPr marL="0" indent="0">
              <a:buNone/>
            </a:pPr>
            <a:r>
              <a:rPr lang="en-US" altLang="ja-JP" dirty="0"/>
              <a:t>1.arange</a:t>
            </a:r>
            <a:r>
              <a:rPr lang="ja-JP" altLang="en-US" dirty="0"/>
              <a:t>関数</a:t>
            </a:r>
            <a:r>
              <a:rPr lang="en-US" altLang="ja-JP" dirty="0"/>
              <a:t>:0~9</a:t>
            </a:r>
            <a:r>
              <a:rPr lang="ja-JP" altLang="en-US" dirty="0"/>
              <a:t>までの一次元ベクトルを生成できる</a:t>
            </a:r>
            <a:r>
              <a:rPr lang="en-US" altLang="ja-JP" dirty="0"/>
              <a:t>.</a:t>
            </a:r>
          </a:p>
          <a:p>
            <a:pPr marL="0" indent="0">
              <a:buNone/>
            </a:pPr>
            <a:r>
              <a:rPr lang="en-US" altLang="ja-JP" dirty="0"/>
              <a:t>2. </a:t>
            </a:r>
            <a:r>
              <a:rPr lang="en-US" altLang="ja-JP" dirty="0" err="1"/>
              <a:t>linspace</a:t>
            </a:r>
            <a:r>
              <a:rPr lang="en-US" altLang="ja-JP" dirty="0"/>
              <a:t>(0,10,5)</a:t>
            </a:r>
            <a:r>
              <a:rPr lang="ja-JP" altLang="en-US" dirty="0"/>
              <a:t>関数</a:t>
            </a:r>
            <a:r>
              <a:rPr lang="en-US" altLang="ja-JP" dirty="0"/>
              <a:t>:0</a:t>
            </a:r>
            <a:r>
              <a:rPr lang="ja-JP" altLang="en-US" dirty="0"/>
              <a:t>から</a:t>
            </a:r>
            <a:r>
              <a:rPr lang="en-US" altLang="ja-JP" dirty="0"/>
              <a:t>10</a:t>
            </a:r>
            <a:r>
              <a:rPr lang="ja-JP" altLang="en-US" dirty="0"/>
              <a:t>までを</a:t>
            </a:r>
            <a:r>
              <a:rPr lang="en-US" altLang="ja-JP" dirty="0"/>
              <a:t>2.5</a:t>
            </a:r>
            <a:r>
              <a:rPr lang="ja-JP" altLang="en-US" dirty="0"/>
              <a:t>ずつ増やす事ができる</a:t>
            </a:r>
            <a:r>
              <a:rPr lang="en-US" altLang="ja-JP" dirty="0"/>
              <a:t>.</a:t>
            </a:r>
          </a:p>
          <a:p>
            <a:pPr marL="0" indent="0">
              <a:buNone/>
            </a:pPr>
            <a:r>
              <a:rPr lang="en-US" altLang="ja-JP" dirty="0"/>
              <a:t>3.rand</a:t>
            </a:r>
            <a:r>
              <a:rPr lang="ja-JP" altLang="en-US" dirty="0"/>
              <a:t>関数</a:t>
            </a:r>
            <a:r>
              <a:rPr lang="en-US" altLang="ja-JP" dirty="0"/>
              <a:t>:</a:t>
            </a:r>
            <a:r>
              <a:rPr lang="ja-JP" altLang="en-US" dirty="0"/>
              <a:t>引数で指定した範囲の乱数を生成する</a:t>
            </a:r>
            <a:r>
              <a:rPr lang="en-US" altLang="ja-JP" dirty="0"/>
              <a:t>.</a:t>
            </a:r>
          </a:p>
          <a:p>
            <a:pPr marL="0" indent="0">
              <a:buNone/>
            </a:pPr>
            <a:r>
              <a:rPr lang="en-US" altLang="ja-JP" dirty="0"/>
              <a:t>4.zeros</a:t>
            </a:r>
            <a:r>
              <a:rPr lang="ja-JP" altLang="en-US" dirty="0"/>
              <a:t>関数</a:t>
            </a:r>
            <a:r>
              <a:rPr lang="en-US" altLang="ja-JP" dirty="0"/>
              <a:t>:</a:t>
            </a:r>
            <a:r>
              <a:rPr lang="ja-JP" altLang="en-US" dirty="0"/>
              <a:t>すべての要素を</a:t>
            </a:r>
            <a:r>
              <a:rPr lang="en-US" altLang="ja-JP" dirty="0"/>
              <a:t>0</a:t>
            </a:r>
            <a:r>
              <a:rPr lang="ja-JP" altLang="en-US" dirty="0"/>
              <a:t>となる</a:t>
            </a:r>
            <a:r>
              <a:rPr lang="en-US" altLang="ja-JP" dirty="0"/>
              <a:t>Tensor</a:t>
            </a:r>
            <a:r>
              <a:rPr lang="ja-JP" altLang="en-US" dirty="0"/>
              <a:t>を生成</a:t>
            </a:r>
            <a:endParaRPr lang="en-US" altLang="ja-JP" dirty="0"/>
          </a:p>
          <a:p>
            <a:pPr marL="0" indent="0">
              <a:buNone/>
            </a:pPr>
            <a:r>
              <a:rPr lang="en-US" altLang="ja-JP" dirty="0"/>
              <a:t>5.ones</a:t>
            </a:r>
            <a:r>
              <a:rPr lang="ja-JP" altLang="en-US" dirty="0"/>
              <a:t>関数</a:t>
            </a:r>
            <a:r>
              <a:rPr lang="en-US" altLang="ja-JP" dirty="0"/>
              <a:t>:</a:t>
            </a:r>
            <a:r>
              <a:rPr lang="ja-JP" altLang="en-US" dirty="0"/>
              <a:t>すべての要素を</a:t>
            </a:r>
            <a:r>
              <a:rPr lang="en-US" altLang="ja-JP" dirty="0"/>
              <a:t>1</a:t>
            </a:r>
            <a:r>
              <a:rPr lang="ja-JP" altLang="en-US" dirty="0"/>
              <a:t>となる</a:t>
            </a:r>
            <a:r>
              <a:rPr lang="en-US" altLang="ja-JP" dirty="0"/>
              <a:t>Tensor</a:t>
            </a:r>
            <a:r>
              <a:rPr lang="ja-JP" altLang="en-US" dirty="0"/>
              <a:t>を生成</a:t>
            </a:r>
            <a:r>
              <a:rPr lang="en-US" altLang="ja-JP" dirty="0"/>
              <a:t>.</a:t>
            </a:r>
          </a:p>
        </p:txBody>
      </p:sp>
    </p:spTree>
    <p:extLst>
      <p:ext uri="{BB962C8B-B14F-4D97-AF65-F5344CB8AC3E}">
        <p14:creationId xmlns:p14="http://schemas.microsoft.com/office/powerpoint/2010/main" val="83527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00691-5D2F-CD82-3D47-646D18924295}"/>
              </a:ext>
            </a:extLst>
          </p:cNvPr>
          <p:cNvSpPr>
            <a:spLocks noGrp="1"/>
          </p:cNvSpPr>
          <p:nvPr>
            <p:ph type="title"/>
          </p:nvPr>
        </p:nvSpPr>
        <p:spPr/>
        <p:txBody>
          <a:bodyPr/>
          <a:lstStyle/>
          <a:p>
            <a:r>
              <a:rPr kumimoji="1" lang="en-US" altLang="ja-JP" dirty="0"/>
              <a:t>Tensor</a:t>
            </a:r>
            <a:r>
              <a:rPr kumimoji="1" lang="ja-JP" altLang="en-US" dirty="0"/>
              <a:t>の操作</a:t>
            </a:r>
          </a:p>
        </p:txBody>
      </p:sp>
      <p:sp>
        <p:nvSpPr>
          <p:cNvPr id="3" name="コンテンツ プレースホルダー 2">
            <a:extLst>
              <a:ext uri="{FF2B5EF4-FFF2-40B4-BE49-F238E27FC236}">
                <a16:creationId xmlns:a16="http://schemas.microsoft.com/office/drawing/2014/main" id="{119EDAB3-3A6D-DC5E-E6CB-6F29605EB257}"/>
              </a:ext>
            </a:extLst>
          </p:cNvPr>
          <p:cNvSpPr>
            <a:spLocks noGrp="1"/>
          </p:cNvSpPr>
          <p:nvPr>
            <p:ph idx="1"/>
          </p:nvPr>
        </p:nvSpPr>
        <p:spPr>
          <a:xfrm>
            <a:off x="838200" y="1597025"/>
            <a:ext cx="10515600" cy="4527550"/>
          </a:xfrm>
        </p:spPr>
        <p:txBody>
          <a:bodyPr/>
          <a:lstStyle/>
          <a:p>
            <a:r>
              <a:rPr kumimoji="1" lang="ja-JP" altLang="en-US" dirty="0"/>
              <a:t>インデックスを指定することで</a:t>
            </a:r>
            <a:r>
              <a:rPr kumimoji="1" lang="en-US" altLang="ja-JP" dirty="0"/>
              <a:t>,Tensor</a:t>
            </a:r>
            <a:r>
              <a:rPr kumimoji="1" lang="ja-JP" altLang="en-US" dirty="0"/>
              <a:t>の任意の要素を習得することができる</a:t>
            </a:r>
            <a:r>
              <a:rPr kumimoji="1" lang="en-US" altLang="ja-JP" dirty="0"/>
              <a:t>.</a:t>
            </a:r>
          </a:p>
          <a:p>
            <a:pPr marL="0" indent="0">
              <a:buNone/>
            </a:pPr>
            <a:r>
              <a:rPr kumimoji="1" lang="ja-JP" altLang="en-US" dirty="0"/>
              <a:t>例</a:t>
            </a:r>
            <a:r>
              <a:rPr lang="en-US" altLang="ja-JP" dirty="0"/>
              <a:t>:</a:t>
            </a:r>
            <a:r>
              <a:rPr lang="en-US" altLang="ja-JP" dirty="0" err="1"/>
              <a:t>torch.tensor</a:t>
            </a:r>
            <a:r>
              <a:rPr lang="en-US" altLang="ja-JP" dirty="0"/>
              <a:t>([[1,2,3],[4,5,6]])</a:t>
            </a:r>
          </a:p>
          <a:p>
            <a:pPr marL="0" indent="0">
              <a:buNone/>
            </a:pPr>
            <a:r>
              <a:rPr lang="ja-JP" altLang="en-US" dirty="0"/>
              <a:t>例</a:t>
            </a:r>
            <a:r>
              <a:rPr lang="en-US" altLang="ja-JP" dirty="0"/>
              <a:t>:print(X[1,2]) #tensor(6)</a:t>
            </a:r>
          </a:p>
          <a:p>
            <a:pPr marL="0" indent="0">
              <a:buNone/>
            </a:pPr>
            <a:r>
              <a:rPr lang="ja-JP" altLang="en-US" dirty="0"/>
              <a:t>・</a:t>
            </a:r>
            <a:r>
              <a:rPr lang="en-US" altLang="ja-JP" dirty="0"/>
              <a:t>python</a:t>
            </a:r>
            <a:r>
              <a:rPr lang="ja-JP" altLang="en-US" dirty="0"/>
              <a:t>では</a:t>
            </a:r>
            <a:r>
              <a:rPr lang="en-US" altLang="ja-JP" dirty="0"/>
              <a:t>,</a:t>
            </a:r>
            <a:r>
              <a:rPr lang="ja-JP" altLang="en-US" dirty="0"/>
              <a:t>リストや文字列などのシーケンスデータの一部を変換してコピーを返すことができる機能をスライスと呼ぶ</a:t>
            </a:r>
            <a:r>
              <a:rPr lang="en-US" altLang="ja-JP" dirty="0"/>
              <a:t>.</a:t>
            </a:r>
          </a:p>
          <a:p>
            <a:pPr marL="0" indent="0">
              <a:buNone/>
            </a:pPr>
            <a:r>
              <a:rPr lang="ja-JP" altLang="en-US" dirty="0"/>
              <a:t>例</a:t>
            </a:r>
            <a:r>
              <a:rPr lang="en-US" altLang="ja-JP" dirty="0"/>
              <a:t>)</a:t>
            </a:r>
          </a:p>
          <a:p>
            <a:pPr marL="0" indent="0">
              <a:buNone/>
            </a:pPr>
            <a:r>
              <a:rPr lang="en-US" altLang="ja-JP" dirty="0"/>
              <a:t>x=</a:t>
            </a:r>
            <a:r>
              <a:rPr lang="en-US" altLang="ja-JP" dirty="0" err="1"/>
              <a:t>torch.tensor</a:t>
            </a:r>
            <a:r>
              <a:rPr lang="en-US" altLang="ja-JP" dirty="0"/>
              <a:t>([[1,2,3],[4,5,6]])</a:t>
            </a:r>
          </a:p>
          <a:p>
            <a:pPr marL="0" indent="0">
              <a:buNone/>
            </a:pPr>
            <a:r>
              <a:rPr lang="en-US" altLang="ja-JP" dirty="0"/>
              <a:t>print(x[1,:]) #</a:t>
            </a:r>
            <a:r>
              <a:rPr lang="ja-JP" altLang="en-US" dirty="0"/>
              <a:t>実行結果</a:t>
            </a:r>
            <a:r>
              <a:rPr lang="en-US" altLang="ja-JP" dirty="0"/>
              <a:t>(4,5,6)</a:t>
            </a:r>
          </a:p>
        </p:txBody>
      </p:sp>
    </p:spTree>
    <p:extLst>
      <p:ext uri="{BB962C8B-B14F-4D97-AF65-F5344CB8AC3E}">
        <p14:creationId xmlns:p14="http://schemas.microsoft.com/office/powerpoint/2010/main" val="293738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18091-F33E-BD28-9971-7E1198710B0F}"/>
              </a:ext>
            </a:extLst>
          </p:cNvPr>
          <p:cNvSpPr>
            <a:spLocks noGrp="1"/>
          </p:cNvSpPr>
          <p:nvPr>
            <p:ph type="title"/>
          </p:nvPr>
        </p:nvSpPr>
        <p:spPr/>
        <p:txBody>
          <a:bodyPr/>
          <a:lstStyle/>
          <a:p>
            <a:r>
              <a:rPr kumimoji="1" lang="en-US" altLang="ja-JP" dirty="0"/>
              <a:t>Tensor</a:t>
            </a:r>
            <a:r>
              <a:rPr kumimoji="1" lang="ja-JP" altLang="en-US" dirty="0"/>
              <a:t>の形状を変更の仕方</a:t>
            </a:r>
          </a:p>
        </p:txBody>
      </p:sp>
      <p:sp>
        <p:nvSpPr>
          <p:cNvPr id="3" name="コンテンツ プレースホルダー 2">
            <a:extLst>
              <a:ext uri="{FF2B5EF4-FFF2-40B4-BE49-F238E27FC236}">
                <a16:creationId xmlns:a16="http://schemas.microsoft.com/office/drawing/2014/main" id="{A3D6F29A-7E7C-3679-D025-8514DB362E49}"/>
              </a:ext>
            </a:extLst>
          </p:cNvPr>
          <p:cNvSpPr>
            <a:spLocks noGrp="1"/>
          </p:cNvSpPr>
          <p:nvPr>
            <p:ph idx="1"/>
          </p:nvPr>
        </p:nvSpPr>
        <p:spPr/>
        <p:txBody>
          <a:bodyPr/>
          <a:lstStyle/>
          <a:p>
            <a:r>
              <a:rPr kumimoji="1" lang="en-US" altLang="ja-JP" dirty="0"/>
              <a:t>Tensor</a:t>
            </a:r>
            <a:r>
              <a:rPr kumimoji="1" lang="ja-JP" altLang="en-US" dirty="0"/>
              <a:t>の形状を変更するには</a:t>
            </a:r>
            <a:r>
              <a:rPr kumimoji="1" lang="en-US" altLang="ja-JP" dirty="0"/>
              <a:t>,view</a:t>
            </a:r>
            <a:r>
              <a:rPr kumimoji="1" lang="ja-JP" altLang="en-US" dirty="0"/>
              <a:t>関数を使用する</a:t>
            </a:r>
            <a:r>
              <a:rPr kumimoji="1" lang="en-US" altLang="ja-JP" dirty="0"/>
              <a:t>.</a:t>
            </a:r>
          </a:p>
          <a:p>
            <a:pPr marL="0" indent="0">
              <a:buNone/>
            </a:pPr>
            <a:r>
              <a:rPr kumimoji="1" lang="ja-JP" altLang="en-US" dirty="0"/>
              <a:t>次の例では</a:t>
            </a:r>
            <a:r>
              <a:rPr kumimoji="1" lang="en-US" altLang="ja-JP" dirty="0"/>
              <a:t>,2×3</a:t>
            </a:r>
            <a:r>
              <a:rPr kumimoji="1" lang="ja-JP" altLang="en-US" dirty="0"/>
              <a:t>の</a:t>
            </a:r>
            <a:r>
              <a:rPr kumimoji="1" lang="en-US" altLang="ja-JP" dirty="0"/>
              <a:t>tensor</a:t>
            </a:r>
            <a:r>
              <a:rPr kumimoji="1" lang="ja-JP" altLang="en-US" dirty="0"/>
              <a:t>を</a:t>
            </a:r>
            <a:r>
              <a:rPr kumimoji="1" lang="en-US" altLang="ja-JP" dirty="0"/>
              <a:t>3×2</a:t>
            </a:r>
            <a:r>
              <a:rPr kumimoji="1" lang="ja-JP" altLang="en-US" dirty="0"/>
              <a:t>にするように記述している</a:t>
            </a:r>
            <a:r>
              <a:rPr kumimoji="1" lang="en-US" altLang="ja-JP" dirty="0"/>
              <a:t>.</a:t>
            </a:r>
          </a:p>
          <a:p>
            <a:pPr marL="0" indent="0">
              <a:buNone/>
            </a:pPr>
            <a:r>
              <a:rPr lang="en-US" altLang="ja-JP" dirty="0"/>
              <a:t>x=</a:t>
            </a:r>
            <a:r>
              <a:rPr lang="en-US" altLang="ja-JP" dirty="0" err="1"/>
              <a:t>torch.tensor</a:t>
            </a:r>
            <a:r>
              <a:rPr lang="en-US" altLang="ja-JP" dirty="0"/>
              <a:t>([1,2,3],[4,5,6]) =&gt; </a:t>
            </a:r>
            <a:r>
              <a:rPr lang="ja-JP" altLang="en-US" dirty="0"/>
              <a:t>変換前</a:t>
            </a:r>
            <a:r>
              <a:rPr lang="en-US" altLang="ja-JP" dirty="0"/>
              <a:t>[1,2,3]</a:t>
            </a:r>
          </a:p>
          <a:p>
            <a:pPr marL="0" indent="0">
              <a:buNone/>
            </a:pPr>
            <a:r>
              <a:rPr kumimoji="1" lang="en-US" altLang="ja-JP" dirty="0"/>
              <a:t>						            [4,5,6]</a:t>
            </a:r>
          </a:p>
          <a:p>
            <a:pPr marL="0" indent="0">
              <a:buNone/>
            </a:pPr>
            <a:r>
              <a:rPr kumimoji="1" lang="en-US" altLang="ja-JP" dirty="0" err="1"/>
              <a:t>x.view</a:t>
            </a:r>
            <a:r>
              <a:rPr kumimoji="1" lang="en-US" altLang="ja-JP" dirty="0"/>
              <a:t>(3,2)</a:t>
            </a:r>
          </a:p>
          <a:p>
            <a:pPr marL="0" indent="0">
              <a:buNone/>
            </a:pPr>
            <a:r>
              <a:rPr kumimoji="1" lang="en-US" altLang="ja-JP" dirty="0"/>
              <a:t>=&gt;[1,2]</a:t>
            </a:r>
          </a:p>
          <a:p>
            <a:pPr marL="0" indent="0">
              <a:buNone/>
            </a:pPr>
            <a:r>
              <a:rPr lang="en-US" altLang="ja-JP" dirty="0"/>
              <a:t>     [3,4]</a:t>
            </a:r>
          </a:p>
          <a:p>
            <a:pPr marL="0" indent="0">
              <a:buNone/>
            </a:pPr>
            <a:r>
              <a:rPr kumimoji="1" lang="en-US" altLang="ja-JP" dirty="0"/>
              <a:t>     [5,6]</a:t>
            </a:r>
          </a:p>
          <a:p>
            <a:pPr marL="0" indent="0">
              <a:buNone/>
            </a:pPr>
            <a:endParaRPr lang="en-US" altLang="ja-JP" dirty="0"/>
          </a:p>
        </p:txBody>
      </p:sp>
    </p:spTree>
    <p:extLst>
      <p:ext uri="{BB962C8B-B14F-4D97-AF65-F5344CB8AC3E}">
        <p14:creationId xmlns:p14="http://schemas.microsoft.com/office/powerpoint/2010/main" val="310739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05D7C-D6F7-6B37-82ED-A0D85DF7B96B}"/>
              </a:ext>
            </a:extLst>
          </p:cNvPr>
          <p:cNvSpPr>
            <a:spLocks noGrp="1"/>
          </p:cNvSpPr>
          <p:nvPr>
            <p:ph type="title"/>
          </p:nvPr>
        </p:nvSpPr>
        <p:spPr/>
        <p:txBody>
          <a:bodyPr/>
          <a:lstStyle/>
          <a:p>
            <a:r>
              <a:rPr kumimoji="1" lang="en-US" altLang="ja-JP" dirty="0"/>
              <a:t>Tensor</a:t>
            </a:r>
            <a:r>
              <a:rPr kumimoji="1" lang="ja-JP" altLang="en-US" dirty="0"/>
              <a:t>の演算</a:t>
            </a:r>
            <a:r>
              <a:rPr kumimoji="1" lang="en-US" altLang="ja-JP" dirty="0"/>
              <a:t>(</a:t>
            </a:r>
            <a:r>
              <a:rPr kumimoji="1" lang="ja-JP" altLang="en-US" dirty="0"/>
              <a:t>その</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D94BAB11-E3D8-ED3B-99A0-7A5149F5840D}"/>
              </a:ext>
            </a:extLst>
          </p:cNvPr>
          <p:cNvSpPr>
            <a:spLocks noGrp="1"/>
          </p:cNvSpPr>
          <p:nvPr>
            <p:ph idx="1"/>
          </p:nvPr>
        </p:nvSpPr>
        <p:spPr/>
        <p:txBody>
          <a:bodyPr/>
          <a:lstStyle/>
          <a:p>
            <a:r>
              <a:rPr kumimoji="1" lang="en-US" altLang="ja-JP" dirty="0"/>
              <a:t>Tensor</a:t>
            </a:r>
            <a:r>
              <a:rPr kumimoji="1" lang="ja-JP" altLang="en-US" dirty="0"/>
              <a:t>同士または</a:t>
            </a:r>
            <a:r>
              <a:rPr kumimoji="1" lang="en-US" altLang="ja-JP" dirty="0"/>
              <a:t>,</a:t>
            </a:r>
            <a:r>
              <a:rPr kumimoji="1" lang="ja-JP" altLang="en-US" dirty="0"/>
              <a:t>スカラーとの間でのみ四則演算が可能である</a:t>
            </a:r>
            <a:r>
              <a:rPr kumimoji="1" lang="en-US" altLang="ja-JP" dirty="0"/>
              <a:t>.</a:t>
            </a:r>
          </a:p>
          <a:p>
            <a:pPr marL="0" indent="0">
              <a:buNone/>
            </a:pPr>
            <a:r>
              <a:rPr kumimoji="1" lang="ja-JP" altLang="en-US" dirty="0"/>
              <a:t>例</a:t>
            </a:r>
            <a:r>
              <a:rPr kumimoji="1" lang="en-US" altLang="ja-JP" dirty="0"/>
              <a:t>)</a:t>
            </a:r>
            <a:endParaRPr lang="en-US" altLang="ja-JP" dirty="0"/>
          </a:p>
        </p:txBody>
      </p:sp>
      <p:pic>
        <p:nvPicPr>
          <p:cNvPr id="5" name="図 4">
            <a:extLst>
              <a:ext uri="{FF2B5EF4-FFF2-40B4-BE49-F238E27FC236}">
                <a16:creationId xmlns:a16="http://schemas.microsoft.com/office/drawing/2014/main" id="{FB60A79D-67D7-6F96-BAA7-D91154F99569}"/>
              </a:ext>
            </a:extLst>
          </p:cNvPr>
          <p:cNvPicPr>
            <a:picLocks noChangeAspect="1"/>
          </p:cNvPicPr>
          <p:nvPr/>
        </p:nvPicPr>
        <p:blipFill rotWithShape="1">
          <a:blip r:embed="rId2"/>
          <a:srcRect l="31000" t="38941" r="39500" b="31412"/>
          <a:stretch/>
        </p:blipFill>
        <p:spPr>
          <a:xfrm>
            <a:off x="1595755" y="2958304"/>
            <a:ext cx="6055360" cy="3232946"/>
          </a:xfrm>
          <a:prstGeom prst="rect">
            <a:avLst/>
          </a:prstGeom>
        </p:spPr>
      </p:pic>
    </p:spTree>
    <p:extLst>
      <p:ext uri="{BB962C8B-B14F-4D97-AF65-F5344CB8AC3E}">
        <p14:creationId xmlns:p14="http://schemas.microsoft.com/office/powerpoint/2010/main" val="17920707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698</TotalTime>
  <Words>1993</Words>
  <Application>Microsoft Office PowerPoint</Application>
  <PresentationFormat>ワイド画面</PresentationFormat>
  <Paragraphs>198</Paragraphs>
  <Slides>33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游ゴシック</vt:lpstr>
      <vt:lpstr>游ゴシック Light</vt:lpstr>
      <vt:lpstr>游明朝</vt:lpstr>
      <vt:lpstr>Arial</vt:lpstr>
      <vt:lpstr>Cambria Math</vt:lpstr>
      <vt:lpstr>Office テーマ</vt:lpstr>
      <vt:lpstr> 第二章Pythorchの基本</vt:lpstr>
      <vt:lpstr>Tensor(テンソル)とは</vt:lpstr>
      <vt:lpstr>Tensorの生成方法</vt:lpstr>
      <vt:lpstr>Tensorの使い方</vt:lpstr>
      <vt:lpstr>Tensorのいろいろな使い方</vt:lpstr>
      <vt:lpstr>Pytorchの応用例</vt:lpstr>
      <vt:lpstr>Tensorの操作</vt:lpstr>
      <vt:lpstr>Tensorの形状を変更の仕方</vt:lpstr>
      <vt:lpstr>Tensorの演算(その1)</vt:lpstr>
      <vt:lpstr>Tensorの演算(その2)</vt:lpstr>
      <vt:lpstr>Tensorの数学関数</vt:lpstr>
      <vt:lpstr>自動微分(autograd)</vt:lpstr>
      <vt:lpstr>勾配を算出</vt:lpstr>
      <vt:lpstr>ニューラルネットワーク</vt:lpstr>
      <vt:lpstr>nn.Sequentialを使う方法</vt:lpstr>
      <vt:lpstr>nn.Sequential(nn.Conv2d)</vt:lpstr>
      <vt:lpstr>nn.Sequential (nn.MaxPool2d)</vt:lpstr>
      <vt:lpstr>自作のクラスを使う方法</vt:lpstr>
      <vt:lpstr>損失関数</vt:lpstr>
      <vt:lpstr>損失関数の種類</vt:lpstr>
      <vt:lpstr>バイナリ交差エントロピー損失</vt:lpstr>
      <vt:lpstr>バイナリ交差エントロピー損失</vt:lpstr>
      <vt:lpstr>バイナリ交差エントロピー損失</vt:lpstr>
      <vt:lpstr>ロジット付きバイナリ交差エントロピー損失</vt:lpstr>
      <vt:lpstr>ソフトマックス交差エントロピー損失</vt:lpstr>
      <vt:lpstr>    平均二乗誤差損失</vt:lpstr>
      <vt:lpstr>   平均絶対誤差損失</vt:lpstr>
      <vt:lpstr>PowerPoint プレゼンテーション</vt:lpstr>
      <vt:lpstr>    最適化関数</vt:lpstr>
      <vt:lpstr>    最適化関数(Adam)</vt:lpstr>
      <vt:lpstr>PowerPoint プレゼンテーション</vt:lpstr>
      <vt:lpstr>まとめ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PyTorch基本</dc:title>
  <dc:creator>影山 亮太</dc:creator>
  <cp:lastModifiedBy>影山 亮太</cp:lastModifiedBy>
  <cp:revision>385</cp:revision>
  <dcterms:created xsi:type="dcterms:W3CDTF">2022-05-31T14:41:41Z</dcterms:created>
  <dcterms:modified xsi:type="dcterms:W3CDTF">2022-07-31T13:35:06Z</dcterms:modified>
</cp:coreProperties>
</file>