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57" r:id="rId5"/>
    <p:sldId id="264" r:id="rId6"/>
    <p:sldId id="263" r:id="rId7"/>
    <p:sldId id="259" r:id="rId8"/>
    <p:sldId id="260" r:id="rId9"/>
    <p:sldId id="261" r:id="rId10"/>
    <p:sldId id="265" r:id="rId11"/>
    <p:sldId id="262" r:id="rId12"/>
    <p:sldId id="267" r:id="rId13"/>
    <p:sldId id="266" r:id="rId14"/>
    <p:sldId id="268" r:id="rId15"/>
    <p:sldId id="269" r:id="rId16"/>
    <p:sldId id="271"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D82162-372F-34E7-FC9E-D1F2D8C3BCE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E6E5C2-5D26-7A8B-FF0E-2FC4CFE99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D6D6BFB-4E60-427D-1950-B53210A945CD}"/>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348D68DD-92BF-E4C4-D04F-D0518C09EB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7C7A4D-4F5D-8EA7-D47F-13142FB24222}"/>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307245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498D6-1B3E-5610-60A7-45684B3DE7B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DDC9DD-3320-0FAC-5833-0A3401D4FD4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C355CF-B82F-ED1F-2F17-EB44FACEE701}"/>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B95EA4FE-8E3F-60BC-3BEB-2489195715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347890-9561-7A98-2DB6-D32DDD4A14C4}"/>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118523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731B205-8D7D-BE13-9A18-9ED8A732624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04EEFC-9504-C5A7-1F9A-2B82D801434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80159A-0558-80A6-3F5D-B9384CA55DDA}"/>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51DB9CF8-E95F-892E-D8F6-A6E8448AAA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801030-BBDD-1FEC-E2E7-154B7FEFF939}"/>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338264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58E737-4C37-419F-357C-6307CF4652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F6D76A-7202-29B8-33A8-7670CEEAB58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9E7A4A-AF93-C32F-351C-D2CE619B2FD9}"/>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683417CB-0381-E6C7-69D4-DABC87660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EED7E-1FED-EC04-7F86-AD14125EFC74}"/>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356326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AD6D3-B2EC-96D8-4C04-97AF092CD95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26C368-9BC7-CDF5-7114-0A6B190CF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2163831-41FA-E8FC-A7DD-2BE61F91DF29}"/>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48F8A953-CE17-8A4C-1A6A-80069D454A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FAE8CA-5EFE-A07C-6B59-EDA921E1E49D}"/>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122266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3BB32-BFF4-E610-B734-5473B96F19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0324CC-F5E2-AB74-D4FA-82FCF66595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380B3DC-CAB2-4198-608F-A3EB88562F4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6B6D52-75B4-2053-9CE0-2EC0656FFF69}"/>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0E5D737B-9F2E-3413-C3CB-54C84FFC6A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000FA8-80A7-3234-EA5F-8FF9D239701A}"/>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416046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827FDF-A174-1350-92A5-24C3C822B3E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68F995-2203-C3A4-FA70-9894AC4C83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5C2E0FB-D594-9DB1-4F32-68AC9C5A691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814081D-3C3E-43F3-D98E-172FC41949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25B410-18EF-3ADA-29BA-70427C00E14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923EE0-E9B2-692B-C22B-95B6AC6C91D7}"/>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8" name="フッター プレースホルダー 7">
            <a:extLst>
              <a:ext uri="{FF2B5EF4-FFF2-40B4-BE49-F238E27FC236}">
                <a16:creationId xmlns:a16="http://schemas.microsoft.com/office/drawing/2014/main" id="{EF97B702-67B4-797A-D9B2-3D404C95BF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1543FA6-8D84-FFDB-4086-7E6A0BFA2AB9}"/>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245925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71FD9-E258-0215-71A6-6DE9E525CF7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4003F6-AA33-B0A7-75F3-8201EF8F5CEA}"/>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4" name="フッター プレースホルダー 3">
            <a:extLst>
              <a:ext uri="{FF2B5EF4-FFF2-40B4-BE49-F238E27FC236}">
                <a16:creationId xmlns:a16="http://schemas.microsoft.com/office/drawing/2014/main" id="{C5669DCA-851B-8E6B-A4FA-C5E9D6DC290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3ADA706-4AC6-A5CC-DA9A-040460F3A887}"/>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63788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8C12FEE-A248-ED59-D643-1614AE3FD8A1}"/>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3" name="フッター プレースホルダー 2">
            <a:extLst>
              <a:ext uri="{FF2B5EF4-FFF2-40B4-BE49-F238E27FC236}">
                <a16:creationId xmlns:a16="http://schemas.microsoft.com/office/drawing/2014/main" id="{AAB100A0-1745-1BD5-77BC-F141E928C79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6B2215-444A-933B-779D-67A192D7B43D}"/>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411329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66258-FC93-E2C0-FEE1-A80165E050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016E48-A764-7E22-974A-318B5882A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87B37C1-3E41-7A28-355C-1AC7A3A33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381BC9A-A039-27BE-E04D-C5ECA47CF997}"/>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59A69AA4-2CF1-5F2A-9D74-1CADC97C9E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E37FAD-2879-485A-7154-75C0C2385B6A}"/>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99625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B425D9-20B1-D4EC-C4F9-5A941CA27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D0D0CA9-6F18-4B2B-2F8D-C9A7BB614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028B20-B8AD-4D4D-5612-EFEE35585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E2E0C0-325B-92A0-23B8-50BA666E2AEE}"/>
              </a:ext>
            </a:extLst>
          </p:cNvPr>
          <p:cNvSpPr>
            <a:spLocks noGrp="1"/>
          </p:cNvSpPr>
          <p:nvPr>
            <p:ph type="dt" sz="half" idx="10"/>
          </p:nvPr>
        </p:nvSpPr>
        <p:spPr/>
        <p:txBody>
          <a:bodyPr/>
          <a:lstStyle/>
          <a:p>
            <a:fld id="{0FB0E43F-B76A-4913-B01A-7A837E7B6F72}"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D452405C-A23E-21DD-60D3-AACB0CF8E4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3E9E67-75E7-8DCC-E361-1B6ED6CAE2B9}"/>
              </a:ext>
            </a:extLst>
          </p:cNvPr>
          <p:cNvSpPr>
            <a:spLocks noGrp="1"/>
          </p:cNvSpPr>
          <p:nvPr>
            <p:ph type="sldNum" sz="quarter" idx="12"/>
          </p:nvPr>
        </p:nvSpPr>
        <p:spPr/>
        <p:txBody>
          <a:body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333627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94C7614-84E8-359C-2E1C-FEBA0233C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C2ED72-1F80-8900-9A51-9A67F9763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45ADAA-50E6-E102-21BE-71DED0839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0E43F-B76A-4913-B01A-7A837E7B6F72}"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AD1DFF5C-DF7D-4E08-892A-871A1FED9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D4641AC-FC86-2CAF-5D5A-3FC254E11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1DAEC-7523-4F78-8468-73AF51370C27}" type="slidenum">
              <a:rPr kumimoji="1" lang="ja-JP" altLang="en-US" smtClean="0"/>
              <a:t>‹#›</a:t>
            </a:fld>
            <a:endParaRPr kumimoji="1" lang="ja-JP" altLang="en-US"/>
          </a:p>
        </p:txBody>
      </p:sp>
    </p:spTree>
    <p:extLst>
      <p:ext uri="{BB962C8B-B14F-4D97-AF65-F5344CB8AC3E}">
        <p14:creationId xmlns:p14="http://schemas.microsoft.com/office/powerpoint/2010/main" val="171355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79137-81AC-EC9D-5D83-9CFEFA1D8C83}"/>
              </a:ext>
            </a:extLst>
          </p:cNvPr>
          <p:cNvSpPr>
            <a:spLocks noGrp="1"/>
          </p:cNvSpPr>
          <p:nvPr>
            <p:ph type="ctrTitle"/>
          </p:nvPr>
        </p:nvSpPr>
        <p:spPr/>
        <p:txBody>
          <a:bodyPr/>
          <a:lstStyle/>
          <a:p>
            <a:r>
              <a:rPr kumimoji="1" lang="ja-JP" altLang="en-US" dirty="0"/>
              <a:t>ニューラルネットワークの基本</a:t>
            </a:r>
          </a:p>
        </p:txBody>
      </p:sp>
      <p:sp>
        <p:nvSpPr>
          <p:cNvPr id="3" name="字幕 2">
            <a:extLst>
              <a:ext uri="{FF2B5EF4-FFF2-40B4-BE49-F238E27FC236}">
                <a16:creationId xmlns:a16="http://schemas.microsoft.com/office/drawing/2014/main" id="{C3CE6948-EEB1-6018-23F1-75E9D4E837DC}"/>
              </a:ext>
            </a:extLst>
          </p:cNvPr>
          <p:cNvSpPr>
            <a:spLocks noGrp="1"/>
          </p:cNvSpPr>
          <p:nvPr>
            <p:ph type="subTitle" idx="1"/>
          </p:nvPr>
        </p:nvSpPr>
        <p:spPr/>
        <p:txBody>
          <a:bodyPr/>
          <a:lstStyle/>
          <a:p>
            <a:r>
              <a:rPr kumimoji="1" lang="en-US" altLang="ja-JP" dirty="0"/>
              <a:t>20c2007 </a:t>
            </a:r>
            <a:r>
              <a:rPr kumimoji="1" lang="ja-JP" altLang="en-US" dirty="0"/>
              <a:t>影山亮太</a:t>
            </a:r>
          </a:p>
        </p:txBody>
      </p:sp>
    </p:spTree>
    <p:extLst>
      <p:ext uri="{BB962C8B-B14F-4D97-AF65-F5344CB8AC3E}">
        <p14:creationId xmlns:p14="http://schemas.microsoft.com/office/powerpoint/2010/main" val="11603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6D4744-CE95-8948-8F00-45582774E7C6}"/>
              </a:ext>
            </a:extLst>
          </p:cNvPr>
          <p:cNvSpPr>
            <a:spLocks noGrp="1"/>
          </p:cNvSpPr>
          <p:nvPr>
            <p:ph type="title"/>
          </p:nvPr>
        </p:nvSpPr>
        <p:spPr/>
        <p:txBody>
          <a:bodyPr/>
          <a:lstStyle/>
          <a:p>
            <a:r>
              <a:rPr kumimoji="1" lang="en-US" altLang="ja-JP" dirty="0"/>
              <a:t>	</a:t>
            </a:r>
            <a:r>
              <a:rPr lang="en-US" altLang="ja-JP" dirty="0"/>
              <a:t>	</a:t>
            </a:r>
            <a:r>
              <a:rPr kumimoji="1" lang="ja-JP" altLang="en-US" dirty="0"/>
              <a:t>ディープラーニングの前準備</a:t>
            </a:r>
          </a:p>
        </p:txBody>
      </p:sp>
      <p:sp>
        <p:nvSpPr>
          <p:cNvPr id="3" name="コンテンツ プレースホルダー 2">
            <a:extLst>
              <a:ext uri="{FF2B5EF4-FFF2-40B4-BE49-F238E27FC236}">
                <a16:creationId xmlns:a16="http://schemas.microsoft.com/office/drawing/2014/main" id="{2F3A8989-4D4A-413A-8A00-E1C755CAF6CC}"/>
              </a:ext>
            </a:extLst>
          </p:cNvPr>
          <p:cNvSpPr>
            <a:spLocks noGrp="1"/>
          </p:cNvSpPr>
          <p:nvPr>
            <p:ph idx="1"/>
          </p:nvPr>
        </p:nvSpPr>
        <p:spPr>
          <a:xfrm>
            <a:off x="838200" y="1583531"/>
            <a:ext cx="10515600" cy="4909344"/>
          </a:xfrm>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r>
              <a:rPr kumimoji="1" lang="en-US" altLang="ja-JP" dirty="0"/>
              <a:t>1</a:t>
            </a:r>
            <a:r>
              <a:rPr kumimoji="1" lang="ja-JP" altLang="en-US" dirty="0"/>
              <a:t>パッケージのインストールでは</a:t>
            </a:r>
            <a:r>
              <a:rPr kumimoji="1" lang="en-US" altLang="ja-JP" dirty="0" err="1"/>
              <a:t>pandas,matplotlib,sklearn</a:t>
            </a:r>
            <a:r>
              <a:rPr kumimoji="1" lang="ja-JP" altLang="en-US" dirty="0"/>
              <a:t>を</a:t>
            </a:r>
            <a:endParaRPr kumimoji="1" lang="en-US" altLang="ja-JP" dirty="0"/>
          </a:p>
          <a:p>
            <a:pPr marL="0" indent="0">
              <a:buNone/>
            </a:pPr>
            <a:r>
              <a:rPr kumimoji="1" lang="ja-JP" altLang="en-US" dirty="0"/>
              <a:t>それぞれインポートする</a:t>
            </a:r>
            <a:endParaRPr kumimoji="1" lang="en-US" altLang="ja-JP" dirty="0"/>
          </a:p>
          <a:p>
            <a:pPr marL="0" indent="0">
              <a:buNone/>
            </a:pPr>
            <a:r>
              <a:rPr kumimoji="1" lang="en-US" altLang="ja-JP" dirty="0"/>
              <a:t>2</a:t>
            </a:r>
            <a:r>
              <a:rPr lang="en-US" altLang="ja-JP" dirty="0"/>
              <a:t>:</a:t>
            </a:r>
            <a:r>
              <a:rPr kumimoji="1" lang="ja-JP" altLang="en-US" dirty="0"/>
              <a:t>特徴量とラベル</a:t>
            </a:r>
            <a:r>
              <a:rPr kumimoji="1" lang="en-US" altLang="ja-JP" dirty="0"/>
              <a:t>(</a:t>
            </a:r>
            <a:r>
              <a:rPr kumimoji="1" lang="ja-JP" altLang="en-US" dirty="0"/>
              <a:t>品種</a:t>
            </a:r>
            <a:r>
              <a:rPr kumimoji="1" lang="en-US" altLang="ja-JP" dirty="0"/>
              <a:t>)</a:t>
            </a:r>
            <a:r>
              <a:rPr kumimoji="1" lang="ja-JP" altLang="en-US" dirty="0"/>
              <a:t>をそれぞれ読み込む</a:t>
            </a:r>
          </a:p>
        </p:txBody>
      </p:sp>
      <p:sp>
        <p:nvSpPr>
          <p:cNvPr id="4" name="テキスト ボックス 3">
            <a:extLst>
              <a:ext uri="{FF2B5EF4-FFF2-40B4-BE49-F238E27FC236}">
                <a16:creationId xmlns:a16="http://schemas.microsoft.com/office/drawing/2014/main" id="{DB8A66FE-BCC9-5E3E-2336-BFFB0CF4ADFB}"/>
              </a:ext>
            </a:extLst>
          </p:cNvPr>
          <p:cNvSpPr txBox="1"/>
          <p:nvPr/>
        </p:nvSpPr>
        <p:spPr>
          <a:xfrm>
            <a:off x="4581525" y="1690688"/>
            <a:ext cx="3295650" cy="369332"/>
          </a:xfrm>
          <a:prstGeom prst="rect">
            <a:avLst/>
          </a:prstGeom>
          <a:solidFill>
            <a:schemeClr val="accent5"/>
          </a:solidFill>
        </p:spPr>
        <p:txBody>
          <a:bodyPr wrap="square" rtlCol="0">
            <a:spAutoFit/>
          </a:bodyPr>
          <a:lstStyle/>
          <a:p>
            <a:r>
              <a:rPr kumimoji="1" lang="en-US" altLang="ja-JP" dirty="0"/>
              <a:t>1.</a:t>
            </a:r>
            <a:r>
              <a:rPr kumimoji="1" lang="ja-JP" altLang="en-US" dirty="0"/>
              <a:t>パッケージをインストール</a:t>
            </a:r>
          </a:p>
        </p:txBody>
      </p:sp>
      <p:sp>
        <p:nvSpPr>
          <p:cNvPr id="6" name="矢印: 下 5">
            <a:extLst>
              <a:ext uri="{FF2B5EF4-FFF2-40B4-BE49-F238E27FC236}">
                <a16:creationId xmlns:a16="http://schemas.microsoft.com/office/drawing/2014/main" id="{48D22B43-7DA2-6654-1BB7-9A8DA26EBE03}"/>
              </a:ext>
            </a:extLst>
          </p:cNvPr>
          <p:cNvSpPr/>
          <p:nvPr/>
        </p:nvSpPr>
        <p:spPr>
          <a:xfrm>
            <a:off x="5872162" y="2108994"/>
            <a:ext cx="714375" cy="800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6A98943-F067-8222-6714-41DB637214F9}"/>
              </a:ext>
            </a:extLst>
          </p:cNvPr>
          <p:cNvSpPr txBox="1"/>
          <p:nvPr/>
        </p:nvSpPr>
        <p:spPr>
          <a:xfrm>
            <a:off x="4410074" y="2958068"/>
            <a:ext cx="3638550" cy="369332"/>
          </a:xfrm>
          <a:prstGeom prst="rect">
            <a:avLst/>
          </a:prstGeom>
          <a:solidFill>
            <a:schemeClr val="accent5"/>
          </a:solidFill>
        </p:spPr>
        <p:txBody>
          <a:bodyPr wrap="square" rtlCol="0">
            <a:spAutoFit/>
          </a:bodyPr>
          <a:lstStyle/>
          <a:p>
            <a:r>
              <a:rPr kumimoji="1" lang="en-US" altLang="ja-JP" dirty="0"/>
              <a:t>2.</a:t>
            </a:r>
            <a:r>
              <a:rPr kumimoji="1" lang="ja-JP" altLang="en-US" dirty="0"/>
              <a:t>アヤメのデータセットする</a:t>
            </a:r>
          </a:p>
        </p:txBody>
      </p:sp>
    </p:spTree>
    <p:extLst>
      <p:ext uri="{BB962C8B-B14F-4D97-AF65-F5344CB8AC3E}">
        <p14:creationId xmlns:p14="http://schemas.microsoft.com/office/powerpoint/2010/main" val="236758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42D10E-73AC-441F-7E11-75C8B283AC8A}"/>
              </a:ext>
            </a:extLst>
          </p:cNvPr>
          <p:cNvSpPr>
            <a:spLocks noGrp="1"/>
          </p:cNvSpPr>
          <p:nvPr>
            <p:ph type="title"/>
          </p:nvPr>
        </p:nvSpPr>
        <p:spPr>
          <a:xfrm>
            <a:off x="838200" y="365125"/>
            <a:ext cx="10515600" cy="1020763"/>
          </a:xfrm>
        </p:spPr>
        <p:txBody>
          <a:bodyPr/>
          <a:lstStyle/>
          <a:p>
            <a:r>
              <a:rPr kumimoji="1" lang="ja-JP" altLang="en-US" dirty="0"/>
              <a:t>　　訓練データとテストデータの用意</a:t>
            </a:r>
          </a:p>
        </p:txBody>
      </p:sp>
      <p:sp>
        <p:nvSpPr>
          <p:cNvPr id="3" name="コンテンツ プレースホルダー 2">
            <a:extLst>
              <a:ext uri="{FF2B5EF4-FFF2-40B4-BE49-F238E27FC236}">
                <a16:creationId xmlns:a16="http://schemas.microsoft.com/office/drawing/2014/main" id="{FFC711D3-323C-EE05-4E3C-BF9BBBFD5D78}"/>
              </a:ext>
            </a:extLst>
          </p:cNvPr>
          <p:cNvSpPr>
            <a:spLocks noGrp="1"/>
          </p:cNvSpPr>
          <p:nvPr>
            <p:ph idx="1"/>
          </p:nvPr>
        </p:nvSpPr>
        <p:spPr>
          <a:xfrm>
            <a:off x="838200" y="1385888"/>
            <a:ext cx="10515600" cy="4351338"/>
          </a:xfrm>
        </p:spPr>
        <p:txBody>
          <a:bodyPr/>
          <a:lstStyle/>
          <a:p>
            <a:pPr marL="0" indent="0">
              <a:buNone/>
            </a:pPr>
            <a:r>
              <a:rPr kumimoji="1" lang="ja-JP" altLang="en-US" sz="2400" dirty="0"/>
              <a:t>目的</a:t>
            </a:r>
            <a:r>
              <a:rPr kumimoji="1" lang="en-US" altLang="ja-JP" sz="2400" dirty="0"/>
              <a:t>:</a:t>
            </a:r>
            <a:r>
              <a:rPr kumimoji="1" lang="ja-JP" altLang="en-US" sz="2400" dirty="0"/>
              <a:t>構築したニューラルネットワークが未知のデータに対してどれほどの精度をもっているかを評価する</a:t>
            </a:r>
            <a:endParaRPr kumimoji="1" lang="en-US" altLang="ja-JP" sz="2400" dirty="0"/>
          </a:p>
          <a:p>
            <a:pPr marL="0" indent="0">
              <a:buNone/>
            </a:pPr>
            <a:endParaRPr lang="en-US" altLang="ja-JP" dirty="0"/>
          </a:p>
          <a:p>
            <a:pPr marL="0" indent="0">
              <a:buNone/>
            </a:pPr>
            <a:r>
              <a:rPr lang="ja-JP" altLang="en-US" sz="2400" dirty="0"/>
              <a:t>手元のデータを学習するための「訓練データ」</a:t>
            </a:r>
            <a:endParaRPr lang="en-US" altLang="ja-JP" sz="2400" dirty="0"/>
          </a:p>
          <a:p>
            <a:pPr marL="0" indent="0">
              <a:buNone/>
            </a:pPr>
            <a:r>
              <a:rPr kumimoji="1" lang="ja-JP" altLang="en-US" sz="2400" dirty="0"/>
              <a:t>予測精度を評価するための「テストデータ」</a:t>
            </a:r>
            <a:endParaRPr kumimoji="1" lang="en-US" altLang="ja-JP" sz="2400" dirty="0"/>
          </a:p>
          <a:p>
            <a:pPr marL="0" indent="0">
              <a:buNone/>
            </a:pPr>
            <a:endParaRPr lang="en-US" altLang="ja-JP" sz="2400" dirty="0"/>
          </a:p>
          <a:p>
            <a:pPr marL="0" indent="0">
              <a:buNone/>
            </a:pPr>
            <a:r>
              <a:rPr lang="ja-JP" altLang="en-US" sz="2400" dirty="0"/>
              <a:t>訓練データとテストデータの分割である</a:t>
            </a:r>
            <a:r>
              <a:rPr lang="en-US" altLang="ja-JP" sz="2400" dirty="0" err="1"/>
              <a:t>sckit</a:t>
            </a:r>
            <a:r>
              <a:rPr lang="en-US" altLang="ja-JP" sz="2400" dirty="0"/>
              <a:t>-learn</a:t>
            </a:r>
            <a:r>
              <a:rPr lang="ja-JP" altLang="en-US" sz="2400" dirty="0"/>
              <a:t>の</a:t>
            </a:r>
            <a:r>
              <a:rPr lang="en-US" altLang="ja-JP" sz="2400" dirty="0" err="1"/>
              <a:t>train_test_split</a:t>
            </a:r>
            <a:r>
              <a:rPr lang="ja-JP" altLang="en-US" sz="2400" dirty="0"/>
              <a:t>を使う</a:t>
            </a:r>
            <a:endParaRPr lang="en-US" altLang="ja-JP" sz="2400" dirty="0"/>
          </a:p>
          <a:p>
            <a:pPr marL="0" indent="0">
              <a:buNone/>
            </a:pPr>
            <a:r>
              <a:rPr kumimoji="1" lang="ja-JP" altLang="en-US" sz="2400" dirty="0"/>
              <a:t>引数では</a:t>
            </a:r>
            <a:r>
              <a:rPr kumimoji="1" lang="en-US" altLang="ja-JP" sz="2400" dirty="0"/>
              <a:t>,</a:t>
            </a:r>
            <a:r>
              <a:rPr kumimoji="1" lang="ja-JP" altLang="en-US" sz="2400" dirty="0"/>
              <a:t>アヤメの特徴量</a:t>
            </a:r>
            <a:r>
              <a:rPr kumimoji="1" lang="en-US" altLang="ja-JP" sz="2400" dirty="0"/>
              <a:t>,</a:t>
            </a:r>
            <a:r>
              <a:rPr kumimoji="1" lang="ja-JP" altLang="en-US" sz="2400" dirty="0"/>
              <a:t>アヤメのラベル</a:t>
            </a:r>
            <a:r>
              <a:rPr kumimoji="1" lang="en-US" altLang="ja-JP" sz="2400" dirty="0"/>
              <a:t>, </a:t>
            </a:r>
            <a:r>
              <a:rPr kumimoji="1" lang="ja-JP" altLang="en-US" sz="2400" dirty="0"/>
              <a:t>テストデータの割合を渡す</a:t>
            </a:r>
            <a:endParaRPr kumimoji="1" lang="en-US" altLang="ja-JP" sz="2400" dirty="0"/>
          </a:p>
        </p:txBody>
      </p:sp>
      <p:sp>
        <p:nvSpPr>
          <p:cNvPr id="4" name="矢印: 下 3">
            <a:extLst>
              <a:ext uri="{FF2B5EF4-FFF2-40B4-BE49-F238E27FC236}">
                <a16:creationId xmlns:a16="http://schemas.microsoft.com/office/drawing/2014/main" id="{D23C7C56-8376-3FE9-866C-1DB0DF327A68}"/>
              </a:ext>
            </a:extLst>
          </p:cNvPr>
          <p:cNvSpPr/>
          <p:nvPr/>
        </p:nvSpPr>
        <p:spPr>
          <a:xfrm>
            <a:off x="5505450" y="1826183"/>
            <a:ext cx="809625" cy="866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126FE7-1575-EF5A-026E-C20EEB51053C}"/>
              </a:ext>
            </a:extLst>
          </p:cNvPr>
          <p:cNvSpPr txBox="1"/>
          <p:nvPr/>
        </p:nvSpPr>
        <p:spPr>
          <a:xfrm>
            <a:off x="6400800" y="2315132"/>
            <a:ext cx="2562225" cy="369332"/>
          </a:xfrm>
          <a:prstGeom prst="rect">
            <a:avLst/>
          </a:prstGeom>
          <a:noFill/>
        </p:spPr>
        <p:txBody>
          <a:bodyPr wrap="square" rtlCol="0">
            <a:spAutoFit/>
          </a:bodyPr>
          <a:lstStyle/>
          <a:p>
            <a:r>
              <a:rPr kumimoji="1" lang="ja-JP" altLang="en-US" dirty="0"/>
              <a:t>データを</a:t>
            </a:r>
            <a:r>
              <a:rPr kumimoji="1" lang="en-US" altLang="ja-JP" dirty="0"/>
              <a:t>2</a:t>
            </a:r>
            <a:r>
              <a:rPr kumimoji="1" lang="ja-JP" altLang="en-US" dirty="0"/>
              <a:t>つに分ける</a:t>
            </a:r>
            <a:endParaRPr kumimoji="1" lang="en-US" altLang="ja-JP" dirty="0"/>
          </a:p>
        </p:txBody>
      </p:sp>
      <p:sp>
        <p:nvSpPr>
          <p:cNvPr id="8" name="矢印: 下 7">
            <a:extLst>
              <a:ext uri="{FF2B5EF4-FFF2-40B4-BE49-F238E27FC236}">
                <a16:creationId xmlns:a16="http://schemas.microsoft.com/office/drawing/2014/main" id="{65E83FC7-EA52-2633-9B8C-F1F8A08625D8}"/>
              </a:ext>
            </a:extLst>
          </p:cNvPr>
          <p:cNvSpPr/>
          <p:nvPr/>
        </p:nvSpPr>
        <p:spPr>
          <a:xfrm>
            <a:off x="4648200" y="3561557"/>
            <a:ext cx="819150"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755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0A71EAA-7CBE-6362-A162-8D2F07BC1A69}"/>
              </a:ext>
            </a:extLst>
          </p:cNvPr>
          <p:cNvSpPr>
            <a:spLocks noGrp="1"/>
          </p:cNvSpPr>
          <p:nvPr>
            <p:ph idx="1"/>
          </p:nvPr>
        </p:nvSpPr>
        <p:spPr>
          <a:xfrm>
            <a:off x="838200" y="568324"/>
            <a:ext cx="10515600" cy="5721352"/>
          </a:xfrm>
        </p:spPr>
        <p:txBody>
          <a:bodyPr/>
          <a:lstStyle/>
          <a:p>
            <a:pPr marL="0" indent="0">
              <a:buNone/>
            </a:pPr>
            <a:r>
              <a:rPr kumimoji="1" lang="ja-JP" altLang="en-US" dirty="0"/>
              <a:t>バッチ処理を使った場合</a:t>
            </a:r>
            <a:r>
              <a:rPr kumimoji="1" lang="en-US" altLang="ja-JP" dirty="0"/>
              <a:t>,</a:t>
            </a:r>
            <a:r>
              <a:rPr kumimoji="1" lang="ja-JP" altLang="en-US" dirty="0"/>
              <a:t>パラメータを更新することで</a:t>
            </a:r>
            <a:endParaRPr kumimoji="1" lang="en-US" altLang="ja-JP" dirty="0"/>
          </a:p>
          <a:p>
            <a:pPr marL="0" indent="0">
              <a:buNone/>
            </a:pPr>
            <a:r>
              <a:rPr kumimoji="1" lang="ja-JP" altLang="en-US" dirty="0"/>
              <a:t>・外れ値による影響を減らすことができる</a:t>
            </a:r>
            <a:endParaRPr kumimoji="1" lang="en-US" altLang="ja-JP" dirty="0"/>
          </a:p>
          <a:p>
            <a:pPr marL="0" indent="0">
              <a:buNone/>
            </a:pPr>
            <a:r>
              <a:rPr kumimoji="1" lang="ja-JP" altLang="en-US" dirty="0"/>
              <a:t>・計算時間を短くすることができる</a:t>
            </a:r>
            <a:endParaRPr kumimoji="1" lang="en-US" altLang="ja-JP" dirty="0"/>
          </a:p>
          <a:p>
            <a:pPr marL="0" indent="0">
              <a:buNone/>
            </a:pPr>
            <a:endParaRPr lang="en-US" altLang="ja-JP" dirty="0"/>
          </a:p>
          <a:p>
            <a:pPr marL="0" indent="0">
              <a:buNone/>
            </a:pPr>
            <a:r>
              <a:rPr lang="ja-JP" altLang="en-US" dirty="0"/>
              <a:t>バッチサイズを</a:t>
            </a:r>
            <a:r>
              <a:rPr lang="en-US" altLang="ja-JP" dirty="0"/>
              <a:t>1</a:t>
            </a:r>
            <a:r>
              <a:rPr lang="ja-JP" altLang="en-US" dirty="0"/>
              <a:t>に設定して学習する方法を「オンライン学習」</a:t>
            </a:r>
            <a:endParaRPr lang="en-US" altLang="ja-JP" dirty="0"/>
          </a:p>
          <a:p>
            <a:pPr marL="0" indent="0">
              <a:buNone/>
            </a:pPr>
            <a:r>
              <a:rPr lang="ja-JP" altLang="en-US" dirty="0"/>
              <a:t>全データ数に設定する学習する方法</a:t>
            </a:r>
            <a:r>
              <a:rPr lang="en-US" altLang="ja-JP" dirty="0"/>
              <a:t>=&gt;</a:t>
            </a:r>
            <a:r>
              <a:rPr lang="ja-JP" altLang="en-US" dirty="0"/>
              <a:t>「バッチ学習」</a:t>
            </a:r>
            <a:endParaRPr lang="en-US" altLang="ja-JP" dirty="0"/>
          </a:p>
          <a:p>
            <a:pPr marL="0" indent="0">
              <a:buNone/>
            </a:pPr>
            <a:r>
              <a:rPr lang="ja-JP" altLang="en-US" dirty="0"/>
              <a:t>バッチサイズをその少ない数に設定する学習方法</a:t>
            </a:r>
            <a:r>
              <a:rPr lang="en-US" altLang="ja-JP" dirty="0"/>
              <a:t>:</a:t>
            </a:r>
          </a:p>
          <a:p>
            <a:pPr marL="0" indent="0">
              <a:buNone/>
            </a:pPr>
            <a:r>
              <a:rPr lang="ja-JP" altLang="en-US" dirty="0"/>
              <a:t>「ミニバッチ学習」</a:t>
            </a:r>
            <a:endParaRPr lang="en-US" altLang="ja-JP" dirty="0"/>
          </a:p>
          <a:p>
            <a:pPr marL="0" indent="0">
              <a:buNone/>
            </a:pPr>
            <a:endParaRPr lang="en-US" altLang="ja-JP" dirty="0"/>
          </a:p>
          <a:p>
            <a:pPr marL="0" indent="0">
              <a:buNone/>
            </a:pPr>
            <a:endParaRPr lang="en-US" altLang="ja-JP" dirty="0"/>
          </a:p>
          <a:p>
            <a:pPr marL="0" indent="0">
              <a:buNone/>
            </a:pPr>
            <a:r>
              <a:rPr lang="ja-JP" altLang="en-US" dirty="0"/>
              <a:t>　　　　　</a:t>
            </a:r>
            <a:r>
              <a:rPr lang="en-US" altLang="ja-JP" dirty="0" err="1"/>
              <a:t>DataLoader</a:t>
            </a:r>
            <a:r>
              <a:rPr lang="ja-JP" altLang="en-US" dirty="0"/>
              <a:t>を実行することができる</a:t>
            </a:r>
            <a:endParaRPr lang="en-US" altLang="ja-JP" dirty="0"/>
          </a:p>
        </p:txBody>
      </p:sp>
      <p:sp>
        <p:nvSpPr>
          <p:cNvPr id="4" name="矢印: 下 3">
            <a:extLst>
              <a:ext uri="{FF2B5EF4-FFF2-40B4-BE49-F238E27FC236}">
                <a16:creationId xmlns:a16="http://schemas.microsoft.com/office/drawing/2014/main" id="{7EE53F57-358B-9629-90CF-C95D29636560}"/>
              </a:ext>
            </a:extLst>
          </p:cNvPr>
          <p:cNvSpPr/>
          <p:nvPr/>
        </p:nvSpPr>
        <p:spPr>
          <a:xfrm>
            <a:off x="4448175" y="4486275"/>
            <a:ext cx="904875" cy="704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8536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B550B0-0C51-8DAF-1FE2-F3472AE7C492}"/>
              </a:ext>
            </a:extLst>
          </p:cNvPr>
          <p:cNvSpPr>
            <a:spLocks noGrp="1"/>
          </p:cNvSpPr>
          <p:nvPr>
            <p:ph type="title"/>
          </p:nvPr>
        </p:nvSpPr>
        <p:spPr/>
        <p:txBody>
          <a:bodyPr/>
          <a:lstStyle/>
          <a:p>
            <a:r>
              <a:rPr kumimoji="1" lang="ja-JP" altLang="en-US" dirty="0"/>
              <a:t>ニューラルネットワークの定義</a:t>
            </a:r>
          </a:p>
        </p:txBody>
      </p:sp>
      <p:sp>
        <p:nvSpPr>
          <p:cNvPr id="3" name="コンテンツ プレースホルダー 2">
            <a:extLst>
              <a:ext uri="{FF2B5EF4-FFF2-40B4-BE49-F238E27FC236}">
                <a16:creationId xmlns:a16="http://schemas.microsoft.com/office/drawing/2014/main" id="{0A486E04-BD19-0754-A5E1-1A72C1E3F1EB}"/>
              </a:ext>
            </a:extLst>
          </p:cNvPr>
          <p:cNvSpPr>
            <a:spLocks noGrp="1"/>
          </p:cNvSpPr>
          <p:nvPr>
            <p:ph idx="1"/>
          </p:nvPr>
        </p:nvSpPr>
        <p:spPr>
          <a:xfrm>
            <a:off x="838200" y="1495425"/>
            <a:ext cx="10515600" cy="4681538"/>
          </a:xfrm>
        </p:spPr>
        <p:txBody>
          <a:bodyPr/>
          <a:lstStyle/>
          <a:p>
            <a:pPr marL="0" indent="0">
              <a:buNone/>
            </a:pPr>
            <a:r>
              <a:rPr kumimoji="1" lang="ja-JP" altLang="en-US" dirty="0"/>
              <a:t>ネットワークの構造</a:t>
            </a:r>
          </a:p>
        </p:txBody>
      </p:sp>
      <p:sp>
        <p:nvSpPr>
          <p:cNvPr id="6" name="四角形: 角を丸くする 5">
            <a:extLst>
              <a:ext uri="{FF2B5EF4-FFF2-40B4-BE49-F238E27FC236}">
                <a16:creationId xmlns:a16="http://schemas.microsoft.com/office/drawing/2014/main" id="{E4DBB6FD-AAB7-B08D-0D6C-D165AFE132FF}"/>
              </a:ext>
            </a:extLst>
          </p:cNvPr>
          <p:cNvSpPr/>
          <p:nvPr/>
        </p:nvSpPr>
        <p:spPr>
          <a:xfrm>
            <a:off x="1143000" y="2075934"/>
            <a:ext cx="9648825" cy="4351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9B7106C4-4E54-8AFB-3A9A-CDCE66A6835D}"/>
              </a:ext>
            </a:extLst>
          </p:cNvPr>
          <p:cNvSpPr txBox="1"/>
          <p:nvPr/>
        </p:nvSpPr>
        <p:spPr>
          <a:xfrm>
            <a:off x="1552576" y="2084667"/>
            <a:ext cx="2247900" cy="369332"/>
          </a:xfrm>
          <a:prstGeom prst="rect">
            <a:avLst/>
          </a:prstGeom>
          <a:solidFill>
            <a:srgbClr val="FF0000"/>
          </a:solidFill>
        </p:spPr>
        <p:txBody>
          <a:bodyPr wrap="square" rtlCol="0">
            <a:spAutoFit/>
          </a:bodyPr>
          <a:lstStyle/>
          <a:p>
            <a:r>
              <a:rPr kumimoji="1" lang="ja-JP" altLang="en-US" dirty="0"/>
              <a:t>全結合層 </a:t>
            </a:r>
            <a:r>
              <a:rPr kumimoji="1" lang="en-US" altLang="ja-JP" dirty="0" err="1"/>
              <a:t>nn.Linear</a:t>
            </a:r>
            <a:endParaRPr kumimoji="1" lang="ja-JP" altLang="en-US" dirty="0"/>
          </a:p>
        </p:txBody>
      </p:sp>
      <p:sp>
        <p:nvSpPr>
          <p:cNvPr id="8" name="四角形: 角を丸くする 7">
            <a:extLst>
              <a:ext uri="{FF2B5EF4-FFF2-40B4-BE49-F238E27FC236}">
                <a16:creationId xmlns:a16="http://schemas.microsoft.com/office/drawing/2014/main" id="{76F96E20-0DEB-ECE5-9F90-A86D140560CB}"/>
              </a:ext>
            </a:extLst>
          </p:cNvPr>
          <p:cNvSpPr/>
          <p:nvPr/>
        </p:nvSpPr>
        <p:spPr>
          <a:xfrm>
            <a:off x="2133600" y="2941082"/>
            <a:ext cx="8724900" cy="355179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A2B59FB-0155-564F-4B4C-A2645AE3C4C4}"/>
              </a:ext>
            </a:extLst>
          </p:cNvPr>
          <p:cNvSpPr/>
          <p:nvPr/>
        </p:nvSpPr>
        <p:spPr>
          <a:xfrm>
            <a:off x="2266951" y="2987874"/>
            <a:ext cx="2743200" cy="336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活性化関数</a:t>
            </a:r>
            <a:r>
              <a:rPr kumimoji="1" lang="en-US" altLang="ja-JP" dirty="0" err="1"/>
              <a:t>F.relu</a:t>
            </a:r>
            <a:endParaRPr kumimoji="1" lang="ja-JP" altLang="en-US" dirty="0"/>
          </a:p>
        </p:txBody>
      </p:sp>
      <p:sp>
        <p:nvSpPr>
          <p:cNvPr id="10" name="四角形: 角を丸くする 9">
            <a:extLst>
              <a:ext uri="{FF2B5EF4-FFF2-40B4-BE49-F238E27FC236}">
                <a16:creationId xmlns:a16="http://schemas.microsoft.com/office/drawing/2014/main" id="{6845FE0B-3158-17F2-A129-3C76C955E4D3}"/>
              </a:ext>
            </a:extLst>
          </p:cNvPr>
          <p:cNvSpPr/>
          <p:nvPr/>
        </p:nvSpPr>
        <p:spPr>
          <a:xfrm>
            <a:off x="3371850" y="3558421"/>
            <a:ext cx="7419975" cy="2943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E18C942-C946-FD6F-2D5D-D11AACA42333}"/>
              </a:ext>
            </a:extLst>
          </p:cNvPr>
          <p:cNvSpPr/>
          <p:nvPr/>
        </p:nvSpPr>
        <p:spPr>
          <a:xfrm>
            <a:off x="3800476" y="3645180"/>
            <a:ext cx="2419350" cy="4558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全結合層</a:t>
            </a:r>
            <a:r>
              <a:rPr kumimoji="1" lang="en-US" altLang="ja-JP" dirty="0" err="1"/>
              <a:t>nn.Linear</a:t>
            </a:r>
            <a:endParaRPr kumimoji="1" lang="ja-JP" altLang="en-US" dirty="0"/>
          </a:p>
        </p:txBody>
      </p:sp>
    </p:spTree>
    <p:extLst>
      <p:ext uri="{BB962C8B-B14F-4D97-AF65-F5344CB8AC3E}">
        <p14:creationId xmlns:p14="http://schemas.microsoft.com/office/powerpoint/2010/main" val="393766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E06B321-5773-4317-267A-80065D886F27}"/>
              </a:ext>
            </a:extLst>
          </p:cNvPr>
          <p:cNvSpPr>
            <a:spLocks noGrp="1"/>
          </p:cNvSpPr>
          <p:nvPr>
            <p:ph idx="1"/>
          </p:nvPr>
        </p:nvSpPr>
        <p:spPr>
          <a:xfrm>
            <a:off x="838200" y="482599"/>
            <a:ext cx="10706100" cy="5775325"/>
          </a:xfrm>
        </p:spPr>
        <p:txBody>
          <a:bodyPr/>
          <a:lstStyle/>
          <a:p>
            <a:pPr marL="0" indent="0">
              <a:buNone/>
            </a:pPr>
            <a:r>
              <a:rPr kumimoji="1" lang="ja-JP" altLang="en-US" dirty="0"/>
              <a:t>      ニューラルネットワークのハイパーパラメータを設定</a:t>
            </a:r>
            <a:endParaRPr kumimoji="1" lang="en-US" altLang="ja-JP" dirty="0"/>
          </a:p>
          <a:p>
            <a:pPr marL="0" indent="0">
              <a:buNone/>
            </a:pPr>
            <a:r>
              <a:rPr kumimoji="1" lang="ja-JP" altLang="en-US" dirty="0"/>
              <a:t>ヒトが設定するパラメータの事</a:t>
            </a:r>
            <a:r>
              <a:rPr kumimoji="1" lang="en-US" altLang="ja-JP" dirty="0"/>
              <a:t>=&gt;</a:t>
            </a:r>
            <a:r>
              <a:rPr kumimoji="1" lang="ja-JP" altLang="en-US" dirty="0"/>
              <a:t>「ハイパーパラメータ」という</a:t>
            </a:r>
            <a:endParaRPr kumimoji="1" lang="en-US" altLang="ja-JP" dirty="0"/>
          </a:p>
          <a:p>
            <a:pPr marL="0" indent="0">
              <a:buNone/>
            </a:pPr>
            <a:r>
              <a:rPr kumimoji="1" lang="ja-JP" altLang="en-US" dirty="0"/>
              <a:t>                                      </a:t>
            </a:r>
            <a:r>
              <a:rPr kumimoji="1" lang="en-US" altLang="ja-JP" dirty="0"/>
              <a:t>~</a:t>
            </a:r>
            <a:r>
              <a:rPr kumimoji="1" lang="ja-JP" altLang="en-US" dirty="0"/>
              <a:t>パラメータの設定</a:t>
            </a:r>
            <a:r>
              <a:rPr kumimoji="1" lang="en-US" altLang="ja-JP" dirty="0"/>
              <a:t>~</a:t>
            </a:r>
          </a:p>
          <a:p>
            <a:pPr marL="0" indent="0">
              <a:buNone/>
            </a:pPr>
            <a:r>
              <a:rPr kumimoji="1" lang="ja-JP" altLang="en-US" dirty="0"/>
              <a:t>アヤメの特徴量を</a:t>
            </a:r>
            <a:r>
              <a:rPr kumimoji="1" lang="en-US" altLang="ja-JP" dirty="0"/>
              <a:t>1</a:t>
            </a:r>
            <a:r>
              <a:rPr kumimoji="1" lang="ja-JP" altLang="en-US" dirty="0"/>
              <a:t>つのデータに対して</a:t>
            </a:r>
            <a:r>
              <a:rPr kumimoji="1" lang="en-US" altLang="ja-JP" dirty="0"/>
              <a:t>4</a:t>
            </a:r>
            <a:r>
              <a:rPr kumimoji="1" lang="ja-JP" altLang="en-US" dirty="0"/>
              <a:t>種類だから</a:t>
            </a:r>
            <a:endParaRPr kumimoji="1" lang="en-US" altLang="ja-JP" dirty="0"/>
          </a:p>
          <a:p>
            <a:pPr marL="0" indent="0">
              <a:buNone/>
            </a:pPr>
            <a:r>
              <a:rPr kumimoji="1" lang="ja-JP" altLang="en-US" dirty="0"/>
              <a:t>入力次元</a:t>
            </a:r>
            <a:r>
              <a:rPr kumimoji="1" lang="en-US" altLang="ja-JP" dirty="0"/>
              <a:t>=&gt;</a:t>
            </a:r>
            <a:r>
              <a:rPr kumimoji="1" lang="en-US" altLang="ja-JP" dirty="0" err="1"/>
              <a:t>D_in</a:t>
            </a:r>
            <a:r>
              <a:rPr kumimoji="1" lang="en-US" altLang="ja-JP" dirty="0"/>
              <a:t>(=4)</a:t>
            </a:r>
          </a:p>
          <a:p>
            <a:pPr marL="0" indent="0">
              <a:buNone/>
            </a:pPr>
            <a:r>
              <a:rPr lang="en-US" altLang="ja-JP" dirty="0"/>
              <a:t>3</a:t>
            </a:r>
            <a:r>
              <a:rPr lang="ja-JP" altLang="en-US" dirty="0"/>
              <a:t>種類の品種を推定するため出力次元</a:t>
            </a:r>
            <a:r>
              <a:rPr lang="en-US" altLang="ja-JP" dirty="0" err="1"/>
              <a:t>D_out</a:t>
            </a:r>
            <a:r>
              <a:rPr lang="ja-JP" altLang="en-US" dirty="0"/>
              <a:t>は</a:t>
            </a:r>
            <a:r>
              <a:rPr lang="en-US" altLang="ja-JP" dirty="0"/>
              <a:t>3</a:t>
            </a:r>
          </a:p>
          <a:p>
            <a:pPr marL="0" indent="0">
              <a:buNone/>
            </a:pPr>
            <a:r>
              <a:rPr kumimoji="1" lang="ja-JP" altLang="en-US" dirty="0"/>
              <a:t>隠れ層の横の広がりを決める隠れ層の次元</a:t>
            </a:r>
            <a:r>
              <a:rPr kumimoji="1" lang="en-US" altLang="ja-JP" dirty="0"/>
              <a:t>H</a:t>
            </a:r>
            <a:r>
              <a:rPr kumimoji="1" lang="ja-JP" altLang="en-US" dirty="0"/>
              <a:t>は</a:t>
            </a:r>
            <a:r>
              <a:rPr kumimoji="1" lang="en-US" altLang="ja-JP" dirty="0"/>
              <a:t>,100</a:t>
            </a:r>
          </a:p>
          <a:p>
            <a:pPr marL="0" indent="0">
              <a:buNone/>
            </a:pPr>
            <a:r>
              <a:rPr kumimoji="1" lang="ja-JP" altLang="en-US" dirty="0"/>
              <a:t>学習回数は</a:t>
            </a:r>
            <a:r>
              <a:rPr kumimoji="1" lang="en-US" altLang="ja-JP" dirty="0"/>
              <a:t>100</a:t>
            </a:r>
            <a:r>
              <a:rPr kumimoji="1" lang="ja-JP" altLang="en-US" dirty="0"/>
              <a:t>回と設定する</a:t>
            </a:r>
            <a:r>
              <a:rPr kumimoji="1" lang="en-US" altLang="ja-JP" dirty="0"/>
              <a:t>.</a:t>
            </a:r>
          </a:p>
          <a:p>
            <a:pPr marL="0" indent="0">
              <a:buNone/>
            </a:pPr>
            <a:r>
              <a:rPr lang="en-US" altLang="ja-JP" dirty="0"/>
              <a:t>	</a:t>
            </a:r>
            <a:endParaRPr kumimoji="1" lang="en-US" altLang="ja-JP" dirty="0"/>
          </a:p>
        </p:txBody>
      </p:sp>
    </p:spTree>
    <p:extLst>
      <p:ext uri="{BB962C8B-B14F-4D97-AF65-F5344CB8AC3E}">
        <p14:creationId xmlns:p14="http://schemas.microsoft.com/office/powerpoint/2010/main" val="7218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01B1F17-C8BA-6990-AD75-E1AADE162D31}"/>
              </a:ext>
            </a:extLst>
          </p:cNvPr>
          <p:cNvSpPr>
            <a:spLocks noGrp="1"/>
          </p:cNvSpPr>
          <p:nvPr>
            <p:ph idx="1"/>
          </p:nvPr>
        </p:nvSpPr>
        <p:spPr>
          <a:xfrm>
            <a:off x="838200" y="606425"/>
            <a:ext cx="10515600" cy="5403850"/>
          </a:xfrm>
        </p:spPr>
        <p:txBody>
          <a:bodyPr/>
          <a:lstStyle/>
          <a:p>
            <a:pPr marL="0" indent="0" algn="ctr">
              <a:buNone/>
            </a:pPr>
            <a:r>
              <a:rPr kumimoji="1" lang="ja-JP" altLang="en-US" dirty="0"/>
              <a:t>定義したニューラルネットワークの読み込み</a:t>
            </a:r>
            <a:endParaRPr kumimoji="1" lang="en-US" altLang="ja-JP" dirty="0"/>
          </a:p>
          <a:p>
            <a:pPr marL="0" indent="0">
              <a:buNone/>
            </a:pPr>
            <a:r>
              <a:rPr lang="en-US" altLang="ja-JP" dirty="0"/>
              <a:t>	</a:t>
            </a:r>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a:t>
            </a:r>
            <a:r>
              <a:rPr kumimoji="1" lang="en-US" altLang="ja-JP" dirty="0"/>
              <a:t>1.CPU</a:t>
            </a:r>
            <a:r>
              <a:rPr kumimoji="1" lang="ja-JP" altLang="en-US" dirty="0"/>
              <a:t>と</a:t>
            </a:r>
            <a:r>
              <a:rPr kumimoji="1" lang="en-US" altLang="ja-JP" dirty="0"/>
              <a:t>GPU</a:t>
            </a:r>
            <a:r>
              <a:rPr kumimoji="1" lang="ja-JP" altLang="en-US" dirty="0"/>
              <a:t>」では</a:t>
            </a:r>
            <a:r>
              <a:rPr kumimoji="1" lang="en-US" altLang="ja-JP" dirty="0"/>
              <a:t>,if</a:t>
            </a:r>
            <a:r>
              <a:rPr kumimoji="1" lang="ja-JP" altLang="en-US" dirty="0"/>
              <a:t>文を使って</a:t>
            </a:r>
            <a:r>
              <a:rPr kumimoji="1" lang="en-US" altLang="ja-JP" dirty="0"/>
              <a:t>PC</a:t>
            </a:r>
            <a:r>
              <a:rPr kumimoji="1" lang="ja-JP" altLang="en-US" dirty="0"/>
              <a:t>の環境に合わせてどちらを使うのかを自動的に判断している</a:t>
            </a:r>
            <a:endParaRPr kumimoji="1" lang="en-US" altLang="ja-JP" dirty="0"/>
          </a:p>
          <a:p>
            <a:pPr marL="0" indent="0">
              <a:buNone/>
            </a:pPr>
            <a:r>
              <a:rPr kumimoji="1" lang="en-US" altLang="ja-JP" dirty="0"/>
              <a:t>GPU</a:t>
            </a:r>
            <a:r>
              <a:rPr kumimoji="1" lang="ja-JP" altLang="en-US" dirty="0"/>
              <a:t>環境がない人でもこのコマンドを実行することで</a:t>
            </a:r>
            <a:r>
              <a:rPr kumimoji="1" lang="en-US" altLang="ja-JP" dirty="0"/>
              <a:t>CPU</a:t>
            </a:r>
            <a:r>
              <a:rPr kumimoji="1" lang="ja-JP" altLang="en-US" dirty="0"/>
              <a:t>環境としてこの先を進めている</a:t>
            </a:r>
          </a:p>
        </p:txBody>
      </p:sp>
      <p:sp>
        <p:nvSpPr>
          <p:cNvPr id="4" name="テキスト ボックス 3">
            <a:extLst>
              <a:ext uri="{FF2B5EF4-FFF2-40B4-BE49-F238E27FC236}">
                <a16:creationId xmlns:a16="http://schemas.microsoft.com/office/drawing/2014/main" id="{789DD3FD-1D51-D4EB-8924-9285B7B2C121}"/>
              </a:ext>
            </a:extLst>
          </p:cNvPr>
          <p:cNvSpPr txBox="1"/>
          <p:nvPr/>
        </p:nvSpPr>
        <p:spPr>
          <a:xfrm>
            <a:off x="3657599" y="1543050"/>
            <a:ext cx="517207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en-US" altLang="ja-JP" dirty="0"/>
              <a:t>1.CPU</a:t>
            </a:r>
            <a:r>
              <a:rPr kumimoji="1" lang="ja-JP" altLang="en-US" dirty="0"/>
              <a:t>と</a:t>
            </a:r>
            <a:r>
              <a:rPr kumimoji="1" lang="en-US" altLang="ja-JP" dirty="0"/>
              <a:t>GPU</a:t>
            </a:r>
            <a:r>
              <a:rPr kumimoji="1" lang="ja-JP" altLang="en-US" dirty="0"/>
              <a:t>のどちらかを使うかを指定する</a:t>
            </a:r>
          </a:p>
        </p:txBody>
      </p:sp>
      <p:sp>
        <p:nvSpPr>
          <p:cNvPr id="5" name="テキスト ボックス 4">
            <a:extLst>
              <a:ext uri="{FF2B5EF4-FFF2-40B4-BE49-F238E27FC236}">
                <a16:creationId xmlns:a16="http://schemas.microsoft.com/office/drawing/2014/main" id="{5648EB60-4CE8-A394-A869-E5023649E8D1}"/>
              </a:ext>
            </a:extLst>
          </p:cNvPr>
          <p:cNvSpPr txBox="1"/>
          <p:nvPr/>
        </p:nvSpPr>
        <p:spPr>
          <a:xfrm>
            <a:off x="4476749" y="2900124"/>
            <a:ext cx="250507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ja-JP" dirty="0"/>
              <a:t>2.</a:t>
            </a:r>
            <a:r>
              <a:rPr lang="ja-JP" altLang="en-US" dirty="0"/>
              <a:t>デバイスの確認</a:t>
            </a:r>
            <a:endParaRPr kumimoji="1" lang="ja-JP" altLang="en-US" dirty="0"/>
          </a:p>
        </p:txBody>
      </p:sp>
      <p:sp>
        <p:nvSpPr>
          <p:cNvPr id="6" name="矢印: 下 5">
            <a:extLst>
              <a:ext uri="{FF2B5EF4-FFF2-40B4-BE49-F238E27FC236}">
                <a16:creationId xmlns:a16="http://schemas.microsoft.com/office/drawing/2014/main" id="{2AC4B6DF-A67F-C67A-F543-1E46383D0292}"/>
              </a:ext>
            </a:extLst>
          </p:cNvPr>
          <p:cNvSpPr/>
          <p:nvPr/>
        </p:nvSpPr>
        <p:spPr>
          <a:xfrm>
            <a:off x="4991100" y="1912382"/>
            <a:ext cx="1409700" cy="8689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2075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646303-DE7F-44D7-FB35-CB2F6B17B4D4}"/>
              </a:ext>
            </a:extLst>
          </p:cNvPr>
          <p:cNvSpPr>
            <a:spLocks noGrp="1"/>
          </p:cNvSpPr>
          <p:nvPr>
            <p:ph type="title"/>
          </p:nvPr>
        </p:nvSpPr>
        <p:spPr/>
        <p:txBody>
          <a:bodyPr/>
          <a:lstStyle/>
          <a:p>
            <a:r>
              <a:rPr lang="en-US" altLang="ja-JP" dirty="0"/>
              <a:t>		</a:t>
            </a:r>
            <a:r>
              <a:rPr lang="ja-JP" altLang="en-US" dirty="0"/>
              <a:t>損失関数と最適化関数の定義</a:t>
            </a:r>
            <a:endParaRPr kumimoji="1" lang="ja-JP" altLang="en-US" dirty="0"/>
          </a:p>
        </p:txBody>
      </p:sp>
      <p:sp>
        <p:nvSpPr>
          <p:cNvPr id="3" name="コンテンツ プレースホルダー 2">
            <a:extLst>
              <a:ext uri="{FF2B5EF4-FFF2-40B4-BE49-F238E27FC236}">
                <a16:creationId xmlns:a16="http://schemas.microsoft.com/office/drawing/2014/main" id="{A2610BF0-DB41-E52B-4223-5AC1B3803F25}"/>
              </a:ext>
            </a:extLst>
          </p:cNvPr>
          <p:cNvSpPr>
            <a:spLocks noGrp="1"/>
          </p:cNvSpPr>
          <p:nvPr>
            <p:ph idx="1"/>
          </p:nvPr>
        </p:nvSpPr>
        <p:spPr/>
        <p:txBody>
          <a:bodyPr/>
          <a:lstStyle/>
          <a:p>
            <a:pPr marL="0" indent="0" algn="ctr">
              <a:buNone/>
            </a:pPr>
            <a:r>
              <a:rPr kumimoji="1" lang="ja-JP" altLang="en-US" dirty="0"/>
              <a:t>最後に</a:t>
            </a:r>
            <a:r>
              <a:rPr kumimoji="1" lang="en-US" altLang="ja-JP" dirty="0"/>
              <a:t>,</a:t>
            </a:r>
            <a:r>
              <a:rPr kumimoji="1" lang="ja-JP" altLang="en-US" dirty="0"/>
              <a:t>損失関数と最適化関数を定義</a:t>
            </a:r>
            <a:r>
              <a:rPr kumimoji="1" lang="en-US" altLang="ja-JP" dirty="0"/>
              <a:t>.</a:t>
            </a:r>
          </a:p>
          <a:p>
            <a:pPr marL="0" indent="0">
              <a:buNone/>
            </a:pPr>
            <a:endParaRPr kumimoji="1" lang="en-US" altLang="ja-JP" dirty="0"/>
          </a:p>
          <a:p>
            <a:pPr marL="0" indent="0">
              <a:buNone/>
            </a:pPr>
            <a:endParaRPr lang="en-US" altLang="ja-JP" dirty="0"/>
          </a:p>
          <a:p>
            <a:pPr marL="0" indent="0">
              <a:buNone/>
            </a:pPr>
            <a:endParaRPr lang="en-US" altLang="ja-JP" dirty="0"/>
          </a:p>
          <a:p>
            <a:pPr marL="0" indent="0" algn="ctr">
              <a:buNone/>
            </a:pPr>
            <a:endParaRPr lang="en-US" altLang="ja-JP" dirty="0"/>
          </a:p>
          <a:p>
            <a:pPr marL="0" indent="0" algn="ctr">
              <a:buNone/>
            </a:pPr>
            <a:r>
              <a:rPr lang="ja-JP" altLang="en-US" dirty="0"/>
              <a:t>損失関数では</a:t>
            </a:r>
            <a:r>
              <a:rPr lang="en-US" altLang="ja-JP" dirty="0"/>
              <a:t>,</a:t>
            </a:r>
            <a:r>
              <a:rPr lang="en-US" altLang="ja-JP" dirty="0" err="1"/>
              <a:t>nn.CrossEntropyLoss</a:t>
            </a:r>
            <a:r>
              <a:rPr lang="ja-JP" altLang="en-US" dirty="0"/>
              <a:t>を用いる</a:t>
            </a:r>
            <a:r>
              <a:rPr lang="en-US" altLang="ja-JP" dirty="0"/>
              <a:t>.</a:t>
            </a:r>
          </a:p>
          <a:p>
            <a:pPr marL="0" indent="0" algn="ctr">
              <a:buNone/>
            </a:pPr>
            <a:r>
              <a:rPr lang="ja-JP" altLang="en-US" dirty="0"/>
              <a:t>最適化関数は</a:t>
            </a:r>
            <a:r>
              <a:rPr lang="en-US" altLang="ja-JP" dirty="0"/>
              <a:t>,Adam(</a:t>
            </a:r>
            <a:r>
              <a:rPr lang="en-US" altLang="ja-JP" dirty="0" err="1"/>
              <a:t>option.Adam</a:t>
            </a:r>
            <a:r>
              <a:rPr lang="en-US" altLang="ja-JP" dirty="0"/>
              <a:t>)</a:t>
            </a:r>
            <a:r>
              <a:rPr lang="ja-JP" altLang="en-US" dirty="0"/>
              <a:t>に設定する</a:t>
            </a:r>
            <a:endParaRPr lang="en-US" altLang="ja-JP" dirty="0"/>
          </a:p>
          <a:p>
            <a:pPr marL="0" indent="0">
              <a:buNone/>
            </a:pPr>
            <a:r>
              <a:rPr kumimoji="1" lang="ja-JP" altLang="en-US" dirty="0"/>
              <a:t>これで学習準備は完了</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6EDD2B95-A0C1-108B-3D40-E9624EB8EF72}"/>
              </a:ext>
            </a:extLst>
          </p:cNvPr>
          <p:cNvSpPr txBox="1"/>
          <p:nvPr/>
        </p:nvSpPr>
        <p:spPr>
          <a:xfrm>
            <a:off x="5429250" y="2350334"/>
            <a:ext cx="2019300" cy="369332"/>
          </a:xfrm>
          <a:prstGeom prst="rect">
            <a:avLst/>
          </a:prstGeom>
          <a:solidFill>
            <a:schemeClr val="accent1">
              <a:lumMod val="60000"/>
              <a:lumOff val="40000"/>
            </a:schemeClr>
          </a:solidFill>
        </p:spPr>
        <p:txBody>
          <a:bodyPr wrap="square" rtlCol="0">
            <a:spAutoFit/>
          </a:bodyPr>
          <a:lstStyle/>
          <a:p>
            <a:r>
              <a:rPr kumimoji="1" lang="en-US" altLang="ja-JP" dirty="0"/>
              <a:t>1.</a:t>
            </a:r>
            <a:r>
              <a:rPr kumimoji="1" lang="ja-JP" altLang="en-US" dirty="0"/>
              <a:t>損失関数の定義</a:t>
            </a:r>
          </a:p>
        </p:txBody>
      </p:sp>
      <p:sp>
        <p:nvSpPr>
          <p:cNvPr id="7" name="矢印: 下 6">
            <a:extLst>
              <a:ext uri="{FF2B5EF4-FFF2-40B4-BE49-F238E27FC236}">
                <a16:creationId xmlns:a16="http://schemas.microsoft.com/office/drawing/2014/main" id="{4FB29D33-82E1-6512-755B-F3186F339829}"/>
              </a:ext>
            </a:extLst>
          </p:cNvPr>
          <p:cNvSpPr/>
          <p:nvPr/>
        </p:nvSpPr>
        <p:spPr>
          <a:xfrm>
            <a:off x="6096000" y="2801741"/>
            <a:ext cx="647700" cy="585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26EB459-7B0F-60CC-D075-1F6FB13A87B9}"/>
              </a:ext>
            </a:extLst>
          </p:cNvPr>
          <p:cNvSpPr txBox="1"/>
          <p:nvPr/>
        </p:nvSpPr>
        <p:spPr>
          <a:xfrm>
            <a:off x="5429250" y="3393878"/>
            <a:ext cx="2228850" cy="369332"/>
          </a:xfrm>
          <a:prstGeom prst="rect">
            <a:avLst/>
          </a:prstGeom>
          <a:solidFill>
            <a:schemeClr val="accent1">
              <a:lumMod val="60000"/>
              <a:lumOff val="40000"/>
            </a:schemeClr>
          </a:solidFill>
        </p:spPr>
        <p:txBody>
          <a:bodyPr wrap="square" rtlCol="0">
            <a:spAutoFit/>
          </a:bodyPr>
          <a:lstStyle/>
          <a:p>
            <a:r>
              <a:rPr kumimoji="1" lang="en-US" altLang="ja-JP" dirty="0"/>
              <a:t>2.</a:t>
            </a:r>
            <a:r>
              <a:rPr lang="ja-JP" altLang="en-US" dirty="0"/>
              <a:t>最適化関数の定義</a:t>
            </a:r>
            <a:endParaRPr kumimoji="1" lang="ja-JP" altLang="en-US" dirty="0"/>
          </a:p>
        </p:txBody>
      </p:sp>
    </p:spTree>
    <p:extLst>
      <p:ext uri="{BB962C8B-B14F-4D97-AF65-F5344CB8AC3E}">
        <p14:creationId xmlns:p14="http://schemas.microsoft.com/office/powerpoint/2010/main" val="35728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8DF6F-9589-8536-6836-04F1E0B6A703}"/>
              </a:ext>
            </a:extLst>
          </p:cNvPr>
          <p:cNvSpPr>
            <a:spLocks noGrp="1"/>
          </p:cNvSpPr>
          <p:nvPr>
            <p:ph type="title"/>
          </p:nvPr>
        </p:nvSpPr>
        <p:spPr/>
        <p:txBody>
          <a:bodyPr/>
          <a:lstStyle/>
          <a:p>
            <a:pPr algn="ctr"/>
            <a:r>
              <a:rPr kumimoji="1" lang="ja-JP" altLang="en-US" dirty="0"/>
              <a:t>学習</a:t>
            </a:r>
          </a:p>
        </p:txBody>
      </p:sp>
      <p:sp>
        <p:nvSpPr>
          <p:cNvPr id="3" name="コンテンツ プレースホルダー 2">
            <a:extLst>
              <a:ext uri="{FF2B5EF4-FFF2-40B4-BE49-F238E27FC236}">
                <a16:creationId xmlns:a16="http://schemas.microsoft.com/office/drawing/2014/main" id="{1A375260-1319-12C4-5259-69315FE0FD49}"/>
              </a:ext>
            </a:extLst>
          </p:cNvPr>
          <p:cNvSpPr>
            <a:spLocks noGrp="1"/>
          </p:cNvSpPr>
          <p:nvPr>
            <p:ph idx="1"/>
          </p:nvPr>
        </p:nvSpPr>
        <p:spPr/>
        <p:txBody>
          <a:bodyPr/>
          <a:lstStyle/>
          <a:p>
            <a:r>
              <a:rPr kumimoji="1" lang="ja-JP" altLang="en-US" dirty="0"/>
              <a:t>学習と評価はニューラルネットワークのモードを切り替える必要がある</a:t>
            </a:r>
            <a:r>
              <a:rPr kumimoji="1" lang="en-US" altLang="ja-JP" dirty="0"/>
              <a:t>.</a:t>
            </a:r>
          </a:p>
          <a:p>
            <a:r>
              <a:rPr lang="ja-JP" altLang="en-US" dirty="0"/>
              <a:t>機会学習では</a:t>
            </a:r>
            <a:r>
              <a:rPr lang="en-US" altLang="ja-JP" dirty="0"/>
              <a:t>,</a:t>
            </a:r>
            <a:r>
              <a:rPr lang="ja-JP" altLang="en-US" dirty="0"/>
              <a:t>過学習を抑える層として学習時に</a:t>
            </a:r>
            <a:r>
              <a:rPr lang="en-US" altLang="ja-JP" dirty="0" err="1"/>
              <a:t>nn.train</a:t>
            </a:r>
            <a:r>
              <a:rPr lang="en-US" altLang="ja-JP" dirty="0"/>
              <a:t>()</a:t>
            </a:r>
            <a:r>
              <a:rPr lang="ja-JP" altLang="en-US" dirty="0"/>
              <a:t>を</a:t>
            </a:r>
            <a:r>
              <a:rPr lang="en-US" altLang="ja-JP" dirty="0"/>
              <a:t>ON,</a:t>
            </a:r>
          </a:p>
          <a:p>
            <a:pPr marL="0" indent="0">
              <a:buNone/>
            </a:pPr>
            <a:r>
              <a:rPr lang="ja-JP" altLang="en-US" dirty="0"/>
              <a:t>評価時</a:t>
            </a:r>
            <a:r>
              <a:rPr lang="en-US" altLang="ja-JP" dirty="0" err="1"/>
              <a:t>net.train</a:t>
            </a:r>
            <a:r>
              <a:rPr lang="en-US" altLang="ja-JP" dirty="0"/>
              <a:t>()</a:t>
            </a:r>
            <a:r>
              <a:rPr lang="ja-JP" altLang="en-US" dirty="0"/>
              <a:t>に</a:t>
            </a:r>
            <a:r>
              <a:rPr lang="en-US" altLang="ja-JP" dirty="0"/>
              <a:t>OFF</a:t>
            </a:r>
            <a:r>
              <a:rPr lang="ja-JP" altLang="en-US" dirty="0"/>
              <a:t>にすることができる</a:t>
            </a:r>
            <a:endParaRPr lang="en-US" altLang="ja-JP" dirty="0"/>
          </a:p>
          <a:p>
            <a:pPr marL="0" indent="0">
              <a:buNone/>
            </a:pPr>
            <a:r>
              <a:rPr lang="ja-JP" altLang="en-US" dirty="0"/>
              <a:t>・評価パートでは</a:t>
            </a:r>
            <a:r>
              <a:rPr lang="en-US" altLang="ja-JP" dirty="0"/>
              <a:t>,</a:t>
            </a:r>
            <a:r>
              <a:rPr lang="ja-JP" altLang="en-US" dirty="0"/>
              <a:t>ネットワークのパラメータを更新する必要がないため</a:t>
            </a:r>
            <a:r>
              <a:rPr lang="en-US" altLang="ja-JP" dirty="0"/>
              <a:t>,</a:t>
            </a:r>
            <a:r>
              <a:rPr lang="ja-JP" altLang="en-US" dirty="0"/>
              <a:t>勾配やパラメータの更新は必要はない</a:t>
            </a:r>
            <a:endParaRPr lang="en-US" altLang="ja-JP" dirty="0"/>
          </a:p>
        </p:txBody>
      </p:sp>
    </p:spTree>
    <p:extLst>
      <p:ext uri="{BB962C8B-B14F-4D97-AF65-F5344CB8AC3E}">
        <p14:creationId xmlns:p14="http://schemas.microsoft.com/office/powerpoint/2010/main" val="376048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753BD43-C408-FBFC-1E0F-C08B83149208}"/>
              </a:ext>
            </a:extLst>
          </p:cNvPr>
          <p:cNvSpPr>
            <a:spLocks noGrp="1"/>
          </p:cNvSpPr>
          <p:nvPr>
            <p:ph idx="1"/>
          </p:nvPr>
        </p:nvSpPr>
        <p:spPr>
          <a:xfrm>
            <a:off x="295275" y="538810"/>
            <a:ext cx="11504409" cy="6080522"/>
          </a:xfrm>
        </p:spPr>
        <p:txBody>
          <a:bodyPr/>
          <a:lstStyle/>
          <a:p>
            <a:pPr marL="0" indent="0" algn="ctr">
              <a:buNone/>
            </a:pPr>
            <a:r>
              <a:rPr kumimoji="1" lang="ja-JP" altLang="en-US" dirty="0"/>
              <a:t>学習パート</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000" dirty="0"/>
              <a:t>　</a:t>
            </a:r>
            <a:endParaRPr lang="en-US" altLang="ja-JP" sz="2000" dirty="0"/>
          </a:p>
          <a:p>
            <a:pPr marL="0" indent="0" algn="ctr">
              <a:buNone/>
            </a:pPr>
            <a:r>
              <a:rPr kumimoji="1" lang="ja-JP" altLang="en-US" sz="2400" dirty="0"/>
              <a:t>評価パートの流れ</a:t>
            </a:r>
            <a:endParaRPr kumimoji="1" lang="en-US" altLang="ja-JP" sz="2400" dirty="0"/>
          </a:p>
          <a:p>
            <a:pPr marL="0" indent="0">
              <a:buNone/>
            </a:pPr>
            <a:endParaRPr kumimoji="1" lang="ja-JP" altLang="en-US" dirty="0"/>
          </a:p>
        </p:txBody>
      </p:sp>
      <p:sp>
        <p:nvSpPr>
          <p:cNvPr id="4" name="テキスト ボックス 3">
            <a:extLst>
              <a:ext uri="{FF2B5EF4-FFF2-40B4-BE49-F238E27FC236}">
                <a16:creationId xmlns:a16="http://schemas.microsoft.com/office/drawing/2014/main" id="{DD879295-5901-F11E-714C-4C911346E4A1}"/>
              </a:ext>
            </a:extLst>
          </p:cNvPr>
          <p:cNvSpPr txBox="1"/>
          <p:nvPr/>
        </p:nvSpPr>
        <p:spPr>
          <a:xfrm>
            <a:off x="702467" y="951919"/>
            <a:ext cx="2990852" cy="646331"/>
          </a:xfrm>
          <a:prstGeom prst="rect">
            <a:avLst/>
          </a:prstGeom>
          <a:solidFill>
            <a:schemeClr val="accent1">
              <a:lumMod val="60000"/>
              <a:lumOff val="40000"/>
            </a:schemeClr>
          </a:solidFill>
        </p:spPr>
        <p:txBody>
          <a:bodyPr wrap="square" rtlCol="0">
            <a:spAutoFit/>
          </a:bodyPr>
          <a:lstStyle/>
          <a:p>
            <a:r>
              <a:rPr kumimoji="1" lang="en-US" altLang="ja-JP" dirty="0"/>
              <a:t>1.</a:t>
            </a:r>
            <a:r>
              <a:rPr kumimoji="1" lang="ja-JP" altLang="en-US" dirty="0"/>
              <a:t>ニューラルネットワークを学習するモデルに設定</a:t>
            </a:r>
          </a:p>
        </p:txBody>
      </p:sp>
      <p:sp>
        <p:nvSpPr>
          <p:cNvPr id="6" name="矢印: 右 5">
            <a:extLst>
              <a:ext uri="{FF2B5EF4-FFF2-40B4-BE49-F238E27FC236}">
                <a16:creationId xmlns:a16="http://schemas.microsoft.com/office/drawing/2014/main" id="{1AD0E0B3-73EB-EC3B-4E57-8EBB12341E5E}"/>
              </a:ext>
            </a:extLst>
          </p:cNvPr>
          <p:cNvSpPr/>
          <p:nvPr/>
        </p:nvSpPr>
        <p:spPr>
          <a:xfrm>
            <a:off x="3727845" y="1073005"/>
            <a:ext cx="821529" cy="55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7117E23-7E7D-789A-D791-2C1A4C138A8D}"/>
              </a:ext>
            </a:extLst>
          </p:cNvPr>
          <p:cNvSpPr txBox="1"/>
          <p:nvPr/>
        </p:nvSpPr>
        <p:spPr>
          <a:xfrm>
            <a:off x="6980639" y="1086534"/>
            <a:ext cx="2019300" cy="646331"/>
          </a:xfrm>
          <a:prstGeom prst="rect">
            <a:avLst/>
          </a:prstGeom>
          <a:solidFill>
            <a:schemeClr val="accent1">
              <a:lumMod val="60000"/>
              <a:lumOff val="40000"/>
            </a:schemeClr>
          </a:solidFill>
        </p:spPr>
        <p:txBody>
          <a:bodyPr wrap="square" rtlCol="0">
            <a:spAutoFit/>
          </a:bodyPr>
          <a:lstStyle/>
          <a:p>
            <a:r>
              <a:rPr kumimoji="1" lang="en-US" altLang="ja-JP" dirty="0"/>
              <a:t>2.Temsor</a:t>
            </a:r>
            <a:r>
              <a:rPr kumimoji="1" lang="ja-JP" altLang="en-US" dirty="0"/>
              <a:t>を</a:t>
            </a:r>
            <a:r>
              <a:rPr kumimoji="1" lang="en-US" altLang="ja-JP" dirty="0"/>
              <a:t>GPU</a:t>
            </a:r>
            <a:r>
              <a:rPr kumimoji="1" lang="ja-JP" altLang="en-US" dirty="0"/>
              <a:t>に転送</a:t>
            </a:r>
          </a:p>
        </p:txBody>
      </p:sp>
      <p:sp>
        <p:nvSpPr>
          <p:cNvPr id="8" name="矢印: 右 7">
            <a:extLst>
              <a:ext uri="{FF2B5EF4-FFF2-40B4-BE49-F238E27FC236}">
                <a16:creationId xmlns:a16="http://schemas.microsoft.com/office/drawing/2014/main" id="{25BF1DE7-D62D-67FA-64FF-383EB1168D53}"/>
              </a:ext>
            </a:extLst>
          </p:cNvPr>
          <p:cNvSpPr/>
          <p:nvPr/>
        </p:nvSpPr>
        <p:spPr>
          <a:xfrm>
            <a:off x="8977313" y="1147835"/>
            <a:ext cx="1023938" cy="552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4DAFB15-7A20-E33E-3472-7E9669BFB486}"/>
              </a:ext>
            </a:extLst>
          </p:cNvPr>
          <p:cNvSpPr txBox="1"/>
          <p:nvPr/>
        </p:nvSpPr>
        <p:spPr>
          <a:xfrm>
            <a:off x="9948864" y="1225033"/>
            <a:ext cx="1762125" cy="369332"/>
          </a:xfrm>
          <a:prstGeom prst="rect">
            <a:avLst/>
          </a:prstGeom>
          <a:solidFill>
            <a:schemeClr val="accent1">
              <a:lumMod val="60000"/>
              <a:lumOff val="40000"/>
            </a:schemeClr>
          </a:solidFill>
        </p:spPr>
        <p:txBody>
          <a:bodyPr wrap="square" rtlCol="0">
            <a:spAutoFit/>
          </a:bodyPr>
          <a:lstStyle/>
          <a:p>
            <a:r>
              <a:rPr kumimoji="1" lang="en-US" altLang="ja-JP" dirty="0"/>
              <a:t>3.</a:t>
            </a:r>
            <a:r>
              <a:rPr kumimoji="1" lang="ja-JP" altLang="en-US" dirty="0"/>
              <a:t>勾配を初期化</a:t>
            </a:r>
          </a:p>
        </p:txBody>
      </p:sp>
      <p:sp>
        <p:nvSpPr>
          <p:cNvPr id="10" name="矢印: 右 9">
            <a:extLst>
              <a:ext uri="{FF2B5EF4-FFF2-40B4-BE49-F238E27FC236}">
                <a16:creationId xmlns:a16="http://schemas.microsoft.com/office/drawing/2014/main" id="{15E87311-36D6-9199-1D44-1FB40FC646C0}"/>
              </a:ext>
            </a:extLst>
          </p:cNvPr>
          <p:cNvSpPr/>
          <p:nvPr/>
        </p:nvSpPr>
        <p:spPr>
          <a:xfrm>
            <a:off x="728661" y="1876978"/>
            <a:ext cx="938213" cy="781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933B966-E7CB-883F-361A-E695324E7BDB}"/>
              </a:ext>
            </a:extLst>
          </p:cNvPr>
          <p:cNvSpPr txBox="1"/>
          <p:nvPr/>
        </p:nvSpPr>
        <p:spPr>
          <a:xfrm>
            <a:off x="1649014" y="1944271"/>
            <a:ext cx="2019300" cy="646331"/>
          </a:xfrm>
          <a:prstGeom prst="rect">
            <a:avLst/>
          </a:prstGeom>
          <a:solidFill>
            <a:schemeClr val="accent1">
              <a:lumMod val="60000"/>
              <a:lumOff val="40000"/>
            </a:schemeClr>
          </a:solidFill>
        </p:spPr>
        <p:txBody>
          <a:bodyPr wrap="square" rtlCol="0">
            <a:spAutoFit/>
          </a:bodyPr>
          <a:lstStyle/>
          <a:p>
            <a:r>
              <a:rPr kumimoji="1" lang="en-US" altLang="ja-JP" dirty="0"/>
              <a:t>4.</a:t>
            </a:r>
            <a:r>
              <a:rPr kumimoji="1" lang="ja-JP" altLang="en-US" dirty="0"/>
              <a:t>データを入力して予測値を計算</a:t>
            </a:r>
          </a:p>
        </p:txBody>
      </p:sp>
      <p:sp>
        <p:nvSpPr>
          <p:cNvPr id="12" name="テキスト ボックス 11">
            <a:extLst>
              <a:ext uri="{FF2B5EF4-FFF2-40B4-BE49-F238E27FC236}">
                <a16:creationId xmlns:a16="http://schemas.microsoft.com/office/drawing/2014/main" id="{C12CCC6F-627E-B84C-0B13-B8D81548238D}"/>
              </a:ext>
            </a:extLst>
          </p:cNvPr>
          <p:cNvSpPr txBox="1"/>
          <p:nvPr/>
        </p:nvSpPr>
        <p:spPr>
          <a:xfrm>
            <a:off x="4617241" y="2132793"/>
            <a:ext cx="2019300" cy="369332"/>
          </a:xfrm>
          <a:prstGeom prst="rect">
            <a:avLst/>
          </a:prstGeom>
          <a:solidFill>
            <a:schemeClr val="accent1">
              <a:lumMod val="60000"/>
              <a:lumOff val="40000"/>
            </a:schemeClr>
          </a:solidFill>
        </p:spPr>
        <p:txBody>
          <a:bodyPr wrap="square" rtlCol="0">
            <a:spAutoFit/>
          </a:bodyPr>
          <a:lstStyle/>
          <a:p>
            <a:r>
              <a:rPr kumimoji="1" lang="en-US" altLang="ja-JP" dirty="0"/>
              <a:t>5.</a:t>
            </a:r>
            <a:r>
              <a:rPr kumimoji="1" lang="ja-JP" altLang="en-US" dirty="0"/>
              <a:t>損失を計算</a:t>
            </a:r>
          </a:p>
        </p:txBody>
      </p:sp>
      <p:sp>
        <p:nvSpPr>
          <p:cNvPr id="13" name="テキスト ボックス 12">
            <a:extLst>
              <a:ext uri="{FF2B5EF4-FFF2-40B4-BE49-F238E27FC236}">
                <a16:creationId xmlns:a16="http://schemas.microsoft.com/office/drawing/2014/main" id="{00F3A63E-48C0-15F5-C1AD-1CCBEB96E88A}"/>
              </a:ext>
            </a:extLst>
          </p:cNvPr>
          <p:cNvSpPr txBox="1"/>
          <p:nvPr/>
        </p:nvSpPr>
        <p:spPr>
          <a:xfrm>
            <a:off x="7284249" y="2142120"/>
            <a:ext cx="1657348" cy="369332"/>
          </a:xfrm>
          <a:prstGeom prst="rect">
            <a:avLst/>
          </a:prstGeom>
          <a:solidFill>
            <a:schemeClr val="accent1">
              <a:lumMod val="60000"/>
              <a:lumOff val="40000"/>
            </a:schemeClr>
          </a:solidFill>
        </p:spPr>
        <p:txBody>
          <a:bodyPr wrap="square" rtlCol="0">
            <a:spAutoFit/>
          </a:bodyPr>
          <a:lstStyle/>
          <a:p>
            <a:r>
              <a:rPr kumimoji="1" lang="en-US" altLang="ja-JP" dirty="0"/>
              <a:t>6.</a:t>
            </a:r>
            <a:r>
              <a:rPr kumimoji="1" lang="ja-JP" altLang="en-US" dirty="0"/>
              <a:t>勾配の計算</a:t>
            </a:r>
          </a:p>
        </p:txBody>
      </p:sp>
      <p:sp>
        <p:nvSpPr>
          <p:cNvPr id="14" name="テキスト ボックス 13">
            <a:extLst>
              <a:ext uri="{FF2B5EF4-FFF2-40B4-BE49-F238E27FC236}">
                <a16:creationId xmlns:a16="http://schemas.microsoft.com/office/drawing/2014/main" id="{25055768-E3DC-ACC6-1045-7C303FA66EDE}"/>
              </a:ext>
            </a:extLst>
          </p:cNvPr>
          <p:cNvSpPr txBox="1"/>
          <p:nvPr/>
        </p:nvSpPr>
        <p:spPr>
          <a:xfrm>
            <a:off x="9391058" y="1991922"/>
            <a:ext cx="1814512" cy="646331"/>
          </a:xfrm>
          <a:prstGeom prst="rect">
            <a:avLst/>
          </a:prstGeom>
          <a:solidFill>
            <a:schemeClr val="accent1">
              <a:lumMod val="60000"/>
              <a:lumOff val="40000"/>
            </a:schemeClr>
          </a:solidFill>
        </p:spPr>
        <p:txBody>
          <a:bodyPr wrap="square" rtlCol="0">
            <a:spAutoFit/>
          </a:bodyPr>
          <a:lstStyle/>
          <a:p>
            <a:r>
              <a:rPr kumimoji="1" lang="en-US" altLang="ja-JP" dirty="0"/>
              <a:t>7.</a:t>
            </a:r>
            <a:r>
              <a:rPr kumimoji="1" lang="ja-JP" altLang="en-US" dirty="0"/>
              <a:t>パラメータの　　更新</a:t>
            </a:r>
          </a:p>
        </p:txBody>
      </p:sp>
      <p:sp>
        <p:nvSpPr>
          <p:cNvPr id="15" name="テキスト ボックス 14">
            <a:extLst>
              <a:ext uri="{FF2B5EF4-FFF2-40B4-BE49-F238E27FC236}">
                <a16:creationId xmlns:a16="http://schemas.microsoft.com/office/drawing/2014/main" id="{BB3E2060-229E-777F-B434-8FEACA80A89B}"/>
              </a:ext>
            </a:extLst>
          </p:cNvPr>
          <p:cNvSpPr txBox="1"/>
          <p:nvPr/>
        </p:nvSpPr>
        <p:spPr>
          <a:xfrm>
            <a:off x="1103112" y="2947481"/>
            <a:ext cx="2019300" cy="646331"/>
          </a:xfrm>
          <a:prstGeom prst="rect">
            <a:avLst/>
          </a:prstGeom>
          <a:solidFill>
            <a:schemeClr val="accent1">
              <a:lumMod val="60000"/>
              <a:lumOff val="40000"/>
            </a:schemeClr>
          </a:solidFill>
        </p:spPr>
        <p:txBody>
          <a:bodyPr wrap="square" rtlCol="0">
            <a:spAutoFit/>
          </a:bodyPr>
          <a:lstStyle/>
          <a:p>
            <a:r>
              <a:rPr kumimoji="1" lang="en-US" altLang="ja-JP" dirty="0"/>
              <a:t>8.</a:t>
            </a:r>
            <a:r>
              <a:rPr kumimoji="1" lang="ja-JP" altLang="en-US" dirty="0"/>
              <a:t>ミニバッチごとの損失和を計算</a:t>
            </a:r>
          </a:p>
        </p:txBody>
      </p:sp>
      <p:sp>
        <p:nvSpPr>
          <p:cNvPr id="16" name="テキスト ボックス 15">
            <a:extLst>
              <a:ext uri="{FF2B5EF4-FFF2-40B4-BE49-F238E27FC236}">
                <a16:creationId xmlns:a16="http://schemas.microsoft.com/office/drawing/2014/main" id="{B7207CD9-19F0-36C9-F4A9-D34B1285E85B}"/>
              </a:ext>
            </a:extLst>
          </p:cNvPr>
          <p:cNvSpPr txBox="1"/>
          <p:nvPr/>
        </p:nvSpPr>
        <p:spPr>
          <a:xfrm>
            <a:off x="3949296" y="2932740"/>
            <a:ext cx="2019300" cy="646331"/>
          </a:xfrm>
          <a:prstGeom prst="rect">
            <a:avLst/>
          </a:prstGeom>
          <a:solidFill>
            <a:schemeClr val="accent1">
              <a:lumMod val="60000"/>
              <a:lumOff val="40000"/>
            </a:schemeClr>
          </a:solidFill>
        </p:spPr>
        <p:txBody>
          <a:bodyPr wrap="square" rtlCol="0">
            <a:spAutoFit/>
          </a:bodyPr>
          <a:lstStyle/>
          <a:p>
            <a:r>
              <a:rPr kumimoji="1" lang="en-US" altLang="ja-JP" dirty="0"/>
              <a:t>9.</a:t>
            </a:r>
            <a:r>
              <a:rPr kumimoji="1" lang="ja-JP" altLang="en-US" dirty="0"/>
              <a:t>予測値から予測ラベルを計算</a:t>
            </a:r>
          </a:p>
        </p:txBody>
      </p:sp>
      <p:sp>
        <p:nvSpPr>
          <p:cNvPr id="17" name="矢印: 右 16">
            <a:extLst>
              <a:ext uri="{FF2B5EF4-FFF2-40B4-BE49-F238E27FC236}">
                <a16:creationId xmlns:a16="http://schemas.microsoft.com/office/drawing/2014/main" id="{372A81C7-389F-F0A8-BE04-F04F47042458}"/>
              </a:ext>
            </a:extLst>
          </p:cNvPr>
          <p:cNvSpPr/>
          <p:nvPr/>
        </p:nvSpPr>
        <p:spPr>
          <a:xfrm>
            <a:off x="3625451" y="1973790"/>
            <a:ext cx="1047749" cy="577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5F780741-70C3-EEB8-72C7-61D283B1B7B3}"/>
              </a:ext>
            </a:extLst>
          </p:cNvPr>
          <p:cNvSpPr/>
          <p:nvPr/>
        </p:nvSpPr>
        <p:spPr>
          <a:xfrm>
            <a:off x="6622256" y="2107053"/>
            <a:ext cx="681035" cy="420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9E1CA69C-3B4D-B448-8693-2BF50E38FA9F}"/>
              </a:ext>
            </a:extLst>
          </p:cNvPr>
          <p:cNvSpPr/>
          <p:nvPr/>
        </p:nvSpPr>
        <p:spPr>
          <a:xfrm>
            <a:off x="8938029" y="2130888"/>
            <a:ext cx="466725" cy="420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F4827D20-A8AB-9D71-8730-02DCF55133C6}"/>
              </a:ext>
            </a:extLst>
          </p:cNvPr>
          <p:cNvSpPr/>
          <p:nvPr/>
        </p:nvSpPr>
        <p:spPr>
          <a:xfrm>
            <a:off x="6156719" y="1050732"/>
            <a:ext cx="871541" cy="717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58DF6CC4-DD12-3AA6-0F9A-ED14AB95A116}"/>
              </a:ext>
            </a:extLst>
          </p:cNvPr>
          <p:cNvSpPr txBox="1"/>
          <p:nvPr/>
        </p:nvSpPr>
        <p:spPr>
          <a:xfrm>
            <a:off x="4512469" y="1026064"/>
            <a:ext cx="2019300" cy="646331"/>
          </a:xfrm>
          <a:prstGeom prst="rect">
            <a:avLst/>
          </a:prstGeom>
          <a:solidFill>
            <a:schemeClr val="accent1">
              <a:lumMod val="60000"/>
              <a:lumOff val="40000"/>
            </a:schemeClr>
          </a:solidFill>
        </p:spPr>
        <p:txBody>
          <a:bodyPr wrap="square" rtlCol="0">
            <a:spAutoFit/>
          </a:bodyPr>
          <a:lstStyle/>
          <a:p>
            <a:r>
              <a:rPr kumimoji="1" lang="ja-JP" altLang="en-US" dirty="0"/>
              <a:t>ミニバッチ毎に学習を実行</a:t>
            </a:r>
          </a:p>
        </p:txBody>
      </p:sp>
      <p:sp>
        <p:nvSpPr>
          <p:cNvPr id="23" name="矢印: 右 22">
            <a:extLst>
              <a:ext uri="{FF2B5EF4-FFF2-40B4-BE49-F238E27FC236}">
                <a16:creationId xmlns:a16="http://schemas.microsoft.com/office/drawing/2014/main" id="{B72A2F57-E075-FC5F-4B40-7828613BD590}"/>
              </a:ext>
            </a:extLst>
          </p:cNvPr>
          <p:cNvSpPr/>
          <p:nvPr/>
        </p:nvSpPr>
        <p:spPr>
          <a:xfrm>
            <a:off x="409576" y="3026922"/>
            <a:ext cx="676275" cy="457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2CE1877E-1C62-4A81-4F6C-8C62AC5F4CD8}"/>
              </a:ext>
            </a:extLst>
          </p:cNvPr>
          <p:cNvSpPr/>
          <p:nvPr/>
        </p:nvSpPr>
        <p:spPr>
          <a:xfrm>
            <a:off x="3139673" y="3041661"/>
            <a:ext cx="821529" cy="457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4504F136-5DCA-5F7A-8E67-D65AA353B151}"/>
              </a:ext>
            </a:extLst>
          </p:cNvPr>
          <p:cNvSpPr txBox="1"/>
          <p:nvPr/>
        </p:nvSpPr>
        <p:spPr>
          <a:xfrm>
            <a:off x="9660719" y="2766343"/>
            <a:ext cx="2019300" cy="923330"/>
          </a:xfrm>
          <a:prstGeom prst="rect">
            <a:avLst/>
          </a:prstGeom>
          <a:solidFill>
            <a:schemeClr val="accent1">
              <a:lumMod val="60000"/>
              <a:lumOff val="40000"/>
            </a:schemeClr>
          </a:solidFill>
        </p:spPr>
        <p:txBody>
          <a:bodyPr wrap="square" rtlCol="0">
            <a:spAutoFit/>
          </a:bodyPr>
          <a:lstStyle/>
          <a:p>
            <a:r>
              <a:rPr kumimoji="1" lang="en-US" altLang="ja-JP" dirty="0"/>
              <a:t>11.</a:t>
            </a:r>
            <a:r>
              <a:rPr kumimoji="1" lang="ja-JP" altLang="en-US" dirty="0"/>
              <a:t>ミニバッチごとに成果したラベル数をカウント</a:t>
            </a:r>
          </a:p>
        </p:txBody>
      </p:sp>
      <p:sp>
        <p:nvSpPr>
          <p:cNvPr id="26" name="テキスト ボックス 25">
            <a:extLst>
              <a:ext uri="{FF2B5EF4-FFF2-40B4-BE49-F238E27FC236}">
                <a16:creationId xmlns:a16="http://schemas.microsoft.com/office/drawing/2014/main" id="{46136F26-3653-471C-661D-D3A8720CCFBF}"/>
              </a:ext>
            </a:extLst>
          </p:cNvPr>
          <p:cNvSpPr txBox="1"/>
          <p:nvPr/>
        </p:nvSpPr>
        <p:spPr>
          <a:xfrm>
            <a:off x="6786552" y="2722745"/>
            <a:ext cx="2019300" cy="923330"/>
          </a:xfrm>
          <a:prstGeom prst="rect">
            <a:avLst/>
          </a:prstGeom>
          <a:solidFill>
            <a:schemeClr val="accent1">
              <a:lumMod val="60000"/>
              <a:lumOff val="40000"/>
            </a:schemeClr>
          </a:solidFill>
        </p:spPr>
        <p:txBody>
          <a:bodyPr wrap="square" rtlCol="0">
            <a:spAutoFit/>
          </a:bodyPr>
          <a:lstStyle/>
          <a:p>
            <a:r>
              <a:rPr kumimoji="1" lang="en-US" altLang="ja-JP" dirty="0"/>
              <a:t>10.</a:t>
            </a:r>
            <a:r>
              <a:rPr kumimoji="1" lang="ja-JP" altLang="en-US" dirty="0"/>
              <a:t>ミニバッチ毎に正解したラベル数をカウント</a:t>
            </a:r>
          </a:p>
        </p:txBody>
      </p:sp>
      <p:sp>
        <p:nvSpPr>
          <p:cNvPr id="27" name="矢印: 右 26">
            <a:extLst>
              <a:ext uri="{FF2B5EF4-FFF2-40B4-BE49-F238E27FC236}">
                <a16:creationId xmlns:a16="http://schemas.microsoft.com/office/drawing/2014/main" id="{08985D8A-5F58-0121-B63A-B03F52D345D4}"/>
              </a:ext>
            </a:extLst>
          </p:cNvPr>
          <p:cNvSpPr/>
          <p:nvPr/>
        </p:nvSpPr>
        <p:spPr>
          <a:xfrm>
            <a:off x="8796324" y="2999024"/>
            <a:ext cx="821529" cy="457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40EDC2D7-4848-E48A-E414-C4C664DFC472}"/>
              </a:ext>
            </a:extLst>
          </p:cNvPr>
          <p:cNvSpPr/>
          <p:nvPr/>
        </p:nvSpPr>
        <p:spPr>
          <a:xfrm>
            <a:off x="5938829" y="3025498"/>
            <a:ext cx="821529" cy="457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75ACFE80-C112-B4A4-0235-FB788F104FD9}"/>
              </a:ext>
            </a:extLst>
          </p:cNvPr>
          <p:cNvSpPr txBox="1"/>
          <p:nvPr/>
        </p:nvSpPr>
        <p:spPr>
          <a:xfrm>
            <a:off x="409576" y="4456333"/>
            <a:ext cx="2962866" cy="646331"/>
          </a:xfrm>
          <a:prstGeom prst="rect">
            <a:avLst/>
          </a:prstGeom>
          <a:solidFill>
            <a:schemeClr val="accent1">
              <a:lumMod val="60000"/>
              <a:lumOff val="40000"/>
            </a:schemeClr>
          </a:solidFill>
        </p:spPr>
        <p:txBody>
          <a:bodyPr wrap="square" rtlCol="0">
            <a:spAutoFit/>
          </a:bodyPr>
          <a:lstStyle/>
          <a:p>
            <a:r>
              <a:rPr kumimoji="1" lang="en-US" altLang="ja-JP" dirty="0"/>
              <a:t>12.</a:t>
            </a:r>
            <a:r>
              <a:rPr kumimoji="1" lang="ja-JP" altLang="en-US" dirty="0"/>
              <a:t>ニューラルネットワークを評価モードに設定</a:t>
            </a:r>
          </a:p>
        </p:txBody>
      </p:sp>
      <p:sp>
        <p:nvSpPr>
          <p:cNvPr id="31" name="矢印: 右 30">
            <a:extLst>
              <a:ext uri="{FF2B5EF4-FFF2-40B4-BE49-F238E27FC236}">
                <a16:creationId xmlns:a16="http://schemas.microsoft.com/office/drawing/2014/main" id="{1051BC94-034A-4154-D3D8-2615B21CC264}"/>
              </a:ext>
            </a:extLst>
          </p:cNvPr>
          <p:cNvSpPr/>
          <p:nvPr/>
        </p:nvSpPr>
        <p:spPr>
          <a:xfrm>
            <a:off x="3370942" y="4478214"/>
            <a:ext cx="961433" cy="447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5441DA84-F646-C61F-B87A-6590EAD8D89C}"/>
              </a:ext>
            </a:extLst>
          </p:cNvPr>
          <p:cNvSpPr txBox="1"/>
          <p:nvPr/>
        </p:nvSpPr>
        <p:spPr>
          <a:xfrm>
            <a:off x="4308282" y="4383926"/>
            <a:ext cx="2962866" cy="646331"/>
          </a:xfrm>
          <a:prstGeom prst="rect">
            <a:avLst/>
          </a:prstGeom>
          <a:solidFill>
            <a:schemeClr val="accent1">
              <a:lumMod val="60000"/>
              <a:lumOff val="40000"/>
            </a:schemeClr>
          </a:solidFill>
        </p:spPr>
        <p:txBody>
          <a:bodyPr wrap="square" rtlCol="0">
            <a:spAutoFit/>
          </a:bodyPr>
          <a:lstStyle/>
          <a:p>
            <a:r>
              <a:rPr kumimoji="1" lang="ja-JP" altLang="en-US" dirty="0"/>
              <a:t>評価時の計算で自動微分機能を</a:t>
            </a:r>
            <a:r>
              <a:rPr kumimoji="1" lang="en-US" altLang="ja-JP" dirty="0"/>
              <a:t>OFF</a:t>
            </a:r>
            <a:r>
              <a:rPr kumimoji="1" lang="ja-JP" altLang="en-US" dirty="0"/>
              <a:t>にする</a:t>
            </a:r>
          </a:p>
        </p:txBody>
      </p:sp>
      <p:sp>
        <p:nvSpPr>
          <p:cNvPr id="33" name="テキスト ボックス 32">
            <a:extLst>
              <a:ext uri="{FF2B5EF4-FFF2-40B4-BE49-F238E27FC236}">
                <a16:creationId xmlns:a16="http://schemas.microsoft.com/office/drawing/2014/main" id="{9D4FA531-C766-9EB1-141F-49957B3CC1DE}"/>
              </a:ext>
            </a:extLst>
          </p:cNvPr>
          <p:cNvSpPr txBox="1"/>
          <p:nvPr/>
        </p:nvSpPr>
        <p:spPr>
          <a:xfrm>
            <a:off x="447585" y="5287698"/>
            <a:ext cx="2085974" cy="646331"/>
          </a:xfrm>
          <a:prstGeom prst="rect">
            <a:avLst/>
          </a:prstGeom>
          <a:solidFill>
            <a:schemeClr val="accent1">
              <a:lumMod val="60000"/>
              <a:lumOff val="40000"/>
            </a:schemeClr>
          </a:solidFill>
        </p:spPr>
        <p:txBody>
          <a:bodyPr wrap="square" rtlCol="0">
            <a:spAutoFit/>
          </a:bodyPr>
          <a:lstStyle/>
          <a:p>
            <a:r>
              <a:rPr kumimoji="1" lang="en-US" altLang="ja-JP" dirty="0"/>
              <a:t>14.</a:t>
            </a:r>
            <a:r>
              <a:rPr kumimoji="1" lang="ja-JP" altLang="en-US" dirty="0"/>
              <a:t>データを入力して予測値を計算</a:t>
            </a:r>
          </a:p>
        </p:txBody>
      </p:sp>
      <p:sp>
        <p:nvSpPr>
          <p:cNvPr id="34" name="テキスト ボックス 33">
            <a:extLst>
              <a:ext uri="{FF2B5EF4-FFF2-40B4-BE49-F238E27FC236}">
                <a16:creationId xmlns:a16="http://schemas.microsoft.com/office/drawing/2014/main" id="{8D79BEC8-83A1-CD0D-F07B-A3CFCA78FC2A}"/>
              </a:ext>
            </a:extLst>
          </p:cNvPr>
          <p:cNvSpPr txBox="1"/>
          <p:nvPr/>
        </p:nvSpPr>
        <p:spPr>
          <a:xfrm>
            <a:off x="7896520" y="4461284"/>
            <a:ext cx="2631576" cy="369332"/>
          </a:xfrm>
          <a:prstGeom prst="rect">
            <a:avLst/>
          </a:prstGeom>
          <a:solidFill>
            <a:schemeClr val="accent1">
              <a:lumMod val="60000"/>
              <a:lumOff val="40000"/>
            </a:schemeClr>
          </a:solidFill>
        </p:spPr>
        <p:txBody>
          <a:bodyPr wrap="square" rtlCol="0">
            <a:spAutoFit/>
          </a:bodyPr>
          <a:lstStyle/>
          <a:p>
            <a:r>
              <a:rPr kumimoji="1" lang="en-US" altLang="ja-JP" dirty="0"/>
              <a:t>13.Tensor</a:t>
            </a:r>
            <a:r>
              <a:rPr kumimoji="1" lang="ja-JP" altLang="en-US" dirty="0"/>
              <a:t>を</a:t>
            </a:r>
            <a:r>
              <a:rPr kumimoji="1" lang="en-US" altLang="ja-JP" dirty="0"/>
              <a:t>GPU</a:t>
            </a:r>
            <a:r>
              <a:rPr kumimoji="1" lang="ja-JP" altLang="en-US" dirty="0"/>
              <a:t>に転送</a:t>
            </a:r>
            <a:endParaRPr kumimoji="1" lang="en-US" altLang="ja-JP" dirty="0"/>
          </a:p>
        </p:txBody>
      </p:sp>
      <p:sp>
        <p:nvSpPr>
          <p:cNvPr id="35" name="矢印: 右 34">
            <a:extLst>
              <a:ext uri="{FF2B5EF4-FFF2-40B4-BE49-F238E27FC236}">
                <a16:creationId xmlns:a16="http://schemas.microsoft.com/office/drawing/2014/main" id="{EEBE1F96-9461-5A67-4328-40A28AFEB62C}"/>
              </a:ext>
            </a:extLst>
          </p:cNvPr>
          <p:cNvSpPr/>
          <p:nvPr/>
        </p:nvSpPr>
        <p:spPr>
          <a:xfrm>
            <a:off x="2507156" y="5488281"/>
            <a:ext cx="632517" cy="284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8C033ACC-70FD-8404-3A34-98E177FD836E}"/>
              </a:ext>
            </a:extLst>
          </p:cNvPr>
          <p:cNvSpPr/>
          <p:nvPr/>
        </p:nvSpPr>
        <p:spPr>
          <a:xfrm>
            <a:off x="7258345" y="4471367"/>
            <a:ext cx="638175" cy="363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E1B4D374-51C6-2F3D-0C23-E021DD1B6F81}"/>
              </a:ext>
            </a:extLst>
          </p:cNvPr>
          <p:cNvSpPr txBox="1"/>
          <p:nvPr/>
        </p:nvSpPr>
        <p:spPr>
          <a:xfrm>
            <a:off x="3149323" y="5439781"/>
            <a:ext cx="1859304" cy="369332"/>
          </a:xfrm>
          <a:prstGeom prst="rect">
            <a:avLst/>
          </a:prstGeom>
          <a:solidFill>
            <a:schemeClr val="accent1">
              <a:lumMod val="60000"/>
              <a:lumOff val="40000"/>
            </a:schemeClr>
          </a:solidFill>
        </p:spPr>
        <p:txBody>
          <a:bodyPr wrap="square" rtlCol="0">
            <a:spAutoFit/>
          </a:bodyPr>
          <a:lstStyle/>
          <a:p>
            <a:r>
              <a:rPr kumimoji="1" lang="en-US" altLang="ja-JP" dirty="0"/>
              <a:t>15.</a:t>
            </a:r>
            <a:r>
              <a:rPr kumimoji="1" lang="ja-JP" altLang="en-US" dirty="0"/>
              <a:t>損失を計算</a:t>
            </a:r>
          </a:p>
        </p:txBody>
      </p:sp>
      <p:sp>
        <p:nvSpPr>
          <p:cNvPr id="38" name="テキスト ボックス 37">
            <a:extLst>
              <a:ext uri="{FF2B5EF4-FFF2-40B4-BE49-F238E27FC236}">
                <a16:creationId xmlns:a16="http://schemas.microsoft.com/office/drawing/2014/main" id="{621292A8-1EEF-18D7-ED60-CD82E915C710}"/>
              </a:ext>
            </a:extLst>
          </p:cNvPr>
          <p:cNvSpPr txBox="1"/>
          <p:nvPr/>
        </p:nvSpPr>
        <p:spPr>
          <a:xfrm>
            <a:off x="5533521" y="5307161"/>
            <a:ext cx="2057182" cy="646331"/>
          </a:xfrm>
          <a:prstGeom prst="rect">
            <a:avLst/>
          </a:prstGeom>
          <a:solidFill>
            <a:schemeClr val="accent1">
              <a:lumMod val="60000"/>
              <a:lumOff val="40000"/>
            </a:schemeClr>
          </a:solidFill>
        </p:spPr>
        <p:txBody>
          <a:bodyPr wrap="square" rtlCol="0">
            <a:spAutoFit/>
          </a:bodyPr>
          <a:lstStyle/>
          <a:p>
            <a:r>
              <a:rPr lang="en-US" altLang="ja-JP" dirty="0"/>
              <a:t>16.</a:t>
            </a:r>
            <a:r>
              <a:rPr lang="ja-JP" altLang="en-US" dirty="0"/>
              <a:t>ミニバッチ毎の損失和を計算</a:t>
            </a:r>
            <a:endParaRPr kumimoji="1" lang="ja-JP" altLang="en-US" dirty="0"/>
          </a:p>
        </p:txBody>
      </p:sp>
      <p:sp>
        <p:nvSpPr>
          <p:cNvPr id="39" name="テキスト ボックス 38">
            <a:extLst>
              <a:ext uri="{FF2B5EF4-FFF2-40B4-BE49-F238E27FC236}">
                <a16:creationId xmlns:a16="http://schemas.microsoft.com/office/drawing/2014/main" id="{0B363FC4-7AFA-71CB-60E2-84BD3C2F5BA1}"/>
              </a:ext>
            </a:extLst>
          </p:cNvPr>
          <p:cNvSpPr txBox="1"/>
          <p:nvPr/>
        </p:nvSpPr>
        <p:spPr>
          <a:xfrm>
            <a:off x="8028809" y="5298628"/>
            <a:ext cx="1942259" cy="646331"/>
          </a:xfrm>
          <a:prstGeom prst="rect">
            <a:avLst/>
          </a:prstGeom>
          <a:solidFill>
            <a:schemeClr val="accent1">
              <a:lumMod val="60000"/>
              <a:lumOff val="40000"/>
            </a:schemeClr>
          </a:solidFill>
        </p:spPr>
        <p:txBody>
          <a:bodyPr wrap="square" rtlCol="0">
            <a:spAutoFit/>
          </a:bodyPr>
          <a:lstStyle/>
          <a:p>
            <a:r>
              <a:rPr kumimoji="1" lang="en-US" altLang="ja-JP" dirty="0"/>
              <a:t>17.</a:t>
            </a:r>
            <a:r>
              <a:rPr kumimoji="1" lang="ja-JP" altLang="en-US" dirty="0"/>
              <a:t>予測値から予測ラベルを計算</a:t>
            </a:r>
          </a:p>
        </p:txBody>
      </p:sp>
      <p:sp>
        <p:nvSpPr>
          <p:cNvPr id="40" name="矢印: 右 39">
            <a:extLst>
              <a:ext uri="{FF2B5EF4-FFF2-40B4-BE49-F238E27FC236}">
                <a16:creationId xmlns:a16="http://schemas.microsoft.com/office/drawing/2014/main" id="{3FBBB57B-2637-9A36-63E5-13576917EA8B}"/>
              </a:ext>
            </a:extLst>
          </p:cNvPr>
          <p:cNvSpPr/>
          <p:nvPr/>
        </p:nvSpPr>
        <p:spPr>
          <a:xfrm>
            <a:off x="4930688" y="5488281"/>
            <a:ext cx="632517" cy="284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017E1CBA-CB17-2481-1330-54C055A63582}"/>
              </a:ext>
            </a:extLst>
          </p:cNvPr>
          <p:cNvSpPr/>
          <p:nvPr/>
        </p:nvSpPr>
        <p:spPr>
          <a:xfrm>
            <a:off x="7577432" y="5479808"/>
            <a:ext cx="503334" cy="284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id="{09072667-F9CD-E4D9-2EF9-E9A34437A95A}"/>
              </a:ext>
            </a:extLst>
          </p:cNvPr>
          <p:cNvSpPr/>
          <p:nvPr/>
        </p:nvSpPr>
        <p:spPr>
          <a:xfrm>
            <a:off x="10570661" y="4502681"/>
            <a:ext cx="632517" cy="284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右 45">
            <a:extLst>
              <a:ext uri="{FF2B5EF4-FFF2-40B4-BE49-F238E27FC236}">
                <a16:creationId xmlns:a16="http://schemas.microsoft.com/office/drawing/2014/main" id="{41CE384E-C25D-36BF-1CC4-C7E8DF809453}"/>
              </a:ext>
            </a:extLst>
          </p:cNvPr>
          <p:cNvSpPr/>
          <p:nvPr/>
        </p:nvSpPr>
        <p:spPr>
          <a:xfrm>
            <a:off x="595713" y="6236965"/>
            <a:ext cx="632517" cy="284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E2AEBEA-B3DB-1530-85AC-8BA36DA88243}"/>
              </a:ext>
            </a:extLst>
          </p:cNvPr>
          <p:cNvSpPr txBox="1"/>
          <p:nvPr/>
        </p:nvSpPr>
        <p:spPr>
          <a:xfrm>
            <a:off x="1545926" y="6020485"/>
            <a:ext cx="2762355" cy="646331"/>
          </a:xfrm>
          <a:prstGeom prst="rect">
            <a:avLst/>
          </a:prstGeom>
          <a:solidFill>
            <a:schemeClr val="accent1">
              <a:lumMod val="60000"/>
              <a:lumOff val="40000"/>
            </a:schemeClr>
          </a:solidFill>
        </p:spPr>
        <p:txBody>
          <a:bodyPr wrap="square" rtlCol="0">
            <a:spAutoFit/>
          </a:bodyPr>
          <a:lstStyle/>
          <a:p>
            <a:r>
              <a:rPr kumimoji="1" lang="en-US" altLang="ja-JP" dirty="0"/>
              <a:t>18.</a:t>
            </a:r>
            <a:r>
              <a:rPr kumimoji="1" lang="ja-JP" altLang="en-US" dirty="0"/>
              <a:t>ミニバッチ毎の正解したラベル数をカウント</a:t>
            </a:r>
          </a:p>
        </p:txBody>
      </p:sp>
    </p:spTree>
    <p:extLst>
      <p:ext uri="{BB962C8B-B14F-4D97-AF65-F5344CB8AC3E}">
        <p14:creationId xmlns:p14="http://schemas.microsoft.com/office/powerpoint/2010/main" val="2933598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A5C1F-C9D0-BC16-7EF6-C4592408072D}"/>
              </a:ext>
            </a:extLst>
          </p:cNvPr>
          <p:cNvSpPr>
            <a:spLocks noGrp="1"/>
          </p:cNvSpPr>
          <p:nvPr>
            <p:ph type="title"/>
          </p:nvPr>
        </p:nvSpPr>
        <p:spPr/>
        <p:txBody>
          <a:bodyPr/>
          <a:lstStyle/>
          <a:p>
            <a:pPr algn="ctr"/>
            <a:r>
              <a:rPr kumimoji="1" lang="ja-JP" altLang="en-US" dirty="0"/>
              <a:t>結果の可視化</a:t>
            </a:r>
          </a:p>
        </p:txBody>
      </p:sp>
      <p:sp>
        <p:nvSpPr>
          <p:cNvPr id="3" name="コンテンツ プレースホルダー 2">
            <a:extLst>
              <a:ext uri="{FF2B5EF4-FFF2-40B4-BE49-F238E27FC236}">
                <a16:creationId xmlns:a16="http://schemas.microsoft.com/office/drawing/2014/main" id="{408B19EB-6BBE-7F6B-88EC-152F324A4B8C}"/>
              </a:ext>
            </a:extLst>
          </p:cNvPr>
          <p:cNvSpPr>
            <a:spLocks noGrp="1"/>
          </p:cNvSpPr>
          <p:nvPr>
            <p:ph idx="1"/>
          </p:nvPr>
        </p:nvSpPr>
        <p:spPr/>
        <p:txBody>
          <a:bodyPr/>
          <a:lstStyle/>
          <a:p>
            <a:pPr marL="0" indent="0">
              <a:buNone/>
            </a:pPr>
            <a:r>
              <a:rPr kumimoji="1" lang="ja-JP" altLang="en-US" dirty="0"/>
              <a:t>学習した毎に訓練データ</a:t>
            </a:r>
            <a:r>
              <a:rPr kumimoji="1" lang="en-US" altLang="ja-JP" dirty="0"/>
              <a:t>,</a:t>
            </a:r>
            <a:r>
              <a:rPr kumimoji="1" lang="ja-JP" altLang="en-US" dirty="0"/>
              <a:t>テストデータのそれぞれの損失と正解率をプロットする</a:t>
            </a:r>
            <a:endParaRPr kumimoji="1" lang="en-US" altLang="ja-JP" dirty="0"/>
          </a:p>
          <a:p>
            <a:pPr marL="0" indent="0">
              <a:buNone/>
            </a:pPr>
            <a:endParaRPr lang="en-US" altLang="ja-JP" dirty="0"/>
          </a:p>
          <a:p>
            <a:pPr marL="0" indent="0">
              <a:buNone/>
            </a:pPr>
            <a:r>
              <a:rPr kumimoji="1" lang="ja-JP" altLang="en-US" dirty="0"/>
              <a:t>結果を可視化することで</a:t>
            </a:r>
            <a:endParaRPr kumimoji="1" lang="en-US" altLang="ja-JP" dirty="0"/>
          </a:p>
          <a:p>
            <a:pPr marL="0" indent="0">
              <a:buNone/>
            </a:pPr>
            <a:r>
              <a:rPr kumimoji="1" lang="ja-JP" altLang="en-US" dirty="0"/>
              <a:t>「学習が成功したか」</a:t>
            </a:r>
            <a:r>
              <a:rPr kumimoji="1" lang="en-US" altLang="ja-JP" dirty="0"/>
              <a:t>,</a:t>
            </a:r>
            <a:r>
              <a:rPr kumimoji="1" lang="ja-JP" altLang="en-US" dirty="0"/>
              <a:t>「精度がよいか」を直感的に評価する事ができる</a:t>
            </a:r>
            <a:r>
              <a:rPr kumimoji="1" lang="en-US" altLang="ja-JP" dirty="0"/>
              <a:t>.</a:t>
            </a:r>
          </a:p>
          <a:p>
            <a:pPr marL="0" indent="0">
              <a:buNone/>
            </a:pPr>
            <a:r>
              <a:rPr kumimoji="1" lang="ja-JP" altLang="en-US" dirty="0"/>
              <a:t>また</a:t>
            </a:r>
            <a:r>
              <a:rPr kumimoji="1" lang="en-US" altLang="ja-JP" dirty="0"/>
              <a:t>,</a:t>
            </a:r>
            <a:r>
              <a:rPr kumimoji="1" lang="ja-JP" altLang="en-US" dirty="0"/>
              <a:t>学習回数を増やすべきかを判断材料になる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3359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767A99-F7D7-8450-2C10-2599419948AE}"/>
              </a:ext>
            </a:extLst>
          </p:cNvPr>
          <p:cNvSpPr>
            <a:spLocks noGrp="1"/>
          </p:cNvSpPr>
          <p:nvPr>
            <p:ph type="title"/>
          </p:nvPr>
        </p:nvSpPr>
        <p:spPr>
          <a:xfrm>
            <a:off x="838200" y="155575"/>
            <a:ext cx="10515600" cy="1325563"/>
          </a:xfrm>
        </p:spPr>
        <p:txBody>
          <a:bodyPr/>
          <a:lstStyle/>
          <a:p>
            <a:r>
              <a:rPr kumimoji="1" lang="ja-JP" altLang="en-US" dirty="0"/>
              <a:t>目次</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49B0781D-59DD-6466-BD5B-B202FED4F1B4}"/>
              </a:ext>
            </a:extLst>
          </p:cNvPr>
          <p:cNvSpPr>
            <a:spLocks noGrp="1"/>
          </p:cNvSpPr>
          <p:nvPr>
            <p:ph idx="1"/>
          </p:nvPr>
        </p:nvSpPr>
        <p:spPr>
          <a:xfrm>
            <a:off x="838200" y="1168399"/>
            <a:ext cx="10515600" cy="5137151"/>
          </a:xfrm>
        </p:spPr>
        <p:txBody>
          <a:bodyPr>
            <a:normAutofit lnSpcReduction="10000"/>
          </a:bodyPr>
          <a:lstStyle/>
          <a:p>
            <a:pPr marL="0" indent="0">
              <a:buNone/>
            </a:pPr>
            <a:r>
              <a:rPr lang="en-US" altLang="ja-JP" sz="3600" dirty="0"/>
              <a:t>1.</a:t>
            </a:r>
            <a:r>
              <a:rPr lang="ja-JP" altLang="en-US" sz="3600" dirty="0"/>
              <a:t>ニューラルネットワークとは</a:t>
            </a:r>
            <a:r>
              <a:rPr lang="en-US" altLang="ja-JP" sz="3600" dirty="0"/>
              <a:t>?</a:t>
            </a:r>
          </a:p>
          <a:p>
            <a:pPr marL="0" indent="0">
              <a:lnSpc>
                <a:spcPct val="100000"/>
              </a:lnSpc>
              <a:buNone/>
            </a:pPr>
            <a:r>
              <a:rPr lang="en-US" altLang="ja-JP" sz="3600" dirty="0"/>
              <a:t>2 </a:t>
            </a:r>
            <a:r>
              <a:rPr lang="ja-JP" altLang="en-US" sz="3600" dirty="0"/>
              <a:t>アヤメの分類</a:t>
            </a:r>
            <a:endParaRPr lang="en-US" altLang="ja-JP" sz="3600" dirty="0"/>
          </a:p>
          <a:p>
            <a:pPr marL="0" indent="0">
              <a:buNone/>
            </a:pPr>
            <a:r>
              <a:rPr lang="en-US" altLang="ja-JP" dirty="0"/>
              <a:t>2.1</a:t>
            </a:r>
            <a:r>
              <a:rPr lang="ja-JP" altLang="en-US" dirty="0"/>
              <a:t>アヤメ</a:t>
            </a:r>
            <a:r>
              <a:rPr lang="en-US" altLang="ja-JP" dirty="0"/>
              <a:t>(iris)</a:t>
            </a:r>
            <a:r>
              <a:rPr lang="ja-JP" altLang="en-US" dirty="0"/>
              <a:t>のデータセット</a:t>
            </a:r>
            <a:endParaRPr lang="en-US" altLang="ja-JP" dirty="0"/>
          </a:p>
          <a:p>
            <a:pPr marL="0" indent="0">
              <a:buNone/>
            </a:pPr>
            <a:r>
              <a:rPr kumimoji="1" lang="en-US" altLang="ja-JP" dirty="0"/>
              <a:t>2.2</a:t>
            </a:r>
            <a:r>
              <a:rPr kumimoji="1" lang="ja-JP" altLang="en-US" dirty="0"/>
              <a:t>前準備</a:t>
            </a:r>
            <a:r>
              <a:rPr kumimoji="1" lang="en-US" altLang="ja-JP" dirty="0"/>
              <a:t>(</a:t>
            </a:r>
            <a:r>
              <a:rPr kumimoji="1" lang="ja-JP" altLang="en-US" dirty="0"/>
              <a:t>パッケージのインポート</a:t>
            </a:r>
            <a:r>
              <a:rPr kumimoji="1" lang="en-US" altLang="ja-JP" dirty="0"/>
              <a:t>)</a:t>
            </a:r>
          </a:p>
          <a:p>
            <a:pPr marL="0" indent="0">
              <a:buNone/>
            </a:pPr>
            <a:r>
              <a:rPr lang="en-US" altLang="ja-JP" dirty="0"/>
              <a:t>2.3</a:t>
            </a:r>
            <a:r>
              <a:rPr lang="ja-JP" altLang="en-US" dirty="0"/>
              <a:t>訓練データとテストデータの用意</a:t>
            </a:r>
            <a:endParaRPr lang="en-US" altLang="ja-JP" dirty="0"/>
          </a:p>
          <a:p>
            <a:pPr marL="0" indent="0">
              <a:buNone/>
            </a:pPr>
            <a:r>
              <a:rPr kumimoji="1" lang="en-US" altLang="ja-JP" dirty="0"/>
              <a:t>2.4 </a:t>
            </a:r>
            <a:r>
              <a:rPr kumimoji="1" lang="ja-JP" altLang="en-US" dirty="0"/>
              <a:t>ニューラルネットワークの定義</a:t>
            </a:r>
            <a:endParaRPr kumimoji="1" lang="en-US" altLang="ja-JP" dirty="0"/>
          </a:p>
          <a:p>
            <a:pPr marL="0" indent="0">
              <a:buNone/>
            </a:pPr>
            <a:r>
              <a:rPr lang="en-US" altLang="ja-JP" dirty="0"/>
              <a:t>2.5</a:t>
            </a:r>
            <a:r>
              <a:rPr lang="ja-JP" altLang="en-US" dirty="0"/>
              <a:t>損失関数の最適化関数の定義</a:t>
            </a:r>
            <a:endParaRPr lang="en-US" altLang="ja-JP" dirty="0"/>
          </a:p>
          <a:p>
            <a:pPr marL="0" indent="0">
              <a:buNone/>
            </a:pPr>
            <a:r>
              <a:rPr kumimoji="1" lang="en-US" altLang="ja-JP" dirty="0"/>
              <a:t>2.6</a:t>
            </a:r>
            <a:r>
              <a:rPr kumimoji="1" lang="ja-JP" altLang="en-US" dirty="0"/>
              <a:t>学習</a:t>
            </a:r>
            <a:endParaRPr kumimoji="1" lang="en-US" altLang="ja-JP" dirty="0"/>
          </a:p>
          <a:p>
            <a:pPr marL="0" indent="0">
              <a:buNone/>
            </a:pPr>
            <a:r>
              <a:rPr lang="en-US" altLang="ja-JP" dirty="0"/>
              <a:t>2.7 </a:t>
            </a:r>
            <a:r>
              <a:rPr lang="ja-JP" altLang="en-US" dirty="0"/>
              <a:t>結果の可視化</a:t>
            </a:r>
            <a:endParaRPr lang="en-US" altLang="ja-JP" dirty="0"/>
          </a:p>
          <a:p>
            <a:pPr marL="0" indent="0">
              <a:buNone/>
            </a:pPr>
            <a:r>
              <a:rPr lang="en-US" altLang="ja-JP" dirty="0"/>
              <a:t>2.8 </a:t>
            </a:r>
            <a:r>
              <a:rPr lang="ja-JP" altLang="en-US" dirty="0"/>
              <a:t>新たにテスト用のデータセットを用意して推定したい場合</a:t>
            </a:r>
            <a:endParaRPr lang="en-US" altLang="ja-JP" dirty="0"/>
          </a:p>
        </p:txBody>
      </p:sp>
    </p:spTree>
    <p:extLst>
      <p:ext uri="{BB962C8B-B14F-4D97-AF65-F5344CB8AC3E}">
        <p14:creationId xmlns:p14="http://schemas.microsoft.com/office/powerpoint/2010/main" val="41502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685F38D1-4856-91ED-3854-C2A0F878A04B}"/>
              </a:ext>
            </a:extLst>
          </p:cNvPr>
          <p:cNvSpPr>
            <a:spLocks noGrp="1"/>
          </p:cNvSpPr>
          <p:nvPr>
            <p:ph idx="1"/>
          </p:nvPr>
        </p:nvSpPr>
        <p:spPr>
          <a:xfrm>
            <a:off x="838200" y="447261"/>
            <a:ext cx="10515600" cy="5729702"/>
          </a:xfrm>
        </p:spPr>
        <p:txBody>
          <a:bodyPr/>
          <a:lstStyle/>
          <a:p>
            <a:pPr marL="0" indent="0">
              <a:buNone/>
            </a:pPr>
            <a:endParaRPr lang="en-US" altLang="ja-JP" dirty="0"/>
          </a:p>
          <a:p>
            <a:pPr marL="0" indent="0">
              <a:buNone/>
            </a:pPr>
            <a:r>
              <a:rPr lang="ja-JP" altLang="en-US" dirty="0"/>
              <a:t>テストデータの正解率からエポック</a:t>
            </a:r>
            <a:r>
              <a:rPr lang="en-US" altLang="ja-JP" dirty="0"/>
              <a:t>20</a:t>
            </a:r>
            <a:r>
              <a:rPr lang="ja-JP" altLang="en-US" dirty="0"/>
              <a:t>以降は</a:t>
            </a:r>
            <a:endParaRPr lang="en-US" altLang="ja-JP" dirty="0"/>
          </a:p>
          <a:p>
            <a:pPr marL="0" indent="0">
              <a:buNone/>
            </a:pPr>
            <a:r>
              <a:rPr lang="ja-JP" altLang="en-US" dirty="0"/>
              <a:t>全問正解でエポック</a:t>
            </a:r>
            <a:r>
              <a:rPr lang="en-US" altLang="ja-JP" dirty="0"/>
              <a:t>40</a:t>
            </a:r>
            <a:r>
              <a:rPr lang="ja-JP" altLang="en-US" dirty="0"/>
              <a:t>で安定している</a:t>
            </a:r>
            <a:endParaRPr lang="en-US" altLang="ja-JP" dirty="0"/>
          </a:p>
          <a:p>
            <a:pPr marL="0" indent="0">
              <a:buNone/>
            </a:pPr>
            <a:r>
              <a:rPr lang="ja-JP" altLang="en-US" dirty="0"/>
              <a:t>ここから</a:t>
            </a:r>
            <a:r>
              <a:rPr lang="en-US" altLang="ja-JP" dirty="0"/>
              <a:t>,</a:t>
            </a:r>
            <a:r>
              <a:rPr lang="ja-JP" altLang="en-US" dirty="0"/>
              <a:t>エポック</a:t>
            </a:r>
            <a:r>
              <a:rPr lang="en-US" altLang="ja-JP" dirty="0"/>
              <a:t>50</a:t>
            </a:r>
            <a:r>
              <a:rPr lang="ja-JP" altLang="en-US" dirty="0"/>
              <a:t>もとっておけば十分</a:t>
            </a:r>
            <a:endParaRPr lang="en-US" altLang="ja-JP" dirty="0"/>
          </a:p>
          <a:p>
            <a:pPr marL="0" indent="0">
              <a:buNone/>
            </a:pPr>
            <a:r>
              <a:rPr lang="ja-JP" altLang="en-US" dirty="0"/>
              <a:t>であると予想できる</a:t>
            </a:r>
            <a:r>
              <a:rPr lang="en-US" altLang="ja-JP" dirty="0"/>
              <a:t>.</a:t>
            </a:r>
          </a:p>
          <a:p>
            <a:pPr marL="0" indent="0">
              <a:buNone/>
            </a:pPr>
            <a:endParaRPr lang="en-US" altLang="ja-JP" dirty="0"/>
          </a:p>
          <a:p>
            <a:pPr marL="0" indent="0">
              <a:buNone/>
            </a:pPr>
            <a:endParaRPr lang="en-US" altLang="ja-JP" dirty="0"/>
          </a:p>
          <a:p>
            <a:pPr marL="0" indent="0">
              <a:buNone/>
            </a:pPr>
            <a:r>
              <a:rPr lang="ja-JP" altLang="en-US" dirty="0"/>
              <a:t>訓練データ</a:t>
            </a:r>
            <a:r>
              <a:rPr lang="en-US" altLang="ja-JP" dirty="0"/>
              <a:t>:blue,</a:t>
            </a:r>
          </a:p>
          <a:p>
            <a:pPr marL="0" indent="0">
              <a:buNone/>
            </a:pPr>
            <a:r>
              <a:rPr lang="ja-JP" altLang="en-US" dirty="0"/>
              <a:t>テストデータ</a:t>
            </a:r>
            <a:r>
              <a:rPr lang="en-US" altLang="ja-JP" dirty="0"/>
              <a:t>:red</a:t>
            </a:r>
          </a:p>
          <a:p>
            <a:pPr marL="0" indent="0">
              <a:buNone/>
            </a:pPr>
            <a:endParaRPr lang="en-US" altLang="ja-JP" dirty="0"/>
          </a:p>
          <a:p>
            <a:pPr marL="0" indent="0">
              <a:buNone/>
            </a:pPr>
            <a:endParaRPr lang="ja-JP" altLang="en-US" dirty="0"/>
          </a:p>
        </p:txBody>
      </p:sp>
      <p:pic>
        <p:nvPicPr>
          <p:cNvPr id="11" name="コンテンツ プレースホルダー 4" descr="グラフィカル ユーザー インターフェイス, グラフ, ヒストグラム&#10;&#10;自動的に生成された説明">
            <a:extLst>
              <a:ext uri="{FF2B5EF4-FFF2-40B4-BE49-F238E27FC236}">
                <a16:creationId xmlns:a16="http://schemas.microsoft.com/office/drawing/2014/main" id="{F47C4D90-B8AC-F6DA-4505-A90544EB9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698" y="1386096"/>
            <a:ext cx="3816977" cy="5024643"/>
          </a:xfrm>
          <a:prstGeom prst="rect">
            <a:avLst/>
          </a:prstGeom>
        </p:spPr>
      </p:pic>
    </p:spTree>
    <p:extLst>
      <p:ext uri="{BB962C8B-B14F-4D97-AF65-F5344CB8AC3E}">
        <p14:creationId xmlns:p14="http://schemas.microsoft.com/office/powerpoint/2010/main" val="3185183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ACB232-1D5C-217B-041B-B36B9E7BD715}"/>
              </a:ext>
            </a:extLst>
          </p:cNvPr>
          <p:cNvSpPr>
            <a:spLocks noGrp="1"/>
          </p:cNvSpPr>
          <p:nvPr>
            <p:ph type="title"/>
          </p:nvPr>
        </p:nvSpPr>
        <p:spPr/>
        <p:txBody>
          <a:bodyPr>
            <a:normAutofit/>
          </a:bodyPr>
          <a:lstStyle/>
          <a:p>
            <a:pPr algn="ctr"/>
            <a:r>
              <a:rPr kumimoji="1" lang="ja-JP" altLang="en-US" sz="2800" b="1" dirty="0"/>
              <a:t>新たにテスト用にデータセットを用意して推移したい場合</a:t>
            </a:r>
          </a:p>
        </p:txBody>
      </p:sp>
      <p:sp>
        <p:nvSpPr>
          <p:cNvPr id="3" name="コンテンツ プレースホルダー 2">
            <a:extLst>
              <a:ext uri="{FF2B5EF4-FFF2-40B4-BE49-F238E27FC236}">
                <a16:creationId xmlns:a16="http://schemas.microsoft.com/office/drawing/2014/main" id="{7ED5048A-71E0-BA83-76DE-10433C665E6A}"/>
              </a:ext>
            </a:extLst>
          </p:cNvPr>
          <p:cNvSpPr>
            <a:spLocks noGrp="1"/>
          </p:cNvSpPr>
          <p:nvPr>
            <p:ph idx="1"/>
          </p:nvPr>
        </p:nvSpPr>
        <p:spPr>
          <a:xfrm>
            <a:off x="838200" y="1476375"/>
            <a:ext cx="10515600" cy="5105400"/>
          </a:xfrm>
        </p:spPr>
        <p:txBody>
          <a:bodyPr/>
          <a:lstStyle/>
          <a:p>
            <a:pPr marL="0" indent="0">
              <a:buNone/>
            </a:pPr>
            <a:r>
              <a:rPr kumimoji="1" lang="ja-JP" altLang="en-US" dirty="0"/>
              <a:t>ここでは</a:t>
            </a:r>
            <a:r>
              <a:rPr kumimoji="1" lang="en-US" altLang="ja-JP" dirty="0"/>
              <a:t>,</a:t>
            </a:r>
            <a:r>
              <a:rPr kumimoji="1" lang="ja-JP" altLang="en-US" dirty="0"/>
              <a:t>新たにアヤメの特徴量が手に入りその特徴量から品種を推定する場合を想定する</a:t>
            </a:r>
            <a:endParaRPr kumimoji="1" lang="en-US" altLang="ja-JP" dirty="0"/>
          </a:p>
          <a:p>
            <a:pPr marL="0" indent="0">
              <a:buNone/>
            </a:pPr>
            <a:r>
              <a:rPr lang="ja-JP" altLang="en-US" dirty="0"/>
              <a:t>未来のテストデータに対して推定を行う場合</a:t>
            </a:r>
            <a:r>
              <a:rPr lang="en-US" altLang="ja-JP" dirty="0"/>
              <a:t>,</a:t>
            </a:r>
            <a:r>
              <a:rPr lang="ja-JP" altLang="en-US" dirty="0"/>
              <a:t>学習パラメータを保存する必要がある</a:t>
            </a:r>
            <a:r>
              <a:rPr lang="en-US" altLang="ja-JP" dirty="0"/>
              <a:t>.</a:t>
            </a:r>
          </a:p>
          <a:p>
            <a:pPr marL="0" indent="0" algn="ctr">
              <a:buNone/>
            </a:pPr>
            <a:r>
              <a:rPr lang="ja-JP" altLang="en-US" dirty="0"/>
              <a:t>テストデータに対して推定</a:t>
            </a:r>
            <a:endParaRPr lang="en-US" altLang="ja-JP" dirty="0"/>
          </a:p>
          <a:p>
            <a:pPr marL="0" indent="0" algn="ctr">
              <a:buNone/>
            </a:pPr>
            <a:endParaRPr kumimoji="1" lang="en-US" altLang="ja-JP" dirty="0"/>
          </a:p>
          <a:p>
            <a:pPr marL="0" indent="0" algn="ctr">
              <a:buNone/>
            </a:pPr>
            <a:endParaRPr lang="en-US" altLang="ja-JP" dirty="0"/>
          </a:p>
          <a:p>
            <a:pPr marL="0" indent="0">
              <a:buNone/>
            </a:pPr>
            <a:r>
              <a:rPr kumimoji="1" lang="ja-JP" altLang="en-US" dirty="0"/>
              <a:t>保存したパラメータには</a:t>
            </a:r>
            <a:r>
              <a:rPr kumimoji="1" lang="en-US" altLang="ja-JP" dirty="0"/>
              <a:t>,</a:t>
            </a:r>
            <a:r>
              <a:rPr kumimoji="1" lang="ja-JP" altLang="en-US" dirty="0"/>
              <a:t>入力出力の次元や隠れ層の威厳の情報がないため</a:t>
            </a:r>
            <a:r>
              <a:rPr kumimoji="1" lang="en-US" altLang="ja-JP" dirty="0"/>
              <a:t>,</a:t>
            </a:r>
            <a:r>
              <a:rPr kumimoji="1" lang="ja-JP" altLang="en-US" dirty="0"/>
              <a:t>保存したパラメータを読み込む前に設定</a:t>
            </a:r>
            <a:endParaRPr kumimoji="1" lang="en-US" altLang="ja-JP" dirty="0"/>
          </a:p>
          <a:p>
            <a:pPr marL="0" indent="0">
              <a:buNone/>
            </a:pPr>
            <a:endParaRPr kumimoji="1" lang="en-US" altLang="ja-JP" dirty="0"/>
          </a:p>
          <a:p>
            <a:pPr marL="0" indent="0">
              <a:buNone/>
            </a:pPr>
            <a:endParaRPr kumimoji="1" lang="en-US" altLang="ja-JP" dirty="0"/>
          </a:p>
        </p:txBody>
      </p:sp>
      <p:sp>
        <p:nvSpPr>
          <p:cNvPr id="4" name="テキスト ボックス 3">
            <a:extLst>
              <a:ext uri="{FF2B5EF4-FFF2-40B4-BE49-F238E27FC236}">
                <a16:creationId xmlns:a16="http://schemas.microsoft.com/office/drawing/2014/main" id="{D9866156-B219-6DF3-ECE4-8E8795D073F7}"/>
              </a:ext>
            </a:extLst>
          </p:cNvPr>
          <p:cNvSpPr txBox="1"/>
          <p:nvPr/>
        </p:nvSpPr>
        <p:spPr>
          <a:xfrm>
            <a:off x="838200" y="3826669"/>
            <a:ext cx="3333750" cy="646331"/>
          </a:xfrm>
          <a:prstGeom prst="rect">
            <a:avLst/>
          </a:prstGeom>
          <a:solidFill>
            <a:schemeClr val="accent1">
              <a:lumMod val="60000"/>
              <a:lumOff val="40000"/>
            </a:schemeClr>
          </a:solidFill>
        </p:spPr>
        <p:txBody>
          <a:bodyPr wrap="square" rtlCol="0">
            <a:spAutoFit/>
          </a:bodyPr>
          <a:lstStyle/>
          <a:p>
            <a:r>
              <a:rPr kumimoji="1" lang="ja-JP" altLang="en-US" dirty="0"/>
              <a:t>条件式を使って</a:t>
            </a:r>
            <a:r>
              <a:rPr kumimoji="1" lang="en-US" altLang="ja-JP" dirty="0"/>
              <a:t>PC</a:t>
            </a:r>
            <a:r>
              <a:rPr kumimoji="1" lang="ja-JP" altLang="en-US" dirty="0"/>
              <a:t>環境にあわせた設定を行う</a:t>
            </a:r>
          </a:p>
        </p:txBody>
      </p:sp>
      <p:sp>
        <p:nvSpPr>
          <p:cNvPr id="5" name="矢印: 右 4">
            <a:extLst>
              <a:ext uri="{FF2B5EF4-FFF2-40B4-BE49-F238E27FC236}">
                <a16:creationId xmlns:a16="http://schemas.microsoft.com/office/drawing/2014/main" id="{A122CFE3-1FB2-3365-6CB9-7CE7910D0606}"/>
              </a:ext>
            </a:extLst>
          </p:cNvPr>
          <p:cNvSpPr/>
          <p:nvPr/>
        </p:nvSpPr>
        <p:spPr>
          <a:xfrm>
            <a:off x="4171950" y="3913584"/>
            <a:ext cx="838200" cy="472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C046C9B-8BB6-4270-5844-C6AE7CE4AB2D}"/>
              </a:ext>
            </a:extLst>
          </p:cNvPr>
          <p:cNvSpPr txBox="1"/>
          <p:nvPr/>
        </p:nvSpPr>
        <p:spPr>
          <a:xfrm>
            <a:off x="5124450" y="3967936"/>
            <a:ext cx="2524125" cy="369332"/>
          </a:xfrm>
          <a:prstGeom prst="rect">
            <a:avLst/>
          </a:prstGeom>
          <a:solidFill>
            <a:schemeClr val="accent1">
              <a:lumMod val="60000"/>
              <a:lumOff val="40000"/>
            </a:schemeClr>
          </a:solidFill>
        </p:spPr>
        <p:txBody>
          <a:bodyPr wrap="square" rtlCol="0">
            <a:spAutoFit/>
          </a:bodyPr>
          <a:lstStyle/>
          <a:p>
            <a:r>
              <a:rPr kumimoji="1" lang="ja-JP" altLang="en-US" dirty="0"/>
              <a:t>学習パラメータの保存</a:t>
            </a:r>
          </a:p>
        </p:txBody>
      </p:sp>
      <p:sp>
        <p:nvSpPr>
          <p:cNvPr id="7" name="矢印: 右 6">
            <a:extLst>
              <a:ext uri="{FF2B5EF4-FFF2-40B4-BE49-F238E27FC236}">
                <a16:creationId xmlns:a16="http://schemas.microsoft.com/office/drawing/2014/main" id="{1D9B55E9-1875-D2FB-7473-1F68474A271B}"/>
              </a:ext>
            </a:extLst>
          </p:cNvPr>
          <p:cNvSpPr/>
          <p:nvPr/>
        </p:nvSpPr>
        <p:spPr>
          <a:xfrm>
            <a:off x="7648575" y="3979068"/>
            <a:ext cx="628650" cy="35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4381C6-42BA-A709-43A5-4D29A9748EDC}"/>
              </a:ext>
            </a:extLst>
          </p:cNvPr>
          <p:cNvSpPr txBox="1"/>
          <p:nvPr/>
        </p:nvSpPr>
        <p:spPr>
          <a:xfrm>
            <a:off x="8343900" y="3696503"/>
            <a:ext cx="2714625" cy="923330"/>
          </a:xfrm>
          <a:prstGeom prst="rect">
            <a:avLst/>
          </a:prstGeom>
          <a:solidFill>
            <a:schemeClr val="accent1">
              <a:lumMod val="60000"/>
              <a:lumOff val="40000"/>
            </a:schemeClr>
          </a:solidFill>
        </p:spPr>
        <p:txBody>
          <a:bodyPr wrap="square" rtlCol="0">
            <a:spAutoFit/>
          </a:bodyPr>
          <a:lstStyle/>
          <a:p>
            <a:r>
              <a:rPr kumimoji="1" lang="ja-JP" altLang="en-US" dirty="0"/>
              <a:t>新しいテスト用のデータセットを使ってアヤメの品種を推定</a:t>
            </a:r>
          </a:p>
        </p:txBody>
      </p:sp>
    </p:spTree>
    <p:extLst>
      <p:ext uri="{BB962C8B-B14F-4D97-AF65-F5344CB8AC3E}">
        <p14:creationId xmlns:p14="http://schemas.microsoft.com/office/powerpoint/2010/main" val="1870950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9E9705-C9A1-70D5-674D-31BB286E7C5E}"/>
              </a:ext>
            </a:extLst>
          </p:cNvPr>
          <p:cNvSpPr>
            <a:spLocks noGrp="1"/>
          </p:cNvSpPr>
          <p:nvPr>
            <p:ph type="title"/>
          </p:nvPr>
        </p:nvSpPr>
        <p:spPr/>
        <p:txBody>
          <a:bodyPr/>
          <a:lstStyle/>
          <a:p>
            <a:pPr algn="ctr"/>
            <a:r>
              <a:rPr kumimoji="1" lang="en-US" altLang="ja-JP" dirty="0"/>
              <a:t>3.</a:t>
            </a:r>
            <a:r>
              <a:rPr kumimoji="1" lang="ja-JP" altLang="en-US" dirty="0"/>
              <a:t>糖尿病の予後予測</a:t>
            </a:r>
          </a:p>
        </p:txBody>
      </p:sp>
      <p:sp>
        <p:nvSpPr>
          <p:cNvPr id="3" name="コンテンツ プレースホルダー 2">
            <a:extLst>
              <a:ext uri="{FF2B5EF4-FFF2-40B4-BE49-F238E27FC236}">
                <a16:creationId xmlns:a16="http://schemas.microsoft.com/office/drawing/2014/main" id="{6A2B76A4-8A49-9473-8554-784BFD8405B4}"/>
              </a:ext>
            </a:extLst>
          </p:cNvPr>
          <p:cNvSpPr>
            <a:spLocks noGrp="1"/>
          </p:cNvSpPr>
          <p:nvPr>
            <p:ph idx="1"/>
          </p:nvPr>
        </p:nvSpPr>
        <p:spPr>
          <a:xfrm>
            <a:off x="838200" y="1457325"/>
            <a:ext cx="10515600" cy="4824413"/>
          </a:xfrm>
        </p:spPr>
        <p:txBody>
          <a:bodyPr/>
          <a:lstStyle/>
          <a:p>
            <a:pPr marL="0" indent="0" algn="ctr">
              <a:buNone/>
            </a:pPr>
            <a:r>
              <a:rPr kumimoji="1" lang="ja-JP" altLang="en-US" sz="2400" dirty="0"/>
              <a:t>糖尿病のデータセット</a:t>
            </a:r>
            <a:endParaRPr kumimoji="1" lang="en-US" altLang="ja-JP" sz="2400" dirty="0"/>
          </a:p>
          <a:p>
            <a:r>
              <a:rPr kumimoji="1" lang="ja-JP" altLang="en-US" sz="2400" dirty="0"/>
              <a:t>予後予測は</a:t>
            </a:r>
            <a:r>
              <a:rPr kumimoji="1" lang="en-US" altLang="ja-JP" sz="2400" dirty="0"/>
              <a:t>,</a:t>
            </a:r>
            <a:r>
              <a:rPr kumimoji="1" lang="ja-JP" altLang="en-US" sz="2400" dirty="0"/>
              <a:t>回帰問題に分類</a:t>
            </a:r>
            <a:r>
              <a:rPr kumimoji="1" lang="en-US" altLang="ja-JP" sz="2400" dirty="0"/>
              <a:t>(</a:t>
            </a:r>
            <a:r>
              <a:rPr kumimoji="1" lang="ja-JP" altLang="en-US" sz="2400" dirty="0"/>
              <a:t>方法はアヤメ分類を元にして回帰問題に修正を加えいく</a:t>
            </a:r>
            <a:r>
              <a:rPr kumimoji="1" lang="en-US" altLang="ja-JP" sz="2400" dirty="0"/>
              <a:t>)</a:t>
            </a:r>
            <a:endParaRPr lang="en-US" altLang="ja-JP" sz="2400" dirty="0"/>
          </a:p>
          <a:p>
            <a:r>
              <a:rPr kumimoji="1" lang="ja-JP" altLang="en-US" sz="2400" dirty="0"/>
              <a:t>糖尿病のデータセットは</a:t>
            </a:r>
            <a:r>
              <a:rPr kumimoji="1" lang="en-US" altLang="ja-JP" sz="2400" dirty="0"/>
              <a:t>,442</a:t>
            </a:r>
            <a:r>
              <a:rPr kumimoji="1" lang="ja-JP" altLang="en-US" sz="2400" dirty="0"/>
              <a:t>人分の</a:t>
            </a:r>
            <a:r>
              <a:rPr kumimoji="1" lang="en-US" altLang="ja-JP" sz="2400" dirty="0"/>
              <a:t>10</a:t>
            </a:r>
            <a:r>
              <a:rPr kumimoji="1" lang="ja-JP" altLang="en-US" sz="2400" dirty="0"/>
              <a:t>種類の特徴量と</a:t>
            </a:r>
            <a:r>
              <a:rPr kumimoji="1" lang="en-US" altLang="ja-JP" sz="2400" dirty="0"/>
              <a:t>1</a:t>
            </a:r>
            <a:r>
              <a:rPr kumimoji="1" lang="ja-JP" altLang="en-US" sz="2400" dirty="0"/>
              <a:t>年後の糖尿病進行度のスコアで構成されている</a:t>
            </a:r>
            <a:r>
              <a:rPr kumimoji="1" lang="en-US" altLang="ja-JP" sz="2400" dirty="0"/>
              <a:t>.</a:t>
            </a:r>
          </a:p>
          <a:p>
            <a:pPr marL="0" indent="0">
              <a:buNone/>
            </a:pPr>
            <a:r>
              <a:rPr kumimoji="1" lang="en-US" altLang="ja-JP" sz="2400" dirty="0"/>
              <a:t>10</a:t>
            </a:r>
            <a:r>
              <a:rPr kumimoji="1" lang="ja-JP" altLang="en-US" sz="2400" dirty="0"/>
              <a:t>種類の特徴量は次の様になる</a:t>
            </a:r>
            <a:r>
              <a:rPr kumimoji="1" lang="en-US" altLang="ja-JP" sz="2400" dirty="0"/>
              <a:t>.</a:t>
            </a:r>
          </a:p>
          <a:p>
            <a:pPr marL="0" indent="0">
              <a:buNone/>
            </a:pPr>
            <a:endParaRPr kumimoji="1" lang="ja-JP" altLang="en-US" sz="2400" dirty="0"/>
          </a:p>
        </p:txBody>
      </p:sp>
      <p:sp>
        <p:nvSpPr>
          <p:cNvPr id="4" name="テキスト ボックス 3">
            <a:extLst>
              <a:ext uri="{FF2B5EF4-FFF2-40B4-BE49-F238E27FC236}">
                <a16:creationId xmlns:a16="http://schemas.microsoft.com/office/drawing/2014/main" id="{48908352-EAE4-AAE8-BE81-04A95942D4C8}"/>
              </a:ext>
            </a:extLst>
          </p:cNvPr>
          <p:cNvSpPr txBox="1"/>
          <p:nvPr/>
        </p:nvSpPr>
        <p:spPr>
          <a:xfrm>
            <a:off x="981075" y="4001294"/>
            <a:ext cx="657226" cy="369332"/>
          </a:xfrm>
          <a:prstGeom prst="rect">
            <a:avLst/>
          </a:prstGeom>
          <a:solidFill>
            <a:schemeClr val="accent2"/>
          </a:solidFill>
        </p:spPr>
        <p:txBody>
          <a:bodyPr wrap="square" rtlCol="0">
            <a:spAutoFit/>
          </a:bodyPr>
          <a:lstStyle/>
          <a:p>
            <a:r>
              <a:rPr kumimoji="1" lang="ja-JP" altLang="en-US" dirty="0"/>
              <a:t>年齢</a:t>
            </a:r>
          </a:p>
        </p:txBody>
      </p:sp>
      <p:sp>
        <p:nvSpPr>
          <p:cNvPr id="5" name="テキスト ボックス 4">
            <a:extLst>
              <a:ext uri="{FF2B5EF4-FFF2-40B4-BE49-F238E27FC236}">
                <a16:creationId xmlns:a16="http://schemas.microsoft.com/office/drawing/2014/main" id="{66139D28-53EF-E59D-5B2A-D9FE74B1B7B8}"/>
              </a:ext>
            </a:extLst>
          </p:cNvPr>
          <p:cNvSpPr txBox="1"/>
          <p:nvPr/>
        </p:nvSpPr>
        <p:spPr>
          <a:xfrm>
            <a:off x="1924049" y="4001294"/>
            <a:ext cx="657226" cy="369332"/>
          </a:xfrm>
          <a:prstGeom prst="rect">
            <a:avLst/>
          </a:prstGeom>
          <a:solidFill>
            <a:schemeClr val="accent2"/>
          </a:solidFill>
        </p:spPr>
        <p:txBody>
          <a:bodyPr wrap="square" rtlCol="0">
            <a:spAutoFit/>
          </a:bodyPr>
          <a:lstStyle/>
          <a:p>
            <a:r>
              <a:rPr kumimoji="1" lang="ja-JP" altLang="en-US" dirty="0"/>
              <a:t>性別</a:t>
            </a:r>
          </a:p>
        </p:txBody>
      </p:sp>
      <p:sp>
        <p:nvSpPr>
          <p:cNvPr id="6" name="テキスト ボックス 5">
            <a:extLst>
              <a:ext uri="{FF2B5EF4-FFF2-40B4-BE49-F238E27FC236}">
                <a16:creationId xmlns:a16="http://schemas.microsoft.com/office/drawing/2014/main" id="{1D6242A8-823E-3709-D4DA-984872F9D0EE}"/>
              </a:ext>
            </a:extLst>
          </p:cNvPr>
          <p:cNvSpPr txBox="1"/>
          <p:nvPr/>
        </p:nvSpPr>
        <p:spPr>
          <a:xfrm>
            <a:off x="4286248" y="4001294"/>
            <a:ext cx="1285875" cy="369332"/>
          </a:xfrm>
          <a:prstGeom prst="rect">
            <a:avLst/>
          </a:prstGeom>
          <a:solidFill>
            <a:schemeClr val="accent2"/>
          </a:solidFill>
        </p:spPr>
        <p:txBody>
          <a:bodyPr wrap="square" rtlCol="0">
            <a:spAutoFit/>
          </a:bodyPr>
          <a:lstStyle/>
          <a:p>
            <a:r>
              <a:rPr kumimoji="1" lang="ja-JP" altLang="en-US" dirty="0"/>
              <a:t>平均血圧</a:t>
            </a:r>
          </a:p>
        </p:txBody>
      </p:sp>
      <p:sp>
        <p:nvSpPr>
          <p:cNvPr id="7" name="テキスト ボックス 6">
            <a:extLst>
              <a:ext uri="{FF2B5EF4-FFF2-40B4-BE49-F238E27FC236}">
                <a16:creationId xmlns:a16="http://schemas.microsoft.com/office/drawing/2014/main" id="{D0FEC5A9-9140-D678-09EE-F62EFD3CD82A}"/>
              </a:ext>
            </a:extLst>
          </p:cNvPr>
          <p:cNvSpPr txBox="1"/>
          <p:nvPr/>
        </p:nvSpPr>
        <p:spPr>
          <a:xfrm>
            <a:off x="3019423" y="4002088"/>
            <a:ext cx="828677" cy="368538"/>
          </a:xfrm>
          <a:prstGeom prst="rect">
            <a:avLst/>
          </a:prstGeom>
          <a:solidFill>
            <a:schemeClr val="accent2"/>
          </a:solidFill>
        </p:spPr>
        <p:txBody>
          <a:bodyPr wrap="square" rtlCol="0">
            <a:spAutoFit/>
          </a:bodyPr>
          <a:lstStyle/>
          <a:p>
            <a:r>
              <a:rPr kumimoji="1" lang="en-US" altLang="ja-JP" dirty="0"/>
              <a:t>BMI</a:t>
            </a:r>
            <a:endParaRPr kumimoji="1" lang="ja-JP" altLang="en-US" dirty="0"/>
          </a:p>
        </p:txBody>
      </p:sp>
      <p:sp>
        <p:nvSpPr>
          <p:cNvPr id="8" name="テキスト ボックス 7">
            <a:extLst>
              <a:ext uri="{FF2B5EF4-FFF2-40B4-BE49-F238E27FC236}">
                <a16:creationId xmlns:a16="http://schemas.microsoft.com/office/drawing/2014/main" id="{9F5D05FC-298D-7F98-E67D-0DC319FA672A}"/>
              </a:ext>
            </a:extLst>
          </p:cNvPr>
          <p:cNvSpPr txBox="1"/>
          <p:nvPr/>
        </p:nvSpPr>
        <p:spPr>
          <a:xfrm>
            <a:off x="8515348" y="4001294"/>
            <a:ext cx="2295526" cy="369332"/>
          </a:xfrm>
          <a:prstGeom prst="rect">
            <a:avLst/>
          </a:prstGeom>
          <a:solidFill>
            <a:schemeClr val="accent2"/>
          </a:solidFill>
        </p:spPr>
        <p:txBody>
          <a:bodyPr wrap="square" rtlCol="0">
            <a:spAutoFit/>
          </a:bodyPr>
          <a:lstStyle/>
          <a:p>
            <a:r>
              <a:rPr kumimoji="1" lang="ja-JP" altLang="en-US" dirty="0"/>
              <a:t>悪玉コレステロール</a:t>
            </a:r>
          </a:p>
        </p:txBody>
      </p:sp>
      <p:sp>
        <p:nvSpPr>
          <p:cNvPr id="10" name="テキスト ボックス 9">
            <a:extLst>
              <a:ext uri="{FF2B5EF4-FFF2-40B4-BE49-F238E27FC236}">
                <a16:creationId xmlns:a16="http://schemas.microsoft.com/office/drawing/2014/main" id="{21C2B957-45E9-B3B6-6738-A5FF4B7E6610}"/>
              </a:ext>
            </a:extLst>
          </p:cNvPr>
          <p:cNvSpPr txBox="1"/>
          <p:nvPr/>
        </p:nvSpPr>
        <p:spPr>
          <a:xfrm>
            <a:off x="6010271" y="4001294"/>
            <a:ext cx="2066929" cy="369332"/>
          </a:xfrm>
          <a:prstGeom prst="rect">
            <a:avLst/>
          </a:prstGeom>
          <a:solidFill>
            <a:schemeClr val="accent2"/>
          </a:solidFill>
        </p:spPr>
        <p:txBody>
          <a:bodyPr wrap="square" rtlCol="0">
            <a:spAutoFit/>
          </a:bodyPr>
          <a:lstStyle/>
          <a:p>
            <a:r>
              <a:rPr kumimoji="1" lang="ja-JP" altLang="en-US" dirty="0"/>
              <a:t>総コレステロール</a:t>
            </a:r>
          </a:p>
        </p:txBody>
      </p:sp>
      <p:sp>
        <p:nvSpPr>
          <p:cNvPr id="11" name="テキスト ボックス 10">
            <a:extLst>
              <a:ext uri="{FF2B5EF4-FFF2-40B4-BE49-F238E27FC236}">
                <a16:creationId xmlns:a16="http://schemas.microsoft.com/office/drawing/2014/main" id="{812D7365-B322-1D1F-88E6-B9E2790F37FD}"/>
              </a:ext>
            </a:extLst>
          </p:cNvPr>
          <p:cNvSpPr txBox="1"/>
          <p:nvPr/>
        </p:nvSpPr>
        <p:spPr>
          <a:xfrm>
            <a:off x="981075" y="4711462"/>
            <a:ext cx="2343152" cy="368538"/>
          </a:xfrm>
          <a:prstGeom prst="rect">
            <a:avLst/>
          </a:prstGeom>
          <a:solidFill>
            <a:schemeClr val="accent2"/>
          </a:solidFill>
        </p:spPr>
        <p:txBody>
          <a:bodyPr wrap="square" rtlCol="0">
            <a:spAutoFit/>
          </a:bodyPr>
          <a:lstStyle/>
          <a:p>
            <a:r>
              <a:rPr kumimoji="1" lang="ja-JP" altLang="en-US" dirty="0"/>
              <a:t>善玉コレステロール</a:t>
            </a:r>
          </a:p>
        </p:txBody>
      </p:sp>
      <p:sp>
        <p:nvSpPr>
          <p:cNvPr id="12" name="テキスト ボックス 11">
            <a:extLst>
              <a:ext uri="{FF2B5EF4-FFF2-40B4-BE49-F238E27FC236}">
                <a16:creationId xmlns:a16="http://schemas.microsoft.com/office/drawing/2014/main" id="{FF605692-716B-5529-E3CD-C1D5583E5E6A}"/>
              </a:ext>
            </a:extLst>
          </p:cNvPr>
          <p:cNvSpPr txBox="1"/>
          <p:nvPr/>
        </p:nvSpPr>
        <p:spPr>
          <a:xfrm>
            <a:off x="3667119" y="4711462"/>
            <a:ext cx="2343152" cy="368538"/>
          </a:xfrm>
          <a:prstGeom prst="rect">
            <a:avLst/>
          </a:prstGeom>
          <a:solidFill>
            <a:schemeClr val="accent2"/>
          </a:solidFill>
        </p:spPr>
        <p:txBody>
          <a:bodyPr wrap="square" rtlCol="0">
            <a:spAutoFit/>
          </a:bodyPr>
          <a:lstStyle/>
          <a:p>
            <a:r>
              <a:rPr kumimoji="1" lang="ja-JP" altLang="en-US" dirty="0"/>
              <a:t>甲状腺刺激ホルモン</a:t>
            </a:r>
          </a:p>
        </p:txBody>
      </p:sp>
      <p:sp>
        <p:nvSpPr>
          <p:cNvPr id="13" name="テキスト ボックス 12">
            <a:extLst>
              <a:ext uri="{FF2B5EF4-FFF2-40B4-BE49-F238E27FC236}">
                <a16:creationId xmlns:a16="http://schemas.microsoft.com/office/drawing/2014/main" id="{1FA613F8-F3AF-8DA7-70BD-9D86E1AC556A}"/>
              </a:ext>
            </a:extLst>
          </p:cNvPr>
          <p:cNvSpPr txBox="1"/>
          <p:nvPr/>
        </p:nvSpPr>
        <p:spPr>
          <a:xfrm>
            <a:off x="6353163" y="4739918"/>
            <a:ext cx="1647838" cy="369332"/>
          </a:xfrm>
          <a:prstGeom prst="rect">
            <a:avLst/>
          </a:prstGeom>
          <a:solidFill>
            <a:schemeClr val="accent2"/>
          </a:solidFill>
        </p:spPr>
        <p:txBody>
          <a:bodyPr wrap="square" rtlCol="0">
            <a:spAutoFit/>
          </a:bodyPr>
          <a:lstStyle/>
          <a:p>
            <a:r>
              <a:rPr kumimoji="1" lang="ja-JP" altLang="en-US" dirty="0"/>
              <a:t>ラモトリギン</a:t>
            </a:r>
          </a:p>
        </p:txBody>
      </p:sp>
      <p:sp>
        <p:nvSpPr>
          <p:cNvPr id="14" name="テキスト ボックス 13">
            <a:extLst>
              <a:ext uri="{FF2B5EF4-FFF2-40B4-BE49-F238E27FC236}">
                <a16:creationId xmlns:a16="http://schemas.microsoft.com/office/drawing/2014/main" id="{352DF0DA-78AF-6BCC-9541-03D815FCEF7E}"/>
              </a:ext>
            </a:extLst>
          </p:cNvPr>
          <p:cNvSpPr txBox="1"/>
          <p:nvPr/>
        </p:nvSpPr>
        <p:spPr>
          <a:xfrm>
            <a:off x="8343893" y="4739918"/>
            <a:ext cx="914407" cy="369332"/>
          </a:xfrm>
          <a:prstGeom prst="rect">
            <a:avLst/>
          </a:prstGeom>
          <a:solidFill>
            <a:schemeClr val="accent2"/>
          </a:solidFill>
        </p:spPr>
        <p:txBody>
          <a:bodyPr wrap="square" rtlCol="0">
            <a:spAutoFit/>
          </a:bodyPr>
          <a:lstStyle/>
          <a:p>
            <a:r>
              <a:rPr kumimoji="1" lang="ja-JP" altLang="en-US" dirty="0"/>
              <a:t>血糖値</a:t>
            </a:r>
          </a:p>
        </p:txBody>
      </p:sp>
    </p:spTree>
    <p:extLst>
      <p:ext uri="{BB962C8B-B14F-4D97-AF65-F5344CB8AC3E}">
        <p14:creationId xmlns:p14="http://schemas.microsoft.com/office/powerpoint/2010/main" val="4001256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2B14E29-F9E3-F5B8-3F78-AAA212AA97E4}"/>
              </a:ext>
            </a:extLst>
          </p:cNvPr>
          <p:cNvSpPr>
            <a:spLocks noGrp="1"/>
          </p:cNvSpPr>
          <p:nvPr>
            <p:ph idx="1"/>
          </p:nvPr>
        </p:nvSpPr>
        <p:spPr>
          <a:xfrm>
            <a:off x="838200" y="428625"/>
            <a:ext cx="10515600" cy="5748338"/>
          </a:xfrm>
        </p:spPr>
        <p:txBody>
          <a:bodyPr/>
          <a:lstStyle/>
          <a:p>
            <a:pPr marL="0" indent="0">
              <a:buNone/>
            </a:pPr>
            <a:r>
              <a:rPr kumimoji="1" lang="ja-JP" altLang="en-US" dirty="0"/>
              <a:t>ここで</a:t>
            </a:r>
            <a:r>
              <a:rPr kumimoji="1" lang="en-US" altLang="ja-JP" dirty="0"/>
              <a:t>,</a:t>
            </a:r>
            <a:r>
              <a:rPr kumimoji="1" lang="ja-JP" altLang="en-US" dirty="0"/>
              <a:t>データをみやすくするため</a:t>
            </a:r>
            <a:r>
              <a:rPr kumimoji="1" lang="en-US" altLang="ja-JP" dirty="0"/>
              <a:t>pandas</a:t>
            </a:r>
            <a:r>
              <a:rPr kumimoji="1" lang="ja-JP" altLang="en-US" dirty="0"/>
              <a:t>というツールを使って</a:t>
            </a:r>
            <a:endParaRPr lang="en-US" altLang="ja-JP" dirty="0"/>
          </a:p>
          <a:p>
            <a:pPr marL="0" indent="0">
              <a:buNone/>
            </a:pPr>
            <a:r>
              <a:rPr kumimoji="1" lang="ja-JP" altLang="en-US" dirty="0"/>
              <a:t>データフレーム型に変換</a:t>
            </a:r>
            <a:r>
              <a:rPr kumimoji="1" lang="en-US" altLang="ja-JP" dirty="0"/>
              <a:t>.=&gt;</a:t>
            </a:r>
            <a:r>
              <a:rPr kumimoji="1" lang="ja-JP" altLang="en-US" dirty="0"/>
              <a:t>データの数値は標準化されているため実際の生データではない</a:t>
            </a:r>
            <a:endParaRPr kumimoji="1" lang="en-US" altLang="ja-JP" dirty="0"/>
          </a:p>
          <a:p>
            <a:pPr marL="0" indent="0">
              <a:buNone/>
            </a:pPr>
            <a:endParaRPr lang="en-US" altLang="ja-JP" dirty="0"/>
          </a:p>
          <a:p>
            <a:pPr marL="0" indent="0">
              <a:buNone/>
            </a:pPr>
            <a:r>
              <a:rPr kumimoji="1" lang="ja-JP" altLang="en-US" dirty="0"/>
              <a:t>機械学習でが「入力されたそれぞれの特徴量がどのようにへんかしたら出力がどのように変化したか」を学習させる</a:t>
            </a:r>
            <a:endParaRPr lang="en-US" altLang="ja-JP" dirty="0"/>
          </a:p>
          <a:p>
            <a:pPr marL="0" indent="0">
              <a:buNone/>
            </a:pPr>
            <a:r>
              <a:rPr kumimoji="1" lang="en-US" altLang="ja-JP" dirty="0"/>
              <a:t>	</a:t>
            </a:r>
            <a:r>
              <a:rPr kumimoji="1" lang="ja-JP" altLang="en-US" dirty="0"/>
              <a:t>データを標準化をして分散をそろえておくことで</a:t>
            </a:r>
            <a:endParaRPr kumimoji="1" lang="en-US" altLang="ja-JP" dirty="0"/>
          </a:p>
          <a:p>
            <a:pPr marL="0" indent="0">
              <a:buNone/>
            </a:pPr>
            <a:r>
              <a:rPr kumimoji="1" lang="ja-JP" altLang="en-US" dirty="0"/>
              <a:t>各特徴量の変化にたいする感度を等しくすることができる</a:t>
            </a:r>
            <a:endParaRPr kumimoji="1" lang="en-US" altLang="ja-JP" dirty="0"/>
          </a:p>
          <a:p>
            <a:pPr marL="0" indent="0">
              <a:buNone/>
            </a:pPr>
            <a:endParaRPr kumimoji="1" lang="ja-JP" altLang="en-US" dirty="0"/>
          </a:p>
        </p:txBody>
      </p:sp>
      <p:sp>
        <p:nvSpPr>
          <p:cNvPr id="4" name="矢印: 右 3">
            <a:extLst>
              <a:ext uri="{FF2B5EF4-FFF2-40B4-BE49-F238E27FC236}">
                <a16:creationId xmlns:a16="http://schemas.microsoft.com/office/drawing/2014/main" id="{D70599B8-1CBB-0889-4E4B-575FC8126634}"/>
              </a:ext>
            </a:extLst>
          </p:cNvPr>
          <p:cNvSpPr/>
          <p:nvPr/>
        </p:nvSpPr>
        <p:spPr>
          <a:xfrm>
            <a:off x="1019175" y="3192750"/>
            <a:ext cx="838200" cy="472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3240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DC9B6-22FE-29B1-3AA1-C59806E9ADD5}"/>
              </a:ext>
            </a:extLst>
          </p:cNvPr>
          <p:cNvSpPr>
            <a:spLocks noGrp="1"/>
          </p:cNvSpPr>
          <p:nvPr>
            <p:ph type="title"/>
          </p:nvPr>
        </p:nvSpPr>
        <p:spPr/>
        <p:txBody>
          <a:bodyPr/>
          <a:lstStyle/>
          <a:p>
            <a:r>
              <a:rPr kumimoji="1" lang="ja-JP" altLang="en-US" dirty="0"/>
              <a:t>前準備</a:t>
            </a:r>
            <a:r>
              <a:rPr kumimoji="1" lang="en-US" altLang="ja-JP" dirty="0"/>
              <a:t>(</a:t>
            </a:r>
            <a:r>
              <a:rPr kumimoji="1" lang="ja-JP" altLang="en-US" dirty="0"/>
              <a:t>パッケージの</a:t>
            </a:r>
            <a:r>
              <a:rPr kumimoji="1" lang="en-US" altLang="ja-JP" dirty="0"/>
              <a:t>import)</a:t>
            </a:r>
            <a:endParaRPr kumimoji="1" lang="ja-JP" altLang="en-US" dirty="0"/>
          </a:p>
        </p:txBody>
      </p:sp>
      <p:sp>
        <p:nvSpPr>
          <p:cNvPr id="3" name="コンテンツ プレースホルダー 2">
            <a:extLst>
              <a:ext uri="{FF2B5EF4-FFF2-40B4-BE49-F238E27FC236}">
                <a16:creationId xmlns:a16="http://schemas.microsoft.com/office/drawing/2014/main" id="{45490298-00D9-9BB8-789B-7B817FAB4427}"/>
              </a:ext>
            </a:extLst>
          </p:cNvPr>
          <p:cNvSpPr>
            <a:spLocks noGrp="1"/>
          </p:cNvSpPr>
          <p:nvPr>
            <p:ph idx="1"/>
          </p:nvPr>
        </p:nvSpPr>
        <p:spPr/>
        <p:txBody>
          <a:bodyPr/>
          <a:lstStyle/>
          <a:p>
            <a:pPr marL="0" indent="0">
              <a:buNone/>
            </a:pPr>
            <a:r>
              <a:rPr kumimoji="1" lang="ja-JP" altLang="en-US" dirty="0"/>
              <a:t>ディープラーニングの実装に入る前に</a:t>
            </a:r>
            <a:r>
              <a:rPr kumimoji="1" lang="en-US" altLang="ja-JP" dirty="0"/>
              <a:t>,</a:t>
            </a:r>
            <a:r>
              <a:rPr kumimoji="1" lang="ja-JP" altLang="en-US" dirty="0"/>
              <a:t>必要なパッケージをインポートする必要がある</a:t>
            </a:r>
            <a:endParaRPr kumimoji="1" lang="en-US" altLang="ja-JP" dirty="0"/>
          </a:p>
          <a:p>
            <a:pPr marL="0" indent="0">
              <a:buNone/>
            </a:pPr>
            <a:endParaRPr kumimoji="1" lang="en-US" altLang="ja-JP" dirty="0"/>
          </a:p>
          <a:p>
            <a:pPr marL="0" indent="0">
              <a:buNone/>
            </a:pPr>
            <a:r>
              <a:rPr kumimoji="1" lang="en-US" altLang="ja-JP" dirty="0"/>
              <a:t>scikit-learn</a:t>
            </a:r>
            <a:r>
              <a:rPr kumimoji="1" lang="ja-JP" altLang="en-US" dirty="0"/>
              <a:t>の糖尿病データセットを読み込む</a:t>
            </a:r>
            <a:endParaRPr kumimoji="1" lang="en-US" altLang="ja-JP" dirty="0"/>
          </a:p>
          <a:p>
            <a:pPr marL="0" indent="0">
              <a:buNone/>
            </a:pPr>
            <a:endParaRPr kumimoji="1" lang="en-US" altLang="ja-JP" dirty="0"/>
          </a:p>
          <a:p>
            <a:pPr marL="0" indent="0">
              <a:buNone/>
            </a:pPr>
            <a:r>
              <a:rPr kumimoji="1" lang="ja-JP" altLang="en-US" dirty="0"/>
              <a:t>特徴量と</a:t>
            </a:r>
            <a:r>
              <a:rPr kumimoji="1" lang="en-US" altLang="ja-JP" dirty="0"/>
              <a:t>1</a:t>
            </a:r>
            <a:r>
              <a:rPr kumimoji="1" lang="ja-JP" altLang="en-US" dirty="0"/>
              <a:t>年後の糖尿病の進行度の二つの変数のサイズが同じである必要がある</a:t>
            </a:r>
          </a:p>
        </p:txBody>
      </p:sp>
      <p:sp>
        <p:nvSpPr>
          <p:cNvPr id="4" name="矢印: 下 3">
            <a:extLst>
              <a:ext uri="{FF2B5EF4-FFF2-40B4-BE49-F238E27FC236}">
                <a16:creationId xmlns:a16="http://schemas.microsoft.com/office/drawing/2014/main" id="{3FA3B63C-CF3C-2751-8F01-988D4475B1AF}"/>
              </a:ext>
            </a:extLst>
          </p:cNvPr>
          <p:cNvSpPr/>
          <p:nvPr/>
        </p:nvSpPr>
        <p:spPr>
          <a:xfrm>
            <a:off x="4638675" y="2609850"/>
            <a:ext cx="809625" cy="590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6097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0019DE-A768-0D4F-65F8-F84BB6FE547C}"/>
              </a:ext>
            </a:extLst>
          </p:cNvPr>
          <p:cNvSpPr>
            <a:spLocks noGrp="1"/>
          </p:cNvSpPr>
          <p:nvPr>
            <p:ph type="title"/>
          </p:nvPr>
        </p:nvSpPr>
        <p:spPr/>
        <p:txBody>
          <a:bodyPr/>
          <a:lstStyle/>
          <a:p>
            <a:pPr algn="ctr"/>
            <a:r>
              <a:rPr kumimoji="1" lang="ja-JP" altLang="en-US" dirty="0"/>
              <a:t>訓練データとテストデータの用意</a:t>
            </a:r>
          </a:p>
        </p:txBody>
      </p:sp>
      <p:sp>
        <p:nvSpPr>
          <p:cNvPr id="3" name="コンテンツ プレースホルダー 2">
            <a:extLst>
              <a:ext uri="{FF2B5EF4-FFF2-40B4-BE49-F238E27FC236}">
                <a16:creationId xmlns:a16="http://schemas.microsoft.com/office/drawing/2014/main" id="{FE988CAB-265A-2AEF-21DB-DA225D46AA8E}"/>
              </a:ext>
            </a:extLst>
          </p:cNvPr>
          <p:cNvSpPr>
            <a:spLocks noGrp="1"/>
          </p:cNvSpPr>
          <p:nvPr>
            <p:ph idx="1"/>
          </p:nvPr>
        </p:nvSpPr>
        <p:spPr>
          <a:xfrm>
            <a:off x="1114425" y="1855787"/>
            <a:ext cx="10515600" cy="4637088"/>
          </a:xfrm>
        </p:spPr>
        <p:txBody>
          <a:bodyPr>
            <a:normAutofit lnSpcReduction="10000"/>
          </a:bodyPr>
          <a:lstStyle/>
          <a:p>
            <a:pPr marL="0" indent="0">
              <a:buNone/>
            </a:pPr>
            <a:endParaRPr kumimoji="1" lang="en-US" altLang="ja-JP"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endParaRPr lang="en-US" altLang="ja-JP" sz="2000" dirty="0"/>
          </a:p>
          <a:p>
            <a:pPr marL="0" indent="0">
              <a:buNone/>
            </a:pPr>
            <a:r>
              <a:rPr lang="en-US" altLang="ja-JP" sz="2000" dirty="0"/>
              <a:t>1.8</a:t>
            </a:r>
            <a:r>
              <a:rPr lang="ja-JP" altLang="en-US" sz="2000" dirty="0"/>
              <a:t>割が訓練データ</a:t>
            </a:r>
            <a:r>
              <a:rPr lang="en-US" altLang="ja-JP" sz="2000" dirty="0"/>
              <a:t>,2</a:t>
            </a:r>
            <a:r>
              <a:rPr lang="ja-JP" altLang="en-US" sz="2000" dirty="0"/>
              <a:t>割がテストデータになるように分割</a:t>
            </a:r>
            <a:endParaRPr lang="en-US" altLang="ja-JP" sz="2000" dirty="0"/>
          </a:p>
          <a:p>
            <a:pPr marL="0" indent="0">
              <a:buNone/>
            </a:pPr>
            <a:r>
              <a:rPr lang="en-US" altLang="ja-JP" sz="2000" dirty="0"/>
              <a:t>2.</a:t>
            </a:r>
            <a:r>
              <a:rPr lang="ja-JP" altLang="en-US" sz="2000" dirty="0"/>
              <a:t>今回の回帰問題で使用する損失関数は</a:t>
            </a:r>
            <a:r>
              <a:rPr lang="en-US" altLang="ja-JP" sz="2000" dirty="0"/>
              <a:t>,</a:t>
            </a:r>
            <a:r>
              <a:rPr lang="ja-JP" altLang="en-US" sz="2000" dirty="0"/>
              <a:t>平均二乗誤差損失を使う</a:t>
            </a:r>
            <a:r>
              <a:rPr lang="en-US" altLang="ja-JP" sz="2000" dirty="0"/>
              <a:t>.</a:t>
            </a:r>
            <a:r>
              <a:rPr lang="ja-JP" altLang="en-US" sz="2000" dirty="0"/>
              <a:t>ラベルでは</a:t>
            </a:r>
            <a:r>
              <a:rPr lang="en-US" altLang="ja-JP" sz="2000" dirty="0"/>
              <a:t>,torch.float32</a:t>
            </a:r>
            <a:r>
              <a:rPr lang="ja-JP" altLang="en-US" sz="2000" dirty="0"/>
              <a:t>のデータ型を渡す</a:t>
            </a:r>
            <a:endParaRPr lang="en-US" altLang="ja-JP" sz="2000" dirty="0"/>
          </a:p>
          <a:p>
            <a:pPr marL="0" indent="0">
              <a:buNone/>
            </a:pPr>
            <a:r>
              <a:rPr lang="en-US" altLang="ja-JP" sz="2000" dirty="0"/>
              <a:t>4.</a:t>
            </a:r>
            <a:r>
              <a:rPr lang="ja-JP" altLang="en-US" sz="2000" dirty="0"/>
              <a:t>バッチサイズを</a:t>
            </a:r>
            <a:r>
              <a:rPr lang="en-US" altLang="ja-JP" sz="2000" dirty="0"/>
              <a:t>20</a:t>
            </a:r>
            <a:r>
              <a:rPr lang="ja-JP" altLang="en-US" sz="2000" dirty="0"/>
              <a:t>に設定する</a:t>
            </a:r>
            <a:endParaRPr lang="en-US" altLang="ja-JP" sz="2000" dirty="0"/>
          </a:p>
        </p:txBody>
      </p:sp>
      <p:sp>
        <p:nvSpPr>
          <p:cNvPr id="4" name="正方形/長方形 3">
            <a:extLst>
              <a:ext uri="{FF2B5EF4-FFF2-40B4-BE49-F238E27FC236}">
                <a16:creationId xmlns:a16="http://schemas.microsoft.com/office/drawing/2014/main" id="{4ACDE09F-BCBE-0BA6-F096-3C75ED158B60}"/>
              </a:ext>
            </a:extLst>
          </p:cNvPr>
          <p:cNvSpPr/>
          <p:nvPr/>
        </p:nvSpPr>
        <p:spPr>
          <a:xfrm>
            <a:off x="1114425" y="1971675"/>
            <a:ext cx="2543176" cy="1076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訓練データとテストデータを分割</a:t>
            </a:r>
          </a:p>
        </p:txBody>
      </p:sp>
      <p:sp>
        <p:nvSpPr>
          <p:cNvPr id="5" name="矢印: 右 4">
            <a:extLst>
              <a:ext uri="{FF2B5EF4-FFF2-40B4-BE49-F238E27FC236}">
                <a16:creationId xmlns:a16="http://schemas.microsoft.com/office/drawing/2014/main" id="{D8FADA61-B295-2B1F-8F12-F84EE3BF3031}"/>
              </a:ext>
            </a:extLst>
          </p:cNvPr>
          <p:cNvSpPr/>
          <p:nvPr/>
        </p:nvSpPr>
        <p:spPr>
          <a:xfrm>
            <a:off x="3848100" y="2285999"/>
            <a:ext cx="695325"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505B337-1081-F283-48CD-7B86EC2C3B04}"/>
              </a:ext>
            </a:extLst>
          </p:cNvPr>
          <p:cNvSpPr/>
          <p:nvPr/>
        </p:nvSpPr>
        <p:spPr>
          <a:xfrm>
            <a:off x="4543426" y="1993106"/>
            <a:ext cx="2667000" cy="1076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r>
              <a:rPr kumimoji="1" lang="ja-JP" altLang="en-US" dirty="0"/>
              <a:t>訓練データとテストデータを</a:t>
            </a:r>
            <a:r>
              <a:rPr kumimoji="1" lang="en-US" altLang="ja-JP" dirty="0"/>
              <a:t>Tensor</a:t>
            </a:r>
            <a:r>
              <a:rPr kumimoji="1" lang="ja-JP" altLang="en-US" dirty="0"/>
              <a:t>に変換</a:t>
            </a:r>
          </a:p>
        </p:txBody>
      </p:sp>
      <p:sp>
        <p:nvSpPr>
          <p:cNvPr id="7" name="正方形/長方形 6">
            <a:extLst>
              <a:ext uri="{FF2B5EF4-FFF2-40B4-BE49-F238E27FC236}">
                <a16:creationId xmlns:a16="http://schemas.microsoft.com/office/drawing/2014/main" id="{16A36678-06C5-D750-2A9C-5A21E8AB83F8}"/>
              </a:ext>
            </a:extLst>
          </p:cNvPr>
          <p:cNvSpPr/>
          <p:nvPr/>
        </p:nvSpPr>
        <p:spPr>
          <a:xfrm>
            <a:off x="8153401" y="1979612"/>
            <a:ext cx="27813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r>
              <a:rPr kumimoji="1" lang="ja-JP" altLang="en-US" dirty="0"/>
              <a:t>特徴量とラベルを結合したデータセットを作成　</a:t>
            </a:r>
          </a:p>
        </p:txBody>
      </p:sp>
      <p:sp>
        <p:nvSpPr>
          <p:cNvPr id="8" name="矢印: 右 7">
            <a:extLst>
              <a:ext uri="{FF2B5EF4-FFF2-40B4-BE49-F238E27FC236}">
                <a16:creationId xmlns:a16="http://schemas.microsoft.com/office/drawing/2014/main" id="{69BA6EF4-2FFE-10FD-9C9F-93D342ED7346}"/>
              </a:ext>
            </a:extLst>
          </p:cNvPr>
          <p:cNvSpPr/>
          <p:nvPr/>
        </p:nvSpPr>
        <p:spPr>
          <a:xfrm>
            <a:off x="7286626" y="2176462"/>
            <a:ext cx="809625" cy="666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6667414C-267E-9CB9-CB65-019F4C95E1BA}"/>
              </a:ext>
            </a:extLst>
          </p:cNvPr>
          <p:cNvSpPr/>
          <p:nvPr/>
        </p:nvSpPr>
        <p:spPr>
          <a:xfrm>
            <a:off x="1114425" y="3740944"/>
            <a:ext cx="590550" cy="581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EF71FD1-C1B0-C76F-C725-EEE6301E73DD}"/>
              </a:ext>
            </a:extLst>
          </p:cNvPr>
          <p:cNvSpPr/>
          <p:nvPr/>
        </p:nvSpPr>
        <p:spPr>
          <a:xfrm>
            <a:off x="1762125" y="3389311"/>
            <a:ext cx="27813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r>
              <a:rPr kumimoji="1" lang="ja-JP" altLang="en-US" dirty="0"/>
              <a:t>ミニバッチを限定したデータローダーを作成</a:t>
            </a:r>
          </a:p>
        </p:txBody>
      </p:sp>
    </p:spTree>
    <p:extLst>
      <p:ext uri="{BB962C8B-B14F-4D97-AF65-F5344CB8AC3E}">
        <p14:creationId xmlns:p14="http://schemas.microsoft.com/office/powerpoint/2010/main" val="1569427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DAB59D-1BD6-1189-3C97-E9753319FC1B}"/>
              </a:ext>
            </a:extLst>
          </p:cNvPr>
          <p:cNvSpPr>
            <a:spLocks noGrp="1"/>
          </p:cNvSpPr>
          <p:nvPr>
            <p:ph type="title"/>
          </p:nvPr>
        </p:nvSpPr>
        <p:spPr/>
        <p:txBody>
          <a:bodyPr/>
          <a:lstStyle/>
          <a:p>
            <a:pPr algn="ctr"/>
            <a:r>
              <a:rPr kumimoji="1" lang="ja-JP" altLang="en-US" dirty="0"/>
              <a:t>ニューラルネットワークの定義</a:t>
            </a:r>
          </a:p>
        </p:txBody>
      </p:sp>
      <p:sp>
        <p:nvSpPr>
          <p:cNvPr id="3" name="コンテンツ プレースホルダー 2">
            <a:extLst>
              <a:ext uri="{FF2B5EF4-FFF2-40B4-BE49-F238E27FC236}">
                <a16:creationId xmlns:a16="http://schemas.microsoft.com/office/drawing/2014/main" id="{072A76E2-9244-8CB8-A0AC-D356C03A9705}"/>
              </a:ext>
            </a:extLst>
          </p:cNvPr>
          <p:cNvSpPr>
            <a:spLocks noGrp="1"/>
          </p:cNvSpPr>
          <p:nvPr>
            <p:ph idx="1"/>
          </p:nvPr>
        </p:nvSpPr>
        <p:spPr>
          <a:xfrm>
            <a:off x="914400" y="1454150"/>
            <a:ext cx="10515600" cy="5251450"/>
          </a:xfrm>
        </p:spPr>
        <p:txBody>
          <a:bodyPr>
            <a:normAutofit/>
          </a:bodyPr>
          <a:lstStyle/>
          <a:p>
            <a:pPr marL="0" indent="0">
              <a:buNone/>
            </a:pPr>
            <a:r>
              <a:rPr kumimoji="1" lang="en-US" altLang="ja-JP" sz="2000" dirty="0"/>
              <a:t>2</a:t>
            </a:r>
            <a:r>
              <a:rPr kumimoji="1" lang="ja-JP" altLang="en-US" sz="2000" dirty="0"/>
              <a:t>つの全結合層と</a:t>
            </a:r>
            <a:r>
              <a:rPr kumimoji="1" lang="en-US" altLang="ja-JP" sz="2000" dirty="0"/>
              <a:t>1</a:t>
            </a:r>
            <a:r>
              <a:rPr kumimoji="1" lang="ja-JP" altLang="en-US" sz="2000" dirty="0"/>
              <a:t>つのドロップアウト層を追加する</a:t>
            </a:r>
            <a:endParaRPr kumimoji="1" lang="en-US" altLang="ja-JP" sz="2000" dirty="0"/>
          </a:p>
          <a:p>
            <a:pPr marL="0" indent="0">
              <a:buNone/>
            </a:pPr>
            <a:endParaRPr lang="en-US" altLang="ja-JP" sz="2000" dirty="0"/>
          </a:p>
          <a:p>
            <a:pPr marL="0" indent="0">
              <a:buNone/>
            </a:pPr>
            <a:r>
              <a:rPr lang="ja-JP" altLang="en-US" sz="2000" dirty="0"/>
              <a:t>追加することで</a:t>
            </a:r>
            <a:r>
              <a:rPr lang="en-US" altLang="ja-JP" sz="2000" dirty="0"/>
              <a:t>,</a:t>
            </a:r>
            <a:r>
              <a:rPr lang="ja-JP" altLang="en-US" sz="2000" dirty="0"/>
              <a:t>過学習を抑えることができる</a:t>
            </a:r>
            <a:endParaRPr lang="en-US" altLang="ja-JP" sz="2000" dirty="0"/>
          </a:p>
          <a:p>
            <a:pPr marL="0" indent="0">
              <a:buNone/>
            </a:pPr>
            <a:r>
              <a:rPr lang="en-US" altLang="ja-JP" sz="2000" dirty="0"/>
              <a:t> 	</a:t>
            </a:r>
            <a:r>
              <a:rPr lang="ja-JP" altLang="en-US" sz="2000" dirty="0"/>
              <a:t>・</a:t>
            </a:r>
            <a:r>
              <a:rPr lang="en-US" altLang="ja-JP" sz="2000" dirty="0" err="1"/>
              <a:t>nn.Dropout</a:t>
            </a:r>
            <a:r>
              <a:rPr lang="ja-JP" altLang="en-US" sz="2000" dirty="0"/>
              <a:t>の</a:t>
            </a:r>
            <a:r>
              <a:rPr lang="en-US" altLang="ja-JP" sz="2000" dirty="0"/>
              <a:t>p</a:t>
            </a:r>
            <a:r>
              <a:rPr lang="ja-JP" altLang="en-US" sz="2000" dirty="0"/>
              <a:t>は</a:t>
            </a:r>
            <a:r>
              <a:rPr lang="en-US" altLang="ja-JP" sz="2000" dirty="0"/>
              <a:t>,</a:t>
            </a:r>
            <a:r>
              <a:rPr lang="ja-JP" altLang="en-US" sz="2000" dirty="0"/>
              <a:t>ドロップアウトする確率</a:t>
            </a:r>
            <a:endParaRPr lang="en-US" altLang="ja-JP" sz="2000" dirty="0"/>
          </a:p>
          <a:p>
            <a:pPr marL="0" indent="0">
              <a:buNone/>
            </a:pPr>
            <a:r>
              <a:rPr lang="en-US" altLang="ja-JP" sz="2000" dirty="0"/>
              <a:t>	(</a:t>
            </a:r>
            <a:r>
              <a:rPr lang="ja-JP" altLang="en-US" sz="2000" dirty="0"/>
              <a:t>今回の場合は</a:t>
            </a:r>
            <a:r>
              <a:rPr lang="en-US" altLang="ja-JP" sz="2000" dirty="0"/>
              <a:t>50%</a:t>
            </a:r>
            <a:r>
              <a:rPr lang="ja-JP" altLang="en-US" sz="2000" dirty="0"/>
              <a:t>の確立でドロップアウトさせる</a:t>
            </a:r>
            <a:r>
              <a:rPr lang="en-US" altLang="ja-JP" sz="2000" dirty="0"/>
              <a:t>)</a:t>
            </a:r>
          </a:p>
          <a:p>
            <a:pPr marL="0" indent="0">
              <a:buNone/>
            </a:pPr>
            <a:r>
              <a:rPr lang="ja-JP" altLang="en-US" sz="2000" dirty="0"/>
              <a:t>次にニューラルネットワークのハイパーパラメータを設定</a:t>
            </a:r>
            <a:endParaRPr lang="en-US" altLang="ja-JP" sz="2000" dirty="0"/>
          </a:p>
          <a:p>
            <a:pPr marL="0" indent="0">
              <a:buNone/>
            </a:pPr>
            <a:r>
              <a:rPr lang="ja-JP" altLang="en-US" sz="2000" dirty="0"/>
              <a:t>入力次元</a:t>
            </a:r>
            <a:r>
              <a:rPr lang="en-US" altLang="ja-JP" sz="2000" dirty="0" err="1"/>
              <a:t>D_in</a:t>
            </a:r>
            <a:r>
              <a:rPr lang="en-US" altLang="ja-JP" sz="2000" dirty="0"/>
              <a:t> = 10(</a:t>
            </a:r>
            <a:r>
              <a:rPr lang="ja-JP" altLang="en-US" sz="2000" dirty="0"/>
              <a:t>糖尿病データセットの特徴量が</a:t>
            </a:r>
            <a:r>
              <a:rPr lang="en-US" altLang="ja-JP" sz="2000" dirty="0"/>
              <a:t>10</a:t>
            </a:r>
            <a:r>
              <a:rPr lang="ja-JP" altLang="en-US" sz="2000" dirty="0"/>
              <a:t>種類であるため</a:t>
            </a:r>
            <a:r>
              <a:rPr lang="en-US" altLang="ja-JP" sz="2000" dirty="0"/>
              <a:t>)</a:t>
            </a:r>
          </a:p>
          <a:p>
            <a:pPr marL="0" indent="0">
              <a:buNone/>
            </a:pPr>
            <a:r>
              <a:rPr lang="ja-JP" altLang="en-US" sz="2000" dirty="0"/>
              <a:t>出力次元</a:t>
            </a:r>
            <a:r>
              <a:rPr lang="en-US" altLang="ja-JP" sz="2000" dirty="0" err="1"/>
              <a:t>D_out</a:t>
            </a:r>
            <a:r>
              <a:rPr lang="en-US" altLang="ja-JP" sz="2000" dirty="0"/>
              <a:t>  = 1(1</a:t>
            </a:r>
            <a:r>
              <a:rPr lang="ja-JP" altLang="en-US" sz="2000" dirty="0"/>
              <a:t>年後の糖尿病進行度を推定するため</a:t>
            </a:r>
            <a:r>
              <a:rPr lang="en-US" altLang="ja-JP" sz="2000" dirty="0"/>
              <a:t>)</a:t>
            </a:r>
          </a:p>
          <a:p>
            <a:pPr marL="0" indent="0">
              <a:buNone/>
            </a:pPr>
            <a:r>
              <a:rPr lang="ja-JP" altLang="en-US" sz="2000" dirty="0"/>
              <a:t>隠れ層の次元</a:t>
            </a:r>
            <a:r>
              <a:rPr lang="en-US" altLang="ja-JP" sz="2000" dirty="0"/>
              <a:t>H=200</a:t>
            </a:r>
          </a:p>
          <a:p>
            <a:pPr marL="0" indent="0">
              <a:buNone/>
            </a:pPr>
            <a:r>
              <a:rPr lang="ja-JP" altLang="en-US" sz="2000" dirty="0"/>
              <a:t>学習回数 </a:t>
            </a:r>
            <a:r>
              <a:rPr lang="en-US" altLang="ja-JP" sz="2000" dirty="0"/>
              <a:t>epoch</a:t>
            </a:r>
            <a:r>
              <a:rPr lang="ja-JP" altLang="en-US" sz="2000" dirty="0"/>
              <a:t>は</a:t>
            </a:r>
            <a:r>
              <a:rPr lang="en-US" altLang="ja-JP" sz="2000" dirty="0"/>
              <a:t>,100</a:t>
            </a:r>
            <a:r>
              <a:rPr lang="ja-JP" altLang="en-US" sz="2000" dirty="0"/>
              <a:t>回</a:t>
            </a:r>
            <a:endParaRPr lang="en-US" altLang="ja-JP" sz="2000" dirty="0"/>
          </a:p>
          <a:p>
            <a:pPr marL="0" indent="0">
              <a:buNone/>
            </a:pPr>
            <a:endParaRPr lang="en-US" altLang="ja-JP" sz="2000" dirty="0"/>
          </a:p>
          <a:p>
            <a:pPr marL="0" indent="0">
              <a:buNone/>
            </a:pPr>
            <a:r>
              <a:rPr lang="ja-JP" altLang="en-US" sz="2000" dirty="0"/>
              <a:t>次に</a:t>
            </a:r>
            <a:r>
              <a:rPr lang="en-US" altLang="ja-JP" sz="2000" dirty="0"/>
              <a:t>,</a:t>
            </a:r>
            <a:r>
              <a:rPr lang="ja-JP" altLang="en-US" sz="2000" dirty="0"/>
              <a:t>定義したニューラルネットワークを読み込む</a:t>
            </a:r>
            <a:r>
              <a:rPr lang="en-US" altLang="ja-JP" sz="2000" dirty="0"/>
              <a:t>(CPU</a:t>
            </a:r>
            <a:r>
              <a:rPr lang="ja-JP" altLang="en-US" sz="2000" dirty="0"/>
              <a:t>と</a:t>
            </a:r>
            <a:r>
              <a:rPr lang="en-US" altLang="ja-JP" sz="2000" dirty="0"/>
              <a:t>GPU</a:t>
            </a:r>
            <a:r>
              <a:rPr lang="ja-JP" altLang="en-US" sz="2000" dirty="0"/>
              <a:t>どちらを使うかを限定</a:t>
            </a:r>
            <a:r>
              <a:rPr lang="en-US" altLang="ja-JP" sz="2000" dirty="0"/>
              <a:t>)</a:t>
            </a:r>
          </a:p>
        </p:txBody>
      </p:sp>
      <p:sp>
        <p:nvSpPr>
          <p:cNvPr id="4" name="矢印: 下 3">
            <a:extLst>
              <a:ext uri="{FF2B5EF4-FFF2-40B4-BE49-F238E27FC236}">
                <a16:creationId xmlns:a16="http://schemas.microsoft.com/office/drawing/2014/main" id="{BD0C3691-5779-DE6B-FF68-FFBEFF606741}"/>
              </a:ext>
            </a:extLst>
          </p:cNvPr>
          <p:cNvSpPr/>
          <p:nvPr/>
        </p:nvSpPr>
        <p:spPr>
          <a:xfrm>
            <a:off x="4686299" y="1790700"/>
            <a:ext cx="733425"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C5FDE8F-07D9-30E9-7F9C-0EFEF3E08096}"/>
              </a:ext>
            </a:extLst>
          </p:cNvPr>
          <p:cNvSpPr/>
          <p:nvPr/>
        </p:nvSpPr>
        <p:spPr>
          <a:xfrm>
            <a:off x="5229228" y="1790700"/>
            <a:ext cx="1543050" cy="32385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ja-JP" altLang="en-US" dirty="0"/>
              <a:t>これにより</a:t>
            </a:r>
            <a:endParaRPr kumimoji="1" lang="ja-JP" altLang="en-US" dirty="0"/>
          </a:p>
        </p:txBody>
      </p:sp>
      <p:sp>
        <p:nvSpPr>
          <p:cNvPr id="6" name="矢印: 下 5">
            <a:extLst>
              <a:ext uri="{FF2B5EF4-FFF2-40B4-BE49-F238E27FC236}">
                <a16:creationId xmlns:a16="http://schemas.microsoft.com/office/drawing/2014/main" id="{6ED60B8D-9C62-61B0-468F-12C55CC9BB22}"/>
              </a:ext>
            </a:extLst>
          </p:cNvPr>
          <p:cNvSpPr/>
          <p:nvPr/>
        </p:nvSpPr>
        <p:spPr>
          <a:xfrm>
            <a:off x="3933825" y="5362575"/>
            <a:ext cx="752474"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8537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8A64A6-BFBF-4FFC-3702-DE4AF81F258C}"/>
              </a:ext>
            </a:extLst>
          </p:cNvPr>
          <p:cNvSpPr>
            <a:spLocks noGrp="1"/>
          </p:cNvSpPr>
          <p:nvPr>
            <p:ph type="title"/>
          </p:nvPr>
        </p:nvSpPr>
        <p:spPr/>
        <p:txBody>
          <a:bodyPr/>
          <a:lstStyle/>
          <a:p>
            <a:r>
              <a:rPr kumimoji="1" lang="ja-JP" altLang="en-US" dirty="0"/>
              <a:t>損失関数と最適化関数の定義</a:t>
            </a:r>
          </a:p>
        </p:txBody>
      </p:sp>
      <p:sp>
        <p:nvSpPr>
          <p:cNvPr id="3" name="コンテンツ プレースホルダー 2">
            <a:extLst>
              <a:ext uri="{FF2B5EF4-FFF2-40B4-BE49-F238E27FC236}">
                <a16:creationId xmlns:a16="http://schemas.microsoft.com/office/drawing/2014/main" id="{D9561E66-3554-EA06-7AB1-B728D536AA26}"/>
              </a:ext>
            </a:extLst>
          </p:cNvPr>
          <p:cNvSpPr>
            <a:spLocks noGrp="1"/>
          </p:cNvSpPr>
          <p:nvPr>
            <p:ph idx="1"/>
          </p:nvPr>
        </p:nvSpPr>
        <p:spPr/>
        <p:txBody>
          <a:bodyPr/>
          <a:lstStyle/>
          <a:p>
            <a:r>
              <a:rPr lang="ja-JP" altLang="en-US" dirty="0"/>
              <a:t>損失関数の定義</a:t>
            </a:r>
            <a:endParaRPr lang="en-US" altLang="ja-JP" dirty="0"/>
          </a:p>
          <a:p>
            <a:pPr marL="0" indent="0">
              <a:buNone/>
            </a:pPr>
            <a:r>
              <a:rPr kumimoji="1" lang="ja-JP" altLang="en-US" dirty="0"/>
              <a:t>アヤメの分類で用いた</a:t>
            </a:r>
            <a:r>
              <a:rPr kumimoji="1" lang="en-US" altLang="ja-JP" dirty="0"/>
              <a:t>Adam</a:t>
            </a:r>
            <a:r>
              <a:rPr kumimoji="1" lang="ja-JP" altLang="en-US" dirty="0"/>
              <a:t>に設定</a:t>
            </a:r>
            <a:r>
              <a:rPr kumimoji="1" lang="en-US" altLang="ja-JP" dirty="0"/>
              <a:t>.</a:t>
            </a:r>
          </a:p>
          <a:p>
            <a:endParaRPr lang="en-US" altLang="ja-JP" dirty="0"/>
          </a:p>
          <a:p>
            <a:r>
              <a:rPr kumimoji="1" lang="ja-JP" altLang="en-US" dirty="0"/>
              <a:t>最適化関数の定義</a:t>
            </a:r>
            <a:endParaRPr kumimoji="1" lang="en-US" altLang="ja-JP" dirty="0"/>
          </a:p>
          <a:p>
            <a:pPr marL="0" indent="0">
              <a:buNone/>
            </a:pPr>
            <a:r>
              <a:rPr kumimoji="1" lang="ja-JP" altLang="en-US" dirty="0"/>
              <a:t>回帰問題のため</a:t>
            </a:r>
            <a:r>
              <a:rPr kumimoji="1" lang="en-US" altLang="ja-JP" dirty="0"/>
              <a:t>,</a:t>
            </a:r>
            <a:r>
              <a:rPr kumimoji="1" lang="ja-JP" altLang="en-US" dirty="0"/>
              <a:t>損失関数を平均二乗誤差とする</a:t>
            </a:r>
            <a:r>
              <a:rPr kumimoji="1" lang="en-US" altLang="ja-JP" dirty="0"/>
              <a:t>(</a:t>
            </a:r>
            <a:r>
              <a:rPr lang="ja-JP" altLang="en-US" dirty="0"/>
              <a:t>二乗誤差の平均</a:t>
            </a:r>
            <a:r>
              <a:rPr kumimoji="1" lang="en-US" altLang="ja-JP" dirty="0"/>
              <a:t>)</a:t>
            </a:r>
          </a:p>
          <a:p>
            <a:pPr marL="0" indent="0">
              <a:buNone/>
            </a:pPr>
            <a:r>
              <a:rPr kumimoji="1" lang="ja-JP" altLang="en-US" dirty="0"/>
              <a:t>参考用として平均絶対誤差を使う</a:t>
            </a:r>
            <a:endParaRPr lang="en-US" altLang="ja-JP" dirty="0"/>
          </a:p>
          <a:p>
            <a:pPr marL="0" indent="0">
              <a:buNone/>
            </a:pPr>
            <a:r>
              <a:rPr kumimoji="1" lang="en-US" altLang="ja-JP" dirty="0"/>
              <a:t>(1</a:t>
            </a:r>
            <a:r>
              <a:rPr kumimoji="1" lang="ja-JP" altLang="en-US" dirty="0"/>
              <a:t>年後の糖尿病進行度おいてどれほど間違っているのかが理解しにくいから</a:t>
            </a:r>
            <a:r>
              <a:rPr kumimoji="1" lang="en-US" altLang="ja-JP" dirty="0"/>
              <a:t>)</a:t>
            </a:r>
            <a:endParaRPr kumimoji="1" lang="ja-JP" altLang="en-US" dirty="0"/>
          </a:p>
        </p:txBody>
      </p:sp>
    </p:spTree>
    <p:extLst>
      <p:ext uri="{BB962C8B-B14F-4D97-AF65-F5344CB8AC3E}">
        <p14:creationId xmlns:p14="http://schemas.microsoft.com/office/powerpoint/2010/main" val="4267744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A04FC1-6DE4-D93F-2367-C80D11FAC5B7}"/>
              </a:ext>
            </a:extLst>
          </p:cNvPr>
          <p:cNvSpPr>
            <a:spLocks noGrp="1"/>
          </p:cNvSpPr>
          <p:nvPr>
            <p:ph type="title"/>
          </p:nvPr>
        </p:nvSpPr>
        <p:spPr/>
        <p:txBody>
          <a:bodyPr/>
          <a:lstStyle/>
          <a:p>
            <a:pPr algn="ctr"/>
            <a:r>
              <a:rPr kumimoji="1" lang="ja-JP" altLang="en-US" dirty="0"/>
              <a:t>結果の可視化</a:t>
            </a:r>
          </a:p>
        </p:txBody>
      </p:sp>
      <p:sp>
        <p:nvSpPr>
          <p:cNvPr id="3" name="コンテンツ プレースホルダー 2">
            <a:extLst>
              <a:ext uri="{FF2B5EF4-FFF2-40B4-BE49-F238E27FC236}">
                <a16:creationId xmlns:a16="http://schemas.microsoft.com/office/drawing/2014/main" id="{D170F05E-7254-771E-DA23-6B36A699E9CB}"/>
              </a:ext>
            </a:extLst>
          </p:cNvPr>
          <p:cNvSpPr>
            <a:spLocks noGrp="1"/>
          </p:cNvSpPr>
          <p:nvPr>
            <p:ph idx="1"/>
          </p:nvPr>
        </p:nvSpPr>
        <p:spPr>
          <a:xfrm>
            <a:off x="838200" y="1377949"/>
            <a:ext cx="10661650" cy="5114925"/>
          </a:xfrm>
        </p:spPr>
        <p:txBody>
          <a:bodyPr/>
          <a:lstStyle/>
          <a:p>
            <a:pPr marL="0" indent="0">
              <a:buNone/>
            </a:pPr>
            <a:r>
              <a:rPr kumimoji="1" lang="ja-JP" altLang="en-US" dirty="0"/>
              <a:t>右の図は結果データとテストデータに対するエポックごとの損失と平均絶対誤差を</a:t>
            </a:r>
            <a:r>
              <a:rPr lang="ja-JP" altLang="en-US" dirty="0"/>
              <a:t>プロットしたものである</a:t>
            </a:r>
            <a:endParaRPr lang="en-US" altLang="ja-JP" dirty="0"/>
          </a:p>
          <a:p>
            <a:pPr marL="0" indent="0">
              <a:buNone/>
            </a:pPr>
            <a:r>
              <a:rPr lang="ja-JP" altLang="en-US" dirty="0"/>
              <a:t>青い点線</a:t>
            </a:r>
            <a:r>
              <a:rPr lang="en-US" altLang="ja-JP" dirty="0"/>
              <a:t>:</a:t>
            </a:r>
            <a:r>
              <a:rPr lang="ja-JP" altLang="en-US" dirty="0"/>
              <a:t>予測用のデータ</a:t>
            </a:r>
            <a:endParaRPr lang="en-US" altLang="ja-JP" dirty="0"/>
          </a:p>
          <a:p>
            <a:pPr marL="0" indent="0">
              <a:buNone/>
            </a:pPr>
            <a:r>
              <a:rPr lang="ja-JP" altLang="en-US" dirty="0"/>
              <a:t>赤い点線</a:t>
            </a:r>
            <a:r>
              <a:rPr lang="en-US" altLang="ja-JP" dirty="0"/>
              <a:t>:</a:t>
            </a:r>
            <a:r>
              <a:rPr lang="ja-JP" altLang="en-US" dirty="0"/>
              <a:t>評価用データの誤差</a:t>
            </a:r>
            <a:endParaRPr lang="en-US" altLang="ja-JP" dirty="0"/>
          </a:p>
          <a:p>
            <a:pPr marL="0" indent="0">
              <a:buNone/>
            </a:pPr>
            <a:endParaRPr lang="en-US" altLang="ja-JP" dirty="0"/>
          </a:p>
          <a:p>
            <a:pPr marL="0" indent="0">
              <a:buNone/>
            </a:pPr>
            <a:endParaRPr lang="en-US" altLang="ja-JP" dirty="0"/>
          </a:p>
          <a:p>
            <a:pPr marL="0" indent="0">
              <a:buNone/>
            </a:pPr>
            <a:r>
              <a:rPr kumimoji="1" lang="ja-JP" altLang="en-US" dirty="0"/>
              <a:t>ここまで</a:t>
            </a:r>
            <a:r>
              <a:rPr kumimoji="1" lang="en-US" altLang="ja-JP" dirty="0"/>
              <a:t>,</a:t>
            </a:r>
            <a:r>
              <a:rPr kumimoji="1" lang="ja-JP" altLang="en-US" dirty="0"/>
              <a:t>回帰問題であってもの</a:t>
            </a:r>
            <a:r>
              <a:rPr kumimoji="1" lang="en-US" altLang="ja-JP" dirty="0"/>
              <a:t>,</a:t>
            </a:r>
            <a:r>
              <a:rPr kumimoji="1" lang="ja-JP" altLang="en-US" dirty="0"/>
              <a:t>アヤメの</a:t>
            </a:r>
            <a:endParaRPr kumimoji="1" lang="en-US" altLang="ja-JP" dirty="0"/>
          </a:p>
          <a:p>
            <a:pPr marL="0" indent="0">
              <a:buNone/>
            </a:pPr>
            <a:r>
              <a:rPr lang="ja-JP" altLang="en-US" dirty="0"/>
              <a:t>分類のときと基本的な流れは変わらないの</a:t>
            </a:r>
            <a:endParaRPr lang="en-US" altLang="ja-JP" dirty="0"/>
          </a:p>
          <a:p>
            <a:pPr marL="0" indent="0">
              <a:buNone/>
            </a:pPr>
            <a:r>
              <a:rPr kumimoji="1" lang="ja-JP" altLang="en-US" dirty="0"/>
              <a:t>である</a:t>
            </a:r>
            <a:r>
              <a:rPr kumimoji="1" lang="en-US" altLang="ja-JP" dirty="0"/>
              <a:t>.</a:t>
            </a:r>
          </a:p>
          <a:p>
            <a:pPr marL="0" indent="0">
              <a:buNone/>
            </a:pPr>
            <a:endParaRPr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A1A2824E-0563-BA9C-AD78-48460C027EE3}"/>
              </a:ext>
            </a:extLst>
          </p:cNvPr>
          <p:cNvPicPr>
            <a:picLocks noChangeAspect="1"/>
          </p:cNvPicPr>
          <p:nvPr/>
        </p:nvPicPr>
        <p:blipFill rotWithShape="1">
          <a:blip r:embed="rId2"/>
          <a:srcRect l="30333" t="26549" r="44333" b="6270"/>
          <a:stretch/>
        </p:blipFill>
        <p:spPr>
          <a:xfrm>
            <a:off x="8411210" y="1916112"/>
            <a:ext cx="3088640" cy="4351338"/>
          </a:xfrm>
          <a:prstGeom prst="rect">
            <a:avLst/>
          </a:prstGeom>
        </p:spPr>
      </p:pic>
    </p:spTree>
    <p:extLst>
      <p:ext uri="{BB962C8B-B14F-4D97-AF65-F5344CB8AC3E}">
        <p14:creationId xmlns:p14="http://schemas.microsoft.com/office/powerpoint/2010/main" val="218393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3401E-D37B-3699-8765-EB20587D5CC0}"/>
              </a:ext>
            </a:extLst>
          </p:cNvPr>
          <p:cNvSpPr>
            <a:spLocks noGrp="1"/>
          </p:cNvSpPr>
          <p:nvPr>
            <p:ph type="title"/>
          </p:nvPr>
        </p:nvSpPr>
        <p:spPr/>
        <p:txBody>
          <a:bodyPr/>
          <a:lstStyle/>
          <a:p>
            <a:pPr algn="ctr"/>
            <a:r>
              <a:rPr kumimoji="1" lang="ja-JP" altLang="en-US" dirty="0"/>
              <a:t>まとめ</a:t>
            </a:r>
          </a:p>
        </p:txBody>
      </p:sp>
      <p:sp>
        <p:nvSpPr>
          <p:cNvPr id="3" name="コンテンツ プレースホルダー 2">
            <a:extLst>
              <a:ext uri="{FF2B5EF4-FFF2-40B4-BE49-F238E27FC236}">
                <a16:creationId xmlns:a16="http://schemas.microsoft.com/office/drawing/2014/main" id="{B4DA711C-C6A4-0FDD-4C7A-D32C4B3AA406}"/>
              </a:ext>
            </a:extLst>
          </p:cNvPr>
          <p:cNvSpPr>
            <a:spLocks noGrp="1"/>
          </p:cNvSpPr>
          <p:nvPr>
            <p:ph idx="1"/>
          </p:nvPr>
        </p:nvSpPr>
        <p:spPr/>
        <p:txBody>
          <a:bodyPr/>
          <a:lstStyle/>
          <a:p>
            <a:pPr marL="0" indent="0">
              <a:buNone/>
            </a:pPr>
            <a:r>
              <a:rPr kumimoji="1" lang="ja-JP" altLang="en-US" dirty="0"/>
              <a:t>今回学んだこと</a:t>
            </a:r>
            <a:endParaRPr kumimoji="1" lang="en-US" altLang="ja-JP" dirty="0"/>
          </a:p>
          <a:p>
            <a:pPr marL="0" indent="0">
              <a:buNone/>
            </a:pPr>
            <a:r>
              <a:rPr lang="en-US" altLang="ja-JP" dirty="0"/>
              <a:t>1.</a:t>
            </a:r>
            <a:r>
              <a:rPr lang="ja-JP" altLang="en-US" dirty="0"/>
              <a:t>ニューラルネットワークについて</a:t>
            </a:r>
            <a:endParaRPr lang="en-US" altLang="ja-JP" dirty="0"/>
          </a:p>
          <a:p>
            <a:pPr marL="0" indent="0">
              <a:buNone/>
            </a:pPr>
            <a:r>
              <a:rPr lang="en-US" altLang="ja-JP" dirty="0"/>
              <a:t>	</a:t>
            </a:r>
          </a:p>
          <a:p>
            <a:pPr marL="0" indent="0">
              <a:buNone/>
            </a:pPr>
            <a:r>
              <a:rPr kumimoji="1" lang="en-US" altLang="ja-JP" dirty="0"/>
              <a:t>2.</a:t>
            </a:r>
            <a:r>
              <a:rPr kumimoji="1" lang="ja-JP" altLang="en-US" dirty="0"/>
              <a:t>アヤメの分類</a:t>
            </a:r>
            <a:endParaRPr kumimoji="1" lang="en-US" altLang="ja-JP" dirty="0"/>
          </a:p>
          <a:p>
            <a:pPr marL="0" indent="0">
              <a:buNone/>
            </a:pPr>
            <a:endParaRPr kumimoji="1" lang="en-US" altLang="ja-JP" dirty="0"/>
          </a:p>
          <a:p>
            <a:pPr marL="0" indent="0">
              <a:buNone/>
            </a:pPr>
            <a:r>
              <a:rPr kumimoji="1" lang="en-US" altLang="ja-JP" dirty="0"/>
              <a:t>3</a:t>
            </a:r>
            <a:r>
              <a:rPr kumimoji="1" lang="ja-JP" altLang="en-US" dirty="0"/>
              <a:t>糖尿病の予後予測</a:t>
            </a:r>
          </a:p>
        </p:txBody>
      </p:sp>
    </p:spTree>
    <p:extLst>
      <p:ext uri="{BB962C8B-B14F-4D97-AF65-F5344CB8AC3E}">
        <p14:creationId xmlns:p14="http://schemas.microsoft.com/office/powerpoint/2010/main" val="239556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ED37F-E8B1-2A81-406B-97213B86EF99}"/>
              </a:ext>
            </a:extLst>
          </p:cNvPr>
          <p:cNvSpPr>
            <a:spLocks noGrp="1"/>
          </p:cNvSpPr>
          <p:nvPr>
            <p:ph type="title"/>
          </p:nvPr>
        </p:nvSpPr>
        <p:spPr/>
        <p:txBody>
          <a:bodyPr/>
          <a:lstStyle/>
          <a:p>
            <a:r>
              <a:rPr kumimoji="1" lang="ja-JP" altLang="en-US" dirty="0"/>
              <a:t>目次</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52A1D38-8F38-1B4E-AB73-BAD0BB57CF34}"/>
              </a:ext>
            </a:extLst>
          </p:cNvPr>
          <p:cNvSpPr>
            <a:spLocks noGrp="1"/>
          </p:cNvSpPr>
          <p:nvPr>
            <p:ph idx="1"/>
          </p:nvPr>
        </p:nvSpPr>
        <p:spPr>
          <a:xfrm>
            <a:off x="981075" y="1314450"/>
            <a:ext cx="10515600" cy="4938713"/>
          </a:xfrm>
        </p:spPr>
        <p:txBody>
          <a:bodyPr/>
          <a:lstStyle/>
          <a:p>
            <a:pPr marL="0" indent="0">
              <a:buNone/>
            </a:pPr>
            <a:r>
              <a:rPr kumimoji="1" lang="en-US" altLang="ja-JP" sz="3600" dirty="0"/>
              <a:t>3</a:t>
            </a:r>
            <a:r>
              <a:rPr kumimoji="1" lang="ja-JP" altLang="en-US" sz="3600" dirty="0"/>
              <a:t>糖尿病の予後予測</a:t>
            </a:r>
            <a:endParaRPr kumimoji="1" lang="en-US" altLang="ja-JP" sz="3600" dirty="0"/>
          </a:p>
          <a:p>
            <a:pPr marL="0" indent="0">
              <a:buNone/>
            </a:pPr>
            <a:r>
              <a:rPr lang="en-US" altLang="ja-JP" dirty="0"/>
              <a:t>3.1</a:t>
            </a:r>
            <a:r>
              <a:rPr lang="ja-JP" altLang="en-US" dirty="0"/>
              <a:t>糖尿病データセット</a:t>
            </a:r>
            <a:endParaRPr lang="en-US" altLang="ja-JP" dirty="0"/>
          </a:p>
          <a:p>
            <a:pPr marL="0" indent="0">
              <a:buNone/>
            </a:pPr>
            <a:r>
              <a:rPr lang="en-US" altLang="ja-JP" dirty="0"/>
              <a:t>3.2</a:t>
            </a:r>
            <a:r>
              <a:rPr lang="ja-JP" altLang="en-US" dirty="0"/>
              <a:t>前準備</a:t>
            </a:r>
            <a:endParaRPr lang="en-US" altLang="ja-JP" dirty="0"/>
          </a:p>
          <a:p>
            <a:pPr marL="0" indent="0">
              <a:buNone/>
            </a:pPr>
            <a:r>
              <a:rPr kumimoji="1" lang="en-US" altLang="ja-JP" dirty="0"/>
              <a:t>3.3</a:t>
            </a:r>
            <a:r>
              <a:rPr kumimoji="1" lang="ja-JP" altLang="en-US" dirty="0"/>
              <a:t>訓練データとテストデータの用意</a:t>
            </a:r>
            <a:endParaRPr kumimoji="1" lang="en-US" altLang="ja-JP" dirty="0"/>
          </a:p>
          <a:p>
            <a:pPr marL="0" indent="0">
              <a:buNone/>
            </a:pPr>
            <a:r>
              <a:rPr lang="en-US" altLang="ja-JP" dirty="0"/>
              <a:t>3.4</a:t>
            </a:r>
            <a:r>
              <a:rPr lang="ja-JP" altLang="en-US" dirty="0"/>
              <a:t>ニューラルネットワークの定義</a:t>
            </a:r>
            <a:endParaRPr lang="en-US" altLang="ja-JP" dirty="0"/>
          </a:p>
          <a:p>
            <a:pPr marL="0" indent="0">
              <a:buNone/>
            </a:pPr>
            <a:r>
              <a:rPr kumimoji="1" lang="en-US" altLang="ja-JP" dirty="0"/>
              <a:t>3.5</a:t>
            </a:r>
            <a:r>
              <a:rPr kumimoji="1" lang="ja-JP" altLang="en-US" dirty="0"/>
              <a:t>損失関数と最適化関数の定義</a:t>
            </a:r>
            <a:endParaRPr kumimoji="1" lang="en-US" altLang="ja-JP" dirty="0"/>
          </a:p>
          <a:p>
            <a:pPr marL="0" indent="0">
              <a:buNone/>
            </a:pPr>
            <a:r>
              <a:rPr lang="en-US" altLang="ja-JP" dirty="0"/>
              <a:t>3.6</a:t>
            </a:r>
            <a:r>
              <a:rPr lang="ja-JP" altLang="en-US" dirty="0"/>
              <a:t>学習</a:t>
            </a:r>
            <a:endParaRPr lang="en-US" altLang="ja-JP" dirty="0"/>
          </a:p>
          <a:p>
            <a:pPr marL="0" indent="0">
              <a:buNone/>
            </a:pPr>
            <a:r>
              <a:rPr kumimoji="1" lang="en-US" altLang="ja-JP" dirty="0"/>
              <a:t>3.7</a:t>
            </a:r>
            <a:r>
              <a:rPr kumimoji="1" lang="ja-JP" altLang="en-US" dirty="0"/>
              <a:t>結果の可視化</a:t>
            </a:r>
          </a:p>
        </p:txBody>
      </p:sp>
    </p:spTree>
    <p:extLst>
      <p:ext uri="{BB962C8B-B14F-4D97-AF65-F5344CB8AC3E}">
        <p14:creationId xmlns:p14="http://schemas.microsoft.com/office/powerpoint/2010/main" val="500015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6DE558A-4088-5B33-6864-CCCC99464821}"/>
              </a:ext>
            </a:extLst>
          </p:cNvPr>
          <p:cNvSpPr>
            <a:spLocks noGrp="1"/>
          </p:cNvSpPr>
          <p:nvPr>
            <p:ph idx="1"/>
          </p:nvPr>
        </p:nvSpPr>
        <p:spPr>
          <a:xfrm>
            <a:off x="838200" y="476250"/>
            <a:ext cx="10515600" cy="5700713"/>
          </a:xfrm>
        </p:spPr>
        <p:txBody>
          <a:bodyP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marL="0" indent="0" algn="ctr">
              <a:buNone/>
            </a:pPr>
            <a:r>
              <a:rPr kumimoji="1" lang="ja-JP" altLang="en-US"/>
              <a:t>ご静聴ありがとうございました。</a:t>
            </a:r>
            <a:endParaRPr kumimoji="1" lang="ja-JP" altLang="en-US" dirty="0"/>
          </a:p>
        </p:txBody>
      </p:sp>
    </p:spTree>
    <p:extLst>
      <p:ext uri="{BB962C8B-B14F-4D97-AF65-F5344CB8AC3E}">
        <p14:creationId xmlns:p14="http://schemas.microsoft.com/office/powerpoint/2010/main" val="247346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FB54D8-1B57-9D23-7954-6475AEE2AB0E}"/>
              </a:ext>
            </a:extLst>
          </p:cNvPr>
          <p:cNvSpPr>
            <a:spLocks noGrp="1"/>
          </p:cNvSpPr>
          <p:nvPr>
            <p:ph type="title"/>
          </p:nvPr>
        </p:nvSpPr>
        <p:spPr/>
        <p:txBody>
          <a:bodyPr/>
          <a:lstStyle/>
          <a:p>
            <a:r>
              <a:rPr kumimoji="1" lang="en-US" altLang="ja-JP" dirty="0"/>
              <a:t>		</a:t>
            </a:r>
            <a:r>
              <a:rPr kumimoji="1" lang="ja-JP" altLang="en-US" dirty="0"/>
              <a:t>ニューラルネットとは</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774D672-6FC0-FB99-EF95-4278149188AD}"/>
              </a:ext>
            </a:extLst>
          </p:cNvPr>
          <p:cNvSpPr>
            <a:spLocks noGrp="1"/>
          </p:cNvSpPr>
          <p:nvPr>
            <p:ph idx="1"/>
          </p:nvPr>
        </p:nvSpPr>
        <p:spPr/>
        <p:txBody>
          <a:bodyPr/>
          <a:lstStyle/>
          <a:p>
            <a:r>
              <a:rPr kumimoji="1" lang="ja-JP" altLang="en-US" dirty="0"/>
              <a:t>ヒトの脳神経回路をモデルにしてヒトの様に学習を実現するもの</a:t>
            </a:r>
            <a:endParaRPr kumimoji="1" lang="en-US" altLang="ja-JP" dirty="0"/>
          </a:p>
          <a:p>
            <a:pPr marL="0" indent="0">
              <a:buNone/>
            </a:pPr>
            <a:endParaRPr lang="en-US" altLang="ja-JP" dirty="0"/>
          </a:p>
          <a:p>
            <a:pPr marL="0" indent="0">
              <a:buNone/>
            </a:pPr>
            <a:r>
              <a:rPr lang="ja-JP" altLang="en-US" dirty="0"/>
              <a:t>図</a:t>
            </a:r>
            <a:r>
              <a:rPr lang="en-US" altLang="ja-JP" dirty="0"/>
              <a:t>1</a:t>
            </a:r>
            <a:r>
              <a:rPr lang="ja-JP" altLang="en-US" dirty="0"/>
              <a:t>はニューラルネットワークの</a:t>
            </a:r>
            <a:endParaRPr lang="en-US" altLang="ja-JP" dirty="0"/>
          </a:p>
          <a:p>
            <a:pPr marL="0" indent="0">
              <a:buNone/>
            </a:pPr>
            <a:r>
              <a:rPr lang="ja-JP" altLang="en-US" dirty="0"/>
              <a:t>最も簡単なモデル</a:t>
            </a:r>
            <a:r>
              <a:rPr lang="en-US" altLang="ja-JP" dirty="0"/>
              <a:t>(</a:t>
            </a:r>
            <a:r>
              <a:rPr lang="ja-JP" altLang="en-US" dirty="0"/>
              <a:t>単純パーセプトロン</a:t>
            </a:r>
            <a:r>
              <a:rPr lang="en-US" altLang="ja-JP" dirty="0"/>
              <a:t>)</a:t>
            </a:r>
          </a:p>
          <a:p>
            <a:pPr marL="0" indent="0">
              <a:buNone/>
            </a:pPr>
            <a:endParaRPr lang="en-US" altLang="ja-JP" dirty="0"/>
          </a:p>
          <a:p>
            <a:pPr marL="0" indent="0">
              <a:buNone/>
            </a:pPr>
            <a:r>
              <a:rPr lang="en-US" altLang="ja-JP" dirty="0"/>
              <a:t>							</a:t>
            </a:r>
            <a:r>
              <a:rPr lang="ja-JP" altLang="en-US" dirty="0"/>
              <a:t>図</a:t>
            </a:r>
            <a:r>
              <a:rPr lang="en-US" altLang="ja-JP" dirty="0"/>
              <a:t>1:</a:t>
            </a:r>
            <a:r>
              <a:rPr lang="ja-JP" altLang="en-US" dirty="0"/>
              <a:t>単純パーセプトロン</a:t>
            </a:r>
            <a:endParaRPr lang="en-US" altLang="ja-JP" dirty="0"/>
          </a:p>
          <a:p>
            <a:pPr marL="0" indent="0">
              <a:buNone/>
            </a:pPr>
            <a:endParaRPr lang="en-US" altLang="ja-JP" dirty="0"/>
          </a:p>
        </p:txBody>
      </p:sp>
      <p:pic>
        <p:nvPicPr>
          <p:cNvPr id="5" name="図 4" descr="ダイアグラム&#10;&#10;自動的に生成された説明">
            <a:extLst>
              <a:ext uri="{FF2B5EF4-FFF2-40B4-BE49-F238E27FC236}">
                <a16:creationId xmlns:a16="http://schemas.microsoft.com/office/drawing/2014/main" id="{446696C4-19CC-F886-6818-23D9CB80E04B}"/>
              </a:ext>
            </a:extLst>
          </p:cNvPr>
          <p:cNvPicPr>
            <a:picLocks noChangeAspect="1"/>
          </p:cNvPicPr>
          <p:nvPr/>
        </p:nvPicPr>
        <p:blipFill rotWithShape="1">
          <a:blip r:embed="rId2">
            <a:extLst>
              <a:ext uri="{28A0092B-C50C-407E-A947-70E740481C1C}">
                <a14:useLocalDpi xmlns:a14="http://schemas.microsoft.com/office/drawing/2010/main" val="0"/>
              </a:ext>
            </a:extLst>
          </a:blip>
          <a:srcRect l="9276" r="13141"/>
          <a:stretch/>
        </p:blipFill>
        <p:spPr>
          <a:xfrm>
            <a:off x="7274956" y="2401252"/>
            <a:ext cx="3869294" cy="2303145"/>
          </a:xfrm>
          <a:prstGeom prst="rect">
            <a:avLst/>
          </a:prstGeom>
        </p:spPr>
      </p:pic>
    </p:spTree>
    <p:extLst>
      <p:ext uri="{BB962C8B-B14F-4D97-AF65-F5344CB8AC3E}">
        <p14:creationId xmlns:p14="http://schemas.microsoft.com/office/powerpoint/2010/main" val="256829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9C1EE5F-9799-0295-9B0A-73556612793E}"/>
              </a:ext>
            </a:extLst>
          </p:cNvPr>
          <p:cNvSpPr>
            <a:spLocks noGrp="1"/>
          </p:cNvSpPr>
          <p:nvPr>
            <p:ph idx="1"/>
          </p:nvPr>
        </p:nvSpPr>
        <p:spPr>
          <a:xfrm>
            <a:off x="723900" y="361950"/>
            <a:ext cx="10515600" cy="6134100"/>
          </a:xfrm>
        </p:spPr>
        <p:txBody>
          <a:bodyPr/>
          <a:lstStyle/>
          <a:p>
            <a:pPr marL="0" indent="0">
              <a:buNone/>
            </a:pPr>
            <a:r>
              <a:rPr kumimoji="1" lang="en-US" altLang="ja-JP" dirty="0"/>
              <a:t>				 </a:t>
            </a:r>
            <a:r>
              <a:rPr kumimoji="1" lang="ja-JP" altLang="en-US" dirty="0"/>
              <a:t>図</a:t>
            </a:r>
            <a:r>
              <a:rPr kumimoji="1" lang="en-US" altLang="ja-JP" dirty="0"/>
              <a:t>2</a:t>
            </a:r>
            <a:r>
              <a:rPr kumimoji="1" lang="ja-JP" altLang="en-US" dirty="0"/>
              <a:t>の説明</a:t>
            </a:r>
            <a:endParaRPr kumimoji="1" lang="en-US" altLang="ja-JP" dirty="0"/>
          </a:p>
          <a:p>
            <a:pPr marL="0" indent="0">
              <a:buNone/>
            </a:pPr>
            <a:r>
              <a:rPr kumimoji="1" lang="en-US" altLang="ja-JP" dirty="0"/>
              <a:t>1.</a:t>
            </a:r>
            <a:r>
              <a:rPr kumimoji="1" lang="ja-JP" altLang="en-US" dirty="0"/>
              <a:t>何らかの入力</a:t>
            </a:r>
            <a:r>
              <a:rPr kumimoji="1" lang="en-US" altLang="ja-JP" dirty="0"/>
              <a:t>xi</a:t>
            </a:r>
            <a:r>
              <a:rPr kumimoji="1" lang="ja-JP" altLang="en-US" dirty="0"/>
              <a:t>が入力層に入って</a:t>
            </a:r>
            <a:r>
              <a:rPr kumimoji="1" lang="en-US" altLang="ja-JP" dirty="0"/>
              <a:t>,</a:t>
            </a:r>
            <a:r>
              <a:rPr kumimoji="1" lang="ja-JP" altLang="en-US" dirty="0"/>
              <a:t>出力層に電気信号を送る</a:t>
            </a:r>
            <a:r>
              <a:rPr kumimoji="1" lang="en-US" altLang="ja-JP" dirty="0"/>
              <a:t>.</a:t>
            </a:r>
          </a:p>
          <a:p>
            <a:pPr marL="0" indent="0">
              <a:buNone/>
            </a:pPr>
            <a:r>
              <a:rPr kumimoji="1" lang="en-US" altLang="ja-JP" dirty="0"/>
              <a:t>2.</a:t>
            </a:r>
            <a:r>
              <a:rPr kumimoji="1" lang="ja-JP" altLang="en-US" dirty="0"/>
              <a:t>入力層にある各ニューロンの電気信号には</a:t>
            </a:r>
            <a:r>
              <a:rPr kumimoji="1" lang="en-US" altLang="ja-JP" dirty="0"/>
              <a:t>,</a:t>
            </a:r>
            <a:r>
              <a:rPr kumimoji="1" lang="ja-JP" altLang="en-US" dirty="0"/>
              <a:t>重要であるとそうでないものがあって</a:t>
            </a:r>
            <a:r>
              <a:rPr lang="en-US" altLang="ja-JP" dirty="0"/>
              <a:t>,</a:t>
            </a:r>
            <a:r>
              <a:rPr lang="ja-JP" altLang="en-US" dirty="0"/>
              <a:t>受け取った電気信号を元に出力を調節する</a:t>
            </a:r>
            <a:r>
              <a:rPr lang="en-US" altLang="ja-JP" dirty="0"/>
              <a:t>.</a:t>
            </a:r>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				</a:t>
            </a:r>
          </a:p>
          <a:p>
            <a:pPr marL="0" indent="0">
              <a:buNone/>
            </a:pPr>
            <a:r>
              <a:rPr kumimoji="1" lang="en-US" altLang="ja-JP" dirty="0"/>
              <a:t>					</a:t>
            </a:r>
          </a:p>
        </p:txBody>
      </p:sp>
      <p:pic>
        <p:nvPicPr>
          <p:cNvPr id="7" name="図 6" descr="ダイアグラム&#10;&#10;自動的に生成された説明">
            <a:extLst>
              <a:ext uri="{FF2B5EF4-FFF2-40B4-BE49-F238E27FC236}">
                <a16:creationId xmlns:a16="http://schemas.microsoft.com/office/drawing/2014/main" id="{70445BE2-EFBA-722C-3C28-D967EFF176A0}"/>
              </a:ext>
            </a:extLst>
          </p:cNvPr>
          <p:cNvPicPr>
            <a:picLocks noChangeAspect="1"/>
          </p:cNvPicPr>
          <p:nvPr/>
        </p:nvPicPr>
        <p:blipFill rotWithShape="1">
          <a:blip r:embed="rId2">
            <a:extLst>
              <a:ext uri="{28A0092B-C50C-407E-A947-70E740481C1C}">
                <a14:useLocalDpi xmlns:a14="http://schemas.microsoft.com/office/drawing/2010/main" val="0"/>
              </a:ext>
            </a:extLst>
          </a:blip>
          <a:srcRect r="9176" b="5119"/>
          <a:stretch/>
        </p:blipFill>
        <p:spPr>
          <a:xfrm>
            <a:off x="3814762" y="2518419"/>
            <a:ext cx="4148138" cy="2864479"/>
          </a:xfrm>
          <a:prstGeom prst="rect">
            <a:avLst/>
          </a:prstGeom>
        </p:spPr>
      </p:pic>
      <p:sp>
        <p:nvSpPr>
          <p:cNvPr id="9" name="テキスト ボックス 8">
            <a:extLst>
              <a:ext uri="{FF2B5EF4-FFF2-40B4-BE49-F238E27FC236}">
                <a16:creationId xmlns:a16="http://schemas.microsoft.com/office/drawing/2014/main" id="{3B0B0110-92BC-F6C9-0888-1FA80E94AC34}"/>
              </a:ext>
            </a:extLst>
          </p:cNvPr>
          <p:cNvSpPr txBox="1"/>
          <p:nvPr/>
        </p:nvSpPr>
        <p:spPr>
          <a:xfrm>
            <a:off x="4010025" y="5488543"/>
            <a:ext cx="3952875" cy="369332"/>
          </a:xfrm>
          <a:prstGeom prst="rect">
            <a:avLst/>
          </a:prstGeom>
          <a:noFill/>
        </p:spPr>
        <p:txBody>
          <a:bodyPr wrap="square" rtlCol="0">
            <a:spAutoFit/>
          </a:bodyPr>
          <a:lstStyle/>
          <a:p>
            <a:r>
              <a:rPr kumimoji="1" lang="ja-JP" altLang="en-US" dirty="0"/>
              <a:t>図</a:t>
            </a:r>
            <a:r>
              <a:rPr kumimoji="1" lang="en-US" altLang="ja-JP" dirty="0"/>
              <a:t>2:</a:t>
            </a:r>
            <a:r>
              <a:rPr kumimoji="1" lang="ja-JP" altLang="en-US" dirty="0"/>
              <a:t>　単純パーセプトロン</a:t>
            </a:r>
          </a:p>
        </p:txBody>
      </p:sp>
    </p:spTree>
    <p:extLst>
      <p:ext uri="{BB962C8B-B14F-4D97-AF65-F5344CB8AC3E}">
        <p14:creationId xmlns:p14="http://schemas.microsoft.com/office/powerpoint/2010/main" val="2861860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88D5B2E-ACB0-A1EF-B445-C6929A04B614}"/>
              </a:ext>
            </a:extLst>
          </p:cNvPr>
          <p:cNvSpPr>
            <a:spLocks noGrp="1"/>
          </p:cNvSpPr>
          <p:nvPr>
            <p:ph idx="1"/>
          </p:nvPr>
        </p:nvSpPr>
        <p:spPr>
          <a:xfrm>
            <a:off x="838200" y="377824"/>
            <a:ext cx="10515600" cy="6042025"/>
          </a:xfrm>
        </p:spPr>
        <p:txBody>
          <a:bodyPr/>
          <a:lstStyle/>
          <a:p>
            <a:r>
              <a:rPr kumimoji="1" lang="ja-JP" altLang="en-US" sz="2400" dirty="0"/>
              <a:t>特に</a:t>
            </a:r>
            <a:r>
              <a:rPr kumimoji="1" lang="en-US" altLang="ja-JP" sz="2400" dirty="0"/>
              <a:t>,</a:t>
            </a:r>
            <a:r>
              <a:rPr kumimoji="1" lang="ja-JP" altLang="en-US" sz="2400" dirty="0"/>
              <a:t>ニューラルネットワークを多層化したモデルを</a:t>
            </a:r>
            <a:endParaRPr kumimoji="1" lang="en-US" altLang="ja-JP" sz="2400" dirty="0"/>
          </a:p>
          <a:p>
            <a:pPr marL="0" indent="0">
              <a:buNone/>
            </a:pPr>
            <a:r>
              <a:rPr kumimoji="1" lang="ja-JP" altLang="en-US" sz="2400" dirty="0"/>
              <a:t>「ディープニューラルネットワーク」という</a:t>
            </a:r>
            <a:endParaRPr lang="en-US" altLang="ja-JP" sz="2400" dirty="0"/>
          </a:p>
          <a:p>
            <a:pPr marL="0" indent="0">
              <a:buNone/>
            </a:pPr>
            <a:r>
              <a:rPr lang="ja-JP" altLang="en-US" sz="2400" dirty="0"/>
              <a:t>これを用いて認識したい対象物の特徴量を学習する方法を</a:t>
            </a:r>
            <a:endParaRPr lang="en-US" altLang="ja-JP" sz="2400" dirty="0"/>
          </a:p>
          <a:p>
            <a:pPr marL="0" indent="0">
              <a:buNone/>
            </a:pPr>
            <a:r>
              <a:rPr lang="ja-JP" altLang="en-US" sz="2400" dirty="0"/>
              <a:t>「ディープラーニング</a:t>
            </a:r>
            <a:r>
              <a:rPr lang="en-US" altLang="ja-JP" sz="2400" dirty="0"/>
              <a:t>(</a:t>
            </a:r>
            <a:r>
              <a:rPr lang="ja-JP" altLang="en-US" sz="2400" dirty="0"/>
              <a:t>深層学習</a:t>
            </a:r>
            <a:r>
              <a:rPr lang="en-US" altLang="ja-JP" sz="2400" dirty="0"/>
              <a:t>)</a:t>
            </a:r>
            <a:r>
              <a:rPr lang="ja-JP" altLang="en-US" sz="2400" dirty="0"/>
              <a:t>」という</a:t>
            </a:r>
            <a:endParaRPr lang="en-US" altLang="ja-JP" sz="2400" dirty="0"/>
          </a:p>
          <a:p>
            <a:pPr marL="0" indent="0">
              <a:buNone/>
            </a:pPr>
            <a:endParaRPr lang="en-US" altLang="ja-JP" sz="2400" dirty="0"/>
          </a:p>
          <a:p>
            <a:pPr marL="0" indent="0">
              <a:buNone/>
            </a:pPr>
            <a:r>
              <a:rPr lang="en-US" altLang="ja-JP" sz="2400" dirty="0"/>
              <a:t>						</a:t>
            </a:r>
            <a:r>
              <a:rPr lang="ja-JP" altLang="en-US" sz="2400" dirty="0"/>
              <a:t>ディープニューラルネットワーク</a:t>
            </a:r>
            <a:r>
              <a:rPr lang="en-US" altLang="ja-JP" sz="2400" dirty="0"/>
              <a:t>						</a:t>
            </a:r>
            <a:r>
              <a:rPr lang="ja-JP" altLang="en-US" sz="2400" dirty="0"/>
              <a:t>は隠れ層が追加されている</a:t>
            </a:r>
            <a:r>
              <a:rPr lang="en-US" altLang="ja-JP" sz="2400" dirty="0"/>
              <a:t>.</a:t>
            </a:r>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r>
              <a:rPr lang="ja-JP" altLang="en-US" sz="2400" dirty="0"/>
              <a:t>図</a:t>
            </a:r>
            <a:r>
              <a:rPr lang="en-US" altLang="ja-JP" sz="2400" dirty="0"/>
              <a:t>3</a:t>
            </a:r>
            <a:r>
              <a:rPr lang="ja-JP" altLang="en-US" sz="2400" dirty="0"/>
              <a:t>では</a:t>
            </a:r>
            <a:r>
              <a:rPr lang="en-US" altLang="ja-JP" sz="2400" dirty="0"/>
              <a:t>,</a:t>
            </a:r>
            <a:r>
              <a:rPr lang="ja-JP" altLang="en-US" sz="2400" dirty="0"/>
              <a:t>「入力と出力の関係性を隠れ層の中で表現」しているだけである</a:t>
            </a:r>
            <a:endParaRPr lang="en-US" altLang="ja-JP" sz="2400" dirty="0"/>
          </a:p>
          <a:p>
            <a:pPr marL="0" indent="0">
              <a:buNone/>
            </a:pPr>
            <a:endParaRPr lang="en-US" altLang="ja-JP" sz="2400" dirty="0"/>
          </a:p>
        </p:txBody>
      </p:sp>
      <p:pic>
        <p:nvPicPr>
          <p:cNvPr id="5" name="図 4" descr="バブル チャート が含まれている画像&#10;&#10;自動的に生成された説明">
            <a:extLst>
              <a:ext uri="{FF2B5EF4-FFF2-40B4-BE49-F238E27FC236}">
                <a16:creationId xmlns:a16="http://schemas.microsoft.com/office/drawing/2014/main" id="{B71E966C-9C3C-8C6C-7183-12A1111BC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 y="2157603"/>
            <a:ext cx="5145024" cy="2828544"/>
          </a:xfrm>
          <a:prstGeom prst="rect">
            <a:avLst/>
          </a:prstGeom>
        </p:spPr>
      </p:pic>
      <p:sp>
        <p:nvSpPr>
          <p:cNvPr id="10" name="テキスト ボックス 9">
            <a:extLst>
              <a:ext uri="{FF2B5EF4-FFF2-40B4-BE49-F238E27FC236}">
                <a16:creationId xmlns:a16="http://schemas.microsoft.com/office/drawing/2014/main" id="{BC09EB8B-87B0-294C-5317-B277D2F16D36}"/>
              </a:ext>
            </a:extLst>
          </p:cNvPr>
          <p:cNvSpPr txBox="1"/>
          <p:nvPr/>
        </p:nvSpPr>
        <p:spPr>
          <a:xfrm>
            <a:off x="950976" y="5057394"/>
            <a:ext cx="4105276" cy="369332"/>
          </a:xfrm>
          <a:prstGeom prst="rect">
            <a:avLst/>
          </a:prstGeom>
          <a:noFill/>
        </p:spPr>
        <p:txBody>
          <a:bodyPr wrap="square" rtlCol="0">
            <a:spAutoFit/>
          </a:bodyPr>
          <a:lstStyle/>
          <a:p>
            <a:r>
              <a:rPr kumimoji="1" lang="ja-JP" altLang="en-US" dirty="0"/>
              <a:t>図</a:t>
            </a:r>
            <a:r>
              <a:rPr kumimoji="1" lang="en-US" altLang="ja-JP" dirty="0"/>
              <a:t>3:</a:t>
            </a:r>
            <a:r>
              <a:rPr kumimoji="1" lang="ja-JP" altLang="en-US" dirty="0"/>
              <a:t>ディープニューラルネットワーク</a:t>
            </a:r>
          </a:p>
        </p:txBody>
      </p:sp>
    </p:spTree>
    <p:extLst>
      <p:ext uri="{BB962C8B-B14F-4D97-AF65-F5344CB8AC3E}">
        <p14:creationId xmlns:p14="http://schemas.microsoft.com/office/powerpoint/2010/main" val="176943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DD4C4-E3BD-B90D-8DFE-4EA0C5A76B56}"/>
              </a:ext>
            </a:extLst>
          </p:cNvPr>
          <p:cNvSpPr>
            <a:spLocks noGrp="1"/>
          </p:cNvSpPr>
          <p:nvPr>
            <p:ph type="title"/>
          </p:nvPr>
        </p:nvSpPr>
        <p:spPr>
          <a:xfrm>
            <a:off x="723900" y="103903"/>
            <a:ext cx="10515600" cy="1067672"/>
          </a:xfrm>
        </p:spPr>
        <p:txBody>
          <a:bodyPr/>
          <a:lstStyle/>
          <a:p>
            <a:r>
              <a:rPr kumimoji="1" lang="en-US" altLang="ja-JP" dirty="0"/>
              <a:t>				</a:t>
            </a:r>
            <a:r>
              <a:rPr kumimoji="1" lang="ja-JP" altLang="en-US" dirty="0"/>
              <a:t>アヤメの分類</a:t>
            </a:r>
          </a:p>
        </p:txBody>
      </p:sp>
      <p:sp>
        <p:nvSpPr>
          <p:cNvPr id="3" name="コンテンツ プレースホルダー 2">
            <a:extLst>
              <a:ext uri="{FF2B5EF4-FFF2-40B4-BE49-F238E27FC236}">
                <a16:creationId xmlns:a16="http://schemas.microsoft.com/office/drawing/2014/main" id="{83993B8E-1A9E-DA7C-D4D6-4AB07EA572A2}"/>
              </a:ext>
            </a:extLst>
          </p:cNvPr>
          <p:cNvSpPr>
            <a:spLocks noGrp="1"/>
          </p:cNvSpPr>
          <p:nvPr>
            <p:ph idx="1"/>
          </p:nvPr>
        </p:nvSpPr>
        <p:spPr>
          <a:xfrm>
            <a:off x="504825" y="942974"/>
            <a:ext cx="10848975" cy="5705475"/>
          </a:xfrm>
        </p:spPr>
        <p:txBody>
          <a:bodyPr/>
          <a:lstStyle/>
          <a:p>
            <a:r>
              <a:rPr kumimoji="1" lang="ja-JP" altLang="en-US" dirty="0"/>
              <a:t>ここで</a:t>
            </a:r>
            <a:r>
              <a:rPr kumimoji="1" lang="en-US" altLang="ja-JP" dirty="0"/>
              <a:t>,</a:t>
            </a:r>
            <a:r>
              <a:rPr kumimoji="1" lang="ja-JP" altLang="en-US" dirty="0"/>
              <a:t>基本的なディープラーニングの流れを示しておきます</a:t>
            </a:r>
            <a:r>
              <a:rPr kumimoji="1" lang="en-US" altLang="ja-JP" dirty="0"/>
              <a:t>.</a:t>
            </a:r>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pPr marL="0" indent="0">
              <a:buNone/>
            </a:pPr>
            <a:endParaRPr lang="en-US" altLang="ja-JP" dirty="0"/>
          </a:p>
          <a:p>
            <a:pPr marL="0" indent="0">
              <a:buNone/>
            </a:pPr>
            <a:r>
              <a:rPr lang="en-US" altLang="ja-JP" dirty="0"/>
              <a:t>-&gt;</a:t>
            </a:r>
            <a:r>
              <a:rPr lang="ja-JP" altLang="en-US" dirty="0"/>
              <a:t>機械学習の分類問題のデータセットではアヤメのデータセットを使って</a:t>
            </a:r>
            <a:r>
              <a:rPr lang="en-US" altLang="ja-JP" dirty="0"/>
              <a:t>,3</a:t>
            </a:r>
            <a:r>
              <a:rPr lang="ja-JP" altLang="en-US" dirty="0"/>
              <a:t>種類のアヤメデータを分析をする</a:t>
            </a:r>
            <a:endParaRPr lang="en-US" altLang="ja-JP" dirty="0"/>
          </a:p>
        </p:txBody>
      </p:sp>
      <p:sp>
        <p:nvSpPr>
          <p:cNvPr id="4" name="テキスト ボックス 3">
            <a:extLst>
              <a:ext uri="{FF2B5EF4-FFF2-40B4-BE49-F238E27FC236}">
                <a16:creationId xmlns:a16="http://schemas.microsoft.com/office/drawing/2014/main" id="{4FC59C14-27E8-CEB3-983C-C29B4137EF8F}"/>
              </a:ext>
            </a:extLst>
          </p:cNvPr>
          <p:cNvSpPr txBox="1"/>
          <p:nvPr/>
        </p:nvSpPr>
        <p:spPr>
          <a:xfrm>
            <a:off x="723900" y="1793750"/>
            <a:ext cx="1762134" cy="923330"/>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1.</a:t>
            </a:r>
            <a:r>
              <a:rPr kumimoji="1" lang="ja-JP" altLang="en-US" dirty="0"/>
              <a:t>必要なパッケージのインポートする</a:t>
            </a:r>
          </a:p>
        </p:txBody>
      </p:sp>
      <p:sp>
        <p:nvSpPr>
          <p:cNvPr id="5" name="矢印: 下 4">
            <a:extLst>
              <a:ext uri="{FF2B5EF4-FFF2-40B4-BE49-F238E27FC236}">
                <a16:creationId xmlns:a16="http://schemas.microsoft.com/office/drawing/2014/main" id="{BDBA9558-FFB3-DBE5-92FB-3BA7A90737BB}"/>
              </a:ext>
            </a:extLst>
          </p:cNvPr>
          <p:cNvSpPr/>
          <p:nvPr/>
        </p:nvSpPr>
        <p:spPr>
          <a:xfrm rot="16200000">
            <a:off x="2562231" y="1878287"/>
            <a:ext cx="638175" cy="619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BAE709FF-5D20-7E88-1301-E6CA54E414D8}"/>
              </a:ext>
            </a:extLst>
          </p:cNvPr>
          <p:cNvSpPr txBox="1"/>
          <p:nvPr/>
        </p:nvSpPr>
        <p:spPr>
          <a:xfrm>
            <a:off x="3312307" y="1885071"/>
            <a:ext cx="1724025" cy="646331"/>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dirty="0"/>
              <a:t>2.</a:t>
            </a:r>
            <a:r>
              <a:rPr lang="ja-JP" altLang="en-US" dirty="0"/>
              <a:t>データの前処理</a:t>
            </a:r>
            <a:endParaRPr kumimoji="1" lang="ja-JP" altLang="en-US" dirty="0"/>
          </a:p>
        </p:txBody>
      </p:sp>
      <p:sp>
        <p:nvSpPr>
          <p:cNvPr id="7" name="矢印: 下 6">
            <a:extLst>
              <a:ext uri="{FF2B5EF4-FFF2-40B4-BE49-F238E27FC236}">
                <a16:creationId xmlns:a16="http://schemas.microsoft.com/office/drawing/2014/main" id="{D069CAB7-BDBF-E83E-3A7F-07DF6CBF5EB1}"/>
              </a:ext>
            </a:extLst>
          </p:cNvPr>
          <p:cNvSpPr/>
          <p:nvPr/>
        </p:nvSpPr>
        <p:spPr>
          <a:xfrm rot="16200000">
            <a:off x="5110154" y="1898675"/>
            <a:ext cx="638175" cy="619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C3127D3-E38C-C883-4287-0FA2C16420BF}"/>
              </a:ext>
            </a:extLst>
          </p:cNvPr>
          <p:cNvSpPr txBox="1"/>
          <p:nvPr/>
        </p:nvSpPr>
        <p:spPr>
          <a:xfrm>
            <a:off x="5838814" y="1793750"/>
            <a:ext cx="1733541" cy="923330"/>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dirty="0"/>
              <a:t>3.</a:t>
            </a:r>
            <a:r>
              <a:rPr lang="ja-JP" altLang="en-US" dirty="0"/>
              <a:t>訓練データとテストデータの作成</a:t>
            </a:r>
            <a:endParaRPr kumimoji="1" lang="ja-JP" altLang="en-US" dirty="0"/>
          </a:p>
        </p:txBody>
      </p:sp>
      <p:sp>
        <p:nvSpPr>
          <p:cNvPr id="11" name="矢印: 下 10">
            <a:extLst>
              <a:ext uri="{FF2B5EF4-FFF2-40B4-BE49-F238E27FC236}">
                <a16:creationId xmlns:a16="http://schemas.microsoft.com/office/drawing/2014/main" id="{1EA9EFCC-9AEF-BD67-8C73-C982A23B85D1}"/>
              </a:ext>
            </a:extLst>
          </p:cNvPr>
          <p:cNvSpPr/>
          <p:nvPr/>
        </p:nvSpPr>
        <p:spPr>
          <a:xfrm rot="16200000">
            <a:off x="7729524" y="1931062"/>
            <a:ext cx="638175" cy="619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DA0B04-D9EF-ABF8-C627-778F77A8A7B2}"/>
              </a:ext>
            </a:extLst>
          </p:cNvPr>
          <p:cNvSpPr txBox="1"/>
          <p:nvPr/>
        </p:nvSpPr>
        <p:spPr>
          <a:xfrm>
            <a:off x="8401032" y="1774881"/>
            <a:ext cx="1724025" cy="923330"/>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4. </a:t>
            </a:r>
            <a:r>
              <a:rPr kumimoji="1" lang="ja-JP" altLang="en-US" dirty="0"/>
              <a:t>ニューラルネットワークの定義</a:t>
            </a:r>
          </a:p>
        </p:txBody>
      </p:sp>
      <p:sp>
        <p:nvSpPr>
          <p:cNvPr id="13" name="矢印: 下 12">
            <a:extLst>
              <a:ext uri="{FF2B5EF4-FFF2-40B4-BE49-F238E27FC236}">
                <a16:creationId xmlns:a16="http://schemas.microsoft.com/office/drawing/2014/main" id="{B98A058C-9D46-F55C-1D18-539C80529CA3}"/>
              </a:ext>
            </a:extLst>
          </p:cNvPr>
          <p:cNvSpPr/>
          <p:nvPr/>
        </p:nvSpPr>
        <p:spPr>
          <a:xfrm rot="16200000">
            <a:off x="714374" y="3281361"/>
            <a:ext cx="638175" cy="619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48B451F-1D58-4A9B-9F3D-9A03A61B4630}"/>
              </a:ext>
            </a:extLst>
          </p:cNvPr>
          <p:cNvSpPr txBox="1"/>
          <p:nvPr/>
        </p:nvSpPr>
        <p:spPr>
          <a:xfrm>
            <a:off x="1343024" y="3129259"/>
            <a:ext cx="1438275" cy="923330"/>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5. </a:t>
            </a:r>
            <a:r>
              <a:rPr kumimoji="1" lang="ja-JP" altLang="en-US" dirty="0"/>
              <a:t>損失関数と最適化関数の定義</a:t>
            </a:r>
          </a:p>
        </p:txBody>
      </p:sp>
      <p:sp>
        <p:nvSpPr>
          <p:cNvPr id="16" name="矢印: 下 15">
            <a:extLst>
              <a:ext uri="{FF2B5EF4-FFF2-40B4-BE49-F238E27FC236}">
                <a16:creationId xmlns:a16="http://schemas.microsoft.com/office/drawing/2014/main" id="{3C9F6283-BDE0-6C52-AAA0-F7FCAD900DF5}"/>
              </a:ext>
            </a:extLst>
          </p:cNvPr>
          <p:cNvSpPr/>
          <p:nvPr/>
        </p:nvSpPr>
        <p:spPr>
          <a:xfrm rot="16200000">
            <a:off x="2993219" y="3285826"/>
            <a:ext cx="638175" cy="619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499EF94-C9C5-CC21-1A67-D7FC7D48E9E8}"/>
              </a:ext>
            </a:extLst>
          </p:cNvPr>
          <p:cNvSpPr txBox="1"/>
          <p:nvPr/>
        </p:nvSpPr>
        <p:spPr>
          <a:xfrm>
            <a:off x="3643286" y="3429000"/>
            <a:ext cx="1762134" cy="369332"/>
          </a:xfrm>
          <a:prstGeom prst="rect">
            <a:avLst/>
          </a:prstGeom>
          <a:solidFill>
            <a:schemeClr val="accent5"/>
          </a:solidFill>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6.</a:t>
            </a:r>
            <a:r>
              <a:rPr kumimoji="1" lang="ja-JP" altLang="en-US" dirty="0"/>
              <a:t>学習・評価</a:t>
            </a:r>
          </a:p>
        </p:txBody>
      </p:sp>
      <p:sp>
        <p:nvSpPr>
          <p:cNvPr id="20" name="テキスト ボックス 19">
            <a:extLst>
              <a:ext uri="{FF2B5EF4-FFF2-40B4-BE49-F238E27FC236}">
                <a16:creationId xmlns:a16="http://schemas.microsoft.com/office/drawing/2014/main" id="{1DE6DE23-5751-1F4A-B2EF-0A3D837DCE4A}"/>
              </a:ext>
            </a:extLst>
          </p:cNvPr>
          <p:cNvSpPr txBox="1"/>
          <p:nvPr/>
        </p:nvSpPr>
        <p:spPr>
          <a:xfrm>
            <a:off x="607213" y="4218555"/>
            <a:ext cx="4429119" cy="369332"/>
          </a:xfrm>
          <a:prstGeom prst="rect">
            <a:avLst/>
          </a:prstGeom>
          <a:noFill/>
        </p:spPr>
        <p:txBody>
          <a:bodyPr wrap="square" rtlCol="0">
            <a:spAutoFit/>
          </a:bodyPr>
          <a:lstStyle/>
          <a:p>
            <a:r>
              <a:rPr kumimoji="1" lang="ja-JP" altLang="en-US" dirty="0"/>
              <a:t>図</a:t>
            </a:r>
            <a:r>
              <a:rPr kumimoji="1" lang="en-US" altLang="ja-JP" dirty="0"/>
              <a:t>4 </a:t>
            </a:r>
            <a:r>
              <a:rPr kumimoji="1" lang="ja-JP" altLang="en-US" dirty="0"/>
              <a:t>ディープラーニングの流れ</a:t>
            </a:r>
            <a:endParaRPr kumimoji="1" lang="en-US" altLang="ja-JP" dirty="0"/>
          </a:p>
        </p:txBody>
      </p:sp>
    </p:spTree>
    <p:extLst>
      <p:ext uri="{BB962C8B-B14F-4D97-AF65-F5344CB8AC3E}">
        <p14:creationId xmlns:p14="http://schemas.microsoft.com/office/powerpoint/2010/main" val="302900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FA745D2-2B1B-F555-37E2-D69D45293661}"/>
              </a:ext>
            </a:extLst>
          </p:cNvPr>
          <p:cNvSpPr>
            <a:spLocks noGrp="1"/>
          </p:cNvSpPr>
          <p:nvPr>
            <p:ph idx="1"/>
          </p:nvPr>
        </p:nvSpPr>
        <p:spPr>
          <a:xfrm>
            <a:off x="552449" y="266700"/>
            <a:ext cx="11268075" cy="5910263"/>
          </a:xfrm>
        </p:spPr>
        <p:txBody>
          <a:bodyPr/>
          <a:lstStyle/>
          <a:p>
            <a:pPr marL="0" indent="0">
              <a:buNone/>
            </a:pPr>
            <a:r>
              <a:rPr kumimoji="1" lang="en-US" altLang="ja-JP" dirty="0"/>
              <a:t>			</a:t>
            </a:r>
            <a:r>
              <a:rPr kumimoji="1" lang="ja-JP" altLang="en-US" dirty="0"/>
              <a:t>　　アヤメのデータセット</a:t>
            </a:r>
            <a:endParaRPr kumimoji="1" lang="en-US" altLang="ja-JP" dirty="0"/>
          </a:p>
          <a:p>
            <a:pPr marL="0" indent="0">
              <a:buNone/>
            </a:pPr>
            <a:r>
              <a:rPr kumimoji="1" lang="ja-JP" altLang="en-US" dirty="0"/>
              <a:t>・アヤメ</a:t>
            </a:r>
            <a:r>
              <a:rPr kumimoji="1" lang="ja-JP" altLang="en-US"/>
              <a:t>のデータセットを確認するには</a:t>
            </a:r>
            <a:r>
              <a:rPr kumimoji="1" lang="en-US" altLang="ja-JP"/>
              <a:t>DESCR</a:t>
            </a:r>
            <a:r>
              <a:rPr kumimoji="1" lang="ja-JP" altLang="en-US" dirty="0"/>
              <a:t>メソッドを使う</a:t>
            </a:r>
            <a:r>
              <a:rPr kumimoji="1" lang="en-US" altLang="ja-JP" dirty="0"/>
              <a:t>.</a:t>
            </a:r>
          </a:p>
          <a:p>
            <a:pPr marL="0" indent="0">
              <a:buNone/>
            </a:pPr>
            <a:r>
              <a:rPr kumimoji="1" lang="ja-JP" altLang="en-US" dirty="0"/>
              <a:t>アヤメデータでは</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sz="2000" dirty="0"/>
              <a:t>ここから</a:t>
            </a:r>
            <a:r>
              <a:rPr kumimoji="1" lang="en-US" altLang="ja-JP" sz="2000" dirty="0"/>
              <a:t>,3</a:t>
            </a:r>
            <a:r>
              <a:rPr kumimoji="1" lang="ja-JP" altLang="en-US" sz="2000" dirty="0"/>
              <a:t>つの品種が納められてそれぞれ「がく片長」</a:t>
            </a:r>
            <a:r>
              <a:rPr kumimoji="1" lang="en-US" altLang="ja-JP" sz="2000" dirty="0"/>
              <a:t>,</a:t>
            </a:r>
            <a:r>
              <a:rPr kumimoji="1" lang="ja-JP" altLang="en-US" sz="2000" dirty="0"/>
              <a:t>「がく片幅」</a:t>
            </a:r>
            <a:r>
              <a:rPr kumimoji="1" lang="en-US" altLang="ja-JP" sz="2000" dirty="0"/>
              <a:t>,</a:t>
            </a:r>
            <a:r>
              <a:rPr kumimoji="1" lang="ja-JP" altLang="en-US" sz="2000" dirty="0"/>
              <a:t>「花びら長」</a:t>
            </a:r>
            <a:r>
              <a:rPr kumimoji="1" lang="en-US" altLang="ja-JP" sz="2000" dirty="0"/>
              <a:t>,</a:t>
            </a:r>
            <a:r>
              <a:rPr kumimoji="1" lang="ja-JP" altLang="en-US" sz="2000" dirty="0"/>
              <a:t>「花びら幅」</a:t>
            </a:r>
            <a:endParaRPr kumimoji="1" lang="en-US" altLang="ja-JP" sz="2000" dirty="0"/>
          </a:p>
          <a:p>
            <a:pPr marL="0" indent="0">
              <a:buNone/>
            </a:pPr>
            <a:r>
              <a:rPr kumimoji="1" lang="ja-JP" altLang="en-US" sz="2000" dirty="0"/>
              <a:t>の</a:t>
            </a:r>
            <a:r>
              <a:rPr kumimoji="1" lang="en-US" altLang="ja-JP" sz="2000" dirty="0"/>
              <a:t>4</a:t>
            </a:r>
            <a:r>
              <a:rPr kumimoji="1" lang="ja-JP" altLang="en-US" sz="2000" dirty="0"/>
              <a:t>つの特徴量がある</a:t>
            </a:r>
            <a:r>
              <a:rPr kumimoji="1" lang="en-US" altLang="ja-JP" sz="2000" dirty="0"/>
              <a:t>.</a:t>
            </a:r>
          </a:p>
          <a:p>
            <a:pPr marL="0" indent="0">
              <a:buNone/>
            </a:pPr>
            <a:r>
              <a:rPr kumimoji="1" lang="ja-JP" altLang="en-US" sz="2000" dirty="0"/>
              <a:t>全部で</a:t>
            </a:r>
            <a:r>
              <a:rPr lang="en-US" altLang="ja-JP" sz="2000" dirty="0"/>
              <a:t>150</a:t>
            </a:r>
            <a:r>
              <a:rPr lang="ja-JP" altLang="en-US" sz="2000" dirty="0"/>
              <a:t>本分のアヤメデータがある</a:t>
            </a:r>
            <a:r>
              <a:rPr lang="en-US" altLang="ja-JP" sz="2000" dirty="0"/>
              <a:t>.</a:t>
            </a:r>
            <a:endParaRPr kumimoji="1" lang="en-US" altLang="ja-JP" sz="2000" dirty="0"/>
          </a:p>
        </p:txBody>
      </p:sp>
      <p:sp>
        <p:nvSpPr>
          <p:cNvPr id="4" name="テキスト ボックス 3">
            <a:extLst>
              <a:ext uri="{FF2B5EF4-FFF2-40B4-BE49-F238E27FC236}">
                <a16:creationId xmlns:a16="http://schemas.microsoft.com/office/drawing/2014/main" id="{E96E0E9E-73A0-7E47-B6D6-94469C9B88EA}"/>
              </a:ext>
            </a:extLst>
          </p:cNvPr>
          <p:cNvSpPr txBox="1"/>
          <p:nvPr/>
        </p:nvSpPr>
        <p:spPr>
          <a:xfrm>
            <a:off x="714375" y="2698611"/>
            <a:ext cx="1628775" cy="523220"/>
          </a:xfrm>
          <a:prstGeom prst="rect">
            <a:avLst/>
          </a:prstGeom>
          <a:solidFill>
            <a:srgbClr val="FFFF00"/>
          </a:solidFill>
        </p:spPr>
        <p:txBody>
          <a:bodyPr wrap="square" rtlCol="0">
            <a:spAutoFit/>
          </a:bodyPr>
          <a:lstStyle/>
          <a:p>
            <a:r>
              <a:rPr kumimoji="1" lang="ja-JP" altLang="en-US" sz="2800" dirty="0"/>
              <a:t>アヤメ属</a:t>
            </a:r>
          </a:p>
        </p:txBody>
      </p:sp>
      <p:cxnSp>
        <p:nvCxnSpPr>
          <p:cNvPr id="9" name="直線矢印コネクタ 8">
            <a:extLst>
              <a:ext uri="{FF2B5EF4-FFF2-40B4-BE49-F238E27FC236}">
                <a16:creationId xmlns:a16="http://schemas.microsoft.com/office/drawing/2014/main" id="{72EC16FA-040F-041F-16F5-601E0D628B62}"/>
              </a:ext>
            </a:extLst>
          </p:cNvPr>
          <p:cNvCxnSpPr/>
          <p:nvPr/>
        </p:nvCxnSpPr>
        <p:spPr>
          <a:xfrm flipV="1">
            <a:off x="2705100" y="2085975"/>
            <a:ext cx="1114425"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AF04ED2-58C9-C622-BD15-451274A03406}"/>
              </a:ext>
            </a:extLst>
          </p:cNvPr>
          <p:cNvCxnSpPr/>
          <p:nvPr/>
        </p:nvCxnSpPr>
        <p:spPr>
          <a:xfrm>
            <a:off x="2562225" y="2960221"/>
            <a:ext cx="1628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F2E5B217-1BF4-9123-6B64-AACD7E83B814}"/>
              </a:ext>
            </a:extLst>
          </p:cNvPr>
          <p:cNvCxnSpPr/>
          <p:nvPr/>
        </p:nvCxnSpPr>
        <p:spPr>
          <a:xfrm>
            <a:off x="2562225" y="3221831"/>
            <a:ext cx="1628775" cy="540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231FABE-C921-14E6-DEA6-4EC3D33612F9}"/>
              </a:ext>
            </a:extLst>
          </p:cNvPr>
          <p:cNvSpPr txBox="1"/>
          <p:nvPr/>
        </p:nvSpPr>
        <p:spPr>
          <a:xfrm>
            <a:off x="3943350" y="1910833"/>
            <a:ext cx="2000250" cy="369332"/>
          </a:xfrm>
          <a:prstGeom prst="rect">
            <a:avLst/>
          </a:prstGeom>
          <a:solidFill>
            <a:srgbClr val="FFFF00"/>
          </a:solidFill>
        </p:spPr>
        <p:txBody>
          <a:bodyPr wrap="square" rtlCol="0">
            <a:spAutoFit/>
          </a:bodyPr>
          <a:lstStyle/>
          <a:p>
            <a:r>
              <a:rPr kumimoji="1" lang="ja-JP" altLang="en-US" dirty="0"/>
              <a:t>セトサ</a:t>
            </a:r>
            <a:r>
              <a:rPr kumimoji="1" lang="en-US" altLang="ja-JP" dirty="0"/>
              <a:t>(</a:t>
            </a:r>
            <a:r>
              <a:rPr kumimoji="1" lang="en-US" altLang="ja-JP" dirty="0" err="1"/>
              <a:t>setosa</a:t>
            </a:r>
            <a:r>
              <a:rPr kumimoji="1" lang="en-US" altLang="ja-JP" dirty="0"/>
              <a:t>)</a:t>
            </a:r>
            <a:endParaRPr kumimoji="1" lang="ja-JP" altLang="en-US" dirty="0"/>
          </a:p>
        </p:txBody>
      </p:sp>
      <p:sp>
        <p:nvSpPr>
          <p:cNvPr id="16" name="テキスト ボックス 15">
            <a:extLst>
              <a:ext uri="{FF2B5EF4-FFF2-40B4-BE49-F238E27FC236}">
                <a16:creationId xmlns:a16="http://schemas.microsoft.com/office/drawing/2014/main" id="{37A916CB-8437-AA38-495E-7015BCCDB943}"/>
              </a:ext>
            </a:extLst>
          </p:cNvPr>
          <p:cNvSpPr txBox="1"/>
          <p:nvPr/>
        </p:nvSpPr>
        <p:spPr>
          <a:xfrm>
            <a:off x="4410074" y="2806764"/>
            <a:ext cx="2828926" cy="369332"/>
          </a:xfrm>
          <a:prstGeom prst="rect">
            <a:avLst/>
          </a:prstGeom>
          <a:solidFill>
            <a:srgbClr val="FFFF00"/>
          </a:solidFill>
        </p:spPr>
        <p:txBody>
          <a:bodyPr wrap="square" rtlCol="0">
            <a:spAutoFit/>
          </a:bodyPr>
          <a:lstStyle/>
          <a:p>
            <a:r>
              <a:rPr kumimoji="1" lang="ja-JP" altLang="en-US" dirty="0"/>
              <a:t>バージカラー</a:t>
            </a:r>
            <a:r>
              <a:rPr kumimoji="1" lang="en-US" altLang="ja-JP" dirty="0"/>
              <a:t>(versicolor)</a:t>
            </a:r>
            <a:endParaRPr kumimoji="1" lang="ja-JP" altLang="en-US" dirty="0"/>
          </a:p>
        </p:txBody>
      </p:sp>
      <p:sp>
        <p:nvSpPr>
          <p:cNvPr id="17" name="テキスト ボックス 16">
            <a:extLst>
              <a:ext uri="{FF2B5EF4-FFF2-40B4-BE49-F238E27FC236}">
                <a16:creationId xmlns:a16="http://schemas.microsoft.com/office/drawing/2014/main" id="{14CDD447-72EC-5648-BF05-4618B336020C}"/>
              </a:ext>
            </a:extLst>
          </p:cNvPr>
          <p:cNvSpPr txBox="1"/>
          <p:nvPr/>
        </p:nvSpPr>
        <p:spPr>
          <a:xfrm>
            <a:off x="4314825" y="3712219"/>
            <a:ext cx="2457450" cy="369332"/>
          </a:xfrm>
          <a:prstGeom prst="rect">
            <a:avLst/>
          </a:prstGeom>
          <a:solidFill>
            <a:srgbClr val="FFFF00"/>
          </a:solidFill>
        </p:spPr>
        <p:txBody>
          <a:bodyPr wrap="square" rtlCol="0">
            <a:spAutoFit/>
          </a:bodyPr>
          <a:lstStyle/>
          <a:p>
            <a:r>
              <a:rPr kumimoji="1" lang="ja-JP" altLang="en-US" dirty="0"/>
              <a:t>パージ二カ</a:t>
            </a:r>
            <a:r>
              <a:rPr kumimoji="1" lang="en-US" altLang="ja-JP" dirty="0"/>
              <a:t>(</a:t>
            </a:r>
            <a:r>
              <a:rPr kumimoji="1" lang="en-US" altLang="ja-JP" dirty="0" err="1"/>
              <a:t>versinica</a:t>
            </a:r>
            <a:r>
              <a:rPr kumimoji="1" lang="en-US" altLang="ja-JP" dirty="0"/>
              <a:t>)</a:t>
            </a:r>
            <a:endParaRPr kumimoji="1" lang="ja-JP" altLang="en-US" dirty="0"/>
          </a:p>
        </p:txBody>
      </p:sp>
    </p:spTree>
    <p:extLst>
      <p:ext uri="{BB962C8B-B14F-4D97-AF65-F5344CB8AC3E}">
        <p14:creationId xmlns:p14="http://schemas.microsoft.com/office/powerpoint/2010/main" val="201939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46226F2-3D92-3E18-834E-746EFF014CCC}"/>
              </a:ext>
            </a:extLst>
          </p:cNvPr>
          <p:cNvSpPr>
            <a:spLocks noGrp="1"/>
          </p:cNvSpPr>
          <p:nvPr>
            <p:ph idx="1"/>
          </p:nvPr>
        </p:nvSpPr>
        <p:spPr>
          <a:xfrm>
            <a:off x="838200" y="400050"/>
            <a:ext cx="10515600" cy="5776913"/>
          </a:xfrm>
        </p:spPr>
        <p:txBody>
          <a:bodyPr/>
          <a:lstStyle/>
          <a:p>
            <a:pPr marL="0" indent="0">
              <a:buNone/>
            </a:pPr>
            <a:r>
              <a:rPr lang="en-US" altLang="ja-JP" dirty="0"/>
              <a:t>				</a:t>
            </a:r>
            <a:r>
              <a:rPr lang="ja-JP" altLang="en-US" dirty="0"/>
              <a:t>　データの可視化</a:t>
            </a:r>
            <a:endParaRPr lang="en-US" altLang="ja-JP" dirty="0"/>
          </a:p>
          <a:p>
            <a:r>
              <a:rPr lang="ja-JP" altLang="en-US" dirty="0"/>
              <a:t>機会学習を始める前に</a:t>
            </a:r>
            <a:r>
              <a:rPr lang="en-US" altLang="ja-JP" dirty="0"/>
              <a:t>,</a:t>
            </a:r>
            <a:r>
              <a:rPr lang="ja-JP" altLang="en-US" dirty="0"/>
              <a:t>データを可視化可視化するこることが重要であり</a:t>
            </a:r>
            <a:r>
              <a:rPr lang="en-US" altLang="ja-JP" dirty="0"/>
              <a:t>,python </a:t>
            </a:r>
            <a:r>
              <a:rPr lang="ja-JP" altLang="en-US" dirty="0"/>
              <a:t>の可視化ライブラリーである</a:t>
            </a:r>
            <a:r>
              <a:rPr lang="en-US" altLang="ja-JP" dirty="0"/>
              <a:t>seaborn</a:t>
            </a:r>
            <a:r>
              <a:rPr lang="ja-JP" altLang="en-US" dirty="0"/>
              <a:t>が便利である</a:t>
            </a:r>
            <a:endParaRPr lang="en-US" altLang="ja-JP" dirty="0"/>
          </a:p>
          <a:p>
            <a:endParaRPr lang="en-US" altLang="ja-JP" dirty="0"/>
          </a:p>
          <a:p>
            <a:r>
              <a:rPr lang="ja-JP" altLang="en-US" dirty="0"/>
              <a:t>第一引数として</a:t>
            </a:r>
            <a:r>
              <a:rPr lang="en-US" altLang="ja-JP" dirty="0"/>
              <a:t>,</a:t>
            </a:r>
            <a:r>
              <a:rPr lang="ja-JP" altLang="en-US" dirty="0"/>
              <a:t>データフレーム化したあやめのデータ</a:t>
            </a:r>
            <a:r>
              <a:rPr lang="en-US" altLang="ja-JP" dirty="0"/>
              <a:t>,</a:t>
            </a:r>
            <a:r>
              <a:rPr lang="ja-JP" altLang="en-US" dirty="0"/>
              <a:t>第二引数である</a:t>
            </a:r>
            <a:r>
              <a:rPr lang="en-US" altLang="ja-JP" dirty="0"/>
              <a:t>hue</a:t>
            </a:r>
            <a:r>
              <a:rPr lang="ja-JP" altLang="en-US" dirty="0"/>
              <a:t>を「</a:t>
            </a:r>
            <a:r>
              <a:rPr lang="en-US" altLang="ja-JP" dirty="0"/>
              <a:t>Variety</a:t>
            </a:r>
            <a:r>
              <a:rPr lang="ja-JP" altLang="en-US" dirty="0"/>
              <a:t>」を指定して品種ごとに色を分けてプロットする</a:t>
            </a:r>
            <a:r>
              <a:rPr lang="en-US" altLang="ja-JP" dirty="0"/>
              <a:t>.</a:t>
            </a:r>
          </a:p>
          <a:p>
            <a:endParaRPr lang="en-US" altLang="ja-JP" dirty="0"/>
          </a:p>
          <a:p>
            <a:r>
              <a:rPr lang="ja-JP" altLang="en-US" dirty="0"/>
              <a:t>プロットした画像を表示するには</a:t>
            </a:r>
            <a:r>
              <a:rPr lang="en-US" altLang="ja-JP" dirty="0" err="1"/>
              <a:t>matplotlib.pyplot</a:t>
            </a:r>
            <a:r>
              <a:rPr lang="ja-JP" altLang="en-US" dirty="0"/>
              <a:t>の</a:t>
            </a:r>
            <a:r>
              <a:rPr lang="en-US" altLang="ja-JP" dirty="0"/>
              <a:t>show()</a:t>
            </a:r>
            <a:r>
              <a:rPr lang="ja-JP" altLang="en-US" dirty="0"/>
              <a:t>をもいる</a:t>
            </a:r>
            <a:endParaRPr lang="en-US" altLang="ja-JP" dirty="0"/>
          </a:p>
          <a:p>
            <a:endParaRPr lang="en-US" altLang="ja-JP" dirty="0"/>
          </a:p>
          <a:p>
            <a:pPr marL="0" indent="0">
              <a:buNone/>
            </a:pP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2445320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2082</Words>
  <Application>Microsoft Office PowerPoint</Application>
  <PresentationFormat>ワイド画面</PresentationFormat>
  <Paragraphs>304</Paragraphs>
  <Slides>30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30</vt:i4>
      </vt:variant>
    </vt:vector>
  </HeadingPairs>
  <TitlesOfParts>
    <vt:vector size="34" baseType="lpstr">
      <vt:lpstr>游ゴシック</vt:lpstr>
      <vt:lpstr>游ゴシック Light</vt:lpstr>
      <vt:lpstr>Arial</vt:lpstr>
      <vt:lpstr>Office テーマ</vt:lpstr>
      <vt:lpstr>ニューラルネットワークの基本</vt:lpstr>
      <vt:lpstr>目次1</vt:lpstr>
      <vt:lpstr>目次2</vt:lpstr>
      <vt:lpstr>  ニューラルネットとは?</vt:lpstr>
      <vt:lpstr>PowerPoint プレゼンテーション</vt:lpstr>
      <vt:lpstr>PowerPoint プレゼンテーション</vt:lpstr>
      <vt:lpstr>    アヤメの分類</vt:lpstr>
      <vt:lpstr>PowerPoint プレゼンテーション</vt:lpstr>
      <vt:lpstr>PowerPoint プレゼンテーション</vt:lpstr>
      <vt:lpstr>  ディープラーニングの前準備</vt:lpstr>
      <vt:lpstr>　　訓練データとテストデータの用意</vt:lpstr>
      <vt:lpstr>PowerPoint プレゼンテーション</vt:lpstr>
      <vt:lpstr>ニューラルネットワークの定義</vt:lpstr>
      <vt:lpstr>PowerPoint プレゼンテーション</vt:lpstr>
      <vt:lpstr>PowerPoint プレゼンテーション</vt:lpstr>
      <vt:lpstr>  損失関数と最適化関数の定義</vt:lpstr>
      <vt:lpstr>学習</vt:lpstr>
      <vt:lpstr>PowerPoint プレゼンテーション</vt:lpstr>
      <vt:lpstr>結果の可視化</vt:lpstr>
      <vt:lpstr>PowerPoint プレゼンテーション</vt:lpstr>
      <vt:lpstr>新たにテスト用にデータセットを用意して推移したい場合</vt:lpstr>
      <vt:lpstr>3.糖尿病の予後予測</vt:lpstr>
      <vt:lpstr>PowerPoint プレゼンテーション</vt:lpstr>
      <vt:lpstr>前準備(パッケージのimport)</vt:lpstr>
      <vt:lpstr>訓練データとテストデータの用意</vt:lpstr>
      <vt:lpstr>ニューラルネットワークの定義</vt:lpstr>
      <vt:lpstr>損失関数と最適化関数の定義</vt:lpstr>
      <vt:lpstr>結果の可視化</vt:lpstr>
      <vt:lpstr>まとめ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ニューラルネットワークの基本</dc:title>
  <dc:creator>影山 亮太</dc:creator>
  <cp:lastModifiedBy>影山 亮太</cp:lastModifiedBy>
  <cp:revision>726</cp:revision>
  <dcterms:created xsi:type="dcterms:W3CDTF">2022-06-12T09:37:56Z</dcterms:created>
  <dcterms:modified xsi:type="dcterms:W3CDTF">2022-07-31T13:32:52Z</dcterms:modified>
</cp:coreProperties>
</file>