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73" r:id="rId8"/>
    <p:sldId id="260" r:id="rId9"/>
    <p:sldId id="261" r:id="rId10"/>
    <p:sldId id="274" r:id="rId11"/>
    <p:sldId id="262" r:id="rId12"/>
    <p:sldId id="275"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2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92"/>
    <p:restoredTop sz="94660"/>
  </p:normalViewPr>
  <p:slideViewPr>
    <p:cSldViewPr snapToGrid="0">
      <p:cViewPr varScale="1">
        <p:scale>
          <a:sx n="155" d="100"/>
          <a:sy n="155" d="100"/>
        </p:scale>
        <p:origin x="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9E0E-41BE-ED0D-9081-238ABAABA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BA444-6452-2BAB-3B3F-B6B15BCA2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57C70F-5178-8EAE-9B2D-E8C494321822}"/>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3AC78C1C-33D9-9141-AEBF-FF0D30106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350A9-5184-05DD-20C2-AA3002898A00}"/>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377391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4A57-D404-F655-2DAB-A200EC7509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D522F-E45C-92D7-B754-4CE259664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73CE0-7520-837F-E95E-5EF821038CEC}"/>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782A5991-8656-6DDE-648F-23B9EF001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C03CC-B4D2-6FD8-A22B-B532F0016F34}"/>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350495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1C8A2-BB50-01C6-A7C8-D51AF3601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3E17BE-C7BC-4D81-58C3-AB2F2B777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7FA67-9089-CA89-EC30-7F20255B120A}"/>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15595020-FC1F-B9BF-1D7B-8B07B3631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BD207-D22A-8AB4-0953-2E02D15C9A02}"/>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2869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A32-CD3C-473F-9FDB-C58542B6A2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0F3384E-D606-EB6B-6219-AEFCAA1838D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F090AC-80FD-F3FE-F13A-FCB248BAF33E}"/>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6A95D48A-3808-3A09-F413-AABF777F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CFF3F-5205-24DB-0CC7-A828901C56DF}"/>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77899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90D5-C034-F110-F231-7BA5AB860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3B613-22DB-C782-5663-D41412AA1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D61B7C-2AD7-A6AC-169A-8B51DC55D8FD}"/>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27CA2251-C121-A4E6-4245-5A935E7AC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65154-73F9-8A9C-4C1A-209724A0107D}"/>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951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2885-A2FD-4764-26B8-6AFEBE294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2547D-4FD9-EC98-E80A-505467AD1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F4568-5ED2-B388-619C-D82E7A114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5DB75-308A-A34E-1DAB-8B7191C0D5A7}"/>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6" name="Footer Placeholder 5">
            <a:extLst>
              <a:ext uri="{FF2B5EF4-FFF2-40B4-BE49-F238E27FC236}">
                <a16:creationId xmlns:a16="http://schemas.microsoft.com/office/drawing/2014/main" id="{3B9CE7C1-289C-B204-1099-3C36CA984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728B3-362D-A09A-57F9-4BAAD88218FB}"/>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50772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81A5-1023-59C7-44FA-026A416C6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C9DAFE-79E0-ACAD-645D-6B35FB6D2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EDCFF-1D4E-1FD1-B4D1-DDF4B6791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70544-3435-ECAB-5807-BC7226C2B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9F628-4D04-A959-C8DE-4E07D2390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01E0F-9CC0-6AA9-0B02-353E8CD11A73}"/>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8" name="Footer Placeholder 7">
            <a:extLst>
              <a:ext uri="{FF2B5EF4-FFF2-40B4-BE49-F238E27FC236}">
                <a16:creationId xmlns:a16="http://schemas.microsoft.com/office/drawing/2014/main" id="{6380D5C6-F3BA-817A-B515-AFC26FB5C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738C0-7328-56C8-7374-638F6111DD48}"/>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3899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8445-E286-808C-1899-90987E22E0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0F8EA-99A2-2EA0-A67C-4CC31EF62220}"/>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4" name="Footer Placeholder 3">
            <a:extLst>
              <a:ext uri="{FF2B5EF4-FFF2-40B4-BE49-F238E27FC236}">
                <a16:creationId xmlns:a16="http://schemas.microsoft.com/office/drawing/2014/main" id="{690D610C-9983-3775-7118-7563ADAB7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8D8C5-CF3D-CAB3-D415-935201B95AD1}"/>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59338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E34B9-811F-1FB4-22E9-FC1DD0A69FA5}"/>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3" name="Footer Placeholder 2">
            <a:extLst>
              <a:ext uri="{FF2B5EF4-FFF2-40B4-BE49-F238E27FC236}">
                <a16:creationId xmlns:a16="http://schemas.microsoft.com/office/drawing/2014/main" id="{53BFFE6F-8E1F-DC04-CC51-53FD01AC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83601-665D-33C2-92EA-2B48090EAD4C}"/>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44136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27A7-AE37-999D-9851-60426F98C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CAE186-1AF3-0C3C-C1BA-746E4AD22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FCB2D-B07D-9E4E-5ABF-D57D0DDA0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19A7A-FDBF-5C8D-8DBE-A9EF4E06457C}"/>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6" name="Footer Placeholder 5">
            <a:extLst>
              <a:ext uri="{FF2B5EF4-FFF2-40B4-BE49-F238E27FC236}">
                <a16:creationId xmlns:a16="http://schemas.microsoft.com/office/drawing/2014/main" id="{31F8EAF4-66CB-30C9-1AC1-79D046B3D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4C704-7EC7-6001-3C84-3DE8A4080A8B}"/>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253716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14D5-E5D2-3186-4F80-E79D2CBC3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D9510-28E3-5EA2-A5F4-2EC469234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1F2E8-0F5F-10C3-A657-868303E45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69838-9901-CCFC-8209-3704E11A471E}"/>
              </a:ext>
            </a:extLst>
          </p:cNvPr>
          <p:cNvSpPr>
            <a:spLocks noGrp="1"/>
          </p:cNvSpPr>
          <p:nvPr>
            <p:ph type="dt" sz="half" idx="10"/>
          </p:nvPr>
        </p:nvSpPr>
        <p:spPr/>
        <p:txBody>
          <a:bodyPr/>
          <a:lstStyle/>
          <a:p>
            <a:fld id="{18228A72-D895-485E-A572-A8B2A0606540}" type="datetimeFigureOut">
              <a:rPr lang="en-US" smtClean="0"/>
              <a:t>11/13/24</a:t>
            </a:fld>
            <a:endParaRPr lang="en-US"/>
          </a:p>
        </p:txBody>
      </p:sp>
      <p:sp>
        <p:nvSpPr>
          <p:cNvPr id="6" name="Footer Placeholder 5">
            <a:extLst>
              <a:ext uri="{FF2B5EF4-FFF2-40B4-BE49-F238E27FC236}">
                <a16:creationId xmlns:a16="http://schemas.microsoft.com/office/drawing/2014/main" id="{752E74F5-5BDC-24BD-A805-41E84B0F1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12132-E886-0C06-4A8C-78048D654861}"/>
              </a:ext>
            </a:extLst>
          </p:cNvPr>
          <p:cNvSpPr>
            <a:spLocks noGrp="1"/>
          </p:cNvSpPr>
          <p:nvPr>
            <p:ph type="sldNum" sz="quarter" idx="12"/>
          </p:nvPr>
        </p:nvSpPr>
        <p:spPr/>
        <p:txBody>
          <a:bodyPr/>
          <a:lstStyle/>
          <a:p>
            <a:fld id="{02E10863-889E-4555-88F8-0DEE08E86F7E}" type="slidenum">
              <a:rPr lang="en-US" smtClean="0"/>
              <a:t>‹#›</a:t>
            </a:fld>
            <a:endParaRPr lang="en-US"/>
          </a:p>
        </p:txBody>
      </p:sp>
    </p:spTree>
    <p:extLst>
      <p:ext uri="{BB962C8B-B14F-4D97-AF65-F5344CB8AC3E}">
        <p14:creationId xmlns:p14="http://schemas.microsoft.com/office/powerpoint/2010/main" val="171183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C3714-BC3E-6AAC-1F51-D9E63D6F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4E853-69A2-E6A7-90A4-EB266787E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8C6FF-5667-6208-725F-D2431ED47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28A72-D895-485E-A572-A8B2A0606540}" type="datetimeFigureOut">
              <a:rPr lang="en-US" smtClean="0"/>
              <a:t>11/13/24</a:t>
            </a:fld>
            <a:endParaRPr lang="en-US"/>
          </a:p>
        </p:txBody>
      </p:sp>
      <p:sp>
        <p:nvSpPr>
          <p:cNvPr id="5" name="Footer Placeholder 4">
            <a:extLst>
              <a:ext uri="{FF2B5EF4-FFF2-40B4-BE49-F238E27FC236}">
                <a16:creationId xmlns:a16="http://schemas.microsoft.com/office/drawing/2014/main" id="{D66964AF-8ECE-8361-BA10-EBF460EA8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CA5D91-9C0B-2F9F-5DE7-1DE3D0987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10863-889E-4555-88F8-0DEE08E86F7E}" type="slidenum">
              <a:rPr lang="en-US" smtClean="0"/>
              <a:t>‹#›</a:t>
            </a:fld>
            <a:endParaRPr lang="en-US"/>
          </a:p>
        </p:txBody>
      </p:sp>
    </p:spTree>
    <p:extLst>
      <p:ext uri="{BB962C8B-B14F-4D97-AF65-F5344CB8AC3E}">
        <p14:creationId xmlns:p14="http://schemas.microsoft.com/office/powerpoint/2010/main" val="326007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sass-lang.com/styleguide/bra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odoo.com/documentation/14.0/developer/reference/javascript/javascript_cheatsheet.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EAA89D-403D-A15F-C297-9F8384926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95" y="1721794"/>
            <a:ext cx="5098610" cy="3414412"/>
          </a:xfrm>
          <a:prstGeom prst="rect">
            <a:avLst/>
          </a:prstGeom>
        </p:spPr>
      </p:pic>
    </p:spTree>
    <p:extLst>
      <p:ext uri="{BB962C8B-B14F-4D97-AF65-F5344CB8AC3E}">
        <p14:creationId xmlns:p14="http://schemas.microsoft.com/office/powerpoint/2010/main" val="227961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26524-5AD7-112A-3546-B3E4503992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CDBD8D-48BA-99E5-8A83-3A08EC88B943}"/>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6905559-ABDE-4FA4-EA9B-2CF5172BD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E8C7CA9E-2DCF-CBA3-67B5-60AB13464ED7}"/>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JS Framework </a:t>
            </a:r>
            <a:endParaRPr lang="en-US" sz="2400"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5B37C616-D4B3-C30C-43F3-DA3369315D30}"/>
              </a:ext>
            </a:extLst>
          </p:cNvPr>
          <p:cNvSpPr txBox="1"/>
          <p:nvPr/>
        </p:nvSpPr>
        <p:spPr>
          <a:xfrm>
            <a:off x="373380" y="2579370"/>
            <a:ext cx="5562600" cy="923330"/>
          </a:xfrm>
          <a:prstGeom prst="rect">
            <a:avLst/>
          </a:prstGeom>
          <a:noFill/>
        </p:spPr>
        <p:txBody>
          <a:bodyPr wrap="square" rtlCol="0">
            <a:spAutoFit/>
          </a:bodyPr>
          <a:lstStyle/>
          <a:p>
            <a:r>
              <a:rPr lang="en-US" dirty="0"/>
              <a:t>Odoo uses JavaScript frameworks to enhance the client-side experience of its web interface, focusing on interactivity and dynamic content loading</a:t>
            </a:r>
          </a:p>
        </p:txBody>
      </p:sp>
      <p:sp>
        <p:nvSpPr>
          <p:cNvPr id="8" name="TextBox 7">
            <a:extLst>
              <a:ext uri="{FF2B5EF4-FFF2-40B4-BE49-F238E27FC236}">
                <a16:creationId xmlns:a16="http://schemas.microsoft.com/office/drawing/2014/main" id="{804B982B-2073-1D68-CB46-0925E9307FAF}"/>
              </a:ext>
            </a:extLst>
          </p:cNvPr>
          <p:cNvSpPr txBox="1"/>
          <p:nvPr/>
        </p:nvSpPr>
        <p:spPr>
          <a:xfrm>
            <a:off x="-1397620" y="-509239"/>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10318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49" y="296852"/>
            <a:ext cx="4631009"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Overview of web client JS Code</a:t>
            </a:r>
            <a:endParaRPr lang="en-US" sz="2400"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C83EF85B-DEC6-BDAE-1056-BE77B523BF5A}"/>
              </a:ext>
            </a:extLst>
          </p:cNvPr>
          <p:cNvSpPr txBox="1"/>
          <p:nvPr/>
        </p:nvSpPr>
        <p:spPr>
          <a:xfrm>
            <a:off x="291604" y="1322999"/>
            <a:ext cx="11636483" cy="3416320"/>
          </a:xfrm>
          <a:prstGeom prst="rect">
            <a:avLst/>
          </a:prstGeom>
          <a:noFill/>
        </p:spPr>
        <p:txBody>
          <a:bodyPr wrap="square" rtlCol="0">
            <a:spAutoFit/>
          </a:bodyPr>
          <a:lstStyle/>
          <a:p>
            <a:pPr algn="l">
              <a:buFont typeface="Arial" panose="020B0604020202020204" pitchFamily="34" charset="0"/>
              <a:buChar char="•"/>
            </a:pPr>
            <a:r>
              <a:rPr lang="en-US" b="0" i="1" dirty="0" err="1">
                <a:solidFill>
                  <a:srgbClr val="282F33"/>
                </a:solidFill>
                <a:effectLst/>
                <a:latin typeface="Inter"/>
              </a:rPr>
              <a:t>boot.js</a:t>
            </a:r>
            <a:r>
              <a:rPr lang="en-US" b="0" i="0" dirty="0">
                <a:solidFill>
                  <a:srgbClr val="282F33"/>
                </a:solidFill>
                <a:effectLst/>
                <a:latin typeface="Inter"/>
              </a:rPr>
              <a:t>: this is the file that defines the module system. It needs to be loaded first.</a:t>
            </a:r>
          </a:p>
          <a:p>
            <a:pPr algn="l">
              <a:buFont typeface="Arial" panose="020B0604020202020204" pitchFamily="34" charset="0"/>
              <a:buChar char="•"/>
            </a:pPr>
            <a:r>
              <a:rPr lang="en-US" b="0" i="1" dirty="0">
                <a:solidFill>
                  <a:srgbClr val="282F33"/>
                </a:solidFill>
                <a:effectLst/>
                <a:latin typeface="Inter"/>
              </a:rPr>
              <a:t>core/</a:t>
            </a:r>
            <a:r>
              <a:rPr lang="en-US" b="0" i="0" dirty="0">
                <a:solidFill>
                  <a:srgbClr val="282F33"/>
                </a:solidFill>
                <a:effectLst/>
                <a:latin typeface="Inter"/>
              </a:rPr>
              <a:t>: this is a collection of lower level building blocks. Notably, it contains the class system, the widget system, concurrency utilities, and many other class/functions.</a:t>
            </a:r>
          </a:p>
          <a:p>
            <a:pPr algn="l">
              <a:buFont typeface="Arial" panose="020B0604020202020204" pitchFamily="34" charset="0"/>
              <a:buChar char="•"/>
            </a:pPr>
            <a:r>
              <a:rPr lang="en-US" b="0" i="1" dirty="0">
                <a:solidFill>
                  <a:srgbClr val="282F33"/>
                </a:solidFill>
                <a:effectLst/>
                <a:latin typeface="Inter"/>
              </a:rPr>
              <a:t>chrome/</a:t>
            </a:r>
            <a:r>
              <a:rPr lang="en-US" b="0" i="0" dirty="0">
                <a:solidFill>
                  <a:srgbClr val="282F33"/>
                </a:solidFill>
                <a:effectLst/>
                <a:latin typeface="Inter"/>
              </a:rPr>
              <a:t>: in this folder, we have most large widgets which make up most of the user interface.</a:t>
            </a:r>
          </a:p>
          <a:p>
            <a:pPr algn="l">
              <a:buFont typeface="Arial" panose="020B0604020202020204" pitchFamily="34" charset="0"/>
              <a:buChar char="•"/>
            </a:pPr>
            <a:r>
              <a:rPr lang="en-US" b="0" i="1" dirty="0">
                <a:solidFill>
                  <a:srgbClr val="282F33"/>
                </a:solidFill>
                <a:effectLst/>
                <a:latin typeface="Inter"/>
              </a:rPr>
              <a:t>chrome/</a:t>
            </a:r>
            <a:r>
              <a:rPr lang="en-US" b="0" i="1" dirty="0" err="1">
                <a:solidFill>
                  <a:srgbClr val="282F33"/>
                </a:solidFill>
                <a:effectLst/>
                <a:latin typeface="Inter"/>
              </a:rPr>
              <a:t>abstract_web_client.js</a:t>
            </a:r>
            <a:r>
              <a:rPr lang="en-US" b="0" i="0" dirty="0">
                <a:solidFill>
                  <a:srgbClr val="282F33"/>
                </a:solidFill>
                <a:effectLst/>
                <a:latin typeface="Inter"/>
              </a:rPr>
              <a:t> and </a:t>
            </a:r>
            <a:r>
              <a:rPr lang="en-US" b="0" i="1" dirty="0">
                <a:solidFill>
                  <a:srgbClr val="282F33"/>
                </a:solidFill>
                <a:effectLst/>
                <a:latin typeface="Inter"/>
              </a:rPr>
              <a:t>chrome/</a:t>
            </a:r>
            <a:r>
              <a:rPr lang="en-US" b="0" i="1" dirty="0" err="1">
                <a:solidFill>
                  <a:srgbClr val="282F33"/>
                </a:solidFill>
                <a:effectLst/>
                <a:latin typeface="Inter"/>
              </a:rPr>
              <a:t>web_client.js</a:t>
            </a:r>
            <a:r>
              <a:rPr lang="en-US" b="0" i="0" dirty="0">
                <a:solidFill>
                  <a:srgbClr val="282F33"/>
                </a:solidFill>
                <a:effectLst/>
                <a:latin typeface="Inter"/>
              </a:rPr>
              <a:t>: together, these files define the </a:t>
            </a:r>
            <a:r>
              <a:rPr lang="en-US" b="0" i="0" dirty="0" err="1">
                <a:solidFill>
                  <a:srgbClr val="282F33"/>
                </a:solidFill>
                <a:effectLst/>
                <a:latin typeface="Inter"/>
              </a:rPr>
              <a:t>WebClient</a:t>
            </a:r>
            <a:r>
              <a:rPr lang="en-US" b="0" i="0" dirty="0">
                <a:solidFill>
                  <a:srgbClr val="282F33"/>
                </a:solidFill>
                <a:effectLst/>
                <a:latin typeface="Inter"/>
              </a:rPr>
              <a:t> widget, which is the root widget for the web client.</a:t>
            </a:r>
          </a:p>
          <a:p>
            <a:pPr algn="l">
              <a:buFont typeface="Arial" panose="020B0604020202020204" pitchFamily="34" charset="0"/>
              <a:buChar char="•"/>
            </a:pPr>
            <a:r>
              <a:rPr lang="en-US" b="0" i="1" dirty="0">
                <a:solidFill>
                  <a:srgbClr val="282F33"/>
                </a:solidFill>
                <a:effectLst/>
                <a:latin typeface="Inter"/>
              </a:rPr>
              <a:t>chrome/</a:t>
            </a:r>
            <a:r>
              <a:rPr lang="en-US" b="0" i="1" dirty="0" err="1">
                <a:solidFill>
                  <a:srgbClr val="282F33"/>
                </a:solidFill>
                <a:effectLst/>
                <a:latin typeface="Inter"/>
              </a:rPr>
              <a:t>action_manager.js</a:t>
            </a:r>
            <a:r>
              <a:rPr lang="en-US" b="0" i="0" dirty="0">
                <a:solidFill>
                  <a:srgbClr val="282F33"/>
                </a:solidFill>
                <a:effectLst/>
                <a:latin typeface="Inter"/>
              </a:rPr>
              <a:t>: this is the code that will convert an action into a widget (for example a kanban or a form view)</a:t>
            </a:r>
          </a:p>
          <a:p>
            <a:pPr algn="l">
              <a:buFont typeface="Arial" panose="020B0604020202020204" pitchFamily="34" charset="0"/>
              <a:buChar char="•"/>
            </a:pPr>
            <a:r>
              <a:rPr lang="en-US" b="0" i="1" dirty="0">
                <a:solidFill>
                  <a:srgbClr val="282F33"/>
                </a:solidFill>
                <a:effectLst/>
                <a:latin typeface="Inter"/>
              </a:rPr>
              <a:t>chrome/</a:t>
            </a:r>
            <a:r>
              <a:rPr lang="en-US" b="0" i="1" dirty="0" err="1">
                <a:solidFill>
                  <a:srgbClr val="282F33"/>
                </a:solidFill>
                <a:effectLst/>
                <a:latin typeface="Inter"/>
              </a:rPr>
              <a:t>search_X.js</a:t>
            </a:r>
            <a:r>
              <a:rPr lang="en-US" b="0" i="0" dirty="0">
                <a:solidFill>
                  <a:srgbClr val="282F33"/>
                </a:solidFill>
                <a:effectLst/>
                <a:latin typeface="Inter"/>
              </a:rPr>
              <a:t> all these files define the search view (it is not a view in the point of view of the web client, only from the server point of view)</a:t>
            </a:r>
          </a:p>
          <a:p>
            <a:pPr algn="l">
              <a:buFont typeface="Arial" panose="020B0604020202020204" pitchFamily="34" charset="0"/>
              <a:buChar char="•"/>
            </a:pPr>
            <a:r>
              <a:rPr lang="en-US" b="0" i="1" dirty="0">
                <a:solidFill>
                  <a:srgbClr val="282F33"/>
                </a:solidFill>
                <a:effectLst/>
                <a:latin typeface="Inter"/>
              </a:rPr>
              <a:t>fields</a:t>
            </a:r>
            <a:r>
              <a:rPr lang="en-US" b="0" i="0" dirty="0">
                <a:solidFill>
                  <a:srgbClr val="282F33"/>
                </a:solidFill>
                <a:effectLst/>
                <a:latin typeface="Inter"/>
              </a:rPr>
              <a:t>: all main view field widgets are defined here</a:t>
            </a:r>
          </a:p>
          <a:p>
            <a:pPr algn="l">
              <a:buFont typeface="Arial" panose="020B0604020202020204" pitchFamily="34" charset="0"/>
              <a:buChar char="•"/>
            </a:pPr>
            <a:r>
              <a:rPr lang="en-US" b="0" i="1" dirty="0">
                <a:solidFill>
                  <a:srgbClr val="282F33"/>
                </a:solidFill>
                <a:effectLst/>
                <a:latin typeface="Inter"/>
              </a:rPr>
              <a:t>views</a:t>
            </a:r>
            <a:r>
              <a:rPr lang="en-US" b="0" i="0" dirty="0">
                <a:solidFill>
                  <a:srgbClr val="282F33"/>
                </a:solidFill>
                <a:effectLst/>
                <a:latin typeface="Inter"/>
              </a:rPr>
              <a:t>: this is where the views are located</a:t>
            </a:r>
          </a:p>
          <a:p>
            <a:endParaRPr lang="en-US" dirty="0"/>
          </a:p>
        </p:txBody>
      </p:sp>
    </p:spTree>
    <p:extLst>
      <p:ext uri="{BB962C8B-B14F-4D97-AF65-F5344CB8AC3E}">
        <p14:creationId xmlns:p14="http://schemas.microsoft.com/office/powerpoint/2010/main" val="338165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EDFA9-E82A-7378-51A7-F422FBC568B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E6386A-2AF4-E7E6-46FF-865AA915396A}"/>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4ED4817-0D54-D67D-ED7C-8DA2F62D0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D02728D2-9135-6EBA-D21C-6AF3D08F5C81}"/>
              </a:ext>
            </a:extLst>
          </p:cNvPr>
          <p:cNvSpPr txBox="1"/>
          <p:nvPr/>
        </p:nvSpPr>
        <p:spPr>
          <a:xfrm>
            <a:off x="171449" y="296852"/>
            <a:ext cx="4631009"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Main bundles</a:t>
            </a:r>
            <a:endParaRPr lang="en-US" sz="2400"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D7459D94-0258-0AD7-665B-D3E579683D5C}"/>
              </a:ext>
            </a:extLst>
          </p:cNvPr>
          <p:cNvSpPr txBox="1"/>
          <p:nvPr/>
        </p:nvSpPr>
        <p:spPr>
          <a:xfrm>
            <a:off x="291604" y="1322999"/>
            <a:ext cx="11636483" cy="2308324"/>
          </a:xfrm>
          <a:prstGeom prst="rect">
            <a:avLst/>
          </a:prstGeom>
          <a:noFill/>
        </p:spPr>
        <p:txBody>
          <a:bodyPr wrap="square" rtlCol="0">
            <a:spAutoFit/>
          </a:bodyPr>
          <a:lstStyle/>
          <a:p>
            <a:pPr algn="l">
              <a:buFont typeface="Arial" panose="020B0604020202020204" pitchFamily="34" charset="0"/>
              <a:buChar char="•"/>
            </a:pPr>
            <a:r>
              <a:rPr lang="en-US" b="0" i="1" dirty="0" err="1">
                <a:solidFill>
                  <a:srgbClr val="282F33"/>
                </a:solidFill>
                <a:effectLst/>
                <a:latin typeface="Inter"/>
              </a:rPr>
              <a:t>web.assets_common</a:t>
            </a:r>
            <a:r>
              <a:rPr lang="en-US" b="0" i="0" dirty="0">
                <a:solidFill>
                  <a:srgbClr val="282F33"/>
                </a:solidFill>
                <a:effectLst/>
                <a:latin typeface="Inter"/>
              </a:rPr>
              <a:t>: this bundle contains most assets which are common to the web client, the website, and also the point of sale. This is supposed to contain lower level building blocks for the </a:t>
            </a:r>
            <a:r>
              <a:rPr lang="en-US" b="0" i="0" dirty="0" err="1">
                <a:solidFill>
                  <a:srgbClr val="282F33"/>
                </a:solidFill>
                <a:effectLst/>
                <a:latin typeface="Inter"/>
              </a:rPr>
              <a:t>odoo</a:t>
            </a:r>
            <a:r>
              <a:rPr lang="en-US" b="0" i="0" dirty="0">
                <a:solidFill>
                  <a:srgbClr val="282F33"/>
                </a:solidFill>
                <a:effectLst/>
                <a:latin typeface="Inter"/>
              </a:rPr>
              <a:t> framework. Note that it contains the </a:t>
            </a:r>
            <a:r>
              <a:rPr lang="en-US" b="0" i="1" dirty="0" err="1">
                <a:solidFill>
                  <a:srgbClr val="282F33"/>
                </a:solidFill>
                <a:effectLst/>
                <a:latin typeface="Inter"/>
              </a:rPr>
              <a:t>boot.js</a:t>
            </a:r>
            <a:r>
              <a:rPr lang="en-US" b="0" i="0" dirty="0">
                <a:solidFill>
                  <a:srgbClr val="282F33"/>
                </a:solidFill>
                <a:effectLst/>
                <a:latin typeface="Inter"/>
              </a:rPr>
              <a:t> file, which defines the </a:t>
            </a:r>
            <a:r>
              <a:rPr lang="en-US" b="0" i="0" dirty="0" err="1">
                <a:solidFill>
                  <a:srgbClr val="282F33"/>
                </a:solidFill>
                <a:effectLst/>
                <a:latin typeface="Inter"/>
              </a:rPr>
              <a:t>odoo</a:t>
            </a:r>
            <a:r>
              <a:rPr lang="en-US" b="0" i="0" dirty="0">
                <a:solidFill>
                  <a:srgbClr val="282F33"/>
                </a:solidFill>
                <a:effectLst/>
                <a:latin typeface="Inter"/>
              </a:rPr>
              <a:t> module system.</a:t>
            </a:r>
          </a:p>
          <a:p>
            <a:pPr algn="l">
              <a:buFont typeface="Arial" panose="020B0604020202020204" pitchFamily="34" charset="0"/>
              <a:buChar char="•"/>
            </a:pPr>
            <a:r>
              <a:rPr lang="en-US" b="0" i="1" dirty="0" err="1">
                <a:solidFill>
                  <a:srgbClr val="282F33"/>
                </a:solidFill>
                <a:effectLst/>
                <a:latin typeface="Inter"/>
              </a:rPr>
              <a:t>web.assets_backend</a:t>
            </a:r>
            <a:r>
              <a:rPr lang="en-US" b="0" i="0" dirty="0">
                <a:solidFill>
                  <a:srgbClr val="282F33"/>
                </a:solidFill>
                <a:effectLst/>
                <a:latin typeface="Inter"/>
              </a:rPr>
              <a:t>: this bundle contains the code specific to the web client (notably the web client/action manager/views)</a:t>
            </a:r>
          </a:p>
          <a:p>
            <a:pPr algn="l">
              <a:buFont typeface="Arial" panose="020B0604020202020204" pitchFamily="34" charset="0"/>
              <a:buChar char="•"/>
            </a:pPr>
            <a:r>
              <a:rPr lang="en-US" b="0" i="1" dirty="0" err="1">
                <a:solidFill>
                  <a:srgbClr val="282F33"/>
                </a:solidFill>
                <a:effectLst/>
                <a:latin typeface="Inter"/>
              </a:rPr>
              <a:t>web.assets_frontend</a:t>
            </a:r>
            <a:r>
              <a:rPr lang="en-US" b="0" i="0" dirty="0">
                <a:solidFill>
                  <a:srgbClr val="282F33"/>
                </a:solidFill>
                <a:effectLst/>
                <a:latin typeface="Inter"/>
              </a:rPr>
              <a:t>: this bundle is about all that is specific to the public website: ecommerce, forum, blog, event management, …</a:t>
            </a:r>
          </a:p>
          <a:p>
            <a:endParaRPr lang="en-US" dirty="0"/>
          </a:p>
        </p:txBody>
      </p:sp>
    </p:spTree>
    <p:extLst>
      <p:ext uri="{BB962C8B-B14F-4D97-AF65-F5344CB8AC3E}">
        <p14:creationId xmlns:p14="http://schemas.microsoft.com/office/powerpoint/2010/main" val="224017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a:extLst>
              <a:ext uri="{FF2B5EF4-FFF2-40B4-BE49-F238E27FC236}">
                <a16:creationId xmlns:a16="http://schemas.microsoft.com/office/drawing/2014/main" id="{F5F586FB-CA77-E429-2784-FB7D5B550086}"/>
              </a:ext>
            </a:extLst>
          </p:cNvPr>
          <p:cNvSpPr/>
          <p:nvPr/>
        </p:nvSpPr>
        <p:spPr>
          <a:xfrm>
            <a:off x="1" y="0"/>
            <a:ext cx="5962650" cy="689991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9667 w 10000"/>
              <a:gd name="connsiteY1" fmla="*/ 11 h 10000"/>
              <a:gd name="connsiteX2" fmla="*/ 10000 w 10000"/>
              <a:gd name="connsiteY2" fmla="*/ 10000 h 10000"/>
              <a:gd name="connsiteX3" fmla="*/ 0 w 10000"/>
              <a:gd name="connsiteY3" fmla="*/ 10000 h 10000"/>
              <a:gd name="connsiteX4" fmla="*/ 0 w 10000"/>
              <a:gd name="connsiteY4" fmla="*/ 0 h 10000"/>
              <a:gd name="connsiteX0" fmla="*/ 0 w 9667"/>
              <a:gd name="connsiteY0" fmla="*/ 0 h 10000"/>
              <a:gd name="connsiteX1" fmla="*/ 9667 w 9667"/>
              <a:gd name="connsiteY1" fmla="*/ 11 h 10000"/>
              <a:gd name="connsiteX2" fmla="*/ 9633 w 9667"/>
              <a:gd name="connsiteY2" fmla="*/ 9978 h 10000"/>
              <a:gd name="connsiteX3" fmla="*/ 0 w 9667"/>
              <a:gd name="connsiteY3" fmla="*/ 10000 h 10000"/>
              <a:gd name="connsiteX4" fmla="*/ 0 w 9667"/>
              <a:gd name="connsiteY4" fmla="*/ 0 h 10000"/>
              <a:gd name="connsiteX0" fmla="*/ 0 w 10207"/>
              <a:gd name="connsiteY0" fmla="*/ 0 h 10000"/>
              <a:gd name="connsiteX1" fmla="*/ 10000 w 10207"/>
              <a:gd name="connsiteY1" fmla="*/ 11 h 10000"/>
              <a:gd name="connsiteX2" fmla="*/ 9965 w 10207"/>
              <a:gd name="connsiteY2" fmla="*/ 9978 h 10000"/>
              <a:gd name="connsiteX3" fmla="*/ 0 w 10207"/>
              <a:gd name="connsiteY3" fmla="*/ 10000 h 10000"/>
              <a:gd name="connsiteX4" fmla="*/ 0 w 10207"/>
              <a:gd name="connsiteY4" fmla="*/ 0 h 10000"/>
              <a:gd name="connsiteX0" fmla="*/ 0 w 10526"/>
              <a:gd name="connsiteY0" fmla="*/ 0 h 10000"/>
              <a:gd name="connsiteX1" fmla="*/ 10000 w 10526"/>
              <a:gd name="connsiteY1" fmla="*/ 11 h 10000"/>
              <a:gd name="connsiteX2" fmla="*/ 9965 w 10526"/>
              <a:gd name="connsiteY2" fmla="*/ 9978 h 10000"/>
              <a:gd name="connsiteX3" fmla="*/ 0 w 10526"/>
              <a:gd name="connsiteY3" fmla="*/ 10000 h 10000"/>
              <a:gd name="connsiteX4" fmla="*/ 0 w 10526"/>
              <a:gd name="connsiteY4" fmla="*/ 0 h 10000"/>
              <a:gd name="connsiteX0" fmla="*/ 0 w 10663"/>
              <a:gd name="connsiteY0" fmla="*/ 0 h 10000"/>
              <a:gd name="connsiteX1" fmla="*/ 10000 w 10663"/>
              <a:gd name="connsiteY1" fmla="*/ 11 h 10000"/>
              <a:gd name="connsiteX2" fmla="*/ 9965 w 10663"/>
              <a:gd name="connsiteY2" fmla="*/ 9978 h 10000"/>
              <a:gd name="connsiteX3" fmla="*/ 0 w 10663"/>
              <a:gd name="connsiteY3" fmla="*/ 10000 h 10000"/>
              <a:gd name="connsiteX4" fmla="*/ 0 w 10663"/>
              <a:gd name="connsiteY4" fmla="*/ 0 h 10000"/>
              <a:gd name="connsiteX0" fmla="*/ 0 w 10748"/>
              <a:gd name="connsiteY0" fmla="*/ 6 h 10006"/>
              <a:gd name="connsiteX1" fmla="*/ 10286 w 10748"/>
              <a:gd name="connsiteY1" fmla="*/ 0 h 10006"/>
              <a:gd name="connsiteX2" fmla="*/ 9965 w 10748"/>
              <a:gd name="connsiteY2" fmla="*/ 9984 h 10006"/>
              <a:gd name="connsiteX3" fmla="*/ 0 w 10748"/>
              <a:gd name="connsiteY3" fmla="*/ 10006 h 10006"/>
              <a:gd name="connsiteX4" fmla="*/ 0 w 10748"/>
              <a:gd name="connsiteY4" fmla="*/ 6 h 10006"/>
              <a:gd name="connsiteX0" fmla="*/ 0 w 10286"/>
              <a:gd name="connsiteY0" fmla="*/ 6 h 10006"/>
              <a:gd name="connsiteX1" fmla="*/ 10286 w 10286"/>
              <a:gd name="connsiteY1" fmla="*/ 0 h 10006"/>
              <a:gd name="connsiteX2" fmla="*/ 8681 w 10286"/>
              <a:gd name="connsiteY2" fmla="*/ 9951 h 10006"/>
              <a:gd name="connsiteX3" fmla="*/ 0 w 10286"/>
              <a:gd name="connsiteY3" fmla="*/ 10006 h 10006"/>
              <a:gd name="connsiteX4" fmla="*/ 0 w 10286"/>
              <a:gd name="connsiteY4" fmla="*/ 6 h 10006"/>
              <a:gd name="connsiteX0" fmla="*/ 0 w 9284"/>
              <a:gd name="connsiteY0" fmla="*/ 0 h 10000"/>
              <a:gd name="connsiteX1" fmla="*/ 8302 w 9284"/>
              <a:gd name="connsiteY1" fmla="*/ 5 h 10000"/>
              <a:gd name="connsiteX2" fmla="*/ 8681 w 9284"/>
              <a:gd name="connsiteY2" fmla="*/ 9945 h 10000"/>
              <a:gd name="connsiteX3" fmla="*/ 0 w 9284"/>
              <a:gd name="connsiteY3" fmla="*/ 10000 h 10000"/>
              <a:gd name="connsiteX4" fmla="*/ 0 w 9284"/>
              <a:gd name="connsiteY4" fmla="*/ 0 h 10000"/>
              <a:gd name="connsiteX0" fmla="*/ 0 w 10008"/>
              <a:gd name="connsiteY0" fmla="*/ 0 h 10000"/>
              <a:gd name="connsiteX1" fmla="*/ 8980 w 10008"/>
              <a:gd name="connsiteY1" fmla="*/ 5 h 10000"/>
              <a:gd name="connsiteX2" fmla="*/ 9350 w 10008"/>
              <a:gd name="connsiteY2" fmla="*/ 9945 h 10000"/>
              <a:gd name="connsiteX3" fmla="*/ 0 w 10008"/>
              <a:gd name="connsiteY3" fmla="*/ 10000 h 10000"/>
              <a:gd name="connsiteX4" fmla="*/ 0 w 10008"/>
              <a:gd name="connsiteY4" fmla="*/ 0 h 10000"/>
              <a:gd name="connsiteX0" fmla="*/ 0 w 10051"/>
              <a:gd name="connsiteY0" fmla="*/ 0 h 10000"/>
              <a:gd name="connsiteX1" fmla="*/ 8980 w 10051"/>
              <a:gd name="connsiteY1" fmla="*/ 5 h 10000"/>
              <a:gd name="connsiteX2" fmla="*/ 9350 w 10051"/>
              <a:gd name="connsiteY2" fmla="*/ 9945 h 10000"/>
              <a:gd name="connsiteX3" fmla="*/ 0 w 10051"/>
              <a:gd name="connsiteY3" fmla="*/ 10000 h 10000"/>
              <a:gd name="connsiteX4" fmla="*/ 0 w 10051"/>
              <a:gd name="connsiteY4" fmla="*/ 0 h 10000"/>
              <a:gd name="connsiteX0" fmla="*/ 0 w 10036"/>
              <a:gd name="connsiteY0" fmla="*/ 0 h 10000"/>
              <a:gd name="connsiteX1" fmla="*/ 8980 w 10036"/>
              <a:gd name="connsiteY1" fmla="*/ 5 h 10000"/>
              <a:gd name="connsiteX2" fmla="*/ 9350 w 10036"/>
              <a:gd name="connsiteY2" fmla="*/ 9945 h 10000"/>
              <a:gd name="connsiteX3" fmla="*/ 0 w 10036"/>
              <a:gd name="connsiteY3" fmla="*/ 10000 h 10000"/>
              <a:gd name="connsiteX4" fmla="*/ 0 w 1003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a:moveTo>
                  <a:pt x="0" y="0"/>
                </a:moveTo>
                <a:lnTo>
                  <a:pt x="8980" y="5"/>
                </a:lnTo>
                <a:cubicBezTo>
                  <a:pt x="9121" y="6116"/>
                  <a:pt x="11028" y="951"/>
                  <a:pt x="9350" y="9945"/>
                </a:cubicBezTo>
                <a:lnTo>
                  <a:pt x="0" y="10000"/>
                </a:ln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Berlin Sans FB Demi" panose="020E0802020502020306" pitchFamily="34" charset="0"/>
              </a:rPr>
              <a:t>Create a simple widget</a:t>
            </a:r>
            <a:endParaRPr lang="en-US" sz="4800" dirty="0">
              <a:latin typeface="Berlin Sans FB Demi" panose="020E0802020502020306" pitchFamily="34" charset="0"/>
            </a:endParaRPr>
          </a:p>
        </p:txBody>
      </p:sp>
      <p:pic>
        <p:nvPicPr>
          <p:cNvPr id="13" name="Picture 12">
            <a:extLst>
              <a:ext uri="{FF2B5EF4-FFF2-40B4-BE49-F238E27FC236}">
                <a16:creationId xmlns:a16="http://schemas.microsoft.com/office/drawing/2014/main" id="{8578CDDE-E9F2-FD57-5277-57E82AD4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2759" y="6440202"/>
            <a:ext cx="871131" cy="311118"/>
          </a:xfrm>
          <a:prstGeom prst="rect">
            <a:avLst/>
          </a:prstGeom>
        </p:spPr>
      </p:pic>
    </p:spTree>
    <p:extLst>
      <p:ext uri="{BB962C8B-B14F-4D97-AF65-F5344CB8AC3E}">
        <p14:creationId xmlns:p14="http://schemas.microsoft.com/office/powerpoint/2010/main" val="222804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8288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Exercise</a:t>
            </a:r>
            <a:endParaRPr lang="en-US" sz="2400" dirty="0">
              <a:solidFill>
                <a:schemeClr val="bg1"/>
              </a:solidFill>
              <a:latin typeface="Berlin Sans FB Demi" panose="020E0802020502020306" pitchFamily="34" charset="0"/>
            </a:endParaRPr>
          </a:p>
        </p:txBody>
      </p:sp>
      <p:sp>
        <p:nvSpPr>
          <p:cNvPr id="3" name="AutoShape 4">
            <a:extLst>
              <a:ext uri="{FF2B5EF4-FFF2-40B4-BE49-F238E27FC236}">
                <a16:creationId xmlns:a16="http://schemas.microsoft.com/office/drawing/2014/main" id="{C01997DA-BE39-D138-3B65-339C5BAA31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A62AC2BE-0803-0AA4-6BF5-0EAE31780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327" y="1681323"/>
            <a:ext cx="6278136" cy="715928"/>
          </a:xfrm>
          <a:prstGeom prst="rect">
            <a:avLst/>
          </a:prstGeom>
        </p:spPr>
      </p:pic>
      <p:sp>
        <p:nvSpPr>
          <p:cNvPr id="10" name="TextBox 9">
            <a:extLst>
              <a:ext uri="{FF2B5EF4-FFF2-40B4-BE49-F238E27FC236}">
                <a16:creationId xmlns:a16="http://schemas.microsoft.com/office/drawing/2014/main" id="{3AC73DF6-0EA4-9B10-B7E6-522B89004B2F}"/>
              </a:ext>
            </a:extLst>
          </p:cNvPr>
          <p:cNvSpPr txBox="1"/>
          <p:nvPr/>
        </p:nvSpPr>
        <p:spPr>
          <a:xfrm>
            <a:off x="1118839" y="1546302"/>
            <a:ext cx="242374" cy="369332"/>
          </a:xfrm>
          <a:prstGeom prst="rect">
            <a:avLst/>
          </a:prstGeom>
          <a:noFill/>
        </p:spPr>
        <p:txBody>
          <a:bodyPr wrap="none" rtlCol="0">
            <a:spAutoFit/>
          </a:bodyPr>
          <a:lstStyle/>
          <a:p>
            <a:r>
              <a:rPr lang="en-VN" dirty="0"/>
              <a:t> </a:t>
            </a:r>
          </a:p>
        </p:txBody>
      </p:sp>
      <p:sp>
        <p:nvSpPr>
          <p:cNvPr id="11" name="TextBox 10">
            <a:extLst>
              <a:ext uri="{FF2B5EF4-FFF2-40B4-BE49-F238E27FC236}">
                <a16:creationId xmlns:a16="http://schemas.microsoft.com/office/drawing/2014/main" id="{217665F2-EED8-6F23-102A-8EBB5C0B076D}"/>
              </a:ext>
            </a:extLst>
          </p:cNvPr>
          <p:cNvSpPr txBox="1"/>
          <p:nvPr/>
        </p:nvSpPr>
        <p:spPr>
          <a:xfrm>
            <a:off x="2601951" y="1631795"/>
            <a:ext cx="248786" cy="369332"/>
          </a:xfrm>
          <a:prstGeom prst="rect">
            <a:avLst/>
          </a:prstGeom>
          <a:noFill/>
        </p:spPr>
        <p:txBody>
          <a:bodyPr wrap="none" rtlCol="0">
            <a:spAutoFit/>
          </a:bodyPr>
          <a:lstStyle/>
          <a:p>
            <a:r>
              <a:rPr lang="en-VN" dirty="0"/>
              <a:t>1</a:t>
            </a:r>
          </a:p>
        </p:txBody>
      </p:sp>
      <p:sp>
        <p:nvSpPr>
          <p:cNvPr id="12" name="TextBox 11">
            <a:extLst>
              <a:ext uri="{FF2B5EF4-FFF2-40B4-BE49-F238E27FC236}">
                <a16:creationId xmlns:a16="http://schemas.microsoft.com/office/drawing/2014/main" id="{8D5CD7A3-A179-B7EE-41F7-F57BB693A22E}"/>
              </a:ext>
            </a:extLst>
          </p:cNvPr>
          <p:cNvSpPr txBox="1"/>
          <p:nvPr/>
        </p:nvSpPr>
        <p:spPr>
          <a:xfrm>
            <a:off x="2620537" y="3010829"/>
            <a:ext cx="3440365" cy="369332"/>
          </a:xfrm>
          <a:prstGeom prst="rect">
            <a:avLst/>
          </a:prstGeom>
          <a:noFill/>
        </p:spPr>
        <p:txBody>
          <a:bodyPr wrap="none" rtlCol="0">
            <a:spAutoFit/>
          </a:bodyPr>
          <a:lstStyle/>
          <a:p>
            <a:r>
              <a:rPr lang="en-VN" dirty="0"/>
              <a:t>2. Widget date format (mm/yyyy)</a:t>
            </a:r>
          </a:p>
        </p:txBody>
      </p:sp>
      <p:sp>
        <p:nvSpPr>
          <p:cNvPr id="15" name="TextBox 14">
            <a:extLst>
              <a:ext uri="{FF2B5EF4-FFF2-40B4-BE49-F238E27FC236}">
                <a16:creationId xmlns:a16="http://schemas.microsoft.com/office/drawing/2014/main" id="{1617E822-1F7C-AD25-1042-0B54B74538B9}"/>
              </a:ext>
            </a:extLst>
          </p:cNvPr>
          <p:cNvSpPr txBox="1"/>
          <p:nvPr/>
        </p:nvSpPr>
        <p:spPr>
          <a:xfrm>
            <a:off x="2620537" y="3956708"/>
            <a:ext cx="1750800" cy="369332"/>
          </a:xfrm>
          <a:prstGeom prst="rect">
            <a:avLst/>
          </a:prstGeom>
          <a:noFill/>
        </p:spPr>
        <p:txBody>
          <a:bodyPr wrap="none" rtlCol="0">
            <a:spAutoFit/>
          </a:bodyPr>
          <a:lstStyle/>
          <a:p>
            <a:r>
              <a:rPr lang="en-VN" dirty="0"/>
              <a:t>3. Create button</a:t>
            </a:r>
          </a:p>
        </p:txBody>
      </p:sp>
      <p:pic>
        <p:nvPicPr>
          <p:cNvPr id="17" name="Picture 16" descr="A screenshot of a computer&#10;&#10;Description automatically generated">
            <a:extLst>
              <a:ext uri="{FF2B5EF4-FFF2-40B4-BE49-F238E27FC236}">
                <a16:creationId xmlns:a16="http://schemas.microsoft.com/office/drawing/2014/main" id="{BE13D8EC-DDF6-66FD-689D-814B244A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6344" y="4455842"/>
            <a:ext cx="2984500" cy="1143000"/>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CA14BD2C-60B2-3D03-9376-9903494089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474" y="4455842"/>
            <a:ext cx="2572989" cy="1201711"/>
          </a:xfrm>
          <a:prstGeom prst="rect">
            <a:avLst/>
          </a:prstGeom>
        </p:spPr>
      </p:pic>
      <p:sp>
        <p:nvSpPr>
          <p:cNvPr id="20" name="TextBox 19">
            <a:extLst>
              <a:ext uri="{FF2B5EF4-FFF2-40B4-BE49-F238E27FC236}">
                <a16:creationId xmlns:a16="http://schemas.microsoft.com/office/drawing/2014/main" id="{955DD033-B104-3A5F-C0D3-0304BC10FB16}"/>
              </a:ext>
            </a:extLst>
          </p:cNvPr>
          <p:cNvSpPr txBox="1"/>
          <p:nvPr/>
        </p:nvSpPr>
        <p:spPr>
          <a:xfrm>
            <a:off x="6060902" y="4872031"/>
            <a:ext cx="266420" cy="369332"/>
          </a:xfrm>
          <a:prstGeom prst="rect">
            <a:avLst/>
          </a:prstGeom>
          <a:noFill/>
        </p:spPr>
        <p:txBody>
          <a:bodyPr wrap="none" rtlCol="0">
            <a:spAutoFit/>
          </a:bodyPr>
          <a:lstStyle/>
          <a:p>
            <a:r>
              <a:rPr lang="en-VN" dirty="0"/>
              <a:t>&gt;</a:t>
            </a:r>
          </a:p>
        </p:txBody>
      </p:sp>
    </p:spTree>
    <p:extLst>
      <p:ext uri="{BB962C8B-B14F-4D97-AF65-F5344CB8AC3E}">
        <p14:creationId xmlns:p14="http://schemas.microsoft.com/office/powerpoint/2010/main" val="308854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8288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Documents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07CE5F63-FAE6-8EDE-0EDC-066ECEDEA088}"/>
              </a:ext>
            </a:extLst>
          </p:cNvPr>
          <p:cNvSpPr txBox="1"/>
          <p:nvPr/>
        </p:nvSpPr>
        <p:spPr>
          <a:xfrm>
            <a:off x="603653" y="1686808"/>
            <a:ext cx="10714793" cy="646331"/>
          </a:xfrm>
          <a:prstGeom prst="rect">
            <a:avLst/>
          </a:prstGeom>
          <a:noFill/>
        </p:spPr>
        <p:txBody>
          <a:bodyPr wrap="none" rtlCol="0">
            <a:spAutoFit/>
          </a:bodyPr>
          <a:lstStyle/>
          <a:p>
            <a:r>
              <a:rPr lang="en-GB" dirty="0"/>
              <a:t>SASS: </a:t>
            </a:r>
            <a:r>
              <a:rPr lang="en-GB" dirty="0">
                <a:hlinkClick r:id="rId3"/>
              </a:rPr>
              <a:t>https://sass-lang.com/styleguide/brand/</a:t>
            </a:r>
            <a:endParaRPr lang="en-GB" dirty="0"/>
          </a:p>
          <a:p>
            <a:r>
              <a:rPr lang="en-GB" dirty="0"/>
              <a:t>JS Odoo: </a:t>
            </a:r>
            <a:r>
              <a:rPr lang="en-GB" dirty="0">
                <a:hlinkClick r:id="rId4"/>
              </a:rPr>
              <a:t>https://www.odoo.com/documentation/14.0/developer/reference/javascript/javascript_cheatsheet.html</a:t>
            </a:r>
            <a:endParaRPr lang="en-US" dirty="0"/>
          </a:p>
        </p:txBody>
      </p:sp>
    </p:spTree>
    <p:extLst>
      <p:ext uri="{BB962C8B-B14F-4D97-AF65-F5344CB8AC3E}">
        <p14:creationId xmlns:p14="http://schemas.microsoft.com/office/powerpoint/2010/main" val="232957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a:extLst>
              <a:ext uri="{FF2B5EF4-FFF2-40B4-BE49-F238E27FC236}">
                <a16:creationId xmlns:a16="http://schemas.microsoft.com/office/drawing/2014/main" id="{F5F586FB-CA77-E429-2784-FB7D5B550086}"/>
              </a:ext>
            </a:extLst>
          </p:cNvPr>
          <p:cNvSpPr/>
          <p:nvPr/>
        </p:nvSpPr>
        <p:spPr>
          <a:xfrm>
            <a:off x="1" y="0"/>
            <a:ext cx="5974080" cy="68961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9667 w 10000"/>
              <a:gd name="connsiteY1" fmla="*/ 11 h 10000"/>
              <a:gd name="connsiteX2" fmla="*/ 10000 w 10000"/>
              <a:gd name="connsiteY2" fmla="*/ 10000 h 10000"/>
              <a:gd name="connsiteX3" fmla="*/ 0 w 10000"/>
              <a:gd name="connsiteY3" fmla="*/ 10000 h 10000"/>
              <a:gd name="connsiteX4" fmla="*/ 0 w 10000"/>
              <a:gd name="connsiteY4" fmla="*/ 0 h 10000"/>
              <a:gd name="connsiteX0" fmla="*/ 0 w 9667"/>
              <a:gd name="connsiteY0" fmla="*/ 0 h 10000"/>
              <a:gd name="connsiteX1" fmla="*/ 9667 w 9667"/>
              <a:gd name="connsiteY1" fmla="*/ 11 h 10000"/>
              <a:gd name="connsiteX2" fmla="*/ 9633 w 9667"/>
              <a:gd name="connsiteY2" fmla="*/ 9978 h 10000"/>
              <a:gd name="connsiteX3" fmla="*/ 0 w 9667"/>
              <a:gd name="connsiteY3" fmla="*/ 10000 h 10000"/>
              <a:gd name="connsiteX4" fmla="*/ 0 w 9667"/>
              <a:gd name="connsiteY4" fmla="*/ 0 h 10000"/>
              <a:gd name="connsiteX0" fmla="*/ 0 w 10207"/>
              <a:gd name="connsiteY0" fmla="*/ 0 h 10000"/>
              <a:gd name="connsiteX1" fmla="*/ 10000 w 10207"/>
              <a:gd name="connsiteY1" fmla="*/ 11 h 10000"/>
              <a:gd name="connsiteX2" fmla="*/ 9965 w 10207"/>
              <a:gd name="connsiteY2" fmla="*/ 9978 h 10000"/>
              <a:gd name="connsiteX3" fmla="*/ 0 w 10207"/>
              <a:gd name="connsiteY3" fmla="*/ 10000 h 10000"/>
              <a:gd name="connsiteX4" fmla="*/ 0 w 10207"/>
              <a:gd name="connsiteY4" fmla="*/ 0 h 10000"/>
              <a:gd name="connsiteX0" fmla="*/ 0 w 10526"/>
              <a:gd name="connsiteY0" fmla="*/ 0 h 10000"/>
              <a:gd name="connsiteX1" fmla="*/ 10000 w 10526"/>
              <a:gd name="connsiteY1" fmla="*/ 11 h 10000"/>
              <a:gd name="connsiteX2" fmla="*/ 9965 w 10526"/>
              <a:gd name="connsiteY2" fmla="*/ 9978 h 10000"/>
              <a:gd name="connsiteX3" fmla="*/ 0 w 10526"/>
              <a:gd name="connsiteY3" fmla="*/ 10000 h 10000"/>
              <a:gd name="connsiteX4" fmla="*/ 0 w 10526"/>
              <a:gd name="connsiteY4" fmla="*/ 0 h 10000"/>
              <a:gd name="connsiteX0" fmla="*/ 0 w 10663"/>
              <a:gd name="connsiteY0" fmla="*/ 0 h 10000"/>
              <a:gd name="connsiteX1" fmla="*/ 10000 w 10663"/>
              <a:gd name="connsiteY1" fmla="*/ 11 h 10000"/>
              <a:gd name="connsiteX2" fmla="*/ 9965 w 10663"/>
              <a:gd name="connsiteY2" fmla="*/ 9978 h 10000"/>
              <a:gd name="connsiteX3" fmla="*/ 0 w 10663"/>
              <a:gd name="connsiteY3" fmla="*/ 10000 h 10000"/>
              <a:gd name="connsiteX4" fmla="*/ 0 w 10663"/>
              <a:gd name="connsiteY4" fmla="*/ 0 h 10000"/>
              <a:gd name="connsiteX0" fmla="*/ 0 w 10748"/>
              <a:gd name="connsiteY0" fmla="*/ 6 h 10006"/>
              <a:gd name="connsiteX1" fmla="*/ 10286 w 10748"/>
              <a:gd name="connsiteY1" fmla="*/ 0 h 10006"/>
              <a:gd name="connsiteX2" fmla="*/ 9965 w 10748"/>
              <a:gd name="connsiteY2" fmla="*/ 9984 h 10006"/>
              <a:gd name="connsiteX3" fmla="*/ 0 w 10748"/>
              <a:gd name="connsiteY3" fmla="*/ 10006 h 10006"/>
              <a:gd name="connsiteX4" fmla="*/ 0 w 10748"/>
              <a:gd name="connsiteY4" fmla="*/ 6 h 10006"/>
              <a:gd name="connsiteX0" fmla="*/ 0 w 10286"/>
              <a:gd name="connsiteY0" fmla="*/ 6 h 10006"/>
              <a:gd name="connsiteX1" fmla="*/ 10286 w 10286"/>
              <a:gd name="connsiteY1" fmla="*/ 0 h 10006"/>
              <a:gd name="connsiteX2" fmla="*/ 8681 w 10286"/>
              <a:gd name="connsiteY2" fmla="*/ 9951 h 10006"/>
              <a:gd name="connsiteX3" fmla="*/ 0 w 10286"/>
              <a:gd name="connsiteY3" fmla="*/ 10006 h 10006"/>
              <a:gd name="connsiteX4" fmla="*/ 0 w 10286"/>
              <a:gd name="connsiteY4" fmla="*/ 6 h 10006"/>
              <a:gd name="connsiteX0" fmla="*/ 0 w 9284"/>
              <a:gd name="connsiteY0" fmla="*/ 0 h 10000"/>
              <a:gd name="connsiteX1" fmla="*/ 8302 w 9284"/>
              <a:gd name="connsiteY1" fmla="*/ 5 h 10000"/>
              <a:gd name="connsiteX2" fmla="*/ 8681 w 9284"/>
              <a:gd name="connsiteY2" fmla="*/ 9945 h 10000"/>
              <a:gd name="connsiteX3" fmla="*/ 0 w 9284"/>
              <a:gd name="connsiteY3" fmla="*/ 10000 h 10000"/>
              <a:gd name="connsiteX4" fmla="*/ 0 w 9284"/>
              <a:gd name="connsiteY4" fmla="*/ 0 h 10000"/>
              <a:gd name="connsiteX0" fmla="*/ 0 w 10008"/>
              <a:gd name="connsiteY0" fmla="*/ 0 h 10000"/>
              <a:gd name="connsiteX1" fmla="*/ 8980 w 10008"/>
              <a:gd name="connsiteY1" fmla="*/ 5 h 10000"/>
              <a:gd name="connsiteX2" fmla="*/ 9350 w 10008"/>
              <a:gd name="connsiteY2" fmla="*/ 9945 h 10000"/>
              <a:gd name="connsiteX3" fmla="*/ 0 w 10008"/>
              <a:gd name="connsiteY3" fmla="*/ 10000 h 10000"/>
              <a:gd name="connsiteX4" fmla="*/ 0 w 10008"/>
              <a:gd name="connsiteY4" fmla="*/ 0 h 10000"/>
              <a:gd name="connsiteX0" fmla="*/ 0 w 10051"/>
              <a:gd name="connsiteY0" fmla="*/ 0 h 10000"/>
              <a:gd name="connsiteX1" fmla="*/ 8980 w 10051"/>
              <a:gd name="connsiteY1" fmla="*/ 5 h 10000"/>
              <a:gd name="connsiteX2" fmla="*/ 9350 w 10051"/>
              <a:gd name="connsiteY2" fmla="*/ 9945 h 10000"/>
              <a:gd name="connsiteX3" fmla="*/ 0 w 10051"/>
              <a:gd name="connsiteY3" fmla="*/ 10000 h 10000"/>
              <a:gd name="connsiteX4" fmla="*/ 0 w 10051"/>
              <a:gd name="connsiteY4" fmla="*/ 0 h 10000"/>
              <a:gd name="connsiteX0" fmla="*/ 0 w 10036"/>
              <a:gd name="connsiteY0" fmla="*/ 0 h 10000"/>
              <a:gd name="connsiteX1" fmla="*/ 8980 w 10036"/>
              <a:gd name="connsiteY1" fmla="*/ 5 h 10000"/>
              <a:gd name="connsiteX2" fmla="*/ 9350 w 10036"/>
              <a:gd name="connsiteY2" fmla="*/ 9945 h 10000"/>
              <a:gd name="connsiteX3" fmla="*/ 0 w 10036"/>
              <a:gd name="connsiteY3" fmla="*/ 10000 h 10000"/>
              <a:gd name="connsiteX4" fmla="*/ 0 w 1003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a:moveTo>
                  <a:pt x="0" y="0"/>
                </a:moveTo>
                <a:lnTo>
                  <a:pt x="8980" y="5"/>
                </a:lnTo>
                <a:cubicBezTo>
                  <a:pt x="9121" y="6116"/>
                  <a:pt x="11028" y="951"/>
                  <a:pt x="9350" y="9945"/>
                </a:cubicBezTo>
                <a:lnTo>
                  <a:pt x="0" y="10000"/>
                </a:ln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Berlin Sans FB Demi" panose="020E0802020502020306" pitchFamily="34" charset="0"/>
              </a:rPr>
              <a:t>Section 2</a:t>
            </a:r>
            <a:endParaRPr lang="en-US" sz="4800" dirty="0">
              <a:latin typeface="Berlin Sans FB Demi" panose="020E0802020502020306" pitchFamily="34" charset="0"/>
            </a:endParaRPr>
          </a:p>
        </p:txBody>
      </p:sp>
      <p:pic>
        <p:nvPicPr>
          <p:cNvPr id="13" name="Picture 12">
            <a:extLst>
              <a:ext uri="{FF2B5EF4-FFF2-40B4-BE49-F238E27FC236}">
                <a16:creationId xmlns:a16="http://schemas.microsoft.com/office/drawing/2014/main" id="{8578CDDE-E9F2-FD57-5277-57E82AD4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2759" y="6440202"/>
            <a:ext cx="871131" cy="311118"/>
          </a:xfrm>
          <a:prstGeom prst="rect">
            <a:avLst/>
          </a:prstGeom>
        </p:spPr>
      </p:pic>
      <p:sp>
        <p:nvSpPr>
          <p:cNvPr id="14" name="TextBox 13">
            <a:extLst>
              <a:ext uri="{FF2B5EF4-FFF2-40B4-BE49-F238E27FC236}">
                <a16:creationId xmlns:a16="http://schemas.microsoft.com/office/drawing/2014/main" id="{DAB69475-7DAD-AB01-D8DE-8C32521042D3}"/>
              </a:ext>
            </a:extLst>
          </p:cNvPr>
          <p:cNvSpPr txBox="1"/>
          <p:nvPr/>
        </p:nvSpPr>
        <p:spPr>
          <a:xfrm>
            <a:off x="6573609" y="2459504"/>
            <a:ext cx="4514850"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dirty="0">
                <a:latin typeface="Berlin Sans FB Demi" panose="020E0802020502020306" pitchFamily="34" charset="0"/>
              </a:rPr>
              <a:t>SASS</a:t>
            </a:r>
          </a:p>
          <a:p>
            <a:pPr marL="285750" indent="-285750">
              <a:buFont typeface="Wingdings" panose="05000000000000000000" pitchFamily="2" charset="2"/>
              <a:buChar char="Ø"/>
            </a:pPr>
            <a:r>
              <a:rPr lang="en-GB" sz="2400" dirty="0">
                <a:latin typeface="Berlin Sans FB Demi" panose="020E0802020502020306" pitchFamily="34" charset="0"/>
              </a:rPr>
              <a:t>QWEB</a:t>
            </a:r>
          </a:p>
          <a:p>
            <a:pPr marL="285750" indent="-285750">
              <a:buFont typeface="Wingdings" panose="05000000000000000000" pitchFamily="2" charset="2"/>
              <a:buChar char="Ø"/>
            </a:pPr>
            <a:r>
              <a:rPr lang="en-GB" sz="2400" dirty="0">
                <a:latin typeface="Berlin Sans FB Demi" panose="020E0802020502020306" pitchFamily="34" charset="0"/>
              </a:rPr>
              <a:t>JS Framework</a:t>
            </a:r>
          </a:p>
          <a:p>
            <a:pPr marL="285750" indent="-285750">
              <a:buFont typeface="Wingdings" panose="05000000000000000000" pitchFamily="2" charset="2"/>
              <a:buChar char="Ø"/>
            </a:pPr>
            <a:r>
              <a:rPr lang="en-GB" sz="2400" dirty="0">
                <a:latin typeface="Berlin Sans FB Demi" panose="020E0802020502020306" pitchFamily="34" charset="0"/>
              </a:rPr>
              <a:t>Create Widget</a:t>
            </a:r>
          </a:p>
          <a:p>
            <a:endParaRPr lang="en-GB" sz="2400" dirty="0">
              <a:latin typeface="Berlin Sans FB Demi" panose="020E0802020502020306" pitchFamily="34" charset="0"/>
            </a:endParaRPr>
          </a:p>
          <a:p>
            <a:endParaRPr lang="en-GB" sz="2400" dirty="0">
              <a:latin typeface="Berlin Sans FB Demi" panose="020E0802020502020306" pitchFamily="34" charset="0"/>
            </a:endParaRPr>
          </a:p>
        </p:txBody>
      </p:sp>
    </p:spTree>
    <p:extLst>
      <p:ext uri="{BB962C8B-B14F-4D97-AF65-F5344CB8AC3E}">
        <p14:creationId xmlns:p14="http://schemas.microsoft.com/office/powerpoint/2010/main" val="7268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What is SASS ?</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1648EF4C-5817-A553-B015-2B98CCBD8358}"/>
              </a:ext>
            </a:extLst>
          </p:cNvPr>
          <p:cNvSpPr txBox="1"/>
          <p:nvPr/>
        </p:nvSpPr>
        <p:spPr>
          <a:xfrm>
            <a:off x="140970" y="2690336"/>
            <a:ext cx="56502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SASS (Syntactically Awesome Stylesheets) is a CSS preprocessor that enhances the management and optimization of CSS code. It provides powerful and flexible features that plain CSS does not have, such as variables, loops, functions, inheritance, and more, making writing CSS code easier and more maintainable.</a:t>
            </a:r>
            <a:endParaRPr lang="en-US" dirty="0">
              <a:latin typeface="Berlin Sans FB" panose="020E0602020502020306" pitchFamily="34" charset="0"/>
            </a:endParaRPr>
          </a:p>
        </p:txBody>
      </p:sp>
      <p:pic>
        <p:nvPicPr>
          <p:cNvPr id="1028" name="Picture 4">
            <a:extLst>
              <a:ext uri="{FF2B5EF4-FFF2-40B4-BE49-F238E27FC236}">
                <a16:creationId xmlns:a16="http://schemas.microsoft.com/office/drawing/2014/main" id="{4351E8F6-6A7D-E755-276B-062AEB0B6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511" y="2690336"/>
            <a:ext cx="2451255" cy="183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features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1648EF4C-5817-A553-B015-2B98CCBD8358}"/>
              </a:ext>
            </a:extLst>
          </p:cNvPr>
          <p:cNvSpPr txBox="1"/>
          <p:nvPr/>
        </p:nvSpPr>
        <p:spPr>
          <a:xfrm>
            <a:off x="140970" y="2690336"/>
            <a:ext cx="565023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Variables</a:t>
            </a:r>
            <a:r>
              <a:rPr lang="en-US" dirty="0"/>
              <a:t>: Allows storing values such as colors, sizes, fonts, etc., and reusing them throughout the stylesheet.</a:t>
            </a:r>
            <a:endParaRPr lang="en-US" dirty="0">
              <a:latin typeface="Berlin Sans FB" panose="020E0602020502020306" pitchFamily="34" charset="0"/>
            </a:endParaRPr>
          </a:p>
        </p:txBody>
      </p:sp>
      <p:pic>
        <p:nvPicPr>
          <p:cNvPr id="10" name="Picture 9" descr="A black rectangle with white text&#10;&#10;Description automatically generated">
            <a:extLst>
              <a:ext uri="{FF2B5EF4-FFF2-40B4-BE49-F238E27FC236}">
                <a16:creationId xmlns:a16="http://schemas.microsoft.com/office/drawing/2014/main" id="{568D8A9B-4165-E2D6-1B48-0A6622C98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414" y="2221915"/>
            <a:ext cx="5025483" cy="1583172"/>
          </a:xfrm>
          <a:prstGeom prst="rect">
            <a:avLst/>
          </a:prstGeom>
        </p:spPr>
      </p:pic>
    </p:spTree>
    <p:extLst>
      <p:ext uri="{BB962C8B-B14F-4D97-AF65-F5344CB8AC3E}">
        <p14:creationId xmlns:p14="http://schemas.microsoft.com/office/powerpoint/2010/main" val="19420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03046-3DD4-D89E-F239-786623AD3A6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1292875-EA4D-EB02-ACF1-66437F4709B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C63486-9E7A-3AFA-F6BD-EDF5B96A9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2EE456D8-A299-ABEF-8CC5-2031FC2785E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features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094C28BE-1C72-6321-CF54-94BD35F8BF9D}"/>
              </a:ext>
            </a:extLst>
          </p:cNvPr>
          <p:cNvSpPr txBox="1"/>
          <p:nvPr/>
        </p:nvSpPr>
        <p:spPr>
          <a:xfrm>
            <a:off x="140970" y="2690336"/>
            <a:ext cx="565023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Nesting</a:t>
            </a:r>
            <a:r>
              <a:rPr lang="en-US" dirty="0"/>
              <a:t>: SASS allows nesting selectors, making the code more organized and easier to understand.</a:t>
            </a:r>
            <a:endParaRPr lang="en-US" dirty="0">
              <a:latin typeface="Berlin Sans FB" panose="020E0602020502020306" pitchFamily="34" charset="0"/>
            </a:endParaRPr>
          </a:p>
        </p:txBody>
      </p:sp>
      <p:pic>
        <p:nvPicPr>
          <p:cNvPr id="6" name="Picture 5" descr="A screenshot of a computer&#10;&#10;Description automatically generated">
            <a:extLst>
              <a:ext uri="{FF2B5EF4-FFF2-40B4-BE49-F238E27FC236}">
                <a16:creationId xmlns:a16="http://schemas.microsoft.com/office/drawing/2014/main" id="{23ED5B1A-3EAB-1EBA-D89A-FFF9BE754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59" y="2122998"/>
            <a:ext cx="3980984" cy="1771883"/>
          </a:xfrm>
          <a:prstGeom prst="rect">
            <a:avLst/>
          </a:prstGeom>
        </p:spPr>
      </p:pic>
    </p:spTree>
    <p:extLst>
      <p:ext uri="{BB962C8B-B14F-4D97-AF65-F5344CB8AC3E}">
        <p14:creationId xmlns:p14="http://schemas.microsoft.com/office/powerpoint/2010/main" val="20210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0E8A7-2C2C-B734-A0E0-FE37DFD7623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C50D00A-18C2-3389-3E49-5F56D0E1CD6B}"/>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F514150-6031-99EA-7AD0-19280600F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49A6C428-5EF4-BF8D-4B63-88BFBDA44E13}"/>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features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2A186530-8B0B-0C98-80A4-2C0501867E07}"/>
              </a:ext>
            </a:extLst>
          </p:cNvPr>
          <p:cNvSpPr txBox="1"/>
          <p:nvPr/>
        </p:nvSpPr>
        <p:spPr>
          <a:xfrm>
            <a:off x="140970" y="2690336"/>
            <a:ext cx="565023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err="1"/>
              <a:t>Mixins</a:t>
            </a:r>
            <a:r>
              <a:rPr lang="en-US" dirty="0"/>
              <a:t>: Groups of CSS properties that can be reused multiple times, similar to functions in programming.</a:t>
            </a:r>
            <a:endParaRPr lang="en-US" dirty="0">
              <a:latin typeface="Berlin Sans FB" panose="020E0602020502020306" pitchFamily="34" charset="0"/>
            </a:endParaRPr>
          </a:p>
        </p:txBody>
      </p:sp>
      <p:pic>
        <p:nvPicPr>
          <p:cNvPr id="8" name="Picture 7" descr="A screen shot of a computer code&#10;&#10;Description automatically generated">
            <a:extLst>
              <a:ext uri="{FF2B5EF4-FFF2-40B4-BE49-F238E27FC236}">
                <a16:creationId xmlns:a16="http://schemas.microsoft.com/office/drawing/2014/main" id="{B8278BFE-8713-A0D3-A9BC-EADBA0613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84" y="2039692"/>
            <a:ext cx="4134206" cy="1947617"/>
          </a:xfrm>
          <a:prstGeom prst="rect">
            <a:avLst/>
          </a:prstGeom>
        </p:spPr>
      </p:pic>
    </p:spTree>
    <p:extLst>
      <p:ext uri="{BB962C8B-B14F-4D97-AF65-F5344CB8AC3E}">
        <p14:creationId xmlns:p14="http://schemas.microsoft.com/office/powerpoint/2010/main" val="24419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1824-06BA-234F-E1EF-B0A44D9C4C1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F362724-665D-0976-3847-288A12AE9B62}"/>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CE1EE55-9FCA-FA93-027F-AE2988F15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10995069-8E25-F162-BB84-E79B13028F73}"/>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Key features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442E78DA-C5C7-C0D1-5745-00904428CD59}"/>
              </a:ext>
            </a:extLst>
          </p:cNvPr>
          <p:cNvSpPr txBox="1"/>
          <p:nvPr/>
        </p:nvSpPr>
        <p:spPr>
          <a:xfrm>
            <a:off x="140970" y="2690336"/>
            <a:ext cx="565023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Inheritance</a:t>
            </a:r>
            <a:r>
              <a:rPr lang="en-US" dirty="0"/>
              <a:t>: Allows sharing properties between selectors without having to rewrite the code.</a:t>
            </a:r>
            <a:endParaRPr lang="en-US" dirty="0">
              <a:latin typeface="Berlin Sans FB" panose="020E0602020502020306" pitchFamily="34" charset="0"/>
            </a:endParaRPr>
          </a:p>
        </p:txBody>
      </p:sp>
      <p:pic>
        <p:nvPicPr>
          <p:cNvPr id="6" name="Picture 5" descr="A black screen with a black background&#10;&#10;Description automatically generated">
            <a:extLst>
              <a:ext uri="{FF2B5EF4-FFF2-40B4-BE49-F238E27FC236}">
                <a16:creationId xmlns:a16="http://schemas.microsoft.com/office/drawing/2014/main" id="{FEF96D72-E4F5-5F37-8598-56C5A8511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269" y="1939783"/>
            <a:ext cx="4824761" cy="2147436"/>
          </a:xfrm>
          <a:prstGeom prst="rect">
            <a:avLst/>
          </a:prstGeom>
        </p:spPr>
      </p:pic>
    </p:spTree>
    <p:extLst>
      <p:ext uri="{BB962C8B-B14F-4D97-AF65-F5344CB8AC3E}">
        <p14:creationId xmlns:p14="http://schemas.microsoft.com/office/powerpoint/2010/main" val="254845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a:solidFill>
                  <a:schemeClr val="bg1"/>
                </a:solidFill>
                <a:latin typeface="Berlin Sans FB Demi" panose="020E0802020502020306" pitchFamily="34" charset="0"/>
              </a:rPr>
              <a:t>SASS - SCSS</a:t>
            </a:r>
            <a:endParaRPr lang="en-US" sz="2400" dirty="0">
              <a:solidFill>
                <a:schemeClr val="bg1"/>
              </a:solidFill>
              <a:latin typeface="Berlin Sans FB Demi" panose="020E0802020502020306" pitchFamily="34" charset="0"/>
            </a:endParaRPr>
          </a:p>
        </p:txBody>
      </p:sp>
      <p:sp>
        <p:nvSpPr>
          <p:cNvPr id="2" name="TextBox 1">
            <a:extLst>
              <a:ext uri="{FF2B5EF4-FFF2-40B4-BE49-F238E27FC236}">
                <a16:creationId xmlns:a16="http://schemas.microsoft.com/office/drawing/2014/main" id="{1648EF4C-5817-A553-B015-2B98CCBD8358}"/>
              </a:ext>
            </a:extLst>
          </p:cNvPr>
          <p:cNvSpPr txBox="1"/>
          <p:nvPr/>
        </p:nvSpPr>
        <p:spPr>
          <a:xfrm>
            <a:off x="171450" y="1608667"/>
            <a:ext cx="5650230" cy="369332"/>
          </a:xfrm>
          <a:prstGeom prst="rect">
            <a:avLst/>
          </a:prstGeom>
          <a:noFill/>
        </p:spPr>
        <p:txBody>
          <a:bodyPr wrap="square" rtlCol="0">
            <a:spAutoFit/>
          </a:bodyPr>
          <a:lstStyle/>
          <a:p>
            <a:pPr algn="ctr"/>
            <a:r>
              <a:rPr lang="en-GB" b="1" i="0" dirty="0">
                <a:solidFill>
                  <a:srgbClr val="000000"/>
                </a:solidFill>
                <a:effectLst/>
                <a:latin typeface="Berlin Sans FB" panose="020E0602020502020306" pitchFamily="34" charset="0"/>
              </a:rPr>
              <a:t>SASS</a:t>
            </a:r>
          </a:p>
        </p:txBody>
      </p:sp>
      <p:sp>
        <p:nvSpPr>
          <p:cNvPr id="3" name="TextBox 2">
            <a:extLst>
              <a:ext uri="{FF2B5EF4-FFF2-40B4-BE49-F238E27FC236}">
                <a16:creationId xmlns:a16="http://schemas.microsoft.com/office/drawing/2014/main" id="{85858349-26B2-DF85-5D9A-573D2233CB4D}"/>
              </a:ext>
            </a:extLst>
          </p:cNvPr>
          <p:cNvSpPr txBox="1"/>
          <p:nvPr/>
        </p:nvSpPr>
        <p:spPr>
          <a:xfrm>
            <a:off x="6527180" y="1608667"/>
            <a:ext cx="4847063" cy="369332"/>
          </a:xfrm>
          <a:prstGeom prst="rect">
            <a:avLst/>
          </a:prstGeom>
          <a:noFill/>
        </p:spPr>
        <p:txBody>
          <a:bodyPr wrap="square" rtlCol="0">
            <a:spAutoFit/>
          </a:bodyPr>
          <a:lstStyle/>
          <a:p>
            <a:pPr algn="ctr"/>
            <a:r>
              <a:rPr lang="en-VN" b="1" dirty="0"/>
              <a:t>SCSS</a:t>
            </a:r>
          </a:p>
        </p:txBody>
      </p:sp>
      <p:pic>
        <p:nvPicPr>
          <p:cNvPr id="13" name="Picture 12" descr="A screenshot of a computer program&#10;&#10;Description automatically generated">
            <a:extLst>
              <a:ext uri="{FF2B5EF4-FFF2-40B4-BE49-F238E27FC236}">
                <a16:creationId xmlns:a16="http://schemas.microsoft.com/office/drawing/2014/main" id="{D017DAEF-0C69-2BC3-C83B-FC649C53A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96" y="1793333"/>
            <a:ext cx="3460595" cy="1810311"/>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C9B54F44-5787-D0B3-CA9E-EA356F779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06" y="1838721"/>
            <a:ext cx="3340980" cy="1764923"/>
          </a:xfrm>
          <a:prstGeom prst="rect">
            <a:avLst/>
          </a:prstGeom>
        </p:spPr>
      </p:pic>
      <p:graphicFrame>
        <p:nvGraphicFramePr>
          <p:cNvPr id="16" name="Table 15">
            <a:extLst>
              <a:ext uri="{FF2B5EF4-FFF2-40B4-BE49-F238E27FC236}">
                <a16:creationId xmlns:a16="http://schemas.microsoft.com/office/drawing/2014/main" id="{D89CE9F7-8785-690C-DD27-0E24866ED5A5}"/>
              </a:ext>
            </a:extLst>
          </p:cNvPr>
          <p:cNvGraphicFramePr>
            <a:graphicFrameLocks noGrp="1"/>
          </p:cNvGraphicFramePr>
          <p:nvPr>
            <p:extLst>
              <p:ext uri="{D42A27DB-BD31-4B8C-83A1-F6EECF244321}">
                <p14:modId xmlns:p14="http://schemas.microsoft.com/office/powerpoint/2010/main" val="1636516967"/>
              </p:ext>
            </p:extLst>
          </p:nvPr>
        </p:nvGraphicFramePr>
        <p:xfrm>
          <a:off x="1102114" y="3625352"/>
          <a:ext cx="9688550" cy="2970409"/>
        </p:xfrm>
        <a:graphic>
          <a:graphicData uri="http://schemas.openxmlformats.org/drawingml/2006/table">
            <a:tbl>
              <a:tblPr firstRow="1" bandRow="1">
                <a:tableStyleId>{5C22544A-7EE6-4342-B048-85BDC9FD1C3A}</a:tableStyleId>
              </a:tblPr>
              <a:tblGrid>
                <a:gridCol w="3416813">
                  <a:extLst>
                    <a:ext uri="{9D8B030D-6E8A-4147-A177-3AD203B41FA5}">
                      <a16:colId xmlns:a16="http://schemas.microsoft.com/office/drawing/2014/main" val="1032026306"/>
                    </a:ext>
                  </a:extLst>
                </a:gridCol>
                <a:gridCol w="3416813">
                  <a:extLst>
                    <a:ext uri="{9D8B030D-6E8A-4147-A177-3AD203B41FA5}">
                      <a16:colId xmlns:a16="http://schemas.microsoft.com/office/drawing/2014/main" val="697792164"/>
                    </a:ext>
                  </a:extLst>
                </a:gridCol>
                <a:gridCol w="2854924">
                  <a:extLst>
                    <a:ext uri="{9D8B030D-6E8A-4147-A177-3AD203B41FA5}">
                      <a16:colId xmlns:a16="http://schemas.microsoft.com/office/drawing/2014/main" val="269297365"/>
                    </a:ext>
                  </a:extLst>
                </a:gridCol>
              </a:tblGrid>
              <a:tr h="410089">
                <a:tc>
                  <a:txBody>
                    <a:bodyPr/>
                    <a:lstStyle/>
                    <a:p>
                      <a:r>
                        <a:rPr lang="en-US" dirty="0"/>
                        <a:t>Feature</a:t>
                      </a:r>
                    </a:p>
                  </a:txBody>
                  <a:tcPr/>
                </a:tc>
                <a:tc>
                  <a:txBody>
                    <a:bodyPr/>
                    <a:lstStyle/>
                    <a:p>
                      <a:r>
                        <a:rPr lang="en-US" b="1" dirty="0"/>
                        <a:t>SASS (Indented Syntax)</a:t>
                      </a:r>
                      <a:endParaRPr lang="en-US" dirty="0"/>
                    </a:p>
                  </a:txBody>
                  <a:tcPr anchor="ctr"/>
                </a:tc>
                <a:tc>
                  <a:txBody>
                    <a:bodyPr/>
                    <a:lstStyle/>
                    <a:p>
                      <a:r>
                        <a:rPr lang="en-US" b="1" dirty="0"/>
                        <a:t>SCSS (Sassy CSS)</a:t>
                      </a:r>
                      <a:endParaRPr lang="en-US" dirty="0"/>
                    </a:p>
                  </a:txBody>
                  <a:tcPr anchor="ctr"/>
                </a:tc>
                <a:extLst>
                  <a:ext uri="{0D108BD9-81ED-4DB2-BD59-A6C34878D82A}">
                    <a16:rowId xmlns:a16="http://schemas.microsoft.com/office/drawing/2014/main" val="1820839386"/>
                  </a:ext>
                </a:extLst>
              </a:tr>
              <a:tr h="500309">
                <a:tc>
                  <a:txBody>
                    <a:bodyPr/>
                    <a:lstStyle/>
                    <a:p>
                      <a:r>
                        <a:rPr lang="en-US" b="1" dirty="0"/>
                        <a:t>Syntax Style</a:t>
                      </a:r>
                      <a:endParaRPr lang="en-US" dirty="0"/>
                    </a:p>
                  </a:txBody>
                  <a:tcPr anchor="ctr"/>
                </a:tc>
                <a:tc>
                  <a:txBody>
                    <a:bodyPr/>
                    <a:lstStyle/>
                    <a:p>
                      <a:r>
                        <a:rPr lang="en-US" dirty="0"/>
                        <a:t>No curly braces {} or semicolons ;</a:t>
                      </a:r>
                    </a:p>
                  </a:txBody>
                  <a:tcPr anchor="ctr"/>
                </a:tc>
                <a:tc>
                  <a:txBody>
                    <a:bodyPr/>
                    <a:lstStyle/>
                    <a:p>
                      <a:r>
                        <a:rPr lang="en-US" dirty="0"/>
                        <a:t>Uses curly braces {} and semicolons ;</a:t>
                      </a:r>
                    </a:p>
                  </a:txBody>
                  <a:tcPr anchor="ctr"/>
                </a:tc>
                <a:extLst>
                  <a:ext uri="{0D108BD9-81ED-4DB2-BD59-A6C34878D82A}">
                    <a16:rowId xmlns:a16="http://schemas.microsoft.com/office/drawing/2014/main" val="1073974900"/>
                  </a:ext>
                </a:extLst>
              </a:tr>
              <a:tr h="500309">
                <a:tc>
                  <a:txBody>
                    <a:bodyPr/>
                    <a:lstStyle/>
                    <a:p>
                      <a:r>
                        <a:rPr lang="en-US" b="1" dirty="0"/>
                        <a:t>Indentation</a:t>
                      </a:r>
                    </a:p>
                  </a:txBody>
                  <a:tcPr anchor="ctr"/>
                </a:tc>
                <a:tc>
                  <a:txBody>
                    <a:bodyPr/>
                    <a:lstStyle/>
                    <a:p>
                      <a:r>
                        <a:rPr lang="en-US" dirty="0"/>
                        <a:t>Relies on indentation (spaces or tabs)</a:t>
                      </a:r>
                    </a:p>
                  </a:txBody>
                  <a:tcPr anchor="ctr"/>
                </a:tc>
                <a:tc>
                  <a:txBody>
                    <a:bodyPr/>
                    <a:lstStyle/>
                    <a:p>
                      <a:r>
                        <a:rPr lang="en-US" dirty="0"/>
                        <a:t>Uses explicit curly braces and semicolons</a:t>
                      </a:r>
                    </a:p>
                  </a:txBody>
                  <a:tcPr anchor="ctr"/>
                </a:tc>
                <a:extLst>
                  <a:ext uri="{0D108BD9-81ED-4DB2-BD59-A6C34878D82A}">
                    <a16:rowId xmlns:a16="http://schemas.microsoft.com/office/drawing/2014/main" val="1352800446"/>
                  </a:ext>
                </a:extLst>
              </a:tr>
              <a:tr h="500309">
                <a:tc>
                  <a:txBody>
                    <a:bodyPr/>
                    <a:lstStyle/>
                    <a:p>
                      <a:r>
                        <a:rPr lang="en-US" b="1" dirty="0"/>
                        <a:t>Compatibility with CSS</a:t>
                      </a:r>
                      <a:endParaRPr lang="en-US" dirty="0"/>
                    </a:p>
                  </a:txBody>
                  <a:tcPr anchor="ctr"/>
                </a:tc>
                <a:tc>
                  <a:txBody>
                    <a:bodyPr/>
                    <a:lstStyle/>
                    <a:p>
                      <a:r>
                        <a:rPr lang="en-US" dirty="0"/>
                        <a:t>No direct compatibility (more compact)</a:t>
                      </a:r>
                    </a:p>
                  </a:txBody>
                  <a:tcPr anchor="ctr"/>
                </a:tc>
                <a:tc>
                  <a:txBody>
                    <a:bodyPr/>
                    <a:lstStyle/>
                    <a:p>
                      <a:r>
                        <a:rPr lang="en-US" dirty="0"/>
                        <a:t>Fully compatible with CSS, easier to integrate</a:t>
                      </a:r>
                    </a:p>
                  </a:txBody>
                  <a:tcPr anchor="ctr"/>
                </a:tc>
                <a:extLst>
                  <a:ext uri="{0D108BD9-81ED-4DB2-BD59-A6C34878D82A}">
                    <a16:rowId xmlns:a16="http://schemas.microsoft.com/office/drawing/2014/main" val="3524783898"/>
                  </a:ext>
                </a:extLst>
              </a:tr>
              <a:tr h="500309">
                <a:tc>
                  <a:txBody>
                    <a:bodyPr/>
                    <a:lstStyle/>
                    <a:p>
                      <a:r>
                        <a:rPr lang="en-US" b="1" dirty="0"/>
                        <a:t>Readability</a:t>
                      </a:r>
                      <a:endParaRPr lang="en-US" dirty="0"/>
                    </a:p>
                  </a:txBody>
                  <a:tcPr anchor="ctr"/>
                </a:tc>
                <a:tc>
                  <a:txBody>
                    <a:bodyPr/>
                    <a:lstStyle/>
                    <a:p>
                      <a:r>
                        <a:rPr lang="en-US" dirty="0"/>
                        <a:t>More minimalistic, can be harder to debug</a:t>
                      </a:r>
                    </a:p>
                  </a:txBody>
                  <a:tcPr anchor="ctr"/>
                </a:tc>
                <a:tc>
                  <a:txBody>
                    <a:bodyPr/>
                    <a:lstStyle/>
                    <a:p>
                      <a:r>
                        <a:rPr lang="en-US" dirty="0"/>
                        <a:t>More explicit, more familiar to CSS users</a:t>
                      </a:r>
                    </a:p>
                  </a:txBody>
                  <a:tcPr anchor="ctr"/>
                </a:tc>
                <a:extLst>
                  <a:ext uri="{0D108BD9-81ED-4DB2-BD59-A6C34878D82A}">
                    <a16:rowId xmlns:a16="http://schemas.microsoft.com/office/drawing/2014/main" val="857920006"/>
                  </a:ext>
                </a:extLst>
              </a:tr>
            </a:tbl>
          </a:graphicData>
        </a:graphic>
      </p:graphicFrame>
    </p:spTree>
    <p:extLst>
      <p:ext uri="{BB962C8B-B14F-4D97-AF65-F5344CB8AC3E}">
        <p14:creationId xmlns:p14="http://schemas.microsoft.com/office/powerpoint/2010/main" val="307985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2D0F4-1042-6ABA-F2C4-0B1D072A422D}"/>
              </a:ext>
            </a:extLst>
          </p:cNvPr>
          <p:cNvSpPr/>
          <p:nvPr/>
        </p:nvSpPr>
        <p:spPr>
          <a:xfrm>
            <a:off x="0" y="-26670"/>
            <a:ext cx="12192000" cy="1108710"/>
          </a:xfrm>
          <a:custGeom>
            <a:avLst/>
            <a:gdLst>
              <a:gd name="connsiteX0" fmla="*/ 0 w 12192000"/>
              <a:gd name="connsiteY0" fmla="*/ 0 h 1043940"/>
              <a:gd name="connsiteX1" fmla="*/ 12192000 w 12192000"/>
              <a:gd name="connsiteY1" fmla="*/ 0 h 1043940"/>
              <a:gd name="connsiteX2" fmla="*/ 12192000 w 12192000"/>
              <a:gd name="connsiteY2" fmla="*/ 1043940 h 1043940"/>
              <a:gd name="connsiteX3" fmla="*/ 0 w 12192000"/>
              <a:gd name="connsiteY3" fmla="*/ 1043940 h 1043940"/>
              <a:gd name="connsiteX4" fmla="*/ 0 w 12192000"/>
              <a:gd name="connsiteY4" fmla="*/ 0 h 1043940"/>
              <a:gd name="connsiteX0" fmla="*/ 0 w 12192000"/>
              <a:gd name="connsiteY0" fmla="*/ 0 h 1043940"/>
              <a:gd name="connsiteX1" fmla="*/ 12192000 w 12192000"/>
              <a:gd name="connsiteY1" fmla="*/ 0 h 1043940"/>
              <a:gd name="connsiteX2" fmla="*/ 12192000 w 12192000"/>
              <a:gd name="connsiteY2" fmla="*/ 952500 h 1043940"/>
              <a:gd name="connsiteX3" fmla="*/ 0 w 12192000"/>
              <a:gd name="connsiteY3" fmla="*/ 1043940 h 1043940"/>
              <a:gd name="connsiteX4" fmla="*/ 0 w 12192000"/>
              <a:gd name="connsiteY4" fmla="*/ 0 h 104394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 name="connsiteX0" fmla="*/ 0 w 12192000"/>
              <a:gd name="connsiteY0" fmla="*/ 0 h 1108710"/>
              <a:gd name="connsiteX1" fmla="*/ 12192000 w 12192000"/>
              <a:gd name="connsiteY1" fmla="*/ 0 h 1108710"/>
              <a:gd name="connsiteX2" fmla="*/ 12192000 w 12192000"/>
              <a:gd name="connsiteY2" fmla="*/ 952500 h 1108710"/>
              <a:gd name="connsiteX3" fmla="*/ 3810 w 12192000"/>
              <a:gd name="connsiteY3" fmla="*/ 1108710 h 1108710"/>
              <a:gd name="connsiteX4" fmla="*/ 0 w 12192000"/>
              <a:gd name="connsiteY4" fmla="*/ 0 h 110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08710">
                <a:moveTo>
                  <a:pt x="0" y="0"/>
                </a:moveTo>
                <a:lnTo>
                  <a:pt x="12192000" y="0"/>
                </a:lnTo>
                <a:lnTo>
                  <a:pt x="12192000" y="952500"/>
                </a:lnTo>
                <a:cubicBezTo>
                  <a:pt x="8129270" y="1004570"/>
                  <a:pt x="4138930" y="523240"/>
                  <a:pt x="3810" y="1108710"/>
                </a:cubicBezTo>
                <a:lnTo>
                  <a:pt x="0" y="0"/>
                </a:lnTo>
                <a:close/>
              </a:path>
            </a:pathLst>
          </a:custGeom>
          <a:solidFill>
            <a:srgbClr val="0C3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1C49F-3757-49B0-A057-BFAC9E20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49" y="6440202"/>
            <a:ext cx="871131" cy="311118"/>
          </a:xfrm>
          <a:prstGeom prst="rect">
            <a:avLst/>
          </a:prstGeom>
        </p:spPr>
      </p:pic>
      <p:sp>
        <p:nvSpPr>
          <p:cNvPr id="7" name="TextBox 6">
            <a:extLst>
              <a:ext uri="{FF2B5EF4-FFF2-40B4-BE49-F238E27FC236}">
                <a16:creationId xmlns:a16="http://schemas.microsoft.com/office/drawing/2014/main" id="{89EC5970-4A94-C0F5-A2B4-C3DA652935F5}"/>
              </a:ext>
            </a:extLst>
          </p:cNvPr>
          <p:cNvSpPr txBox="1"/>
          <p:nvPr/>
        </p:nvSpPr>
        <p:spPr>
          <a:xfrm>
            <a:off x="171450" y="296852"/>
            <a:ext cx="3322320" cy="461665"/>
          </a:xfrm>
          <a:prstGeom prst="rect">
            <a:avLst/>
          </a:prstGeom>
          <a:noFill/>
        </p:spPr>
        <p:txBody>
          <a:bodyPr wrap="square" rtlCol="0">
            <a:spAutoFit/>
          </a:bodyPr>
          <a:lstStyle/>
          <a:p>
            <a:r>
              <a:rPr lang="en-GB" sz="2400" dirty="0" err="1">
                <a:solidFill>
                  <a:schemeClr val="bg1"/>
                </a:solidFill>
                <a:latin typeface="Berlin Sans FB Demi" panose="020E0802020502020306" pitchFamily="34" charset="0"/>
              </a:rPr>
              <a:t>Qweb</a:t>
            </a:r>
            <a:r>
              <a:rPr lang="en-GB" sz="2400" dirty="0">
                <a:solidFill>
                  <a:schemeClr val="bg1"/>
                </a:solidFill>
                <a:latin typeface="Berlin Sans FB Demi" panose="020E0802020502020306" pitchFamily="34" charset="0"/>
              </a:rPr>
              <a:t> in Odoo </a:t>
            </a:r>
            <a:endParaRPr lang="en-US" sz="2400"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C83EF85B-DEC6-BDAE-1056-BE77B523BF5A}"/>
              </a:ext>
            </a:extLst>
          </p:cNvPr>
          <p:cNvSpPr txBox="1"/>
          <p:nvPr/>
        </p:nvSpPr>
        <p:spPr>
          <a:xfrm>
            <a:off x="373380" y="2579370"/>
            <a:ext cx="5562600" cy="1477328"/>
          </a:xfrm>
          <a:prstGeom prst="rect">
            <a:avLst/>
          </a:prstGeom>
          <a:noFill/>
        </p:spPr>
        <p:txBody>
          <a:bodyPr wrap="square" rtlCol="0">
            <a:spAutoFit/>
          </a:bodyPr>
          <a:lstStyle/>
          <a:p>
            <a:r>
              <a:rPr lang="en-US" dirty="0" err="1"/>
              <a:t>QWeb</a:t>
            </a:r>
            <a:r>
              <a:rPr lang="en-US" dirty="0"/>
              <a:t> in Odoo is a template engine used for rendering HTML and XML, primarily for creating reports and user interfaces. It allows you to design UI elements and reports using XML code, where you can embed Python expressions to work with data.</a:t>
            </a:r>
          </a:p>
        </p:txBody>
      </p:sp>
      <p:sp>
        <p:nvSpPr>
          <p:cNvPr id="8" name="TextBox 7">
            <a:extLst>
              <a:ext uri="{FF2B5EF4-FFF2-40B4-BE49-F238E27FC236}">
                <a16:creationId xmlns:a16="http://schemas.microsoft.com/office/drawing/2014/main" id="{7DFBBE71-577E-E7C5-8B10-69130259C12A}"/>
              </a:ext>
            </a:extLst>
          </p:cNvPr>
          <p:cNvSpPr txBox="1"/>
          <p:nvPr/>
        </p:nvSpPr>
        <p:spPr>
          <a:xfrm>
            <a:off x="-1397620" y="-509239"/>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35116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Berlin Sans FB"/>
        <a:ea typeface=""/>
        <a:cs typeface=""/>
      </a:majorFont>
      <a:minorFont>
        <a:latin typeface="Berlin Sans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685</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Berlin Sans FB</vt:lpstr>
      <vt:lpstr>Berlin Sans FB Demi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 Huynh</dc:creator>
  <cp:lastModifiedBy>Phu Huynh</cp:lastModifiedBy>
  <cp:revision>32</cp:revision>
  <dcterms:created xsi:type="dcterms:W3CDTF">2024-10-28T16:32:19Z</dcterms:created>
  <dcterms:modified xsi:type="dcterms:W3CDTF">2024-11-13T06:58:57Z</dcterms:modified>
</cp:coreProperties>
</file>