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73" r:id="rId8"/>
    <p:sldId id="260" r:id="rId9"/>
    <p:sldId id="276" r:id="rId10"/>
    <p:sldId id="277" r:id="rId11"/>
    <p:sldId id="278" r:id="rId12"/>
    <p:sldId id="279" r:id="rId13"/>
    <p:sldId id="280" r:id="rId14"/>
    <p:sldId id="281" r:id="rId15"/>
    <p:sldId id="282" r:id="rId16"/>
    <p:sldId id="283" r:id="rId17"/>
    <p:sldId id="284"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2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4660"/>
  </p:normalViewPr>
  <p:slideViewPr>
    <p:cSldViewPr snapToGrid="0">
      <p:cViewPr varScale="1">
        <p:scale>
          <a:sx n="128" d="100"/>
          <a:sy n="128"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9E0E-41BE-ED0D-9081-238ABAABA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BA444-6452-2BAB-3B3F-B6B15BCA2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57C70F-5178-8EAE-9B2D-E8C494321822}"/>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3AC78C1C-33D9-9141-AEBF-FF0D30106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350A9-5184-05DD-20C2-AA3002898A00}"/>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377391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4A57-D404-F655-2DAB-A200EC7509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D522F-E45C-92D7-B754-4CE259664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73CE0-7520-837F-E95E-5EF821038CEC}"/>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782A5991-8656-6DDE-648F-23B9EF001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C03CC-B4D2-6FD8-A22B-B532F0016F34}"/>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350495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1C8A2-BB50-01C6-A7C8-D51AF3601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3E17BE-C7BC-4D81-58C3-AB2F2B777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7FA67-9089-CA89-EC30-7F20255B120A}"/>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15595020-FC1F-B9BF-1D7B-8B07B3631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BD207-D22A-8AB4-0953-2E02D15C9A02}"/>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2869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A32-CD3C-473F-9FDB-C58542B6A2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0F3384E-D606-EB6B-6219-AEFCAA1838D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F090AC-80FD-F3FE-F13A-FCB248BAF33E}"/>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6A95D48A-3808-3A09-F413-AABF777F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CFF3F-5205-24DB-0CC7-A828901C56DF}"/>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77899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90D5-C034-F110-F231-7BA5AB860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3B613-22DB-C782-5663-D41412AA1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D61B7C-2AD7-A6AC-169A-8B51DC55D8FD}"/>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27CA2251-C121-A4E6-4245-5A935E7AC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65154-73F9-8A9C-4C1A-209724A0107D}"/>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951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2885-A2FD-4764-26B8-6AFEBE294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2547D-4FD9-EC98-E80A-505467AD1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F4568-5ED2-B388-619C-D82E7A114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5DB75-308A-A34E-1DAB-8B7191C0D5A7}"/>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6" name="Footer Placeholder 5">
            <a:extLst>
              <a:ext uri="{FF2B5EF4-FFF2-40B4-BE49-F238E27FC236}">
                <a16:creationId xmlns:a16="http://schemas.microsoft.com/office/drawing/2014/main" id="{3B9CE7C1-289C-B204-1099-3C36CA984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728B3-362D-A09A-57F9-4BAAD88218FB}"/>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50772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81A5-1023-59C7-44FA-026A416C6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C9DAFE-79E0-ACAD-645D-6B35FB6D2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EDCFF-1D4E-1FD1-B4D1-DDF4B6791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70544-3435-ECAB-5807-BC7226C2B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9F628-4D04-A959-C8DE-4E07D2390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01E0F-9CC0-6AA9-0B02-353E8CD11A73}"/>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8" name="Footer Placeholder 7">
            <a:extLst>
              <a:ext uri="{FF2B5EF4-FFF2-40B4-BE49-F238E27FC236}">
                <a16:creationId xmlns:a16="http://schemas.microsoft.com/office/drawing/2014/main" id="{6380D5C6-F3BA-817A-B515-AFC26FB5C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738C0-7328-56C8-7374-638F6111DD48}"/>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3899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8445-E286-808C-1899-90987E22E0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0F8EA-99A2-2EA0-A67C-4CC31EF62220}"/>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4" name="Footer Placeholder 3">
            <a:extLst>
              <a:ext uri="{FF2B5EF4-FFF2-40B4-BE49-F238E27FC236}">
                <a16:creationId xmlns:a16="http://schemas.microsoft.com/office/drawing/2014/main" id="{690D610C-9983-3775-7118-7563ADAB7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8D8C5-CF3D-CAB3-D415-935201B95AD1}"/>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9338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E34B9-811F-1FB4-22E9-FC1DD0A69FA5}"/>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3" name="Footer Placeholder 2">
            <a:extLst>
              <a:ext uri="{FF2B5EF4-FFF2-40B4-BE49-F238E27FC236}">
                <a16:creationId xmlns:a16="http://schemas.microsoft.com/office/drawing/2014/main" id="{53BFFE6F-8E1F-DC04-CC51-53FD01AC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83601-665D-33C2-92EA-2B48090EAD4C}"/>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44136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27A7-AE37-999D-9851-60426F98C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CAE186-1AF3-0C3C-C1BA-746E4AD22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FCB2D-B07D-9E4E-5ABF-D57D0DDA0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19A7A-FDBF-5C8D-8DBE-A9EF4E06457C}"/>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6" name="Footer Placeholder 5">
            <a:extLst>
              <a:ext uri="{FF2B5EF4-FFF2-40B4-BE49-F238E27FC236}">
                <a16:creationId xmlns:a16="http://schemas.microsoft.com/office/drawing/2014/main" id="{31F8EAF4-66CB-30C9-1AC1-79D046B3D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4C704-7EC7-6001-3C84-3DE8A4080A8B}"/>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53716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14D5-E5D2-3186-4F80-E79D2CBC3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D9510-28E3-5EA2-A5F4-2EC469234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1F2E8-0F5F-10C3-A657-868303E45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69838-9901-CCFC-8209-3704E11A471E}"/>
              </a:ext>
            </a:extLst>
          </p:cNvPr>
          <p:cNvSpPr>
            <a:spLocks noGrp="1"/>
          </p:cNvSpPr>
          <p:nvPr>
            <p:ph type="dt" sz="half" idx="10"/>
          </p:nvPr>
        </p:nvSpPr>
        <p:spPr/>
        <p:txBody>
          <a:bodyPr/>
          <a:lstStyle/>
          <a:p>
            <a:fld id="{18228A72-D895-485E-A572-A8B2A0606540}" type="datetimeFigureOut">
              <a:rPr lang="en-US" smtClean="0"/>
              <a:t>11/20/24</a:t>
            </a:fld>
            <a:endParaRPr lang="en-US"/>
          </a:p>
        </p:txBody>
      </p:sp>
      <p:sp>
        <p:nvSpPr>
          <p:cNvPr id="6" name="Footer Placeholder 5">
            <a:extLst>
              <a:ext uri="{FF2B5EF4-FFF2-40B4-BE49-F238E27FC236}">
                <a16:creationId xmlns:a16="http://schemas.microsoft.com/office/drawing/2014/main" id="{752E74F5-5BDC-24BD-A805-41E84B0F1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12132-E886-0C06-4A8C-78048D654861}"/>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71183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C3714-BC3E-6AAC-1F51-D9E63D6F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4E853-69A2-E6A7-90A4-EB266787E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8C6FF-5667-6208-725F-D2431ED47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28A72-D895-485E-A572-A8B2A0606540}" type="datetimeFigureOut">
              <a:rPr lang="en-US" smtClean="0"/>
              <a:t>11/20/24</a:t>
            </a:fld>
            <a:endParaRPr lang="en-US"/>
          </a:p>
        </p:txBody>
      </p:sp>
      <p:sp>
        <p:nvSpPr>
          <p:cNvPr id="5" name="Footer Placeholder 4">
            <a:extLst>
              <a:ext uri="{FF2B5EF4-FFF2-40B4-BE49-F238E27FC236}">
                <a16:creationId xmlns:a16="http://schemas.microsoft.com/office/drawing/2014/main" id="{D66964AF-8ECE-8361-BA10-EBF460EA8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CA5D91-9C0B-2F9F-5DE7-1DE3D0987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10863-889E-4555-88F8-0DEE08E86F7E}" type="slidenum">
              <a:rPr lang="en-US" smtClean="0"/>
              <a:t>‹#›</a:t>
            </a:fld>
            <a:endParaRPr lang="en-US"/>
          </a:p>
        </p:txBody>
      </p:sp>
    </p:spTree>
    <p:extLst>
      <p:ext uri="{BB962C8B-B14F-4D97-AF65-F5344CB8AC3E}">
        <p14:creationId xmlns:p14="http://schemas.microsoft.com/office/powerpoint/2010/main" val="326007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EAA89D-403D-A15F-C297-9F8384926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95" y="1721794"/>
            <a:ext cx="5098610" cy="3414412"/>
          </a:xfrm>
          <a:prstGeom prst="rect">
            <a:avLst/>
          </a:prstGeom>
        </p:spPr>
      </p:pic>
    </p:spTree>
    <p:extLst>
      <p:ext uri="{BB962C8B-B14F-4D97-AF65-F5344CB8AC3E}">
        <p14:creationId xmlns:p14="http://schemas.microsoft.com/office/powerpoint/2010/main" val="227961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52AA4-7174-D1FE-4953-E0551C6554D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3D527D-2945-50E2-9CAE-048FCA219EE9}"/>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75804FA-06C8-8F29-0B69-8BB96906F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4B9B3B4F-8797-29D1-0952-7F158E78E86F}"/>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4E0DF31F-55D2-B7EF-6A7C-9F6E4DF61884}"/>
              </a:ext>
            </a:extLst>
          </p:cNvPr>
          <p:cNvSpPr txBox="1"/>
          <p:nvPr/>
        </p:nvSpPr>
        <p:spPr>
          <a:xfrm>
            <a:off x="377687" y="1769165"/>
            <a:ext cx="11022496" cy="2585323"/>
          </a:xfrm>
          <a:prstGeom prst="rect">
            <a:avLst/>
          </a:prstGeom>
          <a:noFill/>
        </p:spPr>
        <p:txBody>
          <a:bodyPr wrap="square" rtlCol="0">
            <a:spAutoFit/>
          </a:bodyPr>
          <a:lstStyle/>
          <a:p>
            <a:r>
              <a:rPr lang="en-US" b="1" dirty="0"/>
              <a:t>3. Cacheable</a:t>
            </a:r>
          </a:p>
          <a:p>
            <a:pPr>
              <a:buFont typeface="Arial" panose="020B0604020202020204" pitchFamily="34" charset="0"/>
              <a:buChar char="•"/>
            </a:pPr>
            <a:r>
              <a:rPr lang="en-US" b="1" dirty="0"/>
              <a:t>Meaning:</a:t>
            </a:r>
            <a:br>
              <a:rPr lang="en-US" dirty="0"/>
            </a:br>
            <a:r>
              <a:rPr lang="en-US" dirty="0"/>
              <a:t>Servers must indicate whether a response can be </a:t>
            </a:r>
            <a:r>
              <a:rPr lang="en-US" b="1" dirty="0"/>
              <a:t>cached</a:t>
            </a:r>
            <a:r>
              <a:rPr lang="en-US" dirty="0"/>
              <a:t> by the client or intermediary (e.g., via HTTP headers like Cache-Control or Expires).</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Improves performance by reducing repetitive requests to the server.</a:t>
            </a:r>
          </a:p>
          <a:p>
            <a:pPr marL="742950" lvl="1" indent="-285750">
              <a:buFont typeface="Arial" panose="020B0604020202020204" pitchFamily="34" charset="0"/>
              <a:buChar char="•"/>
            </a:pPr>
            <a:r>
              <a:rPr lang="en-US" dirty="0"/>
              <a:t>Reduces server load and speeds up response times.</a:t>
            </a:r>
          </a:p>
          <a:p>
            <a:endParaRPr lang="en-US" b="1" dirty="0"/>
          </a:p>
          <a:p>
            <a:endParaRPr lang="en-VN" dirty="0"/>
          </a:p>
        </p:txBody>
      </p:sp>
    </p:spTree>
    <p:extLst>
      <p:ext uri="{BB962C8B-B14F-4D97-AF65-F5344CB8AC3E}">
        <p14:creationId xmlns:p14="http://schemas.microsoft.com/office/powerpoint/2010/main" val="34402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B4257-2375-3BEA-6375-519AFEF8C9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8DC684-215B-94DB-DEFE-DC276E83B4AF}"/>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F435CBD-6E94-11EB-7EF9-757575846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B811AA7-79C9-740B-8762-39277A773E3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F50B4A3C-A7D0-93E3-38AB-E33508CEBACD}"/>
              </a:ext>
            </a:extLst>
          </p:cNvPr>
          <p:cNvSpPr txBox="1"/>
          <p:nvPr/>
        </p:nvSpPr>
        <p:spPr>
          <a:xfrm>
            <a:off x="377687" y="1769165"/>
            <a:ext cx="11022496" cy="5078313"/>
          </a:xfrm>
          <a:prstGeom prst="rect">
            <a:avLst/>
          </a:prstGeom>
          <a:noFill/>
        </p:spPr>
        <p:txBody>
          <a:bodyPr wrap="square" rtlCol="0">
            <a:spAutoFit/>
          </a:bodyPr>
          <a:lstStyle/>
          <a:p>
            <a:r>
              <a:rPr lang="en-US" b="1" dirty="0"/>
              <a:t>4. Uniform Interface</a:t>
            </a:r>
          </a:p>
          <a:p>
            <a:pPr>
              <a:buFont typeface="Arial" panose="020B0604020202020204" pitchFamily="34" charset="0"/>
              <a:buChar char="•"/>
            </a:pPr>
            <a:r>
              <a:rPr lang="en-US" b="1" dirty="0"/>
              <a:t>Meaning:</a:t>
            </a:r>
            <a:br>
              <a:rPr lang="en-US" dirty="0"/>
            </a:br>
            <a:r>
              <a:rPr lang="en-US" dirty="0"/>
              <a:t>REST ensures a consistent API interface, enabling efficient communication between the client and the server. This </a:t>
            </a:r>
            <a:r>
              <a:rPr lang="en-US" dirty="0" err="1"/>
              <a:t>includes:</a:t>
            </a:r>
            <a:r>
              <a:rPr lang="en-US" b="1" dirty="0" err="1"/>
              <a:t>Identification</a:t>
            </a:r>
            <a:r>
              <a:rPr lang="en-US" b="1" dirty="0"/>
              <a:t> of Resources:</a:t>
            </a:r>
            <a:br>
              <a:rPr lang="en-US" dirty="0"/>
            </a:br>
            <a:r>
              <a:rPr lang="en-US" dirty="0"/>
              <a:t>Resources are identified using unique </a:t>
            </a:r>
            <a:r>
              <a:rPr lang="en-US" b="1" dirty="0"/>
              <a:t>URIs</a:t>
            </a:r>
            <a:r>
              <a:rPr lang="en-US" dirty="0"/>
              <a:t>. For example, /users/1 represents the user with ID 1.</a:t>
            </a:r>
          </a:p>
          <a:p>
            <a:pPr>
              <a:buFont typeface="Arial" panose="020B0604020202020204" pitchFamily="34" charset="0"/>
              <a:buChar char="•"/>
            </a:pPr>
            <a:r>
              <a:rPr lang="en-US" b="1" dirty="0"/>
              <a:t>Manipulation of Resources:</a:t>
            </a:r>
            <a:br>
              <a:rPr lang="en-US" dirty="0"/>
            </a:br>
            <a:r>
              <a:rPr lang="en-US" dirty="0"/>
              <a:t>Use standard HTTP methods for specific actions:</a:t>
            </a:r>
          </a:p>
          <a:p>
            <a:pPr marL="742950" lvl="1" indent="-285750">
              <a:buFont typeface="Arial" panose="020B0604020202020204" pitchFamily="34" charset="0"/>
              <a:buChar char="•"/>
            </a:pPr>
            <a:r>
              <a:rPr lang="en-US" dirty="0"/>
              <a:t>GET: Retrieve a resource.</a:t>
            </a:r>
          </a:p>
          <a:p>
            <a:pPr marL="742950" lvl="1" indent="-285750">
              <a:buFont typeface="Arial" panose="020B0604020202020204" pitchFamily="34" charset="0"/>
              <a:buChar char="•"/>
            </a:pPr>
            <a:r>
              <a:rPr lang="en-US" dirty="0"/>
              <a:t>POST: Create a new resource.</a:t>
            </a:r>
          </a:p>
          <a:p>
            <a:pPr marL="742950" lvl="1" indent="-285750">
              <a:buFont typeface="Arial" panose="020B0604020202020204" pitchFamily="34" charset="0"/>
              <a:buChar char="•"/>
            </a:pPr>
            <a:r>
              <a:rPr lang="en-US" dirty="0"/>
              <a:t>PUT: Update a resource.</a:t>
            </a:r>
          </a:p>
          <a:p>
            <a:pPr marL="742950" lvl="1" indent="-285750">
              <a:buFont typeface="Arial" panose="020B0604020202020204" pitchFamily="34" charset="0"/>
              <a:buChar char="•"/>
            </a:pPr>
            <a:r>
              <a:rPr lang="en-US" dirty="0"/>
              <a:t>DELETE: Delete a resource.</a:t>
            </a:r>
          </a:p>
          <a:p>
            <a:pPr>
              <a:buFont typeface="Arial" panose="020B0604020202020204" pitchFamily="34" charset="0"/>
              <a:buChar char="•"/>
            </a:pPr>
            <a:r>
              <a:rPr lang="en-US" b="1" dirty="0"/>
              <a:t>Self-descriptive Messages:</a:t>
            </a:r>
            <a:br>
              <a:rPr lang="en-US" dirty="0"/>
            </a:br>
            <a:r>
              <a:rPr lang="en-US" dirty="0"/>
              <a:t>Every message (request/response) must contain enough information to describe how it should be processed. For instance, the HTTP header Content-Type specifies whether the data is in JSON or XML format.</a:t>
            </a:r>
          </a:p>
          <a:p>
            <a:pPr>
              <a:buFont typeface="Arial" panose="020B0604020202020204" pitchFamily="34" charset="0"/>
              <a:buChar char="•"/>
            </a:pPr>
            <a:r>
              <a:rPr lang="en-US" b="1" dirty="0"/>
              <a:t>HATEOAS (Hypermedia as the Engine of Application State):</a:t>
            </a:r>
            <a:br>
              <a:rPr lang="en-US" dirty="0"/>
            </a:br>
            <a:r>
              <a:rPr lang="en-US" dirty="0"/>
              <a:t>The server provides links in the response to help the client navigate and perform related actions (optional but highly beneficial).</a:t>
            </a:r>
          </a:p>
          <a:p>
            <a:endParaRPr lang="en-US" b="1" dirty="0"/>
          </a:p>
        </p:txBody>
      </p:sp>
    </p:spTree>
    <p:extLst>
      <p:ext uri="{BB962C8B-B14F-4D97-AF65-F5344CB8AC3E}">
        <p14:creationId xmlns:p14="http://schemas.microsoft.com/office/powerpoint/2010/main" val="143782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F6FE6-C86C-18B5-1D9A-CAE73A7369B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3647D06-8E29-B9DB-9D02-8E00A05C0C7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27D3A18-A00B-B789-4035-60F0746C7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6704C901-D231-7E7E-99BE-B5FCF20C698B}"/>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15D635D6-9A70-11E6-FAF4-828BC8D4019F}"/>
              </a:ext>
            </a:extLst>
          </p:cNvPr>
          <p:cNvSpPr txBox="1"/>
          <p:nvPr/>
        </p:nvSpPr>
        <p:spPr>
          <a:xfrm>
            <a:off x="377687" y="1769165"/>
            <a:ext cx="11022496" cy="2585323"/>
          </a:xfrm>
          <a:prstGeom prst="rect">
            <a:avLst/>
          </a:prstGeom>
          <a:noFill/>
        </p:spPr>
        <p:txBody>
          <a:bodyPr wrap="square" rtlCol="0">
            <a:spAutoFit/>
          </a:bodyPr>
          <a:lstStyle/>
          <a:p>
            <a:r>
              <a:rPr lang="en-US" b="1" dirty="0"/>
              <a:t>5. Layered System</a:t>
            </a:r>
          </a:p>
          <a:p>
            <a:pPr>
              <a:buFont typeface="Arial" panose="020B0604020202020204" pitchFamily="34" charset="0"/>
              <a:buChar char="•"/>
            </a:pPr>
            <a:r>
              <a:rPr lang="en-US" b="1" dirty="0"/>
              <a:t>Meaning:</a:t>
            </a:r>
            <a:br>
              <a:rPr lang="en-US" dirty="0"/>
            </a:br>
            <a:r>
              <a:rPr lang="en-US" dirty="0"/>
              <a:t>REST supports a layered architecture where components like proxies, caches, and servers can be added without impacting the client.</a:t>
            </a:r>
          </a:p>
          <a:p>
            <a:pPr marL="742950" lvl="1" indent="-285750">
              <a:buFont typeface="Arial" panose="020B0604020202020204" pitchFamily="34" charset="0"/>
              <a:buChar char="•"/>
            </a:pPr>
            <a:r>
              <a:rPr lang="en-US" dirty="0"/>
              <a:t>The client does not need to know if it is communicating directly with the server or via an intermediary.</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b="1" dirty="0"/>
              <a:t>Security:</a:t>
            </a:r>
            <a:r>
              <a:rPr lang="en-US" dirty="0"/>
              <a:t> Layers like firewalls or filters can be added to enhance security.</a:t>
            </a:r>
          </a:p>
          <a:p>
            <a:pPr marL="742950" lvl="1" indent="-285750">
              <a:buFont typeface="Arial" panose="020B0604020202020204" pitchFamily="34" charset="0"/>
              <a:buChar char="•"/>
            </a:pPr>
            <a:r>
              <a:rPr lang="en-US" b="1" dirty="0"/>
              <a:t>Performance:</a:t>
            </a:r>
            <a:r>
              <a:rPr lang="en-US" dirty="0"/>
              <a:t> Load balancers or caches can improve system efficiency.</a:t>
            </a:r>
          </a:p>
          <a:p>
            <a:endParaRPr lang="en-US" b="1" dirty="0"/>
          </a:p>
        </p:txBody>
      </p:sp>
    </p:spTree>
    <p:extLst>
      <p:ext uri="{BB962C8B-B14F-4D97-AF65-F5344CB8AC3E}">
        <p14:creationId xmlns:p14="http://schemas.microsoft.com/office/powerpoint/2010/main" val="416118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7050B-0191-6F37-8009-A11E9A79E1B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0BF359-F431-8C9C-BFA1-F1A892EFBD0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AC6C086-67CA-D72C-84F8-AB348107D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C3C06E97-BAA8-7CEE-1A93-FF04F73D470B}"/>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B6E8AEAC-A7DC-8F66-586C-DF02D85E4B04}"/>
              </a:ext>
            </a:extLst>
          </p:cNvPr>
          <p:cNvSpPr txBox="1"/>
          <p:nvPr/>
        </p:nvSpPr>
        <p:spPr>
          <a:xfrm>
            <a:off x="377687" y="1769165"/>
            <a:ext cx="11022496" cy="2862322"/>
          </a:xfrm>
          <a:prstGeom prst="rect">
            <a:avLst/>
          </a:prstGeom>
          <a:noFill/>
        </p:spPr>
        <p:txBody>
          <a:bodyPr wrap="square" rtlCol="0">
            <a:spAutoFit/>
          </a:bodyPr>
          <a:lstStyle/>
          <a:p>
            <a:r>
              <a:rPr lang="en-US" b="1" dirty="0"/>
              <a:t>6. Code on Demand (Optional)</a:t>
            </a:r>
          </a:p>
          <a:p>
            <a:pPr marL="285750" indent="-285750">
              <a:buFont typeface="Arial" panose="020B0604020202020204" pitchFamily="34" charset="0"/>
              <a:buChar char="•"/>
            </a:pPr>
            <a:r>
              <a:rPr lang="en-US" b="1" dirty="0"/>
              <a:t>Meaning:</a:t>
            </a:r>
            <a:br>
              <a:rPr lang="en-US" dirty="0"/>
            </a:br>
            <a:r>
              <a:rPr lang="en-US" dirty="0"/>
              <a:t>The server can send executable code (e.g., JavaScript) to the client for temporary execution.</a:t>
            </a:r>
          </a:p>
          <a:p>
            <a:pPr lvl="1">
              <a:buFont typeface="Arial" panose="020B0604020202020204" pitchFamily="34" charset="0"/>
              <a:buChar char="•"/>
            </a:pPr>
            <a:r>
              <a:rPr lang="en-US" dirty="0"/>
              <a:t>For example, a web application can load a script from the server to update its interface.</a:t>
            </a:r>
          </a:p>
          <a:p>
            <a:pPr marL="285750" indent="-285750">
              <a:buFont typeface="Arial" panose="020B0604020202020204" pitchFamily="34" charset="0"/>
              <a:buChar char="•"/>
            </a:pPr>
            <a:r>
              <a:rPr lang="en-US" b="1" dirty="0"/>
              <a:t>Benefits:</a:t>
            </a:r>
            <a:endParaRPr lang="en-US" dirty="0"/>
          </a:p>
          <a:p>
            <a:pPr lvl="1">
              <a:buFont typeface="Arial" panose="020B0604020202020204" pitchFamily="34" charset="0"/>
              <a:buChar char="•"/>
            </a:pPr>
            <a:r>
              <a:rPr lang="en-US" dirty="0"/>
              <a:t>Increases flexibility by allowing clients to load new features without updating the application.</a:t>
            </a:r>
          </a:p>
          <a:p>
            <a:pPr lvl="1">
              <a:buFont typeface="Arial" panose="020B0604020202020204" pitchFamily="34" charset="0"/>
              <a:buChar char="•"/>
            </a:pPr>
            <a:r>
              <a:rPr lang="en-US" dirty="0"/>
              <a:t>Reduces the processing load on the client.</a:t>
            </a:r>
          </a:p>
          <a:p>
            <a:pPr marL="285750" indent="-285750">
              <a:buFont typeface="Arial" panose="020B0604020202020204" pitchFamily="34" charset="0"/>
              <a:buChar char="•"/>
            </a:pPr>
            <a:r>
              <a:rPr lang="en-US" b="1" dirty="0"/>
              <a:t>Note:</a:t>
            </a:r>
            <a:br>
              <a:rPr lang="en-US" dirty="0"/>
            </a:br>
            <a:r>
              <a:rPr lang="en-US" dirty="0"/>
              <a:t>This principle is </a:t>
            </a:r>
            <a:r>
              <a:rPr lang="en-US" b="1" dirty="0"/>
              <a:t>optional</a:t>
            </a:r>
            <a:r>
              <a:rPr lang="en-US" dirty="0"/>
              <a:t> and not mandatory for REST.</a:t>
            </a:r>
          </a:p>
          <a:p>
            <a:endParaRPr lang="en-US" b="1" dirty="0"/>
          </a:p>
        </p:txBody>
      </p:sp>
    </p:spTree>
    <p:extLst>
      <p:ext uri="{BB962C8B-B14F-4D97-AF65-F5344CB8AC3E}">
        <p14:creationId xmlns:p14="http://schemas.microsoft.com/office/powerpoint/2010/main" val="289420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DAD0-2B24-E904-930D-8832C739197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766C614-BDA4-5D13-010C-EB193E1107D1}"/>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1BF3ABA-4A98-2485-B1FD-469C5B014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CC3F1D32-4BAE-6A9B-D1C9-6D6C114268FB}"/>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E473C924-9067-B60C-BF16-D7F8F203B8D5}"/>
              </a:ext>
            </a:extLst>
          </p:cNvPr>
          <p:cNvSpPr txBox="1"/>
          <p:nvPr/>
        </p:nvSpPr>
        <p:spPr>
          <a:xfrm>
            <a:off x="377687" y="1769165"/>
            <a:ext cx="11022496" cy="2862322"/>
          </a:xfrm>
          <a:prstGeom prst="rect">
            <a:avLst/>
          </a:prstGeom>
          <a:noFill/>
        </p:spPr>
        <p:txBody>
          <a:bodyPr wrap="square" rtlCol="0">
            <a:spAutoFit/>
          </a:bodyPr>
          <a:lstStyle/>
          <a:p>
            <a:r>
              <a:rPr lang="en-US" b="1" dirty="0"/>
              <a:t>6. Code on Demand (Optional)</a:t>
            </a:r>
          </a:p>
          <a:p>
            <a:pPr marL="285750" indent="-285750">
              <a:buFont typeface="Arial" panose="020B0604020202020204" pitchFamily="34" charset="0"/>
              <a:buChar char="•"/>
            </a:pPr>
            <a:r>
              <a:rPr lang="en-US" b="1" dirty="0"/>
              <a:t>Meaning:</a:t>
            </a:r>
            <a:br>
              <a:rPr lang="en-US" dirty="0"/>
            </a:br>
            <a:r>
              <a:rPr lang="en-US" dirty="0"/>
              <a:t>The server can send executable code (e.g., JavaScript) to the client for temporary execution.</a:t>
            </a:r>
          </a:p>
          <a:p>
            <a:pPr lvl="1">
              <a:buFont typeface="Arial" panose="020B0604020202020204" pitchFamily="34" charset="0"/>
              <a:buChar char="•"/>
            </a:pPr>
            <a:r>
              <a:rPr lang="en-US" dirty="0"/>
              <a:t>For example, a web application can load a script from the server to update its interface.</a:t>
            </a:r>
          </a:p>
          <a:p>
            <a:pPr marL="285750" indent="-285750">
              <a:buFont typeface="Arial" panose="020B0604020202020204" pitchFamily="34" charset="0"/>
              <a:buChar char="•"/>
            </a:pPr>
            <a:r>
              <a:rPr lang="en-US" b="1" dirty="0"/>
              <a:t>Benefits:</a:t>
            </a:r>
            <a:endParaRPr lang="en-US" dirty="0"/>
          </a:p>
          <a:p>
            <a:pPr lvl="1">
              <a:buFont typeface="Arial" panose="020B0604020202020204" pitchFamily="34" charset="0"/>
              <a:buChar char="•"/>
            </a:pPr>
            <a:r>
              <a:rPr lang="en-US" dirty="0"/>
              <a:t>Increases flexibility by allowing clients to load new features without updating the application.</a:t>
            </a:r>
          </a:p>
          <a:p>
            <a:pPr lvl="1">
              <a:buFont typeface="Arial" panose="020B0604020202020204" pitchFamily="34" charset="0"/>
              <a:buChar char="•"/>
            </a:pPr>
            <a:r>
              <a:rPr lang="en-US" dirty="0"/>
              <a:t>Reduces the processing load on the client.</a:t>
            </a:r>
          </a:p>
          <a:p>
            <a:pPr marL="285750" indent="-285750">
              <a:buFont typeface="Arial" panose="020B0604020202020204" pitchFamily="34" charset="0"/>
              <a:buChar char="•"/>
            </a:pPr>
            <a:r>
              <a:rPr lang="en-US" b="1" dirty="0"/>
              <a:t>Note:</a:t>
            </a:r>
            <a:br>
              <a:rPr lang="en-US" dirty="0"/>
            </a:br>
            <a:r>
              <a:rPr lang="en-US" dirty="0"/>
              <a:t>This principle is </a:t>
            </a:r>
            <a:r>
              <a:rPr lang="en-US" b="1" dirty="0"/>
              <a:t>optional</a:t>
            </a:r>
            <a:r>
              <a:rPr lang="en-US" dirty="0"/>
              <a:t> and not mandatory for REST.</a:t>
            </a:r>
          </a:p>
          <a:p>
            <a:endParaRPr lang="en-US" b="1" dirty="0"/>
          </a:p>
        </p:txBody>
      </p:sp>
    </p:spTree>
    <p:extLst>
      <p:ext uri="{BB962C8B-B14F-4D97-AF65-F5344CB8AC3E}">
        <p14:creationId xmlns:p14="http://schemas.microsoft.com/office/powerpoint/2010/main" val="58140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4B7DD-CE28-7AA4-9BB1-70E4A13EB4E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FC760F-E7CB-218A-EFFF-1B24D62D76C0}"/>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99DDA30-4805-3392-B8E6-795551EEC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E7D3BDB1-46DD-16E7-4687-1C99FD0BA0A1}"/>
              </a:ext>
            </a:extLst>
          </p:cNvPr>
          <p:cNvSpPr txBox="1"/>
          <p:nvPr/>
        </p:nvSpPr>
        <p:spPr>
          <a:xfrm>
            <a:off x="171449" y="296852"/>
            <a:ext cx="4798115"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REST API vs RESTful API</a:t>
            </a:r>
            <a:endParaRPr lang="en-US" sz="2400" dirty="0">
              <a:solidFill>
                <a:schemeClr val="bg1"/>
              </a:solidFill>
              <a:latin typeface="Berlin Sans FB Demi" panose="020E0802020502020306" pitchFamily="34" charset="0"/>
            </a:endParaRPr>
          </a:p>
        </p:txBody>
      </p:sp>
      <p:graphicFrame>
        <p:nvGraphicFramePr>
          <p:cNvPr id="2" name="Table 1">
            <a:extLst>
              <a:ext uri="{FF2B5EF4-FFF2-40B4-BE49-F238E27FC236}">
                <a16:creationId xmlns:a16="http://schemas.microsoft.com/office/drawing/2014/main" id="{AB689B3C-9D57-EF3B-3712-233271F33F88}"/>
              </a:ext>
            </a:extLst>
          </p:cNvPr>
          <p:cNvGraphicFramePr>
            <a:graphicFrameLocks noGrp="1"/>
          </p:cNvGraphicFramePr>
          <p:nvPr>
            <p:extLst>
              <p:ext uri="{D42A27DB-BD31-4B8C-83A1-F6EECF244321}">
                <p14:modId xmlns:p14="http://schemas.microsoft.com/office/powerpoint/2010/main" val="177716279"/>
              </p:ext>
            </p:extLst>
          </p:nvPr>
        </p:nvGraphicFramePr>
        <p:xfrm>
          <a:off x="791817" y="1311966"/>
          <a:ext cx="9998847" cy="5333934"/>
        </p:xfrm>
        <a:graphic>
          <a:graphicData uri="http://schemas.openxmlformats.org/drawingml/2006/table">
            <a:tbl>
              <a:tblPr firstRow="1" bandRow="1">
                <a:tableStyleId>{5C22544A-7EE6-4342-B048-85BDC9FD1C3A}</a:tableStyleId>
              </a:tblPr>
              <a:tblGrid>
                <a:gridCol w="3526244">
                  <a:extLst>
                    <a:ext uri="{9D8B030D-6E8A-4147-A177-3AD203B41FA5}">
                      <a16:colId xmlns:a16="http://schemas.microsoft.com/office/drawing/2014/main" val="1032026306"/>
                    </a:ext>
                  </a:extLst>
                </a:gridCol>
                <a:gridCol w="3526244">
                  <a:extLst>
                    <a:ext uri="{9D8B030D-6E8A-4147-A177-3AD203B41FA5}">
                      <a16:colId xmlns:a16="http://schemas.microsoft.com/office/drawing/2014/main" val="697792164"/>
                    </a:ext>
                  </a:extLst>
                </a:gridCol>
                <a:gridCol w="2946359">
                  <a:extLst>
                    <a:ext uri="{9D8B030D-6E8A-4147-A177-3AD203B41FA5}">
                      <a16:colId xmlns:a16="http://schemas.microsoft.com/office/drawing/2014/main" val="269297365"/>
                    </a:ext>
                  </a:extLst>
                </a:gridCol>
              </a:tblGrid>
              <a:tr h="729471">
                <a:tc>
                  <a:txBody>
                    <a:bodyPr/>
                    <a:lstStyle/>
                    <a:p>
                      <a:r>
                        <a:rPr lang="en-US" dirty="0"/>
                        <a:t>Criteria</a:t>
                      </a:r>
                    </a:p>
                  </a:txBody>
                  <a:tcPr/>
                </a:tc>
                <a:tc>
                  <a:txBody>
                    <a:bodyPr/>
                    <a:lstStyle/>
                    <a:p>
                      <a:r>
                        <a:rPr lang="en-US" b="1" dirty="0"/>
                        <a:t>REST API</a:t>
                      </a:r>
                      <a:endParaRPr lang="en-US" dirty="0"/>
                    </a:p>
                  </a:txBody>
                  <a:tcPr anchor="ctr"/>
                </a:tc>
                <a:tc>
                  <a:txBody>
                    <a:bodyPr/>
                    <a:lstStyle/>
                    <a:p>
                      <a:r>
                        <a:rPr lang="en-US" b="1" dirty="0"/>
                        <a:t>RESTful API</a:t>
                      </a:r>
                      <a:endParaRPr lang="en-US" dirty="0"/>
                    </a:p>
                  </a:txBody>
                  <a:tcPr anchor="ctr"/>
                </a:tc>
                <a:extLst>
                  <a:ext uri="{0D108BD9-81ED-4DB2-BD59-A6C34878D82A}">
                    <a16:rowId xmlns:a16="http://schemas.microsoft.com/office/drawing/2014/main" val="1820839386"/>
                  </a:ext>
                </a:extLst>
              </a:tr>
              <a:tr h="1138581">
                <a:tc>
                  <a:txBody>
                    <a:bodyPr/>
                    <a:lstStyle/>
                    <a:p>
                      <a:r>
                        <a:rPr lang="en-US" b="1" dirty="0"/>
                        <a:t>Definition</a:t>
                      </a:r>
                    </a:p>
                  </a:txBody>
                  <a:tcPr anchor="ctr"/>
                </a:tc>
                <a:tc>
                  <a:txBody>
                    <a:bodyPr/>
                    <a:lstStyle/>
                    <a:p>
                      <a:r>
                        <a:rPr lang="en-US" dirty="0"/>
                        <a:t>REST API is a general concept, referring to all APIs that follow REST principles.</a:t>
                      </a:r>
                    </a:p>
                  </a:txBody>
                  <a:tcPr anchor="ctr"/>
                </a:tc>
                <a:tc>
                  <a:txBody>
                    <a:bodyPr/>
                    <a:lstStyle/>
                    <a:p>
                      <a:r>
                        <a:rPr lang="en-US" dirty="0"/>
                        <a:t>RESTful API is a specific type of REST API that fully adheres to REST standards.</a:t>
                      </a:r>
                    </a:p>
                  </a:txBody>
                  <a:tcPr anchor="ctr"/>
                </a:tc>
                <a:extLst>
                  <a:ext uri="{0D108BD9-81ED-4DB2-BD59-A6C34878D82A}">
                    <a16:rowId xmlns:a16="http://schemas.microsoft.com/office/drawing/2014/main" val="1073974900"/>
                  </a:ext>
                </a:extLst>
              </a:tr>
              <a:tr h="1138581">
                <a:tc>
                  <a:txBody>
                    <a:bodyPr/>
                    <a:lstStyle/>
                    <a:p>
                      <a:r>
                        <a:rPr lang="en-US" b="1" dirty="0"/>
                        <a:t>Compliance with REST principles</a:t>
                      </a:r>
                      <a:endParaRPr lang="en-US" dirty="0"/>
                    </a:p>
                  </a:txBody>
                  <a:tcPr anchor="ctr"/>
                </a:tc>
                <a:tc>
                  <a:txBody>
                    <a:bodyPr/>
                    <a:lstStyle/>
                    <a:p>
                      <a:r>
                        <a:rPr lang="en-US" dirty="0"/>
                        <a:t>May not fully adhere to all REST principles, e.g., misuse of HTTP verbs or not resource-based URI.</a:t>
                      </a:r>
                    </a:p>
                  </a:txBody>
                  <a:tcPr anchor="ctr"/>
                </a:tc>
                <a:tc>
                  <a:txBody>
                    <a:bodyPr/>
                    <a:lstStyle/>
                    <a:p>
                      <a:r>
                        <a:rPr lang="en-US" dirty="0"/>
                        <a:t>Fully complies with REST principles, such as proper use of HTTP verbs, clear URIs, stateless.</a:t>
                      </a:r>
                    </a:p>
                  </a:txBody>
                  <a:tcPr anchor="ctr"/>
                </a:tc>
                <a:extLst>
                  <a:ext uri="{0D108BD9-81ED-4DB2-BD59-A6C34878D82A}">
                    <a16:rowId xmlns:a16="http://schemas.microsoft.com/office/drawing/2014/main" val="1352800446"/>
                  </a:ext>
                </a:extLst>
              </a:tr>
              <a:tr h="1138581">
                <a:tc>
                  <a:txBody>
                    <a:bodyPr/>
                    <a:lstStyle/>
                    <a:p>
                      <a:r>
                        <a:rPr lang="en-US" b="1" dirty="0"/>
                        <a:t>Resource Architecture</a:t>
                      </a:r>
                      <a:endParaRPr lang="en-US" dirty="0"/>
                    </a:p>
                  </a:txBody>
                  <a:tcPr anchor="ctr"/>
                </a:tc>
                <a:tc>
                  <a:txBody>
                    <a:bodyPr/>
                    <a:lstStyle/>
                    <a:p>
                      <a:r>
                        <a:rPr lang="en-US" dirty="0"/>
                        <a:t>May lack clear resource organization or not focus on resource usage through URIs.</a:t>
                      </a:r>
                    </a:p>
                  </a:txBody>
                  <a:tcPr anchor="ctr"/>
                </a:tc>
                <a:tc>
                  <a:txBody>
                    <a:bodyPr/>
                    <a:lstStyle/>
                    <a:p>
                      <a:r>
                        <a:rPr lang="en-US" dirty="0"/>
                        <a:t>Everything is based on resources, each URI represents a specific resource.</a:t>
                      </a:r>
                    </a:p>
                  </a:txBody>
                  <a:tcPr anchor="ctr"/>
                </a:tc>
                <a:extLst>
                  <a:ext uri="{0D108BD9-81ED-4DB2-BD59-A6C34878D82A}">
                    <a16:rowId xmlns:a16="http://schemas.microsoft.com/office/drawing/2014/main" val="3524783898"/>
                  </a:ext>
                </a:extLst>
              </a:tr>
              <a:tr h="1138581">
                <a:tc>
                  <a:txBody>
                    <a:bodyPr/>
                    <a:lstStyle/>
                    <a:p>
                      <a:r>
                        <a:rPr lang="en-US" b="1" dirty="0"/>
                        <a:t>HTTP Verbs</a:t>
                      </a:r>
                      <a:endParaRPr lang="en-US" dirty="0"/>
                    </a:p>
                  </a:txBody>
                  <a:tcPr anchor="ctr"/>
                </a:tc>
                <a:tc>
                  <a:txBody>
                    <a:bodyPr/>
                    <a:lstStyle/>
                    <a:p>
                      <a:r>
                        <a:rPr lang="en-US" dirty="0"/>
                        <a:t>May misuse or not fully utilize them (e.g., using only GET or POST for all actions).</a:t>
                      </a:r>
                    </a:p>
                  </a:txBody>
                  <a:tcPr anchor="ctr"/>
                </a:tc>
                <a:tc>
                  <a:txBody>
                    <a:bodyPr/>
                    <a:lstStyle/>
                    <a:p>
                      <a:r>
                        <a:rPr lang="en-US" dirty="0"/>
                        <a:t>Correct use of HTTP verbs (GET, POST, PUT, DELETE, etc.) for actions.</a:t>
                      </a:r>
                    </a:p>
                  </a:txBody>
                  <a:tcPr anchor="ctr"/>
                </a:tc>
                <a:extLst>
                  <a:ext uri="{0D108BD9-81ED-4DB2-BD59-A6C34878D82A}">
                    <a16:rowId xmlns:a16="http://schemas.microsoft.com/office/drawing/2014/main" val="857920006"/>
                  </a:ext>
                </a:extLst>
              </a:tr>
            </a:tbl>
          </a:graphicData>
        </a:graphic>
      </p:graphicFrame>
    </p:spTree>
    <p:extLst>
      <p:ext uri="{BB962C8B-B14F-4D97-AF65-F5344CB8AC3E}">
        <p14:creationId xmlns:p14="http://schemas.microsoft.com/office/powerpoint/2010/main" val="110270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D356-67B8-9A51-DCA1-BA797D522E7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3FEF5C0-CD88-6785-DE49-DA0161206703}"/>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F711B76-0DB6-C357-BC21-70BCF8638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C577DAD6-9B99-282A-453E-D06969ED3DE5}"/>
              </a:ext>
            </a:extLst>
          </p:cNvPr>
          <p:cNvSpPr txBox="1"/>
          <p:nvPr/>
        </p:nvSpPr>
        <p:spPr>
          <a:xfrm>
            <a:off x="171449" y="296852"/>
            <a:ext cx="4798115"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REST API vs RESTful API</a:t>
            </a:r>
            <a:endParaRPr lang="en-US" sz="2400" dirty="0">
              <a:solidFill>
                <a:schemeClr val="bg1"/>
              </a:solidFill>
              <a:latin typeface="Berlin Sans FB Demi" panose="020E0802020502020306" pitchFamily="34" charset="0"/>
            </a:endParaRPr>
          </a:p>
        </p:txBody>
      </p:sp>
      <p:graphicFrame>
        <p:nvGraphicFramePr>
          <p:cNvPr id="2" name="Table 1">
            <a:extLst>
              <a:ext uri="{FF2B5EF4-FFF2-40B4-BE49-F238E27FC236}">
                <a16:creationId xmlns:a16="http://schemas.microsoft.com/office/drawing/2014/main" id="{30C45260-DD90-3398-CDB1-B25106380087}"/>
              </a:ext>
            </a:extLst>
          </p:cNvPr>
          <p:cNvGraphicFramePr>
            <a:graphicFrameLocks noGrp="1"/>
          </p:cNvGraphicFramePr>
          <p:nvPr>
            <p:extLst>
              <p:ext uri="{D42A27DB-BD31-4B8C-83A1-F6EECF244321}">
                <p14:modId xmlns:p14="http://schemas.microsoft.com/office/powerpoint/2010/main" val="2969100330"/>
              </p:ext>
            </p:extLst>
          </p:nvPr>
        </p:nvGraphicFramePr>
        <p:xfrm>
          <a:off x="791817" y="1311966"/>
          <a:ext cx="9998847" cy="4145214"/>
        </p:xfrm>
        <a:graphic>
          <a:graphicData uri="http://schemas.openxmlformats.org/drawingml/2006/table">
            <a:tbl>
              <a:tblPr firstRow="1" bandRow="1">
                <a:tableStyleId>{5C22544A-7EE6-4342-B048-85BDC9FD1C3A}</a:tableStyleId>
              </a:tblPr>
              <a:tblGrid>
                <a:gridCol w="3526244">
                  <a:extLst>
                    <a:ext uri="{9D8B030D-6E8A-4147-A177-3AD203B41FA5}">
                      <a16:colId xmlns:a16="http://schemas.microsoft.com/office/drawing/2014/main" val="1032026306"/>
                    </a:ext>
                  </a:extLst>
                </a:gridCol>
                <a:gridCol w="3526244">
                  <a:extLst>
                    <a:ext uri="{9D8B030D-6E8A-4147-A177-3AD203B41FA5}">
                      <a16:colId xmlns:a16="http://schemas.microsoft.com/office/drawing/2014/main" val="697792164"/>
                    </a:ext>
                  </a:extLst>
                </a:gridCol>
                <a:gridCol w="2946359">
                  <a:extLst>
                    <a:ext uri="{9D8B030D-6E8A-4147-A177-3AD203B41FA5}">
                      <a16:colId xmlns:a16="http://schemas.microsoft.com/office/drawing/2014/main" val="269297365"/>
                    </a:ext>
                  </a:extLst>
                </a:gridCol>
              </a:tblGrid>
              <a:tr h="729471">
                <a:tc>
                  <a:txBody>
                    <a:bodyPr/>
                    <a:lstStyle/>
                    <a:p>
                      <a:r>
                        <a:rPr lang="en-US" dirty="0"/>
                        <a:t>Criteria</a:t>
                      </a:r>
                    </a:p>
                  </a:txBody>
                  <a:tcPr/>
                </a:tc>
                <a:tc>
                  <a:txBody>
                    <a:bodyPr/>
                    <a:lstStyle/>
                    <a:p>
                      <a:r>
                        <a:rPr lang="en-US" b="1" dirty="0"/>
                        <a:t>REST API</a:t>
                      </a:r>
                      <a:endParaRPr lang="en-US" dirty="0"/>
                    </a:p>
                  </a:txBody>
                  <a:tcPr anchor="ctr"/>
                </a:tc>
                <a:tc>
                  <a:txBody>
                    <a:bodyPr/>
                    <a:lstStyle/>
                    <a:p>
                      <a:r>
                        <a:rPr lang="en-US" b="1" dirty="0"/>
                        <a:t>RESTful API</a:t>
                      </a:r>
                      <a:endParaRPr lang="en-US" dirty="0"/>
                    </a:p>
                  </a:txBody>
                  <a:tcPr anchor="ctr"/>
                </a:tc>
                <a:extLst>
                  <a:ext uri="{0D108BD9-81ED-4DB2-BD59-A6C34878D82A}">
                    <a16:rowId xmlns:a16="http://schemas.microsoft.com/office/drawing/2014/main" val="1820839386"/>
                  </a:ext>
                </a:extLst>
              </a:tr>
              <a:tr h="1138581">
                <a:tc>
                  <a:txBody>
                    <a:bodyPr/>
                    <a:lstStyle/>
                    <a:p>
                      <a:r>
                        <a:rPr lang="en-US" b="1" dirty="0"/>
                        <a:t>Stateless</a:t>
                      </a:r>
                      <a:endParaRPr lang="en-US" dirty="0"/>
                    </a:p>
                  </a:txBody>
                  <a:tcPr anchor="ctr"/>
                </a:tc>
                <a:tc>
                  <a:txBody>
                    <a:bodyPr/>
                    <a:lstStyle/>
                    <a:p>
                      <a:r>
                        <a:rPr lang="en-US" dirty="0"/>
                        <a:t>May not be entirely stateless, retaining session state on the server.</a:t>
                      </a:r>
                    </a:p>
                  </a:txBody>
                  <a:tcPr anchor="ctr"/>
                </a:tc>
                <a:tc>
                  <a:txBody>
                    <a:bodyPr/>
                    <a:lstStyle/>
                    <a:p>
                      <a:r>
                        <a:rPr lang="en-US" dirty="0"/>
                        <a:t>Completely stateless, no server-side session state between requests.</a:t>
                      </a:r>
                    </a:p>
                  </a:txBody>
                  <a:tcPr anchor="ctr"/>
                </a:tc>
                <a:extLst>
                  <a:ext uri="{0D108BD9-81ED-4DB2-BD59-A6C34878D82A}">
                    <a16:rowId xmlns:a16="http://schemas.microsoft.com/office/drawing/2014/main" val="1073974900"/>
                  </a:ext>
                </a:extLst>
              </a:tr>
              <a:tr h="1138581">
                <a:tc>
                  <a:txBody>
                    <a:bodyPr/>
                    <a:lstStyle/>
                    <a:p>
                      <a:r>
                        <a:rPr lang="en-US" b="1" dirty="0"/>
                        <a:t>Response Format</a:t>
                      </a:r>
                      <a:endParaRPr lang="en-US" dirty="0"/>
                    </a:p>
                  </a:txBody>
                  <a:tcPr anchor="ctr"/>
                </a:tc>
                <a:tc>
                  <a:txBody>
                    <a:bodyPr/>
                    <a:lstStyle/>
                    <a:p>
                      <a:r>
                        <a:rPr lang="en-US" dirty="0"/>
                        <a:t>May be inconsistent (e.g., returning XML instead of JSON or mixing different data formats).</a:t>
                      </a:r>
                    </a:p>
                  </a:txBody>
                  <a:tcPr anchor="ctr"/>
                </a:tc>
                <a:tc>
                  <a:txBody>
                    <a:bodyPr/>
                    <a:lstStyle/>
                    <a:p>
                      <a:r>
                        <a:rPr lang="en-US" dirty="0"/>
                        <a:t>Typically consistent, using JSON or a predefined specific format.</a:t>
                      </a:r>
                    </a:p>
                  </a:txBody>
                  <a:tcPr anchor="ctr"/>
                </a:tc>
                <a:extLst>
                  <a:ext uri="{0D108BD9-81ED-4DB2-BD59-A6C34878D82A}">
                    <a16:rowId xmlns:a16="http://schemas.microsoft.com/office/drawing/2014/main" val="1352800446"/>
                  </a:ext>
                </a:extLst>
              </a:tr>
              <a:tr h="1138581">
                <a:tc>
                  <a:txBody>
                    <a:bodyPr/>
                    <a:lstStyle/>
                    <a:p>
                      <a:r>
                        <a:rPr lang="en-US" b="1" dirty="0"/>
                        <a:t>Clarity and Standards</a:t>
                      </a:r>
                      <a:endParaRPr lang="en-US" dirty="0"/>
                    </a:p>
                  </a:txBody>
                  <a:tcPr anchor="ctr"/>
                </a:tc>
                <a:tc>
                  <a:txBody>
                    <a:bodyPr/>
                    <a:lstStyle/>
                    <a:p>
                      <a:r>
                        <a:rPr lang="en-US" dirty="0"/>
                        <a:t>May be complex or not user-friendly due to non-compliance with principles.</a:t>
                      </a:r>
                    </a:p>
                  </a:txBody>
                  <a:tcPr anchor="ctr"/>
                </a:tc>
                <a:tc>
                  <a:txBody>
                    <a:bodyPr/>
                    <a:lstStyle/>
                    <a:p>
                      <a:r>
                        <a:rPr lang="en-US" dirty="0"/>
                        <a:t>Very clear, well-organized, and correctly follows REST standards.</a:t>
                      </a:r>
                    </a:p>
                  </a:txBody>
                  <a:tcPr anchor="ctr"/>
                </a:tc>
                <a:extLst>
                  <a:ext uri="{0D108BD9-81ED-4DB2-BD59-A6C34878D82A}">
                    <a16:rowId xmlns:a16="http://schemas.microsoft.com/office/drawing/2014/main" val="3524783898"/>
                  </a:ext>
                </a:extLst>
              </a:tr>
            </a:tbl>
          </a:graphicData>
        </a:graphic>
      </p:graphicFrame>
    </p:spTree>
    <p:extLst>
      <p:ext uri="{BB962C8B-B14F-4D97-AF65-F5344CB8AC3E}">
        <p14:creationId xmlns:p14="http://schemas.microsoft.com/office/powerpoint/2010/main" val="170143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01AD2-6F6B-896D-087E-DECCDFCE1F6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59FF77D-A8A6-27AC-F240-C9F5DB27152C}"/>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67D754A-E189-D601-7471-C45C84810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9A995C56-5F00-9BEC-E0A5-BF947C739BA3}"/>
              </a:ext>
            </a:extLst>
          </p:cNvPr>
          <p:cNvSpPr txBox="1"/>
          <p:nvPr/>
        </p:nvSpPr>
        <p:spPr>
          <a:xfrm>
            <a:off x="171449" y="296852"/>
            <a:ext cx="4798115"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REST API vs RESTful API</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24281B59-1F15-68D2-BEA4-0ABC41C1A470}"/>
              </a:ext>
            </a:extLst>
          </p:cNvPr>
          <p:cNvSpPr txBox="1"/>
          <p:nvPr/>
        </p:nvSpPr>
        <p:spPr>
          <a:xfrm>
            <a:off x="2584174" y="2474843"/>
            <a:ext cx="6562310" cy="1477328"/>
          </a:xfrm>
          <a:prstGeom prst="rect">
            <a:avLst/>
          </a:prstGeom>
          <a:noFill/>
        </p:spPr>
        <p:txBody>
          <a:bodyPr wrap="square">
            <a:spAutoFit/>
          </a:bodyPr>
          <a:lstStyle/>
          <a:p>
            <a:r>
              <a:rPr lang="en-US" b="1" dirty="0"/>
              <a:t>Summary:</a:t>
            </a:r>
          </a:p>
          <a:p>
            <a:pPr>
              <a:buFont typeface="Arial" panose="020B0604020202020204" pitchFamily="34" charset="0"/>
              <a:buChar char="•"/>
            </a:pPr>
            <a:r>
              <a:rPr lang="en-US" b="1" dirty="0"/>
              <a:t>REST API</a:t>
            </a:r>
            <a:r>
              <a:rPr lang="en-US" dirty="0"/>
              <a:t> is a broad term referring to any API that uses REST principles to some extent.</a:t>
            </a:r>
          </a:p>
          <a:p>
            <a:pPr>
              <a:buFont typeface="Arial" panose="020B0604020202020204" pitchFamily="34" charset="0"/>
              <a:buChar char="•"/>
            </a:pPr>
            <a:r>
              <a:rPr lang="en-US" b="1" dirty="0"/>
              <a:t>RESTful API</a:t>
            </a:r>
            <a:r>
              <a:rPr lang="en-US" dirty="0"/>
              <a:t> is a complete API, strictly following REST principles with clear resource design and proper HTTP verb usage.</a:t>
            </a:r>
          </a:p>
        </p:txBody>
      </p:sp>
    </p:spTree>
    <p:extLst>
      <p:ext uri="{BB962C8B-B14F-4D97-AF65-F5344CB8AC3E}">
        <p14:creationId xmlns:p14="http://schemas.microsoft.com/office/powerpoint/2010/main" val="3726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563A-FA39-7B35-5005-02BD33D09E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97AC23-BEEB-3903-828B-718A064EA720}"/>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CAF2F46-07F2-A9D2-384F-FCB10DCD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18B7BB0E-93EE-A13C-EDFA-45F9B15E5EB0}"/>
              </a:ext>
            </a:extLst>
          </p:cNvPr>
          <p:cNvSpPr txBox="1"/>
          <p:nvPr/>
        </p:nvSpPr>
        <p:spPr>
          <a:xfrm>
            <a:off x="171449" y="296852"/>
            <a:ext cx="4798115"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Exercise</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AA7411BF-33A0-9304-965A-5AF5459793EF}"/>
              </a:ext>
            </a:extLst>
          </p:cNvPr>
          <p:cNvSpPr txBox="1"/>
          <p:nvPr/>
        </p:nvSpPr>
        <p:spPr>
          <a:xfrm>
            <a:off x="964096" y="1540565"/>
            <a:ext cx="4934364" cy="923330"/>
          </a:xfrm>
          <a:prstGeom prst="rect">
            <a:avLst/>
          </a:prstGeom>
          <a:noFill/>
        </p:spPr>
        <p:txBody>
          <a:bodyPr wrap="none" rtlCol="0">
            <a:spAutoFit/>
          </a:bodyPr>
          <a:lstStyle/>
          <a:p>
            <a:r>
              <a:rPr lang="en-VN" dirty="0"/>
              <a:t>Create a controller and linking web pages</a:t>
            </a:r>
          </a:p>
          <a:p>
            <a:r>
              <a:rPr lang="en-VN" dirty="0"/>
              <a:t>+ Page Estates (get all estates, search, pagination)</a:t>
            </a:r>
          </a:p>
          <a:p>
            <a:r>
              <a:rPr lang="en-VN" dirty="0"/>
              <a:t>+ Page Estates Details</a:t>
            </a:r>
          </a:p>
        </p:txBody>
      </p:sp>
      <p:sp>
        <p:nvSpPr>
          <p:cNvPr id="3" name="TextBox 2">
            <a:extLst>
              <a:ext uri="{FF2B5EF4-FFF2-40B4-BE49-F238E27FC236}">
                <a16:creationId xmlns:a16="http://schemas.microsoft.com/office/drawing/2014/main" id="{57DC16DD-BEA5-8A8F-BFF5-D973A6896823}"/>
              </a:ext>
            </a:extLst>
          </p:cNvPr>
          <p:cNvSpPr txBox="1"/>
          <p:nvPr/>
        </p:nvSpPr>
        <p:spPr>
          <a:xfrm>
            <a:off x="1063487" y="2902226"/>
            <a:ext cx="1895071" cy="1754326"/>
          </a:xfrm>
          <a:prstGeom prst="rect">
            <a:avLst/>
          </a:prstGeom>
          <a:noFill/>
        </p:spPr>
        <p:txBody>
          <a:bodyPr wrap="none" rtlCol="0">
            <a:spAutoFit/>
          </a:bodyPr>
          <a:lstStyle/>
          <a:p>
            <a:r>
              <a:rPr lang="en-VN" dirty="0"/>
              <a:t>Create api estates</a:t>
            </a:r>
          </a:p>
          <a:p>
            <a:r>
              <a:rPr lang="en-VN" dirty="0"/>
              <a:t>+ Get</a:t>
            </a:r>
          </a:p>
          <a:p>
            <a:r>
              <a:rPr lang="en-VN" dirty="0"/>
              <a:t>+ Post</a:t>
            </a:r>
          </a:p>
          <a:p>
            <a:r>
              <a:rPr lang="en-VN" dirty="0"/>
              <a:t>+ Put</a:t>
            </a:r>
          </a:p>
          <a:p>
            <a:r>
              <a:rPr lang="en-VN" dirty="0"/>
              <a:t>+ Patch</a:t>
            </a:r>
          </a:p>
          <a:p>
            <a:r>
              <a:rPr lang="en-VN" dirty="0"/>
              <a:t>+ Delete</a:t>
            </a:r>
          </a:p>
        </p:txBody>
      </p:sp>
    </p:spTree>
    <p:extLst>
      <p:ext uri="{BB962C8B-B14F-4D97-AF65-F5344CB8AC3E}">
        <p14:creationId xmlns:p14="http://schemas.microsoft.com/office/powerpoint/2010/main" val="597838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5FB67-F3D5-4E42-5723-BBACA80ED84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3CC66CD-6F89-1047-5831-F0A000096B46}"/>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DC292BC-1AF3-B617-DD0E-A2E351052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50B458AE-1BA8-E0C2-49D0-BB49C75539E6}"/>
              </a:ext>
            </a:extLst>
          </p:cNvPr>
          <p:cNvSpPr txBox="1"/>
          <p:nvPr/>
        </p:nvSpPr>
        <p:spPr>
          <a:xfrm>
            <a:off x="171449" y="296852"/>
            <a:ext cx="4798115"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Documents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A71AA466-88CD-4CCC-53A4-93371E51152B}"/>
              </a:ext>
            </a:extLst>
          </p:cNvPr>
          <p:cNvSpPr txBox="1"/>
          <p:nvPr/>
        </p:nvSpPr>
        <p:spPr>
          <a:xfrm>
            <a:off x="964096" y="1540565"/>
            <a:ext cx="7984878" cy="369332"/>
          </a:xfrm>
          <a:prstGeom prst="rect">
            <a:avLst/>
          </a:prstGeom>
          <a:noFill/>
        </p:spPr>
        <p:txBody>
          <a:bodyPr wrap="none" rtlCol="0">
            <a:spAutoFit/>
          </a:bodyPr>
          <a:lstStyle/>
          <a:p>
            <a:r>
              <a:rPr lang="en-US" dirty="0"/>
              <a:t>https://</a:t>
            </a:r>
            <a:r>
              <a:rPr lang="en-US" dirty="0" err="1"/>
              <a:t>www.odoo.com</a:t>
            </a:r>
            <a:r>
              <a:rPr lang="en-US" dirty="0"/>
              <a:t>/documentation/14.0/developer/reference/addons/</a:t>
            </a:r>
            <a:r>
              <a:rPr lang="en-US" dirty="0" err="1"/>
              <a:t>http.html</a:t>
            </a:r>
            <a:endParaRPr lang="en-VN" dirty="0"/>
          </a:p>
        </p:txBody>
      </p:sp>
    </p:spTree>
    <p:extLst>
      <p:ext uri="{BB962C8B-B14F-4D97-AF65-F5344CB8AC3E}">
        <p14:creationId xmlns:p14="http://schemas.microsoft.com/office/powerpoint/2010/main" val="333059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a:extLst>
              <a:ext uri="{FF2B5EF4-FFF2-40B4-BE49-F238E27FC236}">
                <a16:creationId xmlns:a16="http://schemas.microsoft.com/office/drawing/2014/main" id="{F5F586FB-CA77-E429-2784-FB7D5B550086}"/>
              </a:ext>
            </a:extLst>
          </p:cNvPr>
          <p:cNvSpPr/>
          <p:nvPr/>
        </p:nvSpPr>
        <p:spPr>
          <a:xfrm>
            <a:off x="1" y="0"/>
            <a:ext cx="5974080" cy="68961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9667 w 10000"/>
              <a:gd name="connsiteY1" fmla="*/ 11 h 10000"/>
              <a:gd name="connsiteX2" fmla="*/ 10000 w 10000"/>
              <a:gd name="connsiteY2" fmla="*/ 10000 h 10000"/>
              <a:gd name="connsiteX3" fmla="*/ 0 w 10000"/>
              <a:gd name="connsiteY3" fmla="*/ 10000 h 10000"/>
              <a:gd name="connsiteX4" fmla="*/ 0 w 10000"/>
              <a:gd name="connsiteY4" fmla="*/ 0 h 10000"/>
              <a:gd name="connsiteX0" fmla="*/ 0 w 9667"/>
              <a:gd name="connsiteY0" fmla="*/ 0 h 10000"/>
              <a:gd name="connsiteX1" fmla="*/ 9667 w 9667"/>
              <a:gd name="connsiteY1" fmla="*/ 11 h 10000"/>
              <a:gd name="connsiteX2" fmla="*/ 9633 w 9667"/>
              <a:gd name="connsiteY2" fmla="*/ 9978 h 10000"/>
              <a:gd name="connsiteX3" fmla="*/ 0 w 9667"/>
              <a:gd name="connsiteY3" fmla="*/ 10000 h 10000"/>
              <a:gd name="connsiteX4" fmla="*/ 0 w 9667"/>
              <a:gd name="connsiteY4" fmla="*/ 0 h 10000"/>
              <a:gd name="connsiteX0" fmla="*/ 0 w 10207"/>
              <a:gd name="connsiteY0" fmla="*/ 0 h 10000"/>
              <a:gd name="connsiteX1" fmla="*/ 10000 w 10207"/>
              <a:gd name="connsiteY1" fmla="*/ 11 h 10000"/>
              <a:gd name="connsiteX2" fmla="*/ 9965 w 10207"/>
              <a:gd name="connsiteY2" fmla="*/ 9978 h 10000"/>
              <a:gd name="connsiteX3" fmla="*/ 0 w 10207"/>
              <a:gd name="connsiteY3" fmla="*/ 10000 h 10000"/>
              <a:gd name="connsiteX4" fmla="*/ 0 w 10207"/>
              <a:gd name="connsiteY4" fmla="*/ 0 h 10000"/>
              <a:gd name="connsiteX0" fmla="*/ 0 w 10526"/>
              <a:gd name="connsiteY0" fmla="*/ 0 h 10000"/>
              <a:gd name="connsiteX1" fmla="*/ 10000 w 10526"/>
              <a:gd name="connsiteY1" fmla="*/ 11 h 10000"/>
              <a:gd name="connsiteX2" fmla="*/ 9965 w 10526"/>
              <a:gd name="connsiteY2" fmla="*/ 9978 h 10000"/>
              <a:gd name="connsiteX3" fmla="*/ 0 w 10526"/>
              <a:gd name="connsiteY3" fmla="*/ 10000 h 10000"/>
              <a:gd name="connsiteX4" fmla="*/ 0 w 10526"/>
              <a:gd name="connsiteY4" fmla="*/ 0 h 10000"/>
              <a:gd name="connsiteX0" fmla="*/ 0 w 10663"/>
              <a:gd name="connsiteY0" fmla="*/ 0 h 10000"/>
              <a:gd name="connsiteX1" fmla="*/ 10000 w 10663"/>
              <a:gd name="connsiteY1" fmla="*/ 11 h 10000"/>
              <a:gd name="connsiteX2" fmla="*/ 9965 w 10663"/>
              <a:gd name="connsiteY2" fmla="*/ 9978 h 10000"/>
              <a:gd name="connsiteX3" fmla="*/ 0 w 10663"/>
              <a:gd name="connsiteY3" fmla="*/ 10000 h 10000"/>
              <a:gd name="connsiteX4" fmla="*/ 0 w 10663"/>
              <a:gd name="connsiteY4" fmla="*/ 0 h 10000"/>
              <a:gd name="connsiteX0" fmla="*/ 0 w 10748"/>
              <a:gd name="connsiteY0" fmla="*/ 6 h 10006"/>
              <a:gd name="connsiteX1" fmla="*/ 10286 w 10748"/>
              <a:gd name="connsiteY1" fmla="*/ 0 h 10006"/>
              <a:gd name="connsiteX2" fmla="*/ 9965 w 10748"/>
              <a:gd name="connsiteY2" fmla="*/ 9984 h 10006"/>
              <a:gd name="connsiteX3" fmla="*/ 0 w 10748"/>
              <a:gd name="connsiteY3" fmla="*/ 10006 h 10006"/>
              <a:gd name="connsiteX4" fmla="*/ 0 w 10748"/>
              <a:gd name="connsiteY4" fmla="*/ 6 h 10006"/>
              <a:gd name="connsiteX0" fmla="*/ 0 w 10286"/>
              <a:gd name="connsiteY0" fmla="*/ 6 h 10006"/>
              <a:gd name="connsiteX1" fmla="*/ 10286 w 10286"/>
              <a:gd name="connsiteY1" fmla="*/ 0 h 10006"/>
              <a:gd name="connsiteX2" fmla="*/ 8681 w 10286"/>
              <a:gd name="connsiteY2" fmla="*/ 9951 h 10006"/>
              <a:gd name="connsiteX3" fmla="*/ 0 w 10286"/>
              <a:gd name="connsiteY3" fmla="*/ 10006 h 10006"/>
              <a:gd name="connsiteX4" fmla="*/ 0 w 10286"/>
              <a:gd name="connsiteY4" fmla="*/ 6 h 10006"/>
              <a:gd name="connsiteX0" fmla="*/ 0 w 9284"/>
              <a:gd name="connsiteY0" fmla="*/ 0 h 10000"/>
              <a:gd name="connsiteX1" fmla="*/ 8302 w 9284"/>
              <a:gd name="connsiteY1" fmla="*/ 5 h 10000"/>
              <a:gd name="connsiteX2" fmla="*/ 8681 w 9284"/>
              <a:gd name="connsiteY2" fmla="*/ 9945 h 10000"/>
              <a:gd name="connsiteX3" fmla="*/ 0 w 9284"/>
              <a:gd name="connsiteY3" fmla="*/ 10000 h 10000"/>
              <a:gd name="connsiteX4" fmla="*/ 0 w 9284"/>
              <a:gd name="connsiteY4" fmla="*/ 0 h 10000"/>
              <a:gd name="connsiteX0" fmla="*/ 0 w 10008"/>
              <a:gd name="connsiteY0" fmla="*/ 0 h 10000"/>
              <a:gd name="connsiteX1" fmla="*/ 8980 w 10008"/>
              <a:gd name="connsiteY1" fmla="*/ 5 h 10000"/>
              <a:gd name="connsiteX2" fmla="*/ 9350 w 10008"/>
              <a:gd name="connsiteY2" fmla="*/ 9945 h 10000"/>
              <a:gd name="connsiteX3" fmla="*/ 0 w 10008"/>
              <a:gd name="connsiteY3" fmla="*/ 10000 h 10000"/>
              <a:gd name="connsiteX4" fmla="*/ 0 w 10008"/>
              <a:gd name="connsiteY4" fmla="*/ 0 h 10000"/>
              <a:gd name="connsiteX0" fmla="*/ 0 w 10051"/>
              <a:gd name="connsiteY0" fmla="*/ 0 h 10000"/>
              <a:gd name="connsiteX1" fmla="*/ 8980 w 10051"/>
              <a:gd name="connsiteY1" fmla="*/ 5 h 10000"/>
              <a:gd name="connsiteX2" fmla="*/ 9350 w 10051"/>
              <a:gd name="connsiteY2" fmla="*/ 9945 h 10000"/>
              <a:gd name="connsiteX3" fmla="*/ 0 w 10051"/>
              <a:gd name="connsiteY3" fmla="*/ 10000 h 10000"/>
              <a:gd name="connsiteX4" fmla="*/ 0 w 10051"/>
              <a:gd name="connsiteY4" fmla="*/ 0 h 10000"/>
              <a:gd name="connsiteX0" fmla="*/ 0 w 10036"/>
              <a:gd name="connsiteY0" fmla="*/ 0 h 10000"/>
              <a:gd name="connsiteX1" fmla="*/ 8980 w 10036"/>
              <a:gd name="connsiteY1" fmla="*/ 5 h 10000"/>
              <a:gd name="connsiteX2" fmla="*/ 9350 w 10036"/>
              <a:gd name="connsiteY2" fmla="*/ 9945 h 10000"/>
              <a:gd name="connsiteX3" fmla="*/ 0 w 10036"/>
              <a:gd name="connsiteY3" fmla="*/ 10000 h 10000"/>
              <a:gd name="connsiteX4" fmla="*/ 0 w 1003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a:moveTo>
                  <a:pt x="0" y="0"/>
                </a:moveTo>
                <a:lnTo>
                  <a:pt x="8980" y="5"/>
                </a:lnTo>
                <a:cubicBezTo>
                  <a:pt x="9121" y="6116"/>
                  <a:pt x="11028" y="951"/>
                  <a:pt x="9350" y="9945"/>
                </a:cubicBezTo>
                <a:lnTo>
                  <a:pt x="0" y="10000"/>
                </a:ln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Berlin Sans FB Demi" panose="020E0802020502020306" pitchFamily="34" charset="0"/>
              </a:rPr>
              <a:t>Section 3</a:t>
            </a:r>
            <a:endParaRPr lang="en-US" sz="4800" dirty="0">
              <a:latin typeface="Berlin Sans FB Demi" panose="020E0802020502020306" pitchFamily="34" charset="0"/>
            </a:endParaRPr>
          </a:p>
        </p:txBody>
      </p:sp>
      <p:pic>
        <p:nvPicPr>
          <p:cNvPr id="13" name="Picture 12">
            <a:extLst>
              <a:ext uri="{FF2B5EF4-FFF2-40B4-BE49-F238E27FC236}">
                <a16:creationId xmlns:a16="http://schemas.microsoft.com/office/drawing/2014/main" id="{8578CDDE-E9F2-FD57-5277-57E82AD4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2759" y="6440202"/>
            <a:ext cx="871131" cy="311118"/>
          </a:xfrm>
          <a:prstGeom prst="rect">
            <a:avLst/>
          </a:prstGeom>
        </p:spPr>
      </p:pic>
      <p:sp>
        <p:nvSpPr>
          <p:cNvPr id="14" name="TextBox 13">
            <a:extLst>
              <a:ext uri="{FF2B5EF4-FFF2-40B4-BE49-F238E27FC236}">
                <a16:creationId xmlns:a16="http://schemas.microsoft.com/office/drawing/2014/main" id="{DAB69475-7DAD-AB01-D8DE-8C32521042D3}"/>
              </a:ext>
            </a:extLst>
          </p:cNvPr>
          <p:cNvSpPr txBox="1"/>
          <p:nvPr/>
        </p:nvSpPr>
        <p:spPr>
          <a:xfrm>
            <a:off x="6573609" y="3013501"/>
            <a:ext cx="4514850" cy="830997"/>
          </a:xfrm>
          <a:prstGeom prst="rect">
            <a:avLst/>
          </a:prstGeom>
          <a:noFill/>
        </p:spPr>
        <p:txBody>
          <a:bodyPr wrap="square" rtlCol="0">
            <a:spAutoFit/>
          </a:bodyPr>
          <a:lstStyle/>
          <a:p>
            <a:pPr marL="285750" indent="-285750">
              <a:buFont typeface="Wingdings" panose="05000000000000000000" pitchFamily="2" charset="2"/>
              <a:buChar char="Ø"/>
            </a:pPr>
            <a:r>
              <a:rPr lang="en-GB" sz="2400" dirty="0">
                <a:latin typeface="Berlin Sans FB Demi" panose="020E0802020502020306" pitchFamily="34" charset="0"/>
              </a:rPr>
              <a:t>Controllers</a:t>
            </a:r>
          </a:p>
          <a:p>
            <a:pPr marL="285750" indent="-285750">
              <a:buFont typeface="Wingdings" panose="05000000000000000000" pitchFamily="2" charset="2"/>
              <a:buChar char="Ø"/>
            </a:pPr>
            <a:r>
              <a:rPr lang="en-GB" sz="2400" dirty="0">
                <a:latin typeface="Berlin Sans FB Demi" panose="020E0802020502020306" pitchFamily="34" charset="0"/>
              </a:rPr>
              <a:t>API</a:t>
            </a:r>
          </a:p>
        </p:txBody>
      </p:sp>
    </p:spTree>
    <p:extLst>
      <p:ext uri="{BB962C8B-B14F-4D97-AF65-F5344CB8AC3E}">
        <p14:creationId xmlns:p14="http://schemas.microsoft.com/office/powerpoint/2010/main" val="7268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What is Controllers ?</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1648EF4C-5817-A553-B015-2B98CCBD8358}"/>
              </a:ext>
            </a:extLst>
          </p:cNvPr>
          <p:cNvSpPr txBox="1"/>
          <p:nvPr/>
        </p:nvSpPr>
        <p:spPr>
          <a:xfrm>
            <a:off x="322339" y="1987533"/>
            <a:ext cx="565023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Controllers are used to configure the frontend modules. These frontend modules come integrated with the backend modules. For example, if we needs to bring the product details to the website, we can’t use the functionality of ‘Models’ in Odoo.</a:t>
            </a:r>
          </a:p>
          <a:p>
            <a:pPr marL="285750" indent="-285750">
              <a:buFont typeface="Arial" panose="020B0604020202020204" pitchFamily="34" charset="0"/>
              <a:buChar char="•"/>
            </a:pPr>
            <a:r>
              <a:rPr lang="en-US" dirty="0">
                <a:latin typeface="Berlin Sans FB" panose="020E0602020502020306" pitchFamily="34" charset="0"/>
              </a:rPr>
              <a:t>By using controllers, we can easily define the link between any URL and the webpages.</a:t>
            </a:r>
          </a:p>
          <a:p>
            <a:pPr marL="285750" indent="-285750">
              <a:buFont typeface="Arial" panose="020B0604020202020204" pitchFamily="34" charset="0"/>
              <a:buChar char="•"/>
            </a:pPr>
            <a:r>
              <a:rPr lang="en-US" dirty="0">
                <a:latin typeface="Berlin Sans FB" panose="020E0602020502020306" pitchFamily="34" charset="0"/>
              </a:rPr>
              <a:t>Controllers are also responsible fetching the data from database and display in the view according to the record rules, decide which action need to done on clicking a menu item, etc.</a:t>
            </a:r>
          </a:p>
        </p:txBody>
      </p:sp>
    </p:spTree>
    <p:extLst>
      <p:ext uri="{BB962C8B-B14F-4D97-AF65-F5344CB8AC3E}">
        <p14:creationId xmlns:p14="http://schemas.microsoft.com/office/powerpoint/2010/main" val="8745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4166282"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Basic Controller Structure</a:t>
            </a:r>
            <a:endParaRPr lang="en-US" sz="2400" dirty="0">
              <a:solidFill>
                <a:schemeClr val="bg1"/>
              </a:solidFill>
              <a:latin typeface="Berlin Sans FB Demi" panose="020E0802020502020306" pitchFamily="34" charset="0"/>
            </a:endParaRPr>
          </a:p>
        </p:txBody>
      </p:sp>
      <p:pic>
        <p:nvPicPr>
          <p:cNvPr id="6" name="Picture 5" descr="A screenshot of a black box&#10;&#10;Description automatically generated">
            <a:extLst>
              <a:ext uri="{FF2B5EF4-FFF2-40B4-BE49-F238E27FC236}">
                <a16:creationId xmlns:a16="http://schemas.microsoft.com/office/drawing/2014/main" id="{15EFFE7C-FE95-76BD-C040-C8D40CB84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94" y="2067109"/>
            <a:ext cx="4654365" cy="1361891"/>
          </a:xfrm>
          <a:prstGeom prst="rect">
            <a:avLst/>
          </a:prstGeom>
        </p:spPr>
      </p:pic>
      <p:pic>
        <p:nvPicPr>
          <p:cNvPr id="9" name="Picture 8" descr="A black screen with white text&#10;&#10;Description automatically generated">
            <a:extLst>
              <a:ext uri="{FF2B5EF4-FFF2-40B4-BE49-F238E27FC236}">
                <a16:creationId xmlns:a16="http://schemas.microsoft.com/office/drawing/2014/main" id="{8A8D57ED-D71A-D37A-8C08-438D688E3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556" y="2067108"/>
            <a:ext cx="5908863" cy="1361891"/>
          </a:xfrm>
          <a:prstGeom prst="rect">
            <a:avLst/>
          </a:prstGeom>
        </p:spPr>
      </p:pic>
    </p:spTree>
    <p:extLst>
      <p:ext uri="{BB962C8B-B14F-4D97-AF65-F5344CB8AC3E}">
        <p14:creationId xmlns:p14="http://schemas.microsoft.com/office/powerpoint/2010/main" val="19420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03046-3DD4-D89E-F239-786623AD3A6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1292875-EA4D-EB02-ACF1-66437F4709B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C63486-9E7A-3AFA-F6BD-EDF5B96A9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2EE456D8-A299-ABEF-8CC5-2031FC2785E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Controller Parameters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094C28BE-1C72-6321-CF54-94BD35F8BF9D}"/>
              </a:ext>
            </a:extLst>
          </p:cNvPr>
          <p:cNvSpPr txBox="1"/>
          <p:nvPr/>
        </p:nvSpPr>
        <p:spPr>
          <a:xfrm>
            <a:off x="57843" y="1405562"/>
            <a:ext cx="6985304"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erlin Sans FB" panose="020E0602020502020306" pitchFamily="34" charset="0"/>
              </a:rPr>
              <a:t>Import Libraries </a:t>
            </a:r>
            <a:r>
              <a:rPr lang="en-US" dirty="0">
                <a:latin typeface="Berlin Sans FB" panose="020E0602020502020306" pitchFamily="34" charset="0"/>
              </a:rPr>
              <a:t>(Http, request, </a:t>
            </a:r>
            <a:r>
              <a:rPr lang="en-US" dirty="0" err="1">
                <a:latin typeface="Berlin Sans FB" panose="020E0602020502020306" pitchFamily="34" charset="0"/>
              </a:rPr>
              <a:t>etc</a:t>
            </a:r>
            <a:r>
              <a:rPr lang="en-US" dirty="0">
                <a:latin typeface="Berlin Sans FB" panose="020E0602020502020306" pitchFamily="34" charset="0"/>
              </a:rPr>
              <a:t>…)</a:t>
            </a:r>
          </a:p>
          <a:p>
            <a:pPr marL="285750" indent="-285750">
              <a:buFont typeface="Arial" panose="020B0604020202020204" pitchFamily="34" charset="0"/>
              <a:buChar char="•"/>
            </a:pPr>
            <a:r>
              <a:rPr lang="en-US" b="1" dirty="0">
                <a:latin typeface="Berlin Sans FB" panose="020E0602020502020306" pitchFamily="34" charset="0"/>
              </a:rPr>
              <a:t>@</a:t>
            </a:r>
            <a:r>
              <a:rPr lang="en-US" b="1" dirty="0" err="1">
                <a:latin typeface="Berlin Sans FB" panose="020E0602020502020306" pitchFamily="34" charset="0"/>
              </a:rPr>
              <a:t>http.route</a:t>
            </a:r>
            <a:r>
              <a:rPr lang="en-US" b="1" dirty="0">
                <a:latin typeface="Berlin Sans FB" panose="020E0602020502020306" pitchFamily="34" charset="0"/>
              </a:rPr>
              <a:t> </a:t>
            </a:r>
            <a:r>
              <a:rPr lang="en-US" dirty="0">
                <a:latin typeface="Berlin Sans FB" panose="020E0602020502020306" pitchFamily="34" charset="0"/>
              </a:rPr>
              <a:t>is a decorator used for the routing </a:t>
            </a:r>
            <a:r>
              <a:rPr lang="en-US" dirty="0" err="1">
                <a:latin typeface="Berlin Sans FB" panose="020E0602020502020306" pitchFamily="34" charset="0"/>
              </a:rPr>
              <a:t>purepose</a:t>
            </a:r>
            <a:r>
              <a:rPr lang="en-US" dirty="0">
                <a:latin typeface="Berlin Sans FB" panose="020E0602020502020306" pitchFamily="34" charset="0"/>
              </a:rPr>
              <a:t> or it allows to navigate to specific pages. Also, this helps to link given URL to a specific webpage.</a:t>
            </a:r>
          </a:p>
          <a:p>
            <a:pPr marL="285750" indent="-285750">
              <a:buFont typeface="Arial" panose="020B0604020202020204" pitchFamily="34" charset="0"/>
              <a:buChar char="•"/>
            </a:pPr>
            <a:r>
              <a:rPr lang="en-US" b="1" dirty="0">
                <a:latin typeface="Berlin Sans FB" panose="020E0602020502020306" pitchFamily="34" charset="0"/>
              </a:rPr>
              <a:t>/</a:t>
            </a:r>
            <a:r>
              <a:rPr lang="en-US" b="1" dirty="0" err="1">
                <a:latin typeface="Berlin Sans FB" panose="020E0602020502020306" pitchFamily="34" charset="0"/>
              </a:rPr>
              <a:t>url</a:t>
            </a:r>
            <a:r>
              <a:rPr lang="en-US" dirty="0">
                <a:latin typeface="Berlin Sans FB" panose="020E0602020502020306" pitchFamily="34" charset="0"/>
              </a:rPr>
              <a:t>: </a:t>
            </a:r>
            <a:r>
              <a:rPr lang="en-US" dirty="0" err="1">
                <a:latin typeface="Berlin Sans FB" panose="020E0602020502020306" pitchFamily="34" charset="0"/>
              </a:rPr>
              <a:t>Url</a:t>
            </a:r>
            <a:r>
              <a:rPr lang="en-US" dirty="0">
                <a:latin typeface="Berlin Sans FB" panose="020E0602020502020306" pitchFamily="34" charset="0"/>
              </a:rPr>
              <a:t> of the controller</a:t>
            </a:r>
          </a:p>
          <a:p>
            <a:pPr marL="285750" indent="-285750">
              <a:buFont typeface="Arial" panose="020B0604020202020204" pitchFamily="34" charset="0"/>
              <a:buChar char="•"/>
            </a:pPr>
            <a:r>
              <a:rPr lang="en-US" b="1" dirty="0">
                <a:latin typeface="Berlin Sans FB" panose="020E0602020502020306" pitchFamily="34" charset="0"/>
              </a:rPr>
              <a:t>type: </a:t>
            </a:r>
            <a:r>
              <a:rPr lang="en-US" dirty="0">
                <a:latin typeface="Berlin Sans FB" panose="020E0602020502020306" pitchFamily="34" charset="0"/>
              </a:rPr>
              <a:t>Specify the type of request. It can be ‘http’ or ‘</a:t>
            </a:r>
            <a:r>
              <a:rPr lang="en-US" dirty="0" err="1">
                <a:latin typeface="Berlin Sans FB" panose="020E0602020502020306" pitchFamily="34" charset="0"/>
              </a:rPr>
              <a:t>json</a:t>
            </a:r>
            <a:r>
              <a:rPr lang="en-US" dirty="0">
                <a:latin typeface="Berlin Sans FB" panose="020E0602020502020306" pitchFamily="34" charset="0"/>
              </a:rPr>
              <a:t>’ requests.</a:t>
            </a:r>
            <a:endParaRPr lang="en-US" b="1" dirty="0">
              <a:latin typeface="Berlin Sans FB" panose="020E0602020502020306" pitchFamily="34" charset="0"/>
            </a:endParaRPr>
          </a:p>
          <a:p>
            <a:pPr marL="285750" indent="-285750">
              <a:buFont typeface="Arial" panose="020B0604020202020204" pitchFamily="34" charset="0"/>
              <a:buChar char="•"/>
            </a:pPr>
            <a:r>
              <a:rPr lang="en-US" b="1" dirty="0">
                <a:latin typeface="Berlin Sans FB" panose="020E0602020502020306" pitchFamily="34" charset="0"/>
              </a:rPr>
              <a:t>auth: </a:t>
            </a:r>
            <a:r>
              <a:rPr lang="en-US" dirty="0">
                <a:latin typeface="Berlin Sans FB" panose="020E0602020502020306" pitchFamily="34" charset="0"/>
              </a:rPr>
              <a:t>Define who can access this URL or can view the webpage related to this link.</a:t>
            </a:r>
            <a:endParaRPr lang="en-US" b="1" dirty="0">
              <a:latin typeface="Berlin Sans FB" panose="020E0602020502020306" pitchFamily="34" charset="0"/>
            </a:endParaRPr>
          </a:p>
          <a:p>
            <a:pPr marL="285750" indent="-285750">
              <a:buFont typeface="Arial" panose="020B0604020202020204" pitchFamily="34" charset="0"/>
              <a:buChar char="•"/>
            </a:pPr>
            <a:r>
              <a:rPr lang="en-US" b="1" dirty="0">
                <a:latin typeface="Berlin Sans FB" panose="020E0602020502020306" pitchFamily="34" charset="0"/>
              </a:rPr>
              <a:t>website=True: </a:t>
            </a:r>
            <a:r>
              <a:rPr lang="en-US" dirty="0">
                <a:latin typeface="Berlin Sans FB" panose="020E0602020502020306" pitchFamily="34" charset="0"/>
              </a:rPr>
              <a:t>Here we are mentioning that this controller is linked to a webpage</a:t>
            </a:r>
            <a:endParaRPr lang="en-US" b="1" dirty="0">
              <a:latin typeface="Berlin Sans FB" panose="020E0602020502020306" pitchFamily="34" charset="0"/>
            </a:endParaRPr>
          </a:p>
          <a:p>
            <a:pPr marL="285750" indent="-285750">
              <a:buFont typeface="Arial" panose="020B0604020202020204" pitchFamily="34" charset="0"/>
              <a:buChar char="•"/>
            </a:pPr>
            <a:r>
              <a:rPr lang="en-US" b="1" dirty="0">
                <a:latin typeface="Berlin Sans FB" panose="020E0602020502020306" pitchFamily="34" charset="0"/>
              </a:rPr>
              <a:t>methods: </a:t>
            </a:r>
            <a:r>
              <a:rPr lang="en-US" dirty="0">
                <a:latin typeface="Berlin Sans FB" panose="020E0602020502020306" pitchFamily="34" charset="0"/>
              </a:rPr>
              <a:t>A sequence of http methods this route applies to. It not specified, all methods are allowed (</a:t>
            </a:r>
            <a:r>
              <a:rPr lang="en-US" dirty="0" err="1">
                <a:latin typeface="Berlin Sans FB" panose="020E0602020502020306" pitchFamily="34" charset="0"/>
              </a:rPr>
              <a:t>eg</a:t>
            </a:r>
            <a:r>
              <a:rPr lang="en-US" dirty="0">
                <a:latin typeface="Berlin Sans FB" panose="020E0602020502020306" pitchFamily="34" charset="0"/>
              </a:rPr>
              <a:t>: methods=[‘GET’, ‘POST’])</a:t>
            </a:r>
            <a:endParaRPr lang="en-US" b="1" dirty="0">
              <a:latin typeface="Berlin Sans FB" panose="020E0602020502020306" pitchFamily="34" charset="0"/>
            </a:endParaRPr>
          </a:p>
          <a:p>
            <a:pPr marL="285750" indent="-285750">
              <a:buFont typeface="Arial" panose="020B0604020202020204" pitchFamily="34" charset="0"/>
              <a:buChar char="•"/>
            </a:pPr>
            <a:r>
              <a:rPr lang="en-US" b="1" dirty="0" err="1">
                <a:latin typeface="Berlin Sans FB" panose="020E0602020502020306" pitchFamily="34" charset="0"/>
              </a:rPr>
              <a:t>cors</a:t>
            </a:r>
            <a:r>
              <a:rPr lang="en-US" b="1" dirty="0">
                <a:latin typeface="Berlin Sans FB" panose="020E0602020502020306" pitchFamily="34" charset="0"/>
              </a:rPr>
              <a:t>: </a:t>
            </a:r>
            <a:r>
              <a:rPr lang="en-US" dirty="0">
                <a:latin typeface="Berlin Sans FB" panose="020E0602020502020306" pitchFamily="34" charset="0"/>
              </a:rPr>
              <a:t>Cross Origin Resource Sharing – allows access to resources from other domains (</a:t>
            </a:r>
            <a:r>
              <a:rPr lang="en-US" dirty="0" err="1">
                <a:latin typeface="Berlin Sans FB" panose="020E0602020502020306" pitchFamily="34" charset="0"/>
              </a:rPr>
              <a:t>Eg</a:t>
            </a:r>
            <a:r>
              <a:rPr lang="en-US" dirty="0">
                <a:latin typeface="Berlin Sans FB" panose="020E0602020502020306" pitchFamily="34" charset="0"/>
              </a:rPr>
              <a:t>: </a:t>
            </a:r>
            <a:r>
              <a:rPr lang="en-US" dirty="0" err="1">
                <a:latin typeface="Berlin Sans FB" panose="020E0602020502020306" pitchFamily="34" charset="0"/>
              </a:rPr>
              <a:t>cors</a:t>
            </a:r>
            <a:r>
              <a:rPr lang="en-US" dirty="0">
                <a:latin typeface="Berlin Sans FB" panose="020E0602020502020306" pitchFamily="34" charset="0"/>
              </a:rPr>
              <a:t>=“*”)</a:t>
            </a:r>
            <a:endParaRPr lang="en-US" b="1" dirty="0">
              <a:latin typeface="Berlin Sans FB" panose="020E0602020502020306" pitchFamily="34" charset="0"/>
            </a:endParaRPr>
          </a:p>
          <a:p>
            <a:pPr marL="285750" indent="-285750">
              <a:buFont typeface="Arial" panose="020B0604020202020204" pitchFamily="34" charset="0"/>
              <a:buChar char="•"/>
            </a:pPr>
            <a:r>
              <a:rPr lang="en-US" b="1" dirty="0" err="1">
                <a:latin typeface="Berlin Sans FB" panose="020E0602020502020306" pitchFamily="34" charset="0"/>
              </a:rPr>
              <a:t>csrf</a:t>
            </a:r>
            <a:r>
              <a:rPr lang="en-US" b="1" dirty="0">
                <a:latin typeface="Berlin Sans FB" panose="020E0602020502020306" pitchFamily="34" charset="0"/>
              </a:rPr>
              <a:t>: </a:t>
            </a:r>
            <a:r>
              <a:rPr lang="en-US" dirty="0">
                <a:latin typeface="Berlin Sans FB" panose="020E0602020502020306" pitchFamily="34" charset="0"/>
              </a:rPr>
              <a:t>Whether CSRF protection should be enabled for the route, default True</a:t>
            </a:r>
          </a:p>
        </p:txBody>
      </p:sp>
      <p:pic>
        <p:nvPicPr>
          <p:cNvPr id="8" name="Picture 7" descr="A computer screen with text&#10;&#10;Description automatically generated">
            <a:extLst>
              <a:ext uri="{FF2B5EF4-FFF2-40B4-BE49-F238E27FC236}">
                <a16:creationId xmlns:a16="http://schemas.microsoft.com/office/drawing/2014/main" id="{6CEF0FB4-E9D7-C4A9-D52B-97FA9A06F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758" y="2667629"/>
            <a:ext cx="4389361" cy="577745"/>
          </a:xfrm>
          <a:prstGeom prst="rect">
            <a:avLst/>
          </a:prstGeom>
        </p:spPr>
      </p:pic>
    </p:spTree>
    <p:extLst>
      <p:ext uri="{BB962C8B-B14F-4D97-AF65-F5344CB8AC3E}">
        <p14:creationId xmlns:p14="http://schemas.microsoft.com/office/powerpoint/2010/main" val="20210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0E8A7-2C2C-B734-A0E0-FE37DFD7623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C50D00A-18C2-3389-3E49-5F56D0E1CD6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F514150-6031-99EA-7AD0-19280600F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49A6C428-5EF4-BF8D-4B63-88BFBDA44E13}"/>
              </a:ext>
            </a:extLst>
          </p:cNvPr>
          <p:cNvSpPr txBox="1"/>
          <p:nvPr/>
        </p:nvSpPr>
        <p:spPr>
          <a:xfrm>
            <a:off x="171450" y="296852"/>
            <a:ext cx="5564332"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Authentication types in controllers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2A186530-8B0B-0C98-80A4-2C0501867E07}"/>
              </a:ext>
            </a:extLst>
          </p:cNvPr>
          <p:cNvSpPr txBox="1"/>
          <p:nvPr/>
        </p:nvSpPr>
        <p:spPr>
          <a:xfrm>
            <a:off x="140970" y="2690336"/>
            <a:ext cx="565023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public</a:t>
            </a:r>
            <a:r>
              <a:rPr lang="en-US" dirty="0"/>
              <a:t>: Anyone can access the URL and view the webpage. There are no access restrictions.</a:t>
            </a:r>
          </a:p>
          <a:p>
            <a:pPr marL="285750" indent="-285750">
              <a:buFont typeface="Arial" panose="020B0604020202020204" pitchFamily="34" charset="0"/>
              <a:buChar char="•"/>
            </a:pPr>
            <a:r>
              <a:rPr lang="en-US" b="1" dirty="0"/>
              <a:t>user</a:t>
            </a:r>
            <a:r>
              <a:rPr lang="en-US" dirty="0"/>
              <a:t>: Only logged in users can access the URL and view the contents of the webpage.</a:t>
            </a:r>
            <a:endParaRPr lang="en-US" dirty="0">
              <a:latin typeface="Berlin Sans FB" panose="020E0602020502020306" pitchFamily="34" charset="0"/>
            </a:endParaRPr>
          </a:p>
          <a:p>
            <a:pPr marL="285750" indent="-285750">
              <a:buFont typeface="Arial" panose="020B0604020202020204" pitchFamily="34" charset="0"/>
              <a:buChar char="•"/>
            </a:pPr>
            <a:r>
              <a:rPr lang="en-US" b="1" dirty="0"/>
              <a:t>none</a:t>
            </a:r>
            <a:r>
              <a:rPr lang="en-US" dirty="0"/>
              <a:t>: It is always active and mainly used by the authentication module, </a:t>
            </a:r>
            <a:r>
              <a:rPr lang="en-US" dirty="0" err="1"/>
              <a:t>requesty</a:t>
            </a:r>
            <a:r>
              <a:rPr lang="en-US" dirty="0"/>
              <a:t> is not bound to a database.</a:t>
            </a:r>
            <a:endParaRPr lang="en-US" dirty="0">
              <a:latin typeface="Berlin Sans FB" panose="020E0602020502020306" pitchFamily="34" charset="0"/>
            </a:endParaRPr>
          </a:p>
          <a:p>
            <a:endParaRPr lang="en-US" dirty="0">
              <a:latin typeface="Berlin Sans FB" panose="020E0602020502020306" pitchFamily="34" charset="0"/>
            </a:endParaRPr>
          </a:p>
        </p:txBody>
      </p:sp>
    </p:spTree>
    <p:extLst>
      <p:ext uri="{BB962C8B-B14F-4D97-AF65-F5344CB8AC3E}">
        <p14:creationId xmlns:p14="http://schemas.microsoft.com/office/powerpoint/2010/main" val="24419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1824-06BA-234F-E1EF-B0A44D9C4C1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F362724-665D-0976-3847-288A12AE9B62}"/>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CE1EE55-9FCA-FA93-027F-AE2988F15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10995069-8E25-F162-BB84-E79B13028F73}"/>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Rest</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442E78DA-C5C7-C0D1-5745-00904428CD59}"/>
              </a:ext>
            </a:extLst>
          </p:cNvPr>
          <p:cNvSpPr txBox="1"/>
          <p:nvPr/>
        </p:nvSpPr>
        <p:spPr>
          <a:xfrm>
            <a:off x="140970" y="2690336"/>
            <a:ext cx="565023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REST</a:t>
            </a:r>
            <a:r>
              <a:rPr lang="en-US" dirty="0"/>
              <a:t> (</a:t>
            </a:r>
            <a:r>
              <a:rPr lang="en-US" b="1" dirty="0"/>
              <a:t>Representational State Transfer</a:t>
            </a:r>
            <a:r>
              <a:rPr lang="en-US" dirty="0"/>
              <a:t>) is an architectural style for designing APIs introduced by Roy Fielding. It aims to create lightweight, simple, and easy-to-use web services. REST is based on core principles to ensure the consistency, usability, and scalability of APIs.</a:t>
            </a:r>
            <a:endParaRPr lang="en-US" dirty="0">
              <a:latin typeface="Berlin Sans FB" panose="020E0602020502020306" pitchFamily="34" charset="0"/>
            </a:endParaRPr>
          </a:p>
        </p:txBody>
      </p:sp>
    </p:spTree>
    <p:extLst>
      <p:ext uri="{BB962C8B-B14F-4D97-AF65-F5344CB8AC3E}">
        <p14:creationId xmlns:p14="http://schemas.microsoft.com/office/powerpoint/2010/main" val="254845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3F4A7474-E00B-92A6-7C5A-429ED2C9768D}"/>
              </a:ext>
            </a:extLst>
          </p:cNvPr>
          <p:cNvSpPr txBox="1"/>
          <p:nvPr/>
        </p:nvSpPr>
        <p:spPr>
          <a:xfrm>
            <a:off x="377687" y="1769165"/>
            <a:ext cx="10432664" cy="2862322"/>
          </a:xfrm>
          <a:prstGeom prst="rect">
            <a:avLst/>
          </a:prstGeom>
          <a:noFill/>
        </p:spPr>
        <p:txBody>
          <a:bodyPr wrap="none" rtlCol="0">
            <a:spAutoFit/>
          </a:bodyPr>
          <a:lstStyle/>
          <a:p>
            <a:r>
              <a:rPr lang="en-US" b="1" dirty="0"/>
              <a:t>1. Client-Server Model</a:t>
            </a:r>
          </a:p>
          <a:p>
            <a:pPr>
              <a:buFont typeface="Arial" panose="020B0604020202020204" pitchFamily="34" charset="0"/>
              <a:buChar char="•"/>
            </a:pPr>
            <a:r>
              <a:rPr lang="en-US" b="1" dirty="0"/>
              <a:t>Meaning:</a:t>
            </a:r>
            <a:br>
              <a:rPr lang="en-US" dirty="0"/>
            </a:br>
            <a:r>
              <a:rPr lang="en-US" dirty="0"/>
              <a:t>REST separates the responsibilities between the </a:t>
            </a:r>
            <a:r>
              <a:rPr lang="en-US" b="1" dirty="0"/>
              <a:t>client</a:t>
            </a:r>
            <a:r>
              <a:rPr lang="en-US" dirty="0"/>
              <a:t> (user interface) and the </a:t>
            </a:r>
            <a:r>
              <a:rPr lang="en-US" b="1" dirty="0"/>
              <a:t>server</a:t>
            </a:r>
            <a:r>
              <a:rPr lang="en-US" dirty="0"/>
              <a:t> (data management).</a:t>
            </a:r>
          </a:p>
          <a:p>
            <a:pPr marL="742950" lvl="1" indent="-285750">
              <a:buFont typeface="Arial" panose="020B0604020202020204" pitchFamily="34" charset="0"/>
              <a:buChar char="•"/>
            </a:pPr>
            <a:r>
              <a:rPr lang="en-US" dirty="0"/>
              <a:t>The client handles requests and displays information.</a:t>
            </a:r>
          </a:p>
          <a:p>
            <a:pPr marL="742950" lvl="1" indent="-285750">
              <a:buFont typeface="Arial" panose="020B0604020202020204" pitchFamily="34" charset="0"/>
              <a:buChar char="•"/>
            </a:pPr>
            <a:r>
              <a:rPr lang="en-US" dirty="0"/>
              <a:t>The server processes requests and returns data.</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Each component can be scaled independently.</a:t>
            </a:r>
          </a:p>
          <a:p>
            <a:pPr marL="742950" lvl="1" indent="-285750">
              <a:buFont typeface="Arial" panose="020B0604020202020204" pitchFamily="34" charset="0"/>
              <a:buChar char="•"/>
            </a:pPr>
            <a:r>
              <a:rPr lang="en-US" dirty="0"/>
              <a:t>Changes in server logic or user interface do not affect the other side.</a:t>
            </a:r>
          </a:p>
          <a:p>
            <a:endParaRPr lang="en-US" b="1" dirty="0"/>
          </a:p>
          <a:p>
            <a:endParaRPr lang="en-VN" dirty="0"/>
          </a:p>
        </p:txBody>
      </p:sp>
    </p:spTree>
    <p:extLst>
      <p:ext uri="{BB962C8B-B14F-4D97-AF65-F5344CB8AC3E}">
        <p14:creationId xmlns:p14="http://schemas.microsoft.com/office/powerpoint/2010/main" val="307985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34A81-4437-8673-0E0B-864B563F81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05110F6-77E7-18C3-D516-A2A671DB2F53}"/>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33EA3B0-9BD9-4F42-2AA2-C43698C0F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EF508C19-ED0C-E98A-1ECD-30BE5B70603B}"/>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Principles of REST</a:t>
            </a:r>
            <a:endParaRPr lang="en-US" sz="24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0253720C-21A6-B7FA-68A2-6D2DEA515D5E}"/>
              </a:ext>
            </a:extLst>
          </p:cNvPr>
          <p:cNvSpPr txBox="1"/>
          <p:nvPr/>
        </p:nvSpPr>
        <p:spPr>
          <a:xfrm>
            <a:off x="377687" y="1769165"/>
            <a:ext cx="11022496" cy="3416320"/>
          </a:xfrm>
          <a:prstGeom prst="rect">
            <a:avLst/>
          </a:prstGeom>
          <a:noFill/>
        </p:spPr>
        <p:txBody>
          <a:bodyPr wrap="square" rtlCol="0">
            <a:spAutoFit/>
          </a:bodyPr>
          <a:lstStyle/>
          <a:p>
            <a:r>
              <a:rPr lang="en-US" b="1" dirty="0"/>
              <a:t>2. Stateless</a:t>
            </a:r>
          </a:p>
          <a:p>
            <a:pPr>
              <a:buFont typeface="Arial" panose="020B0604020202020204" pitchFamily="34" charset="0"/>
              <a:buChar char="•"/>
            </a:pPr>
            <a:r>
              <a:rPr lang="en-US" b="1" dirty="0"/>
              <a:t>Meaning:</a:t>
            </a:r>
            <a:br>
              <a:rPr lang="en-US" dirty="0"/>
            </a:br>
            <a:r>
              <a:rPr lang="en-US" dirty="0"/>
              <a:t>Every client request must contain all the information necessary for the server to process it, without relying on the server to store the client’s state between requests.</a:t>
            </a:r>
          </a:p>
          <a:p>
            <a:pPr>
              <a:buFont typeface="Arial" panose="020B0604020202020204" pitchFamily="34" charset="0"/>
              <a:buChar char="•"/>
            </a:pPr>
            <a:r>
              <a:rPr lang="en-US" b="1" dirty="0"/>
              <a:t>Example:</a:t>
            </a:r>
            <a:br>
              <a:rPr lang="en-US" dirty="0"/>
            </a:br>
            <a:r>
              <a:rPr lang="en-US" dirty="0"/>
              <a:t>When sending an API request, the client must include all necessary details such as </a:t>
            </a:r>
            <a:r>
              <a:rPr lang="en-US" b="1" dirty="0"/>
              <a:t>authentication tokens</a:t>
            </a:r>
            <a:r>
              <a:rPr lang="en-US" dirty="0"/>
              <a:t>, </a:t>
            </a:r>
            <a:r>
              <a:rPr lang="en-US" b="1" dirty="0"/>
              <a:t>resource IDs</a:t>
            </a:r>
            <a:r>
              <a:rPr lang="en-US" dirty="0"/>
              <a:t>, or </a:t>
            </a:r>
            <a:r>
              <a:rPr lang="en-US" b="1" dirty="0"/>
              <a:t>required parameters</a:t>
            </a:r>
            <a:r>
              <a:rPr lang="en-US" dirty="0"/>
              <a:t>. The server does not store previous session states.</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Simplifies design.</a:t>
            </a:r>
          </a:p>
          <a:p>
            <a:pPr marL="742950" lvl="1" indent="-285750">
              <a:buFont typeface="Arial" panose="020B0604020202020204" pitchFamily="34" charset="0"/>
              <a:buChar char="•"/>
            </a:pPr>
            <a:r>
              <a:rPr lang="en-US" dirty="0"/>
              <a:t>Easier scalability since the server does not maintain session state.</a:t>
            </a:r>
          </a:p>
          <a:p>
            <a:endParaRPr lang="en-US" b="1" dirty="0"/>
          </a:p>
          <a:p>
            <a:endParaRPr lang="en-VN" dirty="0"/>
          </a:p>
        </p:txBody>
      </p:sp>
    </p:spTree>
    <p:extLst>
      <p:ext uri="{BB962C8B-B14F-4D97-AF65-F5344CB8AC3E}">
        <p14:creationId xmlns:p14="http://schemas.microsoft.com/office/powerpoint/2010/main" val="341955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Berlin Sans FB"/>
        <a:ea typeface=""/>
        <a:cs typeface=""/>
      </a:majorFont>
      <a:minorFont>
        <a:latin typeface="Berlin Sans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1392</Words>
  <Application>Microsoft Macintosh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Berlin Sans FB</vt:lpstr>
      <vt:lpstr>Berlin Sans FB Demi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 Huynh</dc:creator>
  <cp:lastModifiedBy>Phu Huynh</cp:lastModifiedBy>
  <cp:revision>47</cp:revision>
  <dcterms:created xsi:type="dcterms:W3CDTF">2024-10-28T16:32:19Z</dcterms:created>
  <dcterms:modified xsi:type="dcterms:W3CDTF">2024-11-20T02:09:34Z</dcterms:modified>
</cp:coreProperties>
</file>