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32399288" cy="43200638"/>
  <p:notesSz cx="6858000" cy="9144000"/>
  <p:defaultTextStyle>
    <a:defPPr>
      <a:defRPr lang="it-IT"/>
    </a:defPPr>
    <a:lvl1pPr marL="0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108144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216290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324434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432579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540723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648867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757013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865157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3"/>
    <p:restoredTop sz="94617"/>
  </p:normalViewPr>
  <p:slideViewPr>
    <p:cSldViewPr snapToGrid="0" snapToObjects="1">
      <p:cViewPr>
        <p:scale>
          <a:sx n="26" d="100"/>
          <a:sy n="26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49A2-50A4-A947-A20F-08D5FCCD2D46}" type="datetimeFigureOut">
              <a:rPr lang="it-IT" smtClean="0"/>
              <a:t>19/09/18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3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12"/>
          <p:cNvSpPr/>
          <p:nvPr/>
        </p:nvSpPr>
        <p:spPr>
          <a:xfrm>
            <a:off x="307842" y="14111886"/>
            <a:ext cx="15840000" cy="16226600"/>
          </a:xfrm>
          <a:prstGeom prst="roundRect">
            <a:avLst>
              <a:gd name="adj" fmla="val 515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55"/>
              </a:spcAft>
            </a:pPr>
            <a:r>
              <a:rPr lang="en-US" altLang="zh-CN" sz="72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7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 Introduction</a:t>
            </a:r>
          </a:p>
          <a:p>
            <a:pPr algn="just"/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Optical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interconnects can enable significantly increased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bandwidth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density, low power consumption, and low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latency.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ptical </a:t>
            </a:r>
            <a:r>
              <a:rPr lang="en-US" altLang="zh-CN" sz="44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NoCs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can overcome many of the most serious on-chip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communication issues.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However,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wavelength-selective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silicon photonic devices such as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micro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resonators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suffer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from temperature-dependent wavelength shifts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just"/>
            <a:endParaRPr lang="en-US" altLang="zh-CN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altLang="zh-CN" sz="4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altLang="zh-CN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altLang="zh-CN" sz="4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Fig.1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Simplified model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microresonator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endParaRPr lang="en-US" altLang="zh-CN" sz="36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zh-CN" alt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 order to mitigate thermal effects,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many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research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proposed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many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levels,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such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OS-based workload migration,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hermal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tuning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device-level solution,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some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efforts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from system-level 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perspe-ctives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Adaptive routing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another way to improve the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re-liability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of optical </a:t>
            </a:r>
            <a:r>
              <a:rPr lang="en-US" altLang="zh-CN" sz="44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NoCs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in presence of temperature 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vari-ations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4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zh-CN" alt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propose a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learning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based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thermal-aware routing algorithm to find optimal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paths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with the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minimum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optical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loss.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4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5455"/>
              </a:spcAft>
            </a:pPr>
            <a:r>
              <a:rPr lang="zh-CN" altLang="en-US" sz="4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48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endParaRPr lang="en-US" altLang="zh-CN" sz="48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-52158" y="111620"/>
            <a:ext cx="3240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Learning-Based Thermal-Sensitive Routing for </a:t>
            </a:r>
            <a:endParaRPr lang="en-US" sz="8000" b="1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8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Power </a:t>
            </a:r>
            <a:r>
              <a:rPr lang="en-US" sz="8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Optimization of Optical </a:t>
            </a:r>
            <a:r>
              <a:rPr lang="en-US" sz="80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NoCs</a:t>
            </a:r>
            <a:endParaRPr lang="en-US" sz="8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3307" y="2523893"/>
            <a:ext cx="3240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err="1" smtClean="0">
                <a:latin typeface="Times New Roman" charset="0"/>
                <a:ea typeface="Times New Roman" charset="0"/>
                <a:cs typeface="Times New Roman" charset="0"/>
              </a:rPr>
              <a:t>Yaoyao</a:t>
            </a:r>
            <a:r>
              <a:rPr lang="zh-CN" altLang="en-US" sz="4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800" b="1" dirty="0" smtClean="0">
                <a:latin typeface="Times New Roman" charset="0"/>
                <a:ea typeface="Times New Roman" charset="0"/>
                <a:cs typeface="Times New Roman" charset="0"/>
              </a:rPr>
              <a:t>Ye</a:t>
            </a:r>
            <a:r>
              <a:rPr lang="en-US" sz="4800" b="1" baseline="30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4800" b="1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4800" b="1" dirty="0" err="1" smtClean="0">
                <a:latin typeface="Times New Roman" charset="0"/>
                <a:ea typeface="Times New Roman" charset="0"/>
                <a:cs typeface="Times New Roman" charset="0"/>
              </a:rPr>
              <a:t>Zhe</a:t>
            </a:r>
            <a:r>
              <a:rPr lang="zh-CN" altLang="en-US" sz="4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800" b="1" dirty="0" smtClean="0">
                <a:latin typeface="Times New Roman" charset="0"/>
                <a:ea typeface="Times New Roman" charset="0"/>
                <a:cs typeface="Times New Roman" charset="0"/>
              </a:rPr>
              <a:t>Zhang</a:t>
            </a:r>
            <a:r>
              <a:rPr lang="en-US" sz="4800" b="1" baseline="30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4800" b="1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4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800" b="1" dirty="0" err="1" smtClean="0">
                <a:latin typeface="Times New Roman" charset="0"/>
                <a:ea typeface="Times New Roman" charset="0"/>
                <a:cs typeface="Times New Roman" charset="0"/>
              </a:rPr>
              <a:t>Renjie</a:t>
            </a:r>
            <a:r>
              <a:rPr lang="zh-CN" altLang="en-US" sz="4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800" b="1" dirty="0" smtClean="0">
                <a:latin typeface="Times New Roman" charset="0"/>
                <a:ea typeface="Times New Roman" charset="0"/>
                <a:cs typeface="Times New Roman" charset="0"/>
              </a:rPr>
              <a:t>Yao</a:t>
            </a:r>
            <a:r>
              <a:rPr lang="en-US" altLang="zh-CN" sz="4800" b="1" baseline="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4800" b="1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4800" b="1" dirty="0" err="1" smtClean="0">
                <a:latin typeface="Times New Roman" charset="0"/>
                <a:ea typeface="Times New Roman" charset="0"/>
                <a:cs typeface="Times New Roman" charset="0"/>
              </a:rPr>
              <a:t>Weichen</a:t>
            </a:r>
            <a:r>
              <a:rPr lang="zh-CN" altLang="en-US" sz="4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800" b="1" dirty="0" smtClean="0">
                <a:latin typeface="Times New Roman" charset="0"/>
                <a:ea typeface="Times New Roman" charset="0"/>
                <a:cs typeface="Times New Roman" charset="0"/>
              </a:rPr>
              <a:t>Liu</a:t>
            </a:r>
            <a:r>
              <a:rPr lang="en-US" altLang="zh-CN" sz="4800" b="1" baseline="30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4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4400" baseline="30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Shanghai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Jiao Tong University, Shanghai 200240, P. R. China.</a:t>
            </a:r>
          </a:p>
          <a:p>
            <a:pPr algn="ctr"/>
            <a:r>
              <a:rPr lang="en-US" altLang="zh-CN" sz="4400" baseline="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Nanyang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Technological University,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Singapore</a:t>
            </a:r>
          </a:p>
          <a:p>
            <a:pPr algn="ctr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Contact </a:t>
            </a:r>
            <a:r>
              <a:rPr lang="en-US" altLang="zh-CN" sz="4400" dirty="0" err="1" smtClean="0">
                <a:latin typeface="Times New Roman" charset="0"/>
                <a:ea typeface="Times New Roman" charset="0"/>
                <a:cs typeface="Times New Roman" charset="0"/>
              </a:rPr>
              <a:t>yeyaoyao@sjtu.com.cn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307842" y="5399547"/>
            <a:ext cx="15840000" cy="8194533"/>
          </a:xfrm>
          <a:prstGeom prst="roundRect">
            <a:avLst>
              <a:gd name="adj" fmla="val 515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71600" indent="-1371600" algn="ctr">
              <a:spcAft>
                <a:spcPts val="1855"/>
              </a:spcAft>
              <a:buAutoNum type="arabicPeriod"/>
            </a:pPr>
            <a:r>
              <a:rPr lang="en-US" altLang="zh-CN" sz="7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Abstract</a:t>
            </a:r>
          </a:p>
          <a:p>
            <a:pPr algn="just">
              <a:spcAft>
                <a:spcPts val="5455"/>
              </a:spcAft>
            </a:pPr>
            <a:r>
              <a:rPr lang="zh-CN" altLang="en-US" sz="48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ilicon </a:t>
            </a:r>
            <a:r>
              <a:rPr 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photonic devices used in optical </a:t>
            </a:r>
            <a:r>
              <a:rPr lang="en-US" sz="44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NoCs</a:t>
            </a:r>
            <a:r>
              <a:rPr 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suffer from significant thermal-induced optical power loss</a:t>
            </a:r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propose a learning-based thermal-aware routing algorithm to find optimal shortest paths with the minimum estimated thermal-induced optical power loss according to runtime on-chip temperature distributions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Network simulations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show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that the learning-based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routing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 is able to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find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 optimal path with the minimum estimated thermal-induced optical power loss for every communication pair.</a:t>
            </a:r>
            <a:endParaRPr lang="en-US" sz="4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tangolo arrotondato 16"/>
              <p:cNvSpPr/>
              <p:nvPr/>
            </p:nvSpPr>
            <p:spPr>
              <a:xfrm>
                <a:off x="307842" y="30693006"/>
                <a:ext cx="15840000" cy="12004608"/>
              </a:xfrm>
              <a:prstGeom prst="roundRect">
                <a:avLst>
                  <a:gd name="adj" fmla="val 5156"/>
                </a:avLst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855"/>
                  </a:spcAft>
                </a:pPr>
                <a:r>
                  <a:rPr lang="en-US" sz="7273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3. </a:t>
                </a:r>
                <a:r>
                  <a:rPr lang="en-US" altLang="zh-CN" sz="7273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Thermal</a:t>
                </a:r>
                <a:r>
                  <a:rPr lang="zh-CN" altLang="en-US" sz="7273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7273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induced</a:t>
                </a:r>
                <a:r>
                  <a:rPr lang="zh-CN" altLang="en-US" sz="7273" b="1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7273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optical</a:t>
                </a:r>
                <a:r>
                  <a:rPr lang="zh-CN" altLang="en-US" sz="7273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7273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loss</a:t>
                </a:r>
              </a:p>
              <a:p>
                <a:pPr algn="just"/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hermo-optic </a:t>
                </a:r>
                <a:r>
                  <a:rPr 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effect will cause changes in the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device characteristics.</a:t>
                </a:r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he </a:t>
                </a:r>
                <a:r>
                  <a:rPr 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resonant wavelength of a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single-micro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resonator basic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optical </a:t>
                </a:r>
                <a:r>
                  <a:rPr 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switching element shifts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linearly </a:t>
                </a:r>
                <a:r>
                  <a:rPr 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with temperature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as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equation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(1).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en-US" altLang="zh-CN" sz="44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zh-CN" altLang="en-US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                    </m:t>
                    </m:r>
                    <m:r>
                      <a:rPr lang="en-US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</m:e>
                      <m:sub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zh-CN" altLang="en-US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𝑻</m:t>
                    </m:r>
                    <m:r>
                      <a:rPr lang="zh-CN" altLang="en-US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zh-CN" altLang="en-US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                    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(1)</a:t>
                </a:r>
              </a:p>
              <a:p>
                <a:pPr algn="just"/>
                <a:r>
                  <a:rPr 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Temperature variations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will </a:t>
                </a:r>
                <a:r>
                  <a:rPr 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result in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wave-length </a:t>
                </a:r>
                <a:r>
                  <a:rPr 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mismatches between the laser wavelength and the resonant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wavelengths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As shown in Equation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(2),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wavelength mismatch results in additional optical power loss (in dB) in switching. 2δ is the 3-dB bandwidth of the basic optical switching element,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𝒌</m:t>
                        </m:r>
                      </m:e>
                      <m:sup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 the fraction of power coupling between the waveguide and the ring,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𝒌</m:t>
                        </m:r>
                      </m:e>
                      <m:sub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</m:sub>
                      <m:sup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power loss per round-trip of the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ring.</a:t>
                </a:r>
              </a:p>
              <a:p>
                <a:pPr algn="just">
                  <a:spcAft>
                    <a:spcPts val="5455"/>
                  </a:spcAft>
                </a:pPr>
                <a14:m>
                  <m:oMath xmlns:m="http://schemas.openxmlformats.org/officeDocument/2006/math">
                    <m:r>
                      <a:rPr lang="zh-CN" altLang="en-US" sz="4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                     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𝟏𝟎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𝒍𝒐𝒈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sSup>
                      <m:sSupPr>
                        <m:ctrlP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altLang="zh-CN" sz="44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44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p>
                                    <m: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44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𝒑</m:t>
                                    </m:r>
                                  </m:sub>
                                  <m:sup>
                                    <m: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44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p>
                                    <m:r>
                                      <a:rPr lang="en-US" altLang="zh-CN" sz="4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p>
                    </m:sSup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∙(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f>
                      <m:fPr>
                        <m:ctrlPr>
                          <a:rPr lang="mr-IN" altLang="zh-CN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zh-CN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44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4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44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𝑽𝑪𝑺𝑬𝑳</m:t>
                                </m:r>
                              </m:sub>
                            </m:sSub>
                            <m:r>
                              <a:rPr lang="en-US" altLang="zh-CN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zh-CN" altLang="en-US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zh-CN" altLang="en-US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  <m:r>
                              <a:rPr lang="en-US" altLang="zh-CN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mr-IN" altLang="zh-CN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mr-IN" altLang="zh-CN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𝜹</m:t>
                            </m:r>
                          </m:e>
                          <m:sup>
                            <m:r>
                              <a:rPr lang="en-US" altLang="zh-CN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(2)</a:t>
                </a:r>
                <a:endParaRPr lang="en-US" sz="4400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Rettangolo arrotondat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2" y="30693006"/>
                <a:ext cx="15840000" cy="12004608"/>
              </a:xfrm>
              <a:prstGeom prst="roundRect">
                <a:avLst>
                  <a:gd name="adj" fmla="val 5156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tangolo arrotondato 17"/>
          <p:cNvSpPr/>
          <p:nvPr/>
        </p:nvSpPr>
        <p:spPr>
          <a:xfrm>
            <a:off x="16455628" y="21092441"/>
            <a:ext cx="15480000" cy="15265845"/>
          </a:xfrm>
          <a:prstGeom prst="roundRect">
            <a:avLst>
              <a:gd name="adj" fmla="val 515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55"/>
              </a:spcAft>
            </a:pPr>
            <a:r>
              <a:rPr lang="en-US" sz="72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5. </a:t>
            </a:r>
            <a:r>
              <a:rPr lang="en-US" sz="7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7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imulation</a:t>
            </a:r>
            <a:r>
              <a:rPr lang="en-US" sz="7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7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lang="zh-CN" altLang="en-US" sz="7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72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zh-CN" altLang="en-US" sz="7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7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comparisons</a:t>
            </a:r>
            <a:endParaRPr lang="en-US" altLang="zh-CN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developed a </a:t>
            </a:r>
            <a:r>
              <a:rPr lang="en-US" altLang="zh-CN" sz="44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SystemC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-based </a:t>
            </a:r>
            <a:endParaRPr lang="en-US" altLang="zh-CN" sz="4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cycle-accurate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network 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simul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</a:p>
          <a:p>
            <a:pPr algn="just"/>
            <a:r>
              <a:rPr lang="en-US" altLang="zh-CN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ator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a 3D 8x8x2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torus-based </a:t>
            </a:r>
          </a:p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optical </a:t>
            </a:r>
            <a:r>
              <a:rPr lang="en-US" altLang="zh-CN" sz="44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NoC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with the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proposed</a:t>
            </a:r>
          </a:p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learning-based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routing 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</a:p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hm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show the 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conver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</a:p>
          <a:p>
            <a:pPr algn="just"/>
            <a:r>
              <a:rPr lang="en-US" altLang="zh-CN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gence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of the proposed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learning</a:t>
            </a:r>
          </a:p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based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thermal-aware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at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ig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3.</a:t>
            </a:r>
          </a:p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Second,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fig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shows the comparisons of the normalized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worst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case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thermal-induced optical energy efficiency among all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packets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 each real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application.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Fig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shows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that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loss distribution is shifted to the low-loss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regions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by using the proposed learning-based thermal-aware routing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just"/>
            <a:endParaRPr lang="en-US" altLang="zh-CN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altLang="zh-CN" sz="4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altLang="zh-CN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altLang="zh-CN" sz="4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altLang="zh-CN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altLang="zh-CN" sz="36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err="1" smtClean="0">
                <a:latin typeface="Times New Roman" charset="0"/>
                <a:ea typeface="Times New Roman" charset="0"/>
                <a:cs typeface="Times New Roman" charset="0"/>
              </a:rPr>
              <a:t>algofigrithm</a:t>
            </a:r>
            <a:r>
              <a:rPr lang="zh-CN" altLang="en-US" sz="4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Fig</a:t>
            </a:r>
            <a:r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</a:rPr>
              <a:t>3.</a:t>
            </a:r>
          </a:p>
          <a:p>
            <a:pPr algn="just"/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endParaRPr lang="en-US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tangolo arrotondato 19"/>
              <p:cNvSpPr/>
              <p:nvPr/>
            </p:nvSpPr>
            <p:spPr>
              <a:xfrm>
                <a:off x="16455627" y="5443089"/>
                <a:ext cx="15480000" cy="15283312"/>
              </a:xfrm>
              <a:prstGeom prst="roundRect">
                <a:avLst>
                  <a:gd name="adj" fmla="val 5156"/>
                </a:avLst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855"/>
                  </a:spcAft>
                </a:pPr>
                <a:r>
                  <a:rPr lang="en-US" altLang="zh-CN" sz="72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</a:t>
                </a:r>
                <a:r>
                  <a:rPr lang="en-US" sz="72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 </a:t>
                </a:r>
                <a:r>
                  <a:rPr lang="en-US" altLang="zh-CN" sz="7200" b="1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</a:t>
                </a:r>
                <a:r>
                  <a:rPr lang="en-US" altLang="zh-CN" sz="72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earning-based</a:t>
                </a:r>
                <a:r>
                  <a:rPr lang="zh-CN" altLang="en-US" sz="72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72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routing</a:t>
                </a:r>
                <a:r>
                  <a:rPr lang="zh-CN" altLang="en-US" sz="72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72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algorithm</a:t>
                </a:r>
              </a:p>
              <a:p>
                <a:pPr algn="just"/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L-values represent the estimated thermal- induced optical power loss of alternative paths. Each node learns the state of the network by receiving L-values from neighboring nodes. Each node in the optical </a:t>
                </a:r>
                <a:r>
                  <a:rPr lang="en-US" sz="4400" b="1" dirty="0" err="1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NoC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keeps an L-table which stores L-values.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Fig2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shows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pocket sets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up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packet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went by the node x and is currently at node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y,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 a packet to be sent from the source node s to the destination node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d.</a:t>
                </a:r>
              </a:p>
              <a:p>
                <a:pPr algn="just"/>
                <a:endParaRPr lang="en-US" sz="44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endParaRPr lang="en-US" sz="44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endParaRPr lang="en-US" sz="44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endParaRPr lang="en-US" sz="4400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endParaRPr lang="en-US" sz="44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endParaRPr lang="en-US" sz="44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endParaRPr lang="en-US" altLang="zh-CN" sz="44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altLang="zh-CN" sz="3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Fig.</a:t>
                </a:r>
                <a:r>
                  <a:rPr lang="zh-CN" altLang="en-US" sz="3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zh-CN" altLang="en-US" sz="3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 example of the proposed learning-based routing</a:t>
                </a:r>
              </a:p>
              <a:p>
                <a:pPr algn="just"/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Each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node learns the state of the network by receiving L-values from neighboring nodes</a:t>
                </a:r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with</a:t>
                </a:r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equation</a:t>
                </a:r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(3)</a:t>
                </a:r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</a:t>
                </a:r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(4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).</a:t>
                </a:r>
                <a:endParaRPr lang="en-US" sz="44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zh-CN" altLang="en-US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                              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𝑳</m:t>
                        </m:r>
                      </m:e>
                      <m:sub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𝒛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𝒅</m:t>
                        </m:r>
                      </m:e>
                    </m:d>
                    <m:r>
                      <a:rPr lang="en-US" altLang="zh-CN" sz="4400" b="1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func>
                      <m:funcPr>
                        <m:ctrlPr>
                          <a:rPr lang="mr-IN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zh-CN" sz="44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𝒏</m:t>
                            </m:r>
                            <m: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𝒚</m:t>
                            </m:r>
                            <m: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𝒅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            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3)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zh-CN" altLang="en-US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                             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𝑳</m:t>
                        </m:r>
                      </m:e>
                      <m:sub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𝒚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𝒅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e>
                      <m:sub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𝒎𝒊𝒏</m:t>
                        </m:r>
                      </m:sub>
                    </m:sSub>
                    <m:r>
                      <a:rPr lang="en-US" altLang="zh-CN" sz="4400" b="1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𝑳</m:t>
                        </m:r>
                      </m:e>
                      <m:sub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𝒛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𝒅</m:t>
                        </m:r>
                      </m:e>
                    </m:d>
                    <m:r>
                      <a:rPr lang="en-US" altLang="zh-CN" sz="4400" b="1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zh-CN" altLang="en-US" sz="4400" b="1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𝒍</m:t>
                        </m:r>
                      </m:e>
                      <m:sub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            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(4)</a:t>
                </a:r>
              </a:p>
              <a:p>
                <a:pPr algn="just"/>
                <a:endParaRPr lang="en-US" sz="4400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20" name="Rettangolo arrotondat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627" y="5443089"/>
                <a:ext cx="15480000" cy="15283312"/>
              </a:xfrm>
              <a:prstGeom prst="roundRect">
                <a:avLst>
                  <a:gd name="adj" fmla="val 5156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tangolo arrotondato 23"/>
          <p:cNvSpPr/>
          <p:nvPr/>
        </p:nvSpPr>
        <p:spPr>
          <a:xfrm>
            <a:off x="16455627" y="36724326"/>
            <a:ext cx="15480000" cy="5973288"/>
          </a:xfrm>
          <a:prstGeom prst="roundRect">
            <a:avLst>
              <a:gd name="adj" fmla="val 515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55"/>
              </a:spcAft>
            </a:pPr>
            <a:r>
              <a:rPr lang="en-US" sz="7273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8. </a:t>
            </a:r>
            <a:r>
              <a:rPr lang="en-US" sz="7273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</a:p>
          <a:p>
            <a:pPr algn="just">
              <a:spcAft>
                <a:spcPts val="1855"/>
              </a:spcAft>
            </a:pP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 </a:t>
            </a:r>
            <a:r>
              <a:rPr 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proposed a learning-based thermal-aware routing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ithm</a:t>
            </a:r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 find optimal </a:t>
            </a:r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paths</a:t>
            </a:r>
            <a:r>
              <a:rPr 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 Simulation results show that </a:t>
            </a:r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average </a:t>
            </a:r>
            <a:r>
              <a:rPr 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thermal-induced </a:t>
            </a:r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energy </a:t>
            </a:r>
            <a:r>
              <a:rPr 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consumption is </a:t>
            </a:r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reduced </a:t>
            </a:r>
            <a:r>
              <a:rPr 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by 76.1% 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worst-case thermal-induced energy 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cons-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umption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is reduced by 33.8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%</a:t>
            </a:r>
            <a:r>
              <a:rPr lang="zh-CN" alt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 </a:t>
            </a:r>
            <a:r>
              <a:rPr lang="en-US" sz="4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compared to the XYZ routing. </a:t>
            </a:r>
            <a:endParaRPr lang="en-US" sz="4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23" y="20116799"/>
            <a:ext cx="7298856" cy="26825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43" y="12148457"/>
            <a:ext cx="5037929" cy="46719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48" y="22799380"/>
            <a:ext cx="6848991" cy="47942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652828" y="27431769"/>
            <a:ext cx="184731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228" y="31802418"/>
            <a:ext cx="6943472" cy="387677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970" y="31764419"/>
            <a:ext cx="7054161" cy="3938573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7063358" y="35340977"/>
            <a:ext cx="636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Fig.4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worst-case thermal-induced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optical </a:t>
            </a:r>
          </a:p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energy efficiency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under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real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719448" y="35410480"/>
            <a:ext cx="636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Fig.5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loss distribution of the SATELL 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223" y="103930"/>
            <a:ext cx="4779216" cy="4780919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323630" y="1461999"/>
            <a:ext cx="5310693" cy="17025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7273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NOCS</a:t>
            </a:r>
            <a:r>
              <a:rPr kumimoji="1" lang="zh-CN" altLang="en-US" sz="7273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7273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2018</a:t>
            </a:r>
            <a:endParaRPr kumimoji="1" lang="zh-CN" altLang="en-US" sz="7273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/>
      </a:spPr>
      <a:bodyPr rot="0" spcFirstLastPara="0" vertOverflow="overflow" horzOverflow="overflow" vert="horz" wrap="square" lIns="654552" tIns="654552" rIns="654552" bIns="654552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Aft>
            <a:spcPts val="5455"/>
          </a:spcAft>
          <a:defRPr sz="7273" b="1" dirty="0">
            <a:solidFill>
              <a:srgbClr val="FF0000"/>
            </a:solidFill>
            <a:latin typeface="Times New Roman" charset="0"/>
            <a:ea typeface="Times New Roman" charset="0"/>
            <a:cs typeface="Times New Roman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575</Words>
  <Application>Microsoft Macintosh PowerPoint</Application>
  <PresentationFormat>自定义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Times New Roman</vt:lpstr>
      <vt:lpstr>宋体</vt:lpstr>
      <vt:lpstr>Arial</vt:lpstr>
      <vt:lpstr>Tema di Office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/>
  <cp:keywords/>
  <dc:description/>
  <cp:lastModifiedBy>Microsoft Office 用户</cp:lastModifiedBy>
  <cp:revision>47</cp:revision>
  <cp:lastPrinted>2017-11-20T14:06:19Z</cp:lastPrinted>
  <dcterms:created xsi:type="dcterms:W3CDTF">2017-11-20T12:34:18Z</dcterms:created>
  <dcterms:modified xsi:type="dcterms:W3CDTF">2018-09-19T17:33:46Z</dcterms:modified>
  <cp:category/>
</cp:coreProperties>
</file>