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308" r:id="rId2"/>
    <p:sldId id="352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</p:sldIdLst>
  <p:sldSz cx="12192000" cy="6858000"/>
  <p:notesSz cx="6858000" cy="9144000"/>
  <p:embeddedFontLst>
    <p:embeddedFont>
      <p:font typeface="Wingdings 2" panose="05020102010507070707" pitchFamily="18" charset="2"/>
      <p:regular r:id="rId51"/>
    </p:embeddedFont>
    <p:embeddedFont>
      <p:font typeface="Shruti" panose="020B0604020202020204" charset="0"/>
      <p:regular r:id="rId52"/>
      <p:bold r:id="rId53"/>
    </p:embeddedFont>
    <p:embeddedFont>
      <p:font typeface="Roboto Condensed Light" panose="02000000000000000000" pitchFamily="2" charset="0"/>
      <p:regular r:id="rId54"/>
      <p: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Wingdings 3" panose="05040102010807070707" pitchFamily="18" charset="2"/>
      <p:regular r:id="rId60"/>
    </p:embeddedFont>
    <p:embeddedFont>
      <p:font typeface="Roboto Condensed" panose="02000000000000000000" pitchFamily="2" charset="0"/>
      <p:regular r:id="rId61"/>
      <p:bold r:id="rId62"/>
      <p:italic r:id="rId63"/>
      <p:boldItalic r:id="rId64"/>
    </p:embeddedFont>
    <p:embeddedFont>
      <p:font typeface="Segoe UI Black" panose="020B0A02040204020203" pitchFamily="34" charset="0"/>
      <p:bold r:id="rId65"/>
      <p:boldItalic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6alFzozaGhTDLzGzZWw9Q==" hashData="+oosWoTbq9O3xPkL3bNsXSoJkX/3lCxyIrO1TQ6gqyPrIF3XwAzXlciW3scC37j3LB6gVotiCY/grmtLfbKn+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65" d="100"/>
          <a:sy n="65" d="100"/>
        </p:scale>
        <p:origin x="10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01 –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2101CS304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Java Script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Arjun</a:t>
            </a:r>
            <a:r>
              <a:rPr lang="en-IN" dirty="0" smtClean="0"/>
              <a:t> V. </a:t>
            </a:r>
            <a:r>
              <a:rPr lang="en-IN" dirty="0" err="1" smtClean="0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Web Technology (WT) </a:t>
            </a:r>
          </a:p>
          <a:p>
            <a:r>
              <a:rPr lang="en-IN" dirty="0" smtClean="0"/>
              <a:t>(</a:t>
            </a:r>
            <a:r>
              <a:rPr lang="en-US" dirty="0" smtClean="0"/>
              <a:t>2101CS304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Java Script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number of methods available for string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escape sequence </a:t>
            </a:r>
            <a:r>
              <a:rPr lang="en-US" dirty="0"/>
              <a:t>is a sequence of characters that </a:t>
            </a:r>
            <a:r>
              <a:rPr lang="en-US" b="1" dirty="0">
                <a:solidFill>
                  <a:srgbClr val="C00000"/>
                </a:solidFill>
              </a:rPr>
              <a:t>does not represent itself </a:t>
            </a:r>
            <a:r>
              <a:rPr lang="en-US" dirty="0"/>
              <a:t>when used inside a character or string,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translated into another character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sequence of characters </a:t>
            </a:r>
            <a:r>
              <a:rPr lang="en-US" dirty="0"/>
              <a:t>that may be difficult or impossible to represent directly.</a:t>
            </a:r>
          </a:p>
          <a:p>
            <a:r>
              <a:rPr lang="en-US" dirty="0"/>
              <a:t>Some Useful Escape sequences </a:t>
            </a:r>
            <a:r>
              <a:rPr lang="en-US" dirty="0" smtClean="0"/>
              <a:t>are </a:t>
            </a:r>
            <a:r>
              <a:rPr lang="en-US" dirty="0" smtClean="0">
                <a:latin typeface="Consolas" panose="020B0609020204030204" pitchFamily="49" charset="0"/>
              </a:rPr>
              <a:t>\n, \r, \t, \”, \’, \\ etc..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25710" y="1349230"/>
          <a:ext cx="792480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character</a:t>
                      </a:r>
                      <a:r>
                        <a:rPr lang="en-US" baseline="0" dirty="0" smtClean="0"/>
                        <a:t> at a specific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first index of a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last index of a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substring / </a:t>
                      </a:r>
                      <a:r>
                        <a:rPr lang="en-US" dirty="0" err="1" smtClean="0"/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section of a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a specified value with another value in a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lower case.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upper case.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>
                <a:solidFill>
                  <a:srgbClr val="C00000"/>
                </a:solidFill>
              </a:rPr>
              <a:t>block of code </a:t>
            </a:r>
            <a:r>
              <a:rPr lang="en-US" dirty="0"/>
              <a:t>designed to perform a particular task.</a:t>
            </a:r>
          </a:p>
          <a:p>
            <a:r>
              <a:rPr lang="en-US" dirty="0"/>
              <a:t>A JavaScript function is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b="1" dirty="0"/>
              <a:t> </a:t>
            </a:r>
            <a:r>
              <a:rPr lang="en-US" dirty="0"/>
              <a:t>when "</a:t>
            </a:r>
            <a:r>
              <a:rPr lang="en-US" b="1" dirty="0">
                <a:solidFill>
                  <a:srgbClr val="C00000"/>
                </a:solidFill>
              </a:rPr>
              <a:t>something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invokes</a:t>
            </a:r>
            <a:r>
              <a:rPr lang="en-US" b="1" dirty="0"/>
              <a:t> </a:t>
            </a:r>
            <a:r>
              <a:rPr lang="en-US" dirty="0"/>
              <a:t>it.</a:t>
            </a:r>
          </a:p>
          <a:p>
            <a:r>
              <a:rPr lang="en-US" dirty="0"/>
              <a:t>A JavaScript function is defined with the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/>
              <a:t>keyword, </a:t>
            </a:r>
            <a:r>
              <a:rPr lang="en-US" b="1" dirty="0">
                <a:solidFill>
                  <a:srgbClr val="C00000"/>
                </a:solidFill>
              </a:rPr>
              <a:t>followed by a 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followed by parentheses ()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parentheses</a:t>
            </a:r>
            <a:r>
              <a:rPr lang="en-US" b="1" dirty="0"/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include parameter </a:t>
            </a:r>
            <a:r>
              <a:rPr lang="en-US" dirty="0"/>
              <a:t>names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commas</a:t>
            </a:r>
            <a:r>
              <a:rPr lang="en-US" dirty="0"/>
              <a:t>: (parameter1, parameter2, ...)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 to be executed</a:t>
            </a:r>
            <a:r>
              <a:rPr lang="en-US" dirty="0"/>
              <a:t>, by the function, is placed inside </a:t>
            </a:r>
            <a:r>
              <a:rPr lang="en-US" b="1" dirty="0">
                <a:solidFill>
                  <a:srgbClr val="C00000"/>
                </a:solidFill>
              </a:rPr>
              <a:t>curly brackets</a:t>
            </a:r>
            <a:r>
              <a:rPr lang="en-US" dirty="0"/>
              <a:t>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74" y="430914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(p1, p2) {</a:t>
            </a:r>
          </a:p>
          <a:p>
            <a:r>
              <a:rPr lang="en-US" dirty="0" smtClean="0"/>
              <a:t>	return p1 * p2;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r>
              <a:rPr lang="en-US" dirty="0"/>
              <a:t>It can be used to display the result of validation.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07" y="2448217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/>
          </a:p>
          <a:p>
            <a:r>
              <a:rPr lang="en-US" dirty="0" smtClean="0"/>
              <a:t>&lt;html&gt;</a:t>
            </a:r>
            <a:endParaRPr lang="en-US" b="1" dirty="0" smtClean="0"/>
          </a:p>
          <a:p>
            <a:r>
              <a:rPr lang="en-US" dirty="0" smtClean="0"/>
              <a:t>     &lt;head&gt;</a:t>
            </a:r>
          </a:p>
          <a:p>
            <a:r>
              <a:rPr lang="en-US" dirty="0" smtClean="0"/>
              <a:t>    	&lt;title&gt;Alert Box&lt;/title&gt;</a:t>
            </a:r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	&lt;script&gt;</a:t>
            </a:r>
          </a:p>
          <a:p>
            <a:r>
              <a:rPr lang="en-US" dirty="0" smtClean="0"/>
              <a:t>                            alert("Hello World");</a:t>
            </a:r>
          </a:p>
          <a:p>
            <a:r>
              <a:rPr lang="en-US" dirty="0" smtClean="0"/>
              <a:t>	&lt;/script&gt;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607" y="2691938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4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930" y="2622692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b="1" dirty="0" smtClean="0"/>
              <a:t>confirm</a:t>
            </a:r>
            <a:r>
              <a:rPr lang="en-US" dirty="0" smtClean="0"/>
              <a:t>(“Are you sure??");</a:t>
            </a:r>
          </a:p>
          <a:p>
            <a:r>
              <a:rPr lang="en-US" dirty="0" smtClean="0"/>
              <a:t>   if(a==true) {</a:t>
            </a:r>
          </a:p>
          <a:p>
            <a:r>
              <a:rPr lang="en-US" dirty="0" smtClean="0"/>
              <a:t>    	alert(“User Accepted”);</a:t>
            </a:r>
          </a:p>
          <a:p>
            <a:r>
              <a:rPr lang="en-US" dirty="0" smtClean="0"/>
              <a:t>   }   </a:t>
            </a:r>
          </a:p>
          <a:p>
            <a:r>
              <a:rPr lang="en-US" dirty="0" smtClean="0"/>
              <a:t>   else   {</a:t>
            </a:r>
          </a:p>
          <a:p>
            <a:r>
              <a:rPr lang="en-US" dirty="0" smtClean="0"/>
              <a:t>   	alert(“User </a:t>
            </a:r>
            <a:r>
              <a:rPr lang="en-US" dirty="0" err="1" smtClean="0"/>
              <a:t>Cancled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&lt;/script&gt;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30" y="3046614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70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518" y="2604827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2618" y="2614352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b="1" dirty="0" smtClean="0"/>
              <a:t>prompt</a:t>
            </a:r>
            <a:r>
              <a:rPr lang="en-US" dirty="0" smtClean="0"/>
              <a:t>(“Enter Name");</a:t>
            </a:r>
          </a:p>
          <a:p>
            <a:r>
              <a:rPr lang="en-US" dirty="0" smtClean="0"/>
              <a:t>   alert(“User Entered ” + a);</a:t>
            </a:r>
          </a:p>
          <a:p>
            <a:r>
              <a:rPr lang="en-US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4752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external JavaScript file and embed it in many html pages.</a:t>
            </a:r>
          </a:p>
          <a:p>
            <a:r>
              <a:rPr lang="en-US" dirty="0"/>
              <a:t>It provides code reusability because single JavaScript file can be used in several html pages.</a:t>
            </a:r>
          </a:p>
          <a:p>
            <a:r>
              <a:rPr lang="en-US" dirty="0"/>
              <a:t>An external JavaScript file must be saved by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dirty="0"/>
              <a:t>extension.</a:t>
            </a:r>
          </a:p>
          <a:p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r>
              <a:rPr lang="en-US" dirty="0"/>
              <a:t>For Example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545" y="344424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message.js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myAlert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if(confirm("Are you sure you want to display the message????")) {</a:t>
            </a:r>
          </a:p>
          <a:p>
            <a:r>
              <a:rPr lang="en-US" dirty="0" smtClean="0"/>
              <a:t>		alert(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else {</a:t>
            </a:r>
          </a:p>
          <a:p>
            <a:r>
              <a:rPr lang="en-US" dirty="0" smtClean="0"/>
              <a:t>		alert("Message not Displayed as User Canceled Operation");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51618" y="2661459"/>
            <a:ext cx="4368338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myHtml.html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 smtClean="0"/>
              <a:t>        &lt;script </a:t>
            </a:r>
            <a:r>
              <a:rPr lang="en-US" b="1" dirty="0" err="1" smtClean="0"/>
              <a:t>src</a:t>
            </a:r>
            <a:r>
              <a:rPr lang="en-US" dirty="0" smtClean="0"/>
              <a:t>=“message.js”&gt;&lt;/script&gt;</a:t>
            </a:r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&lt;script&gt; </a:t>
            </a:r>
            <a:r>
              <a:rPr lang="en-US" dirty="0" err="1" smtClean="0"/>
              <a:t>myAlert</a:t>
            </a:r>
            <a:r>
              <a:rPr lang="en-US" dirty="0" smtClean="0"/>
              <a:t>(“Hello World”); &lt;/script&gt;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3960" y="5380357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059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 smtClean="0"/>
              <a:t>;</a:t>
            </a:r>
            <a:endParaRPr lang="en-US" dirty="0"/>
          </a:p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Task Performed by Client side Scripts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Pros &amp; Cons of Client side Scripts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Client side Scripts V/S Server side Scripts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Conditions &amp; Loops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Pop up boxes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External JavaScript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Objects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DHTML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ES6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object allows you to perform mathematical tasks.</a:t>
            </a:r>
          </a:p>
          <a:p>
            <a:r>
              <a:rPr lang="en-US" dirty="0"/>
              <a:t>The Math object includes several mathematical constants and methods</a:t>
            </a:r>
            <a:r>
              <a:rPr lang="en-US" dirty="0" smtClean="0"/>
              <a:t>.</a:t>
            </a:r>
          </a:p>
          <a:p>
            <a:r>
              <a:rPr lang="en-US" dirty="0"/>
              <a:t>Math object has some properties which are</a:t>
            </a:r>
            <a:r>
              <a:rPr lang="en-US" dirty="0" smtClean="0"/>
              <a:t>,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93222" y="2241666"/>
          <a:ext cx="7924801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natural logarithm of 2 (approx.0.693)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LN10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natural logarithm of 10 (approx.2.302)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LOG2E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base‐2 logarithm of E (approx.1.442)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LOG10E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base‐10 logarithm of E (approx.0.434)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PI(approx.3.14)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SQRT1_2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square</a:t>
                      </a:r>
                      <a:r>
                        <a:rPr lang="en-US" baseline="0" dirty="0" smtClean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SQRT2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square root of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5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399" y="1066800"/>
          <a:ext cx="5608321" cy="424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0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37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sine of x (x is in radians)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cosine of x (x is in radians)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tan(x)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tan of x (x is in radians)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acos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arccosine of x, in radians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asin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arcsine of x, in radians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atan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arctangent of x as a numeric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atan2(x)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arctangent</a:t>
                      </a:r>
                      <a:r>
                        <a:rPr lang="en-US" baseline="0" dirty="0" smtClean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random floating number between 0 to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84917" y="1066800"/>
          <a:ext cx="5652655" cy="387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2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99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value of 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ceil(x)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x, rounded upwards to the nearest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floor(x)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x, rounded downwards to the nearest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natural logarithm(base E)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Rounds x to the nearest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pow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value of x to the power of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</a:t>
                      </a:r>
                      <a:r>
                        <a:rPr lang="en-US" dirty="0" err="1" smtClean="0"/>
                        <a:t>x,y,z</a:t>
                      </a:r>
                      <a:r>
                        <a:rPr lang="en-US" dirty="0" smtClean="0"/>
                        <a:t>,...,n)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with the highest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square root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5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you to create your own objects.</a:t>
            </a:r>
          </a:p>
          <a:p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= new Object</a:t>
            </a:r>
            <a:r>
              <a:rPr lang="en-US" i="1" dirty="0" smtClean="0"/>
              <a:t>();</a:t>
            </a:r>
            <a:endParaRPr lang="en-US" dirty="0" smtClean="0"/>
          </a:p>
          <a:p>
            <a:r>
              <a:rPr lang="en-US" dirty="0"/>
              <a:t>This creates an empty </a:t>
            </a:r>
            <a:r>
              <a:rPr lang="en-US" dirty="0" smtClean="0"/>
              <a:t>object, This </a:t>
            </a:r>
            <a:r>
              <a:rPr lang="en-US" dirty="0"/>
              <a:t>can then be used to start a new object that you can then give new properties and methods.</a:t>
            </a:r>
          </a:p>
          <a:p>
            <a:r>
              <a:rPr lang="en-US" dirty="0"/>
              <a:t>In object- oriented programming such a new object is usually given a constructor to initialize values when it is first created.</a:t>
            </a:r>
          </a:p>
          <a:p>
            <a:r>
              <a:rPr lang="en-US" dirty="0"/>
              <a:t>However, it is also possible to assign values when it is made with literal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931" y="4141058"/>
            <a:ext cx="6844145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dirty="0" smtClean="0"/>
          </a:p>
          <a:p>
            <a:pPr lvl="1"/>
            <a:r>
              <a:rPr lang="en-US" dirty="0" smtClean="0"/>
              <a:t>	person={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firstname</a:t>
            </a:r>
            <a:r>
              <a:rPr lang="en-US" dirty="0" smtClean="0"/>
              <a:t>: "</a:t>
            </a:r>
            <a:r>
              <a:rPr lang="en-US" dirty="0" err="1" smtClean="0"/>
              <a:t>Darshan</a:t>
            </a:r>
            <a:r>
              <a:rPr lang="en-US" dirty="0" smtClean="0"/>
              <a:t>",</a:t>
            </a:r>
          </a:p>
          <a:p>
            <a:pPr lvl="2"/>
            <a:r>
              <a:rPr lang="en-US" dirty="0" smtClean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: "College",</a:t>
            </a:r>
          </a:p>
          <a:p>
            <a:r>
              <a:rPr lang="en-US" dirty="0" smtClean="0"/>
              <a:t>		age: 50,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eyecolor</a:t>
            </a:r>
            <a:r>
              <a:rPr lang="en-US" dirty="0" smtClean="0"/>
              <a:t>: "blue"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   	alert(</a:t>
            </a:r>
            <a:r>
              <a:rPr lang="en-US" dirty="0" err="1" smtClean="0"/>
              <a:t>person.firstname</a:t>
            </a:r>
            <a:r>
              <a:rPr lang="en-US" dirty="0" smtClean="0"/>
              <a:t> + " is " + </a:t>
            </a:r>
            <a:r>
              <a:rPr lang="en-US" dirty="0" err="1" smtClean="0"/>
              <a:t>person.age</a:t>
            </a:r>
            <a:r>
              <a:rPr lang="en-US" dirty="0" smtClean="0"/>
              <a:t> + " years old.");</a:t>
            </a:r>
          </a:p>
        </p:txBody>
      </p:sp>
    </p:spTree>
    <p:extLst>
      <p:ext uri="{BB962C8B-B14F-4D97-AF65-F5344CB8AC3E}">
        <p14:creationId xmlns:p14="http://schemas.microsoft.com/office/powerpoint/2010/main" val="33736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pre defined method that will initialize your object.</a:t>
            </a:r>
          </a:p>
          <a:p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43" y="2669771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dirty="0" smtClean="0"/>
          </a:p>
          <a:p>
            <a:r>
              <a:rPr lang="en-US" dirty="0" smtClean="0"/>
              <a:t> &lt;script&gt;</a:t>
            </a:r>
          </a:p>
          <a:p>
            <a:r>
              <a:rPr lang="en-US" dirty="0" smtClean="0"/>
              <a:t>	function person(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age){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this.firstname</a:t>
            </a:r>
            <a:r>
              <a:rPr lang="en-US" dirty="0" smtClean="0"/>
              <a:t> =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this.lastname</a:t>
            </a:r>
            <a:r>
              <a:rPr lang="en-US" dirty="0" smtClean="0"/>
              <a:t> =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this. </a:t>
            </a:r>
            <a:r>
              <a:rPr lang="en-US" dirty="0" err="1" smtClean="0"/>
              <a:t>changeFirstName</a:t>
            </a:r>
            <a:r>
              <a:rPr lang="en-US" dirty="0" smtClean="0"/>
              <a:t> = function (name){ </a:t>
            </a:r>
            <a:r>
              <a:rPr lang="en-US" dirty="0" err="1" smtClean="0"/>
              <a:t>this.firstname</a:t>
            </a:r>
            <a:r>
              <a:rPr lang="en-US" dirty="0" smtClean="0"/>
              <a:t> = name };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person1=new person("Narendra","Modi",50);</a:t>
            </a:r>
          </a:p>
          <a:p>
            <a:r>
              <a:rPr lang="en-US" dirty="0" smtClean="0"/>
              <a:t>	person1.changeFirstName(“NAMO”);</a:t>
            </a:r>
          </a:p>
          <a:p>
            <a:r>
              <a:rPr lang="en-US" dirty="0" smtClean="0"/>
              <a:t>	alert(person1.firstname + “ ”+ person1.lastname);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 is a platform and language neutral interface that will allow programs and scripts to dynamically access and update the content, structure and style of documents.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the primary point from which most other objects come.</a:t>
            </a:r>
          </a:p>
          <a:p>
            <a:r>
              <a:rPr lang="en-US" dirty="0"/>
              <a:t>From the current window object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control</a:t>
            </a:r>
            <a:r>
              <a:rPr lang="en-US" dirty="0"/>
              <a:t> can be given to most aspects of the </a:t>
            </a:r>
            <a:r>
              <a:rPr lang="en-US" b="1" dirty="0">
                <a:solidFill>
                  <a:srgbClr val="C00000"/>
                </a:solidFill>
              </a:rPr>
              <a:t>browser features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HTML document</a:t>
            </a:r>
            <a:r>
              <a:rPr lang="en-US" dirty="0"/>
              <a:t>.</a:t>
            </a:r>
          </a:p>
          <a:p>
            <a:r>
              <a:rPr lang="en-US" dirty="0"/>
              <a:t>When we write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r>
              <a:rPr lang="en-US" dirty="0"/>
              <a:t>We are actually writing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window.document.write</a:t>
            </a:r>
            <a:r>
              <a:rPr lang="en-US" dirty="0"/>
              <a:t>(“Hello World”);</a:t>
            </a:r>
          </a:p>
          <a:p>
            <a:pPr lvl="1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is just there by default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window</a:t>
            </a:r>
            <a:r>
              <a:rPr lang="en-US" dirty="0"/>
              <a:t> object represents the window or frame that displays the document and is the global object in client side programming for JavaScript.</a:t>
            </a:r>
          </a:p>
          <a:p>
            <a:r>
              <a:rPr lang="en-US" dirty="0"/>
              <a:t>All the client side objects are connected to the window object.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1258" y="2341419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31"/>
          <p:cNvGrpSpPr/>
          <p:nvPr/>
        </p:nvGrpSpPr>
        <p:grpSpPr>
          <a:xfrm>
            <a:off x="2051858" y="3255821"/>
            <a:ext cx="1219200" cy="1904998"/>
            <a:chOff x="381000" y="3962402"/>
            <a:chExt cx="1219200" cy="1904998"/>
          </a:xfrm>
        </p:grpSpPr>
        <p:sp>
          <p:nvSpPr>
            <p:cNvPr id="6" name="Rectangle 5"/>
            <p:cNvSpPr/>
            <p:nvPr/>
          </p:nvSpPr>
          <p:spPr>
            <a:xfrm>
              <a:off x="381000" y="46482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self,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parent,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window,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6469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2"/>
          <p:cNvGrpSpPr/>
          <p:nvPr/>
        </p:nvGrpSpPr>
        <p:grpSpPr>
          <a:xfrm>
            <a:off x="3347258" y="3255821"/>
            <a:ext cx="1143000" cy="1142998"/>
            <a:chOff x="1676400" y="3962402"/>
            <a:chExt cx="1143000" cy="1142998"/>
          </a:xfrm>
        </p:grpSpPr>
        <p:sp>
          <p:nvSpPr>
            <p:cNvPr id="9" name="Rectangle 8"/>
            <p:cNvSpPr/>
            <p:nvPr/>
          </p:nvSpPr>
          <p:spPr>
            <a:xfrm>
              <a:off x="16764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frames[]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867695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/>
          <p:nvPr/>
        </p:nvGrpSpPr>
        <p:grpSpPr>
          <a:xfrm>
            <a:off x="4566458" y="3255820"/>
            <a:ext cx="1143000" cy="1142999"/>
            <a:chOff x="2895600" y="3962401"/>
            <a:chExt cx="1143000" cy="1142999"/>
          </a:xfrm>
        </p:grpSpPr>
        <p:sp>
          <p:nvSpPr>
            <p:cNvPr id="12" name="Rectangle 11"/>
            <p:cNvSpPr/>
            <p:nvPr/>
          </p:nvSpPr>
          <p:spPr>
            <a:xfrm>
              <a:off x="28956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navigator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3086895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4"/>
          <p:cNvGrpSpPr/>
          <p:nvPr/>
        </p:nvGrpSpPr>
        <p:grpSpPr>
          <a:xfrm>
            <a:off x="5785658" y="3255821"/>
            <a:ext cx="1143000" cy="1142998"/>
            <a:chOff x="4114800" y="3962402"/>
            <a:chExt cx="1143000" cy="1142998"/>
          </a:xfrm>
        </p:grpSpPr>
        <p:sp>
          <p:nvSpPr>
            <p:cNvPr id="15" name="Rectangle 14"/>
            <p:cNvSpPr/>
            <p:nvPr/>
          </p:nvSpPr>
          <p:spPr>
            <a:xfrm>
              <a:off x="41148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4302919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5"/>
          <p:cNvGrpSpPr/>
          <p:nvPr/>
        </p:nvGrpSpPr>
        <p:grpSpPr>
          <a:xfrm>
            <a:off x="7004858" y="3255821"/>
            <a:ext cx="1066800" cy="1142998"/>
            <a:chOff x="5334000" y="3962402"/>
            <a:chExt cx="1066800" cy="1142998"/>
          </a:xfrm>
        </p:grpSpPr>
        <p:sp>
          <p:nvSpPr>
            <p:cNvPr id="18" name="Rectangle 17"/>
            <p:cNvSpPr/>
            <p:nvPr/>
          </p:nvSpPr>
          <p:spPr>
            <a:xfrm>
              <a:off x="5334000" y="4648200"/>
              <a:ext cx="1066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history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55237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6"/>
          <p:cNvGrpSpPr/>
          <p:nvPr/>
        </p:nvGrpSpPr>
        <p:grpSpPr>
          <a:xfrm>
            <a:off x="8147858" y="3255820"/>
            <a:ext cx="1143000" cy="1142999"/>
            <a:chOff x="6477000" y="3962401"/>
            <a:chExt cx="1143000" cy="1142999"/>
          </a:xfrm>
        </p:grpSpPr>
        <p:sp>
          <p:nvSpPr>
            <p:cNvPr id="21" name="Rectangle 20"/>
            <p:cNvSpPr/>
            <p:nvPr/>
          </p:nvSpPr>
          <p:spPr>
            <a:xfrm>
              <a:off x="64770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6200000" flipH="1">
              <a:off x="67429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7"/>
          <p:cNvGrpSpPr/>
          <p:nvPr/>
        </p:nvGrpSpPr>
        <p:grpSpPr>
          <a:xfrm>
            <a:off x="9367058" y="3255820"/>
            <a:ext cx="914400" cy="1142999"/>
            <a:chOff x="7696200" y="3962401"/>
            <a:chExt cx="914400" cy="1142999"/>
          </a:xfrm>
        </p:grpSpPr>
        <p:sp>
          <p:nvSpPr>
            <p:cNvPr id="24" name="Rectangle 23"/>
            <p:cNvSpPr/>
            <p:nvPr/>
          </p:nvSpPr>
          <p:spPr>
            <a:xfrm>
              <a:off x="7696200" y="46482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screen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78097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30"/>
          <p:cNvGrpSpPr/>
          <p:nvPr/>
        </p:nvGrpSpPr>
        <p:grpSpPr>
          <a:xfrm>
            <a:off x="2661458" y="2798619"/>
            <a:ext cx="7162800" cy="458788"/>
            <a:chOff x="990600" y="3505200"/>
            <a:chExt cx="7162800" cy="458788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>
              <a:off x="3543300" y="3733006"/>
              <a:ext cx="4572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90600" y="3962400"/>
              <a:ext cx="71628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9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2385" y="1016923"/>
          <a:ext cx="8077200" cy="485089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05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1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Property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anchors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anchors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applets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applets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body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body element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cookie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Returns all name/value pairs of cookies in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0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domain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domain name of the server that loaded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forms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forms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images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images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links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Returns a collection of all the links in the </a:t>
                      </a:r>
                      <a:r>
                        <a:rPr lang="en-US" sz="2000" kern="1200" dirty="0" smtClean="0"/>
                        <a:t>document (CSSs)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referrer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URL of the document that loaded the current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title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Sets or returns the title of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URL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full URL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Methods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258" y="925484"/>
          <a:ext cx="8077200" cy="510082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Method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write()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Writes HTML expressions or JavaScript code to a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writeln</a:t>
                      </a:r>
                      <a:r>
                        <a:rPr lang="en-US" sz="2000" dirty="0" smtClean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Same as write(), but adds a newline character after each statement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open()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Opens an output stream to collect the output from </a:t>
                      </a:r>
                      <a:r>
                        <a:rPr lang="en-US" sz="2000" dirty="0" err="1" smtClean="0"/>
                        <a:t>document.write</a:t>
                      </a:r>
                      <a:r>
                        <a:rPr lang="en-US" sz="2000" dirty="0" smtClean="0"/>
                        <a:t>() or </a:t>
                      </a:r>
                      <a:r>
                        <a:rPr lang="en-US" sz="2000" dirty="0" err="1" smtClean="0"/>
                        <a:t>document.writeln</a:t>
                      </a:r>
                      <a:r>
                        <a:rPr lang="en-US" sz="2000" dirty="0" smtClean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close()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Closes the output stream previously opened with </a:t>
                      </a:r>
                      <a:r>
                        <a:rPr lang="en-US" sz="2000" dirty="0" err="1" smtClean="0"/>
                        <a:t>document.open</a:t>
                      </a:r>
                      <a:r>
                        <a:rPr lang="en-US" sz="2000" dirty="0" smtClean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getElementById</a:t>
                      </a:r>
                      <a:r>
                        <a:rPr lang="en-US" sz="2000" dirty="0" smtClean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Accesses element with a specified id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getElementsByName</a:t>
                      </a:r>
                      <a:r>
                        <a:rPr lang="en-US" sz="2000" dirty="0" smtClean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Accesses all elements with a specified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getElementsByTagName</a:t>
                      </a:r>
                      <a:r>
                        <a:rPr lang="en-US" sz="2000" dirty="0" smtClean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Accesses all elements with a specified tag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setTimeout</a:t>
                      </a:r>
                      <a:r>
                        <a:rPr lang="en-US" sz="2000" dirty="0" smtClean="0"/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/>
                        <a:t>clearTimeout</a:t>
                      </a:r>
                      <a:r>
                        <a:rPr lang="en-US" sz="2000" dirty="0" smtClean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Set a time period for calling</a:t>
                      </a:r>
                      <a:r>
                        <a:rPr lang="en-US" sz="2000" baseline="0" dirty="0" smtClean="0"/>
                        <a:t> a function once; or cancel it.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 from HTML in JavaScript using id specified in the HTML we can use this method.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040358"/>
            <a:ext cx="76200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 function 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</a:t>
            </a:r>
          </a:p>
          <a:p>
            <a:r>
              <a:rPr lang="en-IN" dirty="0" smtClean="0"/>
              <a:t>       </a:t>
            </a:r>
            <a:r>
              <a:rPr lang="en-IN" dirty="0" err="1" smtClean="0"/>
              <a:t>var</a:t>
            </a:r>
            <a:r>
              <a:rPr lang="en-IN" dirty="0" smtClean="0"/>
              <a:t> txt = </a:t>
            </a:r>
            <a:r>
              <a:rPr lang="en-US" dirty="0" err="1" smtClean="0"/>
              <a:t>document.</a:t>
            </a:r>
            <a:r>
              <a:rPr lang="en-US" b="1" dirty="0" err="1" smtClean="0"/>
              <a:t>getElementById</a:t>
            </a:r>
            <a:r>
              <a:rPr lang="en-US" dirty="0" smtClean="0"/>
              <a:t>(“</a:t>
            </a:r>
            <a:r>
              <a:rPr lang="en-US" dirty="0" err="1" smtClean="0"/>
              <a:t>myText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       alert(</a:t>
            </a:r>
            <a:r>
              <a:rPr lang="en-US" dirty="0" err="1" smtClean="0"/>
              <a:t>txt</a:t>
            </a:r>
            <a:r>
              <a:rPr lang="en-US" b="1" dirty="0" err="1" smtClean="0"/>
              <a:t>.value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789"/>
            <a:ext cx="3810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&lt;input type=“text” id=“</a:t>
            </a:r>
            <a:r>
              <a:rPr lang="en-US" dirty="0" err="1" smtClean="0"/>
              <a:t>myText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r>
              <a:rPr lang="en-US" dirty="0"/>
              <a:t>Client-side scripts are almost written in the 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 smtClean="0">
                <a:solidFill>
                  <a:srgbClr val="C00000"/>
                </a:solidFill>
              </a:rPr>
              <a:t>responsive.</a:t>
            </a:r>
          </a:p>
          <a:p>
            <a:r>
              <a:rPr lang="en-US" dirty="0"/>
              <a:t>Tasks performed by client-side </a:t>
            </a:r>
            <a:r>
              <a:rPr lang="en-US" dirty="0" smtClean="0"/>
              <a:t>scripts: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Checking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user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Modifying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Getting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5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specified in the HTML we can use this method.</a:t>
            </a:r>
          </a:p>
          <a:p>
            <a:r>
              <a:rPr lang="en-US" dirty="0"/>
              <a:t>It will return the array of elements with the provided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6" y="2570018"/>
            <a:ext cx="32766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&lt;input type=“text”          	name=“</a:t>
            </a:r>
            <a:r>
              <a:rPr lang="en-US" dirty="0" err="1" smtClean="0"/>
              <a:t>myText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8516" y="2570018"/>
            <a:ext cx="5142808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a=</a:t>
            </a:r>
            <a:r>
              <a:rPr lang="en-US" dirty="0" err="1" smtClean="0"/>
              <a:t>document.getElementsByName</a:t>
            </a:r>
            <a:r>
              <a:rPr lang="en-US" dirty="0" smtClean="0"/>
              <a:t>(“</a:t>
            </a:r>
            <a:r>
              <a:rPr lang="en-US" dirty="0" err="1" smtClean="0"/>
              <a:t>myText</a:t>
            </a:r>
            <a:r>
              <a:rPr lang="en-US" dirty="0" smtClean="0"/>
              <a:t>”)[0];</a:t>
            </a:r>
          </a:p>
          <a:p>
            <a:r>
              <a:rPr lang="en-US" dirty="0" smtClean="0"/>
              <a:t>   alert(</a:t>
            </a:r>
            <a:r>
              <a:rPr lang="en-US" dirty="0" err="1" smtClean="0"/>
              <a:t>a.value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of the tag specified in the HTML we can use this method.</a:t>
            </a:r>
          </a:p>
          <a:p>
            <a:r>
              <a:rPr lang="en-US" dirty="0"/>
              <a:t>It will return the array of elements with the provided tag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389" y="2579716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  &lt;input type=“text” name=“</a:t>
            </a:r>
            <a:r>
              <a:rPr lang="en-US" dirty="0" err="1" smtClean="0"/>
              <a:t>uname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       &lt;input type=“text” name=“</a:t>
            </a:r>
            <a:r>
              <a:rPr lang="en-US" dirty="0" err="1" smtClean="0"/>
              <a:t>pword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4398" y="2579716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a=</a:t>
            </a:r>
            <a:r>
              <a:rPr lang="en-US" dirty="0" err="1" smtClean="0"/>
              <a:t>document.getElementsByTagName</a:t>
            </a:r>
            <a:r>
              <a:rPr lang="en-US" dirty="0" smtClean="0"/>
              <a:t>(“input”);</a:t>
            </a:r>
          </a:p>
          <a:p>
            <a:r>
              <a:rPr lang="en-US" dirty="0" smtClean="0"/>
              <a:t>  alert(a[0].value);</a:t>
            </a:r>
          </a:p>
          <a:p>
            <a:r>
              <a:rPr lang="en-US" dirty="0" smtClean="0"/>
              <a:t>  alert(a[1].value);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elements of form in DOM quite easily using the name/id of the form.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22" y="1808018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</a:t>
            </a:r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&lt;form name=“</a:t>
            </a:r>
            <a:r>
              <a:rPr lang="en-US" dirty="0" err="1" smtClean="0"/>
              <a:t>myForm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       &lt;input type=“text” name=“</a:t>
            </a:r>
            <a:r>
              <a:rPr lang="en-US" dirty="0" err="1" smtClean="0"/>
              <a:t>uname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       &lt;input type=“text” name=“</a:t>
            </a:r>
            <a:r>
              <a:rPr lang="en-US" dirty="0" err="1" smtClean="0"/>
              <a:t>pword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       &lt;input type=“button” </a:t>
            </a:r>
            <a:r>
              <a:rPr lang="en-US" dirty="0" err="1" smtClean="0"/>
              <a:t>onClick</a:t>
            </a:r>
            <a:r>
              <a:rPr lang="en-US" dirty="0" smtClean="0"/>
              <a:t>=“f()”&gt;</a:t>
            </a:r>
          </a:p>
          <a:p>
            <a:r>
              <a:rPr lang="en-US" dirty="0" smtClean="0"/>
              <a:t>     &lt;/form&gt;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71011" y="1808018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dirty="0" smtClean="0"/>
          </a:p>
          <a:p>
            <a:r>
              <a:rPr lang="en-US" dirty="0" smtClean="0"/>
              <a:t>function f()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document.forms</a:t>
            </a:r>
            <a:r>
              <a:rPr lang="en-US" dirty="0" smtClean="0"/>
              <a:t>[“</a:t>
            </a:r>
            <a:r>
              <a:rPr lang="en-US" dirty="0" err="1" smtClean="0"/>
              <a:t>myForm</a:t>
            </a:r>
            <a:r>
              <a:rPr lang="en-US" dirty="0" smtClean="0"/>
              <a:t>”];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u = </a:t>
            </a:r>
            <a:r>
              <a:rPr lang="en-US" dirty="0" err="1" smtClean="0"/>
              <a:t>a.uname.value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p = </a:t>
            </a:r>
            <a:r>
              <a:rPr lang="en-US" dirty="0" err="1" smtClean="0"/>
              <a:t>a.pword.value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if(u==“admin” &amp;&amp; p==“123”)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alert(“valid”);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alert(“Invalid”);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r>
              <a:rPr lang="en-US" dirty="0"/>
              <a:t>This was really a lengthy process which used to put a lot of burden on the server.</a:t>
            </a:r>
          </a:p>
          <a:p>
            <a:r>
              <a:rPr lang="en-US" dirty="0"/>
              <a:t>JavaScript provides a way to validate form's data on the client's computer before sending it to the web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 	Secondly,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 dirty="0"/>
              <a:t>Enrollment Number Validation 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pattern = "^[\\w]+$";   // will allow only words in the string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regex = new RegExp(pattern);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i</a:t>
            </a:r>
            <a:r>
              <a:rPr lang="sv-SE" dirty="0" smtClean="0">
                <a:latin typeface="Consolas" panose="020B0609020204030204" pitchFamily="49" charset="0"/>
              </a:rPr>
              <a:t>f(regex.test(testString</a:t>
            </a:r>
            <a:r>
              <a:rPr lang="sv-SE" dirty="0">
                <a:latin typeface="Consolas" panose="020B0609020204030204" pitchFamily="49" charset="0"/>
              </a:rPr>
              <a:t>)){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 else 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//Invalid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</a:p>
          <a:p>
            <a:pPr lvl="1"/>
            <a:r>
              <a:rPr lang="en-US" dirty="0"/>
              <a:t>We can also use [a-zA-Z0-9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use </a:t>
            </a:r>
            <a:r>
              <a:rPr lang="en-US" b="1" dirty="0">
                <a:latin typeface="Consolas" panose="020B0609020204030204" pitchFamily="49" charset="0"/>
              </a:rPr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\t </a:t>
            </a:r>
            <a:r>
              <a:rPr lang="en-US" dirty="0"/>
              <a:t>for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RegExp</a:t>
            </a:r>
            <a:r>
              <a:rPr lang="en-US" dirty="0" smtClean="0"/>
              <a:t> (Cont.) (Quantifiers)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295400"/>
          <a:ext cx="7772400" cy="361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Matches any string that contains at least one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Matches any string that contains zero or more occurrences of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n{X}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X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n{X,Y}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n{X,}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Matches any string that contains a sequence of at least X </a:t>
                      </a:r>
                      <a:r>
                        <a:rPr lang="en-US" sz="1800" kern="1200" dirty="0" err="1" smtClean="0"/>
                        <a:t>n's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8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497" y="971204"/>
            <a:ext cx="10167851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function </a:t>
            </a:r>
            <a:r>
              <a:rPr lang="en-US" dirty="0" err="1" smtClean="0">
                <a:latin typeface="Consolas" panose="020B0609020204030204" pitchFamily="49" charset="0"/>
              </a:rPr>
              <a:t>checkMail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a = </a:t>
            </a:r>
            <a:r>
              <a:rPr lang="en-US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en-US" dirty="0" err="1" smtClean="0">
                <a:latin typeface="Consolas" panose="020B0609020204030204" pitchFamily="49" charset="0"/>
              </a:rPr>
              <a:t>myText</a:t>
            </a:r>
            <a:r>
              <a:rPr lang="en-US" dirty="0" smtClean="0">
                <a:latin typeface="Consolas" panose="020B0609020204030204" pitchFamily="49" charset="0"/>
              </a:rPr>
              <a:t>").value;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pattern ="^[\\w-_\.]*[\\w-_\.]\@[\\w]\.+[\\w]+[\\w]$”;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regex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RegExp</a:t>
            </a:r>
            <a:r>
              <a:rPr lang="en-US" dirty="0" smtClean="0">
                <a:latin typeface="Consolas" panose="020B0609020204030204" pitchFamily="49" charset="0"/>
              </a:rPr>
              <a:t>(pattern);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if(</a:t>
            </a:r>
            <a:r>
              <a:rPr lang="en-US" dirty="0" err="1" smtClean="0">
                <a:latin typeface="Consolas" panose="020B0609020204030204" pitchFamily="49" charset="0"/>
              </a:rPr>
              <a:t>regex.test</a:t>
            </a:r>
            <a:r>
              <a:rPr lang="en-US" dirty="0" smtClean="0">
                <a:latin typeface="Consolas" panose="020B0609020204030204" pitchFamily="49" charset="0"/>
              </a:rPr>
              <a:t>(a))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	alert("Valid");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	alert("Invalid");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	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&lt;/script&gt;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– Combining HTML,CSS &amp;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DHTML, or Dynamic HTML, is a combination of HTML, JavaScript and CSS.</a:t>
            </a:r>
          </a:p>
          <a:p>
            <a:r>
              <a:rPr lang="en-US" dirty="0"/>
              <a:t>The main problem with DHTML, which was introduced in the 4.0 series of browsers, is </a:t>
            </a:r>
            <a:r>
              <a:rPr lang="en-US" b="1" dirty="0"/>
              <a:t>compatibility</a:t>
            </a:r>
            <a:r>
              <a:rPr lang="en-US" dirty="0"/>
              <a:t>.</a:t>
            </a:r>
          </a:p>
          <a:p>
            <a:r>
              <a:rPr lang="en-US" dirty="0"/>
              <a:t>The main focus generally when speaking of DHTML is animation and other such dynamic effects.</a:t>
            </a:r>
          </a:p>
          <a:p>
            <a:r>
              <a:rPr lang="en-US" dirty="0"/>
              <a:t>We can obtain reference of any HTML or CSS element in </a:t>
            </a:r>
            <a:r>
              <a:rPr lang="en-US" dirty="0" err="1"/>
              <a:t>JavaSCript</a:t>
            </a:r>
            <a:r>
              <a:rPr lang="en-US" dirty="0"/>
              <a:t> using below 3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IdOfElement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NameOfElement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/>
              <a:t>”)</a:t>
            </a:r>
          </a:p>
          <a:p>
            <a:pPr marL="514350" indent="-457200"/>
            <a:r>
              <a:rPr lang="en-US" dirty="0"/>
              <a:t>After obtaining the reference of the element you can change the attributes of the same using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reference.attribute</a:t>
            </a:r>
            <a:r>
              <a:rPr lang="en-US" dirty="0"/>
              <a:t> syntax</a:t>
            </a:r>
          </a:p>
          <a:p>
            <a:pPr marL="514350" indent="-457200"/>
            <a:r>
              <a:rPr lang="en-US" dirty="0"/>
              <a:t>For Example :</a:t>
            </a:r>
          </a:p>
          <a:p>
            <a:pPr marL="514350" indent="-457200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05" y="5612200"/>
            <a:ext cx="3429000" cy="92333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HTML Code</a:t>
            </a: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=“abc.jpg” id=“</a:t>
            </a:r>
            <a:r>
              <a:rPr lang="en-US" dirty="0" err="1" smtClean="0"/>
              <a:t>myImg</a:t>
            </a:r>
            <a:r>
              <a:rPr lang="en-US" dirty="0" smtClean="0"/>
              <a:t>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3630" y="4781204"/>
            <a:ext cx="4572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JS Code</a:t>
            </a: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document.getElementById</a:t>
            </a:r>
            <a:r>
              <a:rPr lang="en-US" dirty="0" smtClean="0"/>
              <a:t>(‘</a:t>
            </a:r>
            <a:r>
              <a:rPr lang="en-US" dirty="0" err="1" smtClean="0"/>
              <a:t>myImg</a:t>
            </a:r>
            <a:r>
              <a:rPr lang="en-US" dirty="0" smtClean="0"/>
              <a:t>’);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a.src</a:t>
            </a:r>
            <a:r>
              <a:rPr lang="en-US" dirty="0" smtClean="0"/>
              <a:t>  = “xyz.jpg”;</a:t>
            </a:r>
          </a:p>
          <a:p>
            <a:r>
              <a:rPr lang="en-US" dirty="0" smtClean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977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Code is </a:t>
            </a:r>
            <a:r>
              <a:rPr lang="en-US" sz="2400" b="1" dirty="0">
                <a:solidFill>
                  <a:srgbClr val="C00000"/>
                </a:solidFill>
              </a:rPr>
              <a:t>modifiable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is </a:t>
            </a:r>
            <a:r>
              <a:rPr lang="en-US" sz="2400" b="1" dirty="0">
                <a:solidFill>
                  <a:srgbClr val="C00000"/>
                </a:solidFill>
              </a:rPr>
              <a:t>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(</a:t>
            </a:r>
            <a:r>
              <a:rPr lang="en-US" dirty="0" err="1"/>
              <a:t>Cont</a:t>
            </a:r>
            <a:r>
              <a:rPr lang="en-US" dirty="0"/>
              <a:t>)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08" y="1070957"/>
            <a:ext cx="11755584" cy="397031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JavaScript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&lt;body&gt;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&lt;div id=“</a:t>
            </a:r>
            <a:r>
              <a:rPr lang="en-US" dirty="0" err="1" smtClean="0">
                <a:latin typeface="Consolas" panose="020B0609020204030204" pitchFamily="49" charset="0"/>
              </a:rPr>
              <a:t>myDiv</a:t>
            </a:r>
            <a:r>
              <a:rPr lang="en-US" dirty="0" smtClean="0">
                <a:latin typeface="Consolas" panose="020B0609020204030204" pitchFamily="49" charset="0"/>
              </a:rPr>
              <a:t>”&gt;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Red Alert !!!!!!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&lt;/div&gt;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&lt;script&gt;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objDiv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document.getElementById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</a:rPr>
              <a:t>myDiv</a:t>
            </a:r>
            <a:r>
              <a:rPr lang="en-US" dirty="0" smtClean="0">
                <a:latin typeface="Consolas" panose="020B0609020204030204" pitchFamily="49" charset="0"/>
              </a:rPr>
              <a:t>”);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colors = [‘</a:t>
            </a:r>
            <a:r>
              <a:rPr lang="en-US" dirty="0" err="1" smtClean="0">
                <a:latin typeface="Consolas" panose="020B0609020204030204" pitchFamily="49" charset="0"/>
              </a:rPr>
              <a:t>white’,’yellow’,’orange’,’red</a:t>
            </a:r>
            <a:r>
              <a:rPr lang="en-US" dirty="0" smtClean="0">
                <a:latin typeface="Consolas" panose="020B0609020204030204" pitchFamily="49" charset="0"/>
              </a:rPr>
              <a:t>’];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nextColor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latin typeface="Consolas" panose="020B0609020204030204" pitchFamily="49" charset="0"/>
              </a:rPr>
              <a:t>setInterval</a:t>
            </a:r>
            <a:r>
              <a:rPr lang="en-US" dirty="0" smtClean="0">
                <a:latin typeface="Consolas" panose="020B0609020204030204" pitchFamily="49" charset="0"/>
              </a:rPr>
              <a:t>(“</a:t>
            </a:r>
            <a:r>
              <a:rPr lang="en-US" dirty="0" err="1" smtClean="0">
                <a:latin typeface="Consolas" panose="020B0609020204030204" pitchFamily="49" charset="0"/>
              </a:rPr>
              <a:t>objDiv.style.backgroundColor</a:t>
            </a:r>
            <a:r>
              <a:rPr lang="en-US" dirty="0" smtClean="0">
                <a:latin typeface="Consolas" panose="020B0609020204030204" pitchFamily="49" charset="0"/>
              </a:rPr>
              <a:t> = colors[</a:t>
            </a:r>
            <a:r>
              <a:rPr lang="en-US" dirty="0" err="1" smtClean="0">
                <a:latin typeface="Consolas" panose="020B0609020204030204" pitchFamily="49" charset="0"/>
              </a:rPr>
              <a:t>nextColor</a:t>
            </a:r>
            <a:r>
              <a:rPr lang="en-US" dirty="0" smtClean="0">
                <a:latin typeface="Consolas" panose="020B0609020204030204" pitchFamily="49" charset="0"/>
              </a:rPr>
              <a:t>++%</a:t>
            </a:r>
            <a:r>
              <a:rPr lang="en-US" dirty="0" err="1" smtClean="0">
                <a:latin typeface="Consolas" panose="020B0609020204030204" pitchFamily="49" charset="0"/>
              </a:rPr>
              <a:t>colors.length</a:t>
            </a:r>
            <a:r>
              <a:rPr lang="en-US" dirty="0" smtClean="0">
                <a:latin typeface="Consolas" panose="020B0609020204030204" pitchFamily="49" charset="0"/>
              </a:rPr>
              <a:t>];”,500);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&lt;/script&gt;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&lt;/body&gt;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&lt;/html&gt;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2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7570" y="1001683"/>
          <a:ext cx="80772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className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Sets or returns the class attribute of an element</a:t>
                      </a:r>
                      <a:endParaRPr lang="en-US" sz="1800" dirty="0" smtClean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Sets or returns the id of an element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innerHTML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Sets or returns the HTML contents (+text)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style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Sets or returns the style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tabIndex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Sets or returns the tab order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title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Sets or returns the title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value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Sets or returns the value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8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258" y="1001684"/>
          <a:ext cx="7924801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onclick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The event occurs when the user clicks on an element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ondblclick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The event occurs when the user double-clicks on an element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onmousedown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The event occurs when a user presses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onmousemove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The event occurs when a user moves the mouse pointer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onmouseover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The event occurs when a user mouse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onmouseout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The event occurs when a user moves the mouse pointer out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 smtClean="0"/>
                        <a:t>onmouseup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The event occurs when a user releases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8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2757" y="943495"/>
          <a:ext cx="7924801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event occurs when the user is pressing a key or holding down a key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event occurs when the user is pressing a key or holding down a key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 keyboard key is released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Frame/Object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64766" y="955040"/>
          <a:ext cx="7924801" cy="421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event occurs when an image is stopped from loading before completely loaded (for &lt;object&gt;)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event occurs when an image does not load properly (for &lt;object&gt;, &lt;body&gt; and &lt;frameset&gt;)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 document, frameset, or &lt;object&gt; has been loaded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 document view is resized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 document view is scrolled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smtClean="0"/>
                        <a:t>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 document is removed from a window or frame (for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6454" y="971665"/>
          <a:ext cx="7924801" cy="3947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event occurs when a form element loses focus</a:t>
                      </a:r>
                      <a:endParaRPr lang="en-US" sz="1800" dirty="0" smtClean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The event occurs when the content of a form element, the selection, or the checked state have changed (for &lt;input&gt;, &lt;select&gt;, and &lt;</a:t>
                      </a:r>
                      <a:r>
                        <a:rPr lang="en-US" sz="1800" dirty="0" err="1" smtClean="0"/>
                        <a:t>textarea</a:t>
                      </a:r>
                      <a:r>
                        <a:rPr lang="en-US" sz="1800" dirty="0" smtClean="0"/>
                        <a:t>&gt;)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an element gets focus (for &lt;label&gt;, &lt;input&gt;, &lt;select&gt;, </a:t>
                      </a:r>
                      <a:r>
                        <a:rPr lang="en-US" sz="1800" dirty="0" err="1" smtClean="0"/>
                        <a:t>textarea</a:t>
                      </a:r>
                      <a:r>
                        <a:rPr lang="en-US" sz="1800" dirty="0" smtClean="0"/>
                        <a:t>&gt;, and &lt;button&gt;)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 form is 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 user selects some  text (for &lt;input&gt; and &lt;</a:t>
                      </a:r>
                      <a:r>
                        <a:rPr lang="en-US" sz="1800" dirty="0" err="1" smtClean="0"/>
                        <a:t>textarea</a:t>
                      </a:r>
                      <a:r>
                        <a:rPr lang="en-US" sz="1800" dirty="0" smtClean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 smtClean="0"/>
                        <a:t>onsubmit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smtClean="0"/>
                        <a:t>The event occurs when a form is submitted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</a:rPr>
              <a:t>ar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vs</a:t>
            </a:r>
            <a:r>
              <a:rPr lang="en-US" sz="2400" b="1" dirty="0" smtClean="0">
                <a:solidFill>
                  <a:schemeClr val="tx1"/>
                </a:solidFill>
              </a:rPr>
              <a:t> let </a:t>
            </a:r>
            <a:r>
              <a:rPr lang="en-US" sz="1600" b="1" dirty="0" smtClean="0">
                <a:solidFill>
                  <a:schemeClr val="tx1"/>
                </a:solidFill>
              </a:rPr>
              <a:t>vs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</a:t>
            </a:r>
            <a:r>
              <a:rPr lang="en-US" sz="2400" b="1" dirty="0" err="1" smtClean="0">
                <a:solidFill>
                  <a:schemeClr val="tx1"/>
                </a:solidFill>
              </a:rPr>
              <a:t>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Object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this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Arrow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Array Functions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Spread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Classes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 smtClean="0"/>
              <a:t>Some important ES6 features are listed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</a:t>
            </a:r>
            <a:r>
              <a:rPr lang="en-US" dirty="0" smtClean="0"/>
              <a:t>array methods,</a:t>
            </a:r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3681" y="1483744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push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681" y="2752952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pop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3681" y="4022160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shift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3681" y="5291368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unshift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21168" y="1483744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sort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21168" y="2752952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reverse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21168" y="4022160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slice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21168" y="5291368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join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8655" y="1483744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includes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88655" y="2752952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find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8655" y="4022160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some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88655" y="5291368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every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56142" y="1483744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filter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256142" y="2752952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forEach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56142" y="4022160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reduce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256142" y="5291368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map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V/S Server Side Scripting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178722" y="795251"/>
          <a:ext cx="11542222" cy="4455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Server</a:t>
                      </a:r>
                      <a:r>
                        <a:rPr lang="en-US" sz="2000" baseline="0" dirty="0" smtClean="0"/>
                        <a:t> Side Scripting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Client Side Scripting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 smtClean="0"/>
                        <a:t>Server side scripting is used to create dynamic pages based on a number of conditions when the users browser makes a request to the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 smtClean="0"/>
                        <a:t>Client side scripting is used when the users browser already has all the code and the page is altered on the basis of the users input.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 smtClean="0"/>
                        <a:t>The Web Server executes the server side scripting that produces the page to be sent to the browser.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 smtClean="0"/>
                        <a:t>The Web Browser executes the client side scripting that resides at the user’s computer.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 smtClean="0"/>
                        <a:t>Server side scripting is used to connect to the databases and files that reside on the web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 smtClean="0"/>
                        <a:t>Client side scripting cannot be used to connect to the databases and</a:t>
                      </a:r>
                      <a:r>
                        <a:rPr lang="en-US" sz="2000" kern="1200" baseline="0" dirty="0" smtClean="0"/>
                        <a:t> files</a:t>
                      </a:r>
                      <a:r>
                        <a:rPr lang="en-US" sz="2000" kern="1200" dirty="0" smtClean="0"/>
                        <a:t> on the web server.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Server</a:t>
                      </a:r>
                      <a:r>
                        <a:rPr lang="en-US" sz="1800" kern="1200" baseline="0" dirty="0" smtClean="0"/>
                        <a:t> resources can be accessed by the server side scripting.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Browser</a:t>
                      </a:r>
                      <a:r>
                        <a:rPr lang="en-US" sz="1800" kern="1200" baseline="0" dirty="0" smtClean="0"/>
                        <a:t> resources can be accessed by the client side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140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Server side scripting can’t be blocked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Client side scripting is possible to be blocked by the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727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Examples of Server side scripting languages : PHP, JSP,  ASP, </a:t>
                      </a:r>
                      <a:r>
                        <a:rPr lang="en-US" sz="1800" kern="1200" dirty="0" err="1" smtClean="0"/>
                        <a:t>ASP.Net</a:t>
                      </a:r>
                      <a:r>
                        <a:rPr lang="en-US" sz="1800" kern="1200" dirty="0" smtClean="0"/>
                        <a:t>, Ruby, Perl and many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Examples of Client side scripting languages : </a:t>
                      </a:r>
                      <a:r>
                        <a:rPr lang="en-US" sz="1800" kern="1200" dirty="0" err="1" smtClean="0"/>
                        <a:t>Javascript</a:t>
                      </a:r>
                      <a:r>
                        <a:rPr lang="en-US" sz="1800" kern="1200" dirty="0" smtClean="0"/>
                        <a:t>, VB script,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42179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8722" y="1177599"/>
            <a:ext cx="11542222" cy="1008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722" y="2186247"/>
            <a:ext cx="11542222" cy="714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22" y="2901143"/>
            <a:ext cx="11542222" cy="681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722" y="3616039"/>
            <a:ext cx="11542222" cy="623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722" y="4239491"/>
            <a:ext cx="11542222" cy="34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722" y="4588625"/>
            <a:ext cx="11542222" cy="66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 is used to define a client-side script (JavaScript).</a:t>
            </a:r>
          </a:p>
          <a:p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90" y="262155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/>
          </a:p>
          <a:p>
            <a:r>
              <a:rPr lang="en-US" dirty="0" smtClean="0"/>
              <a:t>  &lt;html&gt;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 smtClean="0"/>
              <a:t>      &lt;title&gt;HTML script Tag&lt;/title&gt;</a:t>
            </a:r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</a:t>
            </a:r>
            <a:r>
              <a:rPr lang="en-US" b="1" dirty="0" smtClean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 smtClean="0"/>
              <a:t>      &lt;/script&gt;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  &lt;/html&gt;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345" y="2621559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 smtClean="0"/>
          </a:p>
          <a:p>
            <a:r>
              <a:rPr lang="en-US" dirty="0" smtClean="0"/>
              <a:t>  &lt;html&gt;</a:t>
            </a:r>
          </a:p>
          <a:p>
            <a:r>
              <a:rPr lang="en-US" dirty="0" smtClean="0"/>
              <a:t>    &lt;head&gt;</a:t>
            </a:r>
          </a:p>
          <a:p>
            <a:r>
              <a:rPr lang="en-US" dirty="0" smtClean="0"/>
              <a:t>      &lt;title&gt;HTML script Tag&lt;/title&gt;</a:t>
            </a:r>
          </a:p>
          <a:p>
            <a:r>
              <a:rPr lang="en-US" dirty="0" smtClean="0"/>
              <a:t>    &lt;/head&gt;</a:t>
            </a:r>
          </a:p>
          <a:p>
            <a:r>
              <a:rPr lang="en-US" dirty="0" smtClean="0"/>
              <a:t>    &lt;body&gt;</a:t>
            </a:r>
          </a:p>
          <a:p>
            <a:r>
              <a:rPr lang="en-US" dirty="0" smtClean="0"/>
              <a:t>      &lt;script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src</a:t>
            </a:r>
            <a:r>
              <a:rPr lang="en-US" b="1" dirty="0" smtClean="0">
                <a:solidFill>
                  <a:srgbClr val="C00000"/>
                </a:solidFill>
              </a:rPr>
              <a:t>=“</a:t>
            </a:r>
            <a:r>
              <a:rPr lang="en-US" b="1" dirty="0" err="1" smtClean="0">
                <a:solidFill>
                  <a:srgbClr val="C00000"/>
                </a:solidFill>
              </a:rPr>
              <a:t>PathToJS</a:t>
            </a:r>
            <a:r>
              <a:rPr lang="en-US" b="1" dirty="0" smtClean="0">
                <a:solidFill>
                  <a:srgbClr val="C00000"/>
                </a:solidFill>
              </a:rPr>
              <a:t>”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dirty="0" smtClean="0"/>
              <a:t>      &lt;/script&gt;</a:t>
            </a:r>
          </a:p>
          <a:p>
            <a:r>
              <a:rPr lang="en-US" dirty="0" smtClean="0"/>
              <a:t>    &lt;/body&gt;</a:t>
            </a:r>
          </a:p>
          <a:p>
            <a:r>
              <a:rPr lang="en-US" dirty="0" smtClean="0"/>
              <a:t> 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229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</a:t>
            </a:r>
            <a:r>
              <a:rPr lang="en-US" dirty="0" err="1"/>
              <a:t>rajkot</a:t>
            </a:r>
            <a:r>
              <a:rPr lang="en-US" dirty="0"/>
              <a:t>”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8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7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integer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6366</TotalTime>
  <Words>3746</Words>
  <Application>Microsoft Office PowerPoint</Application>
  <PresentationFormat>Widescreen</PresentationFormat>
  <Paragraphs>732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Wingdings 2</vt:lpstr>
      <vt:lpstr>Shruti</vt:lpstr>
      <vt:lpstr>Roboto Condensed Light</vt:lpstr>
      <vt:lpstr>Calibri</vt:lpstr>
      <vt:lpstr>Wingdings</vt:lpstr>
      <vt:lpstr>Wingdings 3</vt:lpstr>
      <vt:lpstr>Roboto Condensed</vt:lpstr>
      <vt:lpstr>Segoe UI Black</vt:lpstr>
      <vt:lpstr>Arial</vt:lpstr>
      <vt:lpstr>Consolas</vt:lpstr>
      <vt:lpstr>Office Theme</vt:lpstr>
      <vt:lpstr>Unit-01  Java Script</vt:lpstr>
      <vt:lpstr>PowerPoint Presentation</vt:lpstr>
      <vt:lpstr>Introduction</vt:lpstr>
      <vt:lpstr>Pros &amp; Cons of Client Side Scripting</vt:lpstr>
      <vt:lpstr>Client V/S Server Side Scripting</vt:lpstr>
      <vt:lpstr>&lt;script&gt; tag</vt:lpstr>
      <vt:lpstr>Variables</vt:lpstr>
      <vt:lpstr>Conditions and Loops</vt:lpstr>
      <vt:lpstr>Strings</vt:lpstr>
      <vt:lpstr>Strings (Cont.)</vt:lpstr>
      <vt:lpstr>Arrays</vt:lpstr>
      <vt:lpstr>Functions</vt:lpstr>
      <vt:lpstr>Functions (Cont.)</vt:lpstr>
      <vt:lpstr>Pop up Boxes</vt:lpstr>
      <vt:lpstr>Alert Box</vt:lpstr>
      <vt:lpstr>Confirm Box</vt:lpstr>
      <vt:lpstr>Prompt Box</vt:lpstr>
      <vt:lpstr>External JavaScript</vt:lpstr>
      <vt:lpstr>JavaScript Objects</vt:lpstr>
      <vt:lpstr>JavaScript’s inbuilt Objects</vt:lpstr>
      <vt:lpstr>Math Object in JavaScript</vt:lpstr>
      <vt:lpstr>Math Methods</vt:lpstr>
      <vt:lpstr>User Defined Objects</vt:lpstr>
      <vt:lpstr>User - Defined Objects (Cont.)</vt:lpstr>
      <vt:lpstr>Document Object Model (DOM)</vt:lpstr>
      <vt:lpstr>DOM (Cont)</vt:lpstr>
      <vt:lpstr>Document Object Properties</vt:lpstr>
      <vt:lpstr>Document Object Methods</vt:lpstr>
      <vt:lpstr>getElementById()</vt:lpstr>
      <vt:lpstr>getElementsByName()</vt:lpstr>
      <vt:lpstr>getElementsByTagName()</vt:lpstr>
      <vt:lpstr>Forms using DOM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DHTML – Combining HTML,CSS &amp; JS</vt:lpstr>
      <vt:lpstr>DHTML (Cont) (Example)</vt:lpstr>
      <vt:lpstr>HTML Element Properties</vt:lpstr>
      <vt:lpstr>Mouse Events</vt:lpstr>
      <vt:lpstr>Keyboard Events</vt:lpstr>
      <vt:lpstr>Frame/Object Events</vt:lpstr>
      <vt:lpstr>Form Events</vt:lpstr>
      <vt:lpstr>Callbacks in Javascript</vt:lpstr>
      <vt:lpstr>ES6 </vt:lpstr>
      <vt:lpstr>Array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873</cp:revision>
  <dcterms:created xsi:type="dcterms:W3CDTF">2020-05-01T05:09:15Z</dcterms:created>
  <dcterms:modified xsi:type="dcterms:W3CDTF">2022-08-12T02:41:13Z</dcterms:modified>
</cp:coreProperties>
</file>