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4" r:id="rId3"/>
    <p:sldId id="257" r:id="rId4"/>
    <p:sldId id="290" r:id="rId5"/>
    <p:sldId id="259" r:id="rId6"/>
    <p:sldId id="260" r:id="rId7"/>
    <p:sldId id="261" r:id="rId8"/>
    <p:sldId id="291" r:id="rId9"/>
    <p:sldId id="271" r:id="rId10"/>
    <p:sldId id="295" r:id="rId11"/>
    <p:sldId id="267" r:id="rId12"/>
    <p:sldId id="292" r:id="rId13"/>
    <p:sldId id="297" r:id="rId14"/>
    <p:sldId id="279" r:id="rId15"/>
    <p:sldId id="298" r:id="rId16"/>
    <p:sldId id="282" r:id="rId17"/>
    <p:sldId id="308" r:id="rId18"/>
    <p:sldId id="293" r:id="rId19"/>
    <p:sldId id="296" r:id="rId20"/>
    <p:sldId id="294" r:id="rId21"/>
    <p:sldId id="300" r:id="rId22"/>
    <p:sldId id="301" r:id="rId23"/>
    <p:sldId id="302" r:id="rId24"/>
    <p:sldId id="303" r:id="rId25"/>
    <p:sldId id="299" r:id="rId26"/>
    <p:sldId id="305" r:id="rId27"/>
    <p:sldId id="306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1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B92115C-969C-4C5D-AB69-D974D274724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B0E76D-00E1-4494-AB24-A5DBA9278DA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D07897C-9922-473B-8B67-68C6BDF4F2A1}" type="datetime1">
              <a:rPr lang="it-IT"/>
              <a:pPr lvl="0"/>
              <a:t>04/03/2021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17BA14DB-87CF-4AAD-BD93-4D17AE6041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D8CCC72E-862C-4041-B6D1-5DE67D3672D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4EDDCA-5E4A-4C75-955D-2B97E2B1844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8A6691-492A-4673-8E68-D2D21FC1CA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F707959-A8AE-4043-9906-B8F1070E74E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75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707959-A8AE-4043-9906-B8F1070E74E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68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17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01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18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11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707959-A8AE-4043-9906-B8F1070E74E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97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707959-A8AE-4043-9906-B8F1070E74E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75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0A40FE-BFA5-4228-87DD-6DF4E765B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3EBAE0D-3FF8-40BE-A348-1633D88E2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76B46-D253-407C-9565-310B12B1DEB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A60074-1DE0-455A-92B6-DFE2382EDAC7}" type="slidenum">
              <a:t>8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707959-A8AE-4043-9906-B8F1070E74E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97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11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68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13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24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15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29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4E7861-7734-40F9-9A0A-1BA6526F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A5004-05A6-4BA3-B386-C9D9CD93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068D4-6CF9-4AE6-A9EE-CB49DE0D2E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D009FA-E078-412B-AD9C-055815B4C627}" type="slidenum">
              <a:t>16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20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29A0-87A2-4C09-A72E-197B76E9D4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30E52-3165-470C-9146-E9D73915E1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8E5-AFE4-4037-82E3-3C22BF19D0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28C1A9-80F7-48DC-86A0-8F2A3145A479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AD09-AF93-4CA0-B8CB-3476C97C46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F780-BA38-45A9-BBC7-EE4311AD36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8561E-D839-4708-9774-1A8543CBE609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2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A83A-3AD8-4DB3-AA0B-350C63B9E4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DEB5F-EF3D-4896-B7D6-B1FC6E7FCE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2627-C71E-489C-8915-1C315D3F95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89A86C-B556-4B43-B7AA-52A4618AA90D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4DE7-391D-464E-8942-0E2713FBCB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B476-7812-4415-A408-8D56EB2855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BC73E-1A14-4E92-AEC9-6DBA30972E41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15838-1871-4E4E-89F5-1F5AA1C591D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654-BA46-4CA7-9C07-7F7E8538F8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2083-2F0D-4F98-BE2C-1603B862B1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B4E7D-87AC-4ADF-BCDD-DACD3B00C996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2534-F1CA-48F1-8ED0-F26A77A3AA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6AEC-1AFF-4CCD-846F-06849087D2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9FA52F-C6E4-489E-B531-8399A3C1AA8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2212-0BA2-496E-BB33-C78794C8E1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996" y="1524003"/>
            <a:ext cx="10668003" cy="2286000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4DC9-FDB7-4674-A5BA-4CBDB6163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1996" y="4572000"/>
            <a:ext cx="10668003" cy="1524003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DB7D-1BDC-45F3-A7E5-CDA4EB1E8D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FED7FB-CEDD-4B9E-9534-FF6AD11C8400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8326-ECCE-4255-996E-658A53C553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A2F-20FD-4C29-A8AB-2F730E0D1E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6CA9D8-62D6-4CB1-912E-C6003C0054AA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58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6C8-FB84-4150-BA6F-F5FDF32D3E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9A10-0C32-4E8A-8018-92A397E5A3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AE16-0644-4D9C-A944-8CFEEAAE44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D1671-3C77-4A83-A304-41EBF5D0337E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A587-C417-4757-869C-33D08BC82E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BEC5-BAAA-4C30-8B02-38ADBA7BCB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11592-F515-4F2E-BC4D-92E2DBCD295A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88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3D6-B404-4874-9C3F-FE39768BA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6" y="1524003"/>
            <a:ext cx="10668003" cy="303847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8403-B84E-4AE6-914D-A332809DB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1996" y="4589465"/>
            <a:ext cx="10668003" cy="150653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6D300-F93D-4F57-B0BF-04B3306856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4E0C11-49CC-4042-A46A-A33D717EE170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A26D-6B0B-4CF0-8E30-38C41B1065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C188-288E-4BC2-A639-A3511734D7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11E93-780F-4B18-A849-C2669FC40F7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7296-5B77-47E8-A9E5-5099B79FE6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7CF7-80F9-4F09-A185-DBA3C7FFD7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1996" y="2286000"/>
            <a:ext cx="515111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C22A8-7930-461D-845E-F080905751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78883" y="2286000"/>
            <a:ext cx="515111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66C9-AC46-49B0-96E2-C624027DE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53650E-8A8F-4A90-92FF-BCEC6423F029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6FBF2-1EF4-4C72-82EC-60767553BB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7033-B4F2-43C0-A389-C8D7ABE974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1878CF-C87C-497F-A8BE-B8569A5532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AB7D-FD50-4E4C-96B7-FAFDFF0BAE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D61E-1896-463A-9F85-F37C2F8F63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1996" y="2286000"/>
            <a:ext cx="5151116" cy="76199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7306-DF5C-4580-9A2B-75BA1F52489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61996" y="3047996"/>
            <a:ext cx="5151116" cy="30479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55C50-C30B-439E-91CA-03B6839429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8873" y="2286000"/>
            <a:ext cx="5151126" cy="76199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BF307-0985-435D-98A4-3B5F019B2AA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8873" y="3047996"/>
            <a:ext cx="5151126" cy="30479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153CD-C6B6-49A1-A722-0F6096C24A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5EC7A-43BE-4AF0-A558-A361624F4540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B49B4-CE8B-4A71-A4D7-195E0F9141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22E36-E73D-447A-9F5E-E042E0D34E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87CB5-72BC-4C68-BEAA-3071924193B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F142-1F82-44D0-9CF4-7D7C82E458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F4FD6-2A11-4B90-969D-4ACF81C22B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13A43-6A73-4ECF-9072-3E02B9AA685E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E68C-A15E-42FA-A507-D812FA6B8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49AA6-F8A9-4051-A2AD-EC4D88F5D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629986-C55F-4EAF-963F-82D52796667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6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2495-FF86-4C34-A38B-0CD7B170A3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F74B37-B6BC-455E-8B58-96C1551E406D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A49E-BAEF-4043-9D1B-8F393CBE5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2209-2FD6-4EC9-B137-65ABFB33BE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F2A5E-A7EA-4F78-B9CB-D78714F26FE6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7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865-CD2C-4E41-83B3-FBA3AD66C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6" y="761996"/>
            <a:ext cx="3810003" cy="1524003"/>
          </a:xfr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24D1-1FE9-44CA-93A8-F94C933408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3996" y="761996"/>
            <a:ext cx="6096003" cy="53339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A076-5B85-4B42-90A0-68D7DA873B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1996" y="2286000"/>
            <a:ext cx="3810003" cy="38100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1EC6-BF43-4D0C-80F4-09B715210F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F32472-BFF1-4FE6-B847-8B63D5E1F9AF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6FE1-6AAB-4B2D-BA98-755CC1D771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E44B-09B5-4534-9279-7D6386BE73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91006A-4854-4627-8037-9C9A7DE7402A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45A9-46A3-4364-919A-91F3BAA87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760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689C-37DB-44CF-9373-112FDDDF0D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6498-592B-4D7B-96CA-D421BE1682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049D84-F3AF-4A7A-A3CF-1ABD304594A8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703B-2487-40D7-8C6C-AF95C10B67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C5E9-9565-4478-8A8A-12E1038E5D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2EB327-60BC-4503-82C7-F0B0E7EC536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15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3B1-9004-441B-85BB-CA63A0C07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6" y="761996"/>
            <a:ext cx="3810003" cy="1524003"/>
          </a:xfr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C9FF-BD4F-45CD-92F5-51D008A9AE6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33996" y="761996"/>
            <a:ext cx="6021388" cy="533399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A886B-FA77-4C50-95C7-469573147BA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1996" y="2286000"/>
            <a:ext cx="3810003" cy="38100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00C36-F51B-482D-A14C-4723726BF4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098B5C-0DF7-40EB-9704-DF740DB54A7B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7CFF-F356-4CAB-A6E5-9A507706F3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EDF5-73F2-4A06-A6B4-4DC44703DF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75BD5-A99B-4CF8-A2AA-41E431FC433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8411-854F-4C63-ACCE-14F0AFC1F2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9CB8-C728-4631-8074-C655F13563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F9D4-7D40-4402-BC2E-3D8A95D1BD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E1A91C-3C6E-4939-8B50-0FFBA3C3C887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7C69-20B4-45A9-A641-99835E63CF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F0D7-C986-40F7-AEC3-02ABC6504A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8EED2-A02C-47EC-BCE8-2E7020C91CD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4963-D592-46BE-BA13-3AB0851CBE5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44000" y="761996"/>
            <a:ext cx="2286000" cy="53339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C78EE-2E7A-4921-9DBC-64660F57EA3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761996"/>
            <a:ext cx="7619996" cy="53339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8A1D-076E-4330-86AC-532A6DA01D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F639A-D0F0-4D49-AEE6-005B848EA47E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BAAA-204E-4AFE-A19F-E804F651A1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6A75-5EAF-4552-B473-C18906EB4E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39847-2912-4DB2-AE50-B12409845736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FEE4-E984-4051-A7D3-83DA4B33F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B419-C51C-4C32-BB5A-081912DACA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4C3E-F471-46F8-8731-99B845A577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E67AF-EB37-424B-A8EB-805E1C20DC81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A506-B102-4A14-A9A9-011600539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F1C7-3B4C-4238-9922-DF7E760BED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6DBF5-30B3-421A-9F14-BF36AB29B469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8E35-22AF-4773-AC08-08172E77BB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760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DEDD-AD4A-43A0-BBFC-99426FF637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DEA8-5679-490F-87C7-132EE8F81B6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10D2-CD2B-4CED-A879-B7A266819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D4052-70A5-452A-8C92-79EE22818870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429B-3AC8-496D-9D0A-CC43CD3580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14B18-9C88-4ABB-A9C8-268FB99C26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C38EC-C54B-4980-9DB1-EF9C55ABBA0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9EEA-F092-4A5F-9D51-0A8090FB1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3A68D-9342-4FE4-AD5A-B0BA231E7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752603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B75AA-07FE-48BF-B19F-AA4A32BB95E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667003"/>
            <a:ext cx="5157782" cy="35226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4716-FF52-41D7-8EE9-58E17BE7CC6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752603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B2379-44AE-480A-A7EA-DBE6699A96A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667003"/>
            <a:ext cx="5183184" cy="35226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235AA-E7F9-4543-B495-2E8157C5AD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B2ADDF-0B29-4607-8425-1BC432158D75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5B95-0837-4180-A123-2D5162BFB7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0025E-29D9-4146-A470-3C215B5871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52CED1-0357-4782-BFFA-FC3050192B0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5BDD-CE1E-46CA-A0D4-8FF125EE0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760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02968-E032-4DF0-9730-5EE5E4AB0D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328594-CACE-4211-AA41-780B39412C5C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692C-0B60-4D1A-AA3A-B1E5D67BE8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F0B8-CEAC-4AA9-9535-8CEF344F04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D9E0D8-6381-484A-8AF1-FC7DCBD7E6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AF54C-FF38-41C6-8786-C6869F0903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246C6B-193B-4D1C-802B-01997E964EA1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5E29-A214-4DA0-8470-5052A45DA6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8AC4-54C5-4D9D-BC60-66B2BC04C6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C1264-6AF3-4C7A-B965-267DDF48FE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F16F-EE22-4331-82EF-8B4048CDE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B16-12BE-44D9-BB1D-ED7898E027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6DE71-85F9-4FE4-97CE-7D154F8FD20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6545-D662-4A6D-A31A-7E1C516AD1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41C0D4-D305-4400-AAB5-02FD6734EDC9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FF14-6B2D-4EF1-A488-BA0D923C12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A5746-6396-42F6-981E-C7B7C47DFC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0660F0-4F9C-42B0-9863-180E4C44CCC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1393-9F86-4863-AB92-111EC66A9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9430F-4509-4CBB-8ED0-C4C48228A43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EF5A-159F-4EEF-B35F-472AFBA1E0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2DE7-F2FB-4C10-9CFB-7B1D8C9717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C24F1A-A5C3-4212-8EA0-8970F0C3FB58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7955-0CE2-4D21-B6C6-09B15D0A95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CF5B-D4FD-4540-AF87-A97C5C4CE6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12356-3EB4-4779-BC8A-7D6CA7A97C8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33D7EF-C83C-4881-8DF7-3C613CBD7AFF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51C2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595959"/>
              </a:solidFill>
              <a:uFillTx/>
              <a:latin typeface="AvenirNext LT Pro Medium" pitchFamily="34"/>
            </a:endParaRPr>
          </a:p>
        </p:txBody>
      </p:sp>
      <p:pic>
        <p:nvPicPr>
          <p:cNvPr id="3" name="Picture 39">
            <a:extLst>
              <a:ext uri="{FF2B5EF4-FFF2-40B4-BE49-F238E27FC236}">
                <a16:creationId xmlns:a16="http://schemas.microsoft.com/office/drawing/2014/main" id="{EC9A1EC9-C95D-4065-9E67-49ACBC4DEDE4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0" y="0"/>
            <a:ext cx="12191996" cy="13924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B753371-4222-46A8-BD58-B97FF7129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425452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7EFF20-6625-4956-903D-5061D4040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949445"/>
            <a:ext cx="10515600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1E645E2-D8D0-45A7-95DD-2E91FB9C6A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246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8B4B696D-0BF2-44D2-A6F6-9607F7E8A453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075AE9-3CFE-4A00-931A-17DEEE889CB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24603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A6D4F1-FD76-4915-BCDE-9D233E01F9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246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AF1472CC-1D34-495F-9F17-A21FA46AC629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FFFFFF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Clr>
          <a:srgbClr val="A62C52"/>
        </a:buClr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A62C52"/>
        </a:buClr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A62C52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A62C52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A62C52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>
                <a16:creationId xmlns:a16="http://schemas.microsoft.com/office/drawing/2014/main" id="{52F07AC7-2731-4300-BDCD-D45FD063BF39}"/>
              </a:ext>
            </a:extLst>
          </p:cNvPr>
          <p:cNvSpPr/>
          <p:nvPr/>
        </p:nvSpPr>
        <p:spPr>
          <a:xfrm>
            <a:off x="8157847" y="6244839"/>
            <a:ext cx="4034159" cy="613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34156"/>
              <a:gd name="f7" fmla="val 613164"/>
              <a:gd name="f8" fmla="val 1479137"/>
              <a:gd name="f9" fmla="val 230"/>
              <a:gd name="f10" fmla="val 2152575"/>
              <a:gd name="f11" fmla="val 4287"/>
              <a:gd name="f12" fmla="val 2854487"/>
              <a:gd name="f13" fmla="val 63583"/>
              <a:gd name="f14" fmla="val 3482844"/>
              <a:gd name="f15" fmla="val 298555"/>
              <a:gd name="f16" fmla="val 3599338"/>
              <a:gd name="f17" fmla="val 342114"/>
              <a:gd name="f18" fmla="val 3715540"/>
              <a:gd name="f19" fmla="val 384216"/>
              <a:gd name="f20" fmla="val 3831590"/>
              <a:gd name="f21" fmla="val 425010"/>
              <a:gd name="f22" fmla="val 494088"/>
              <a:gd name="f23" fmla="val 54792"/>
              <a:gd name="f24" fmla="val 512415"/>
              <a:gd name="f25" fmla="val 88888"/>
              <a:gd name="f26" fmla="val 459433"/>
              <a:gd name="f27" fmla="val 126502"/>
              <a:gd name="f28" fmla="val 410480"/>
              <a:gd name="f29" fmla="val 168327"/>
              <a:gd name="f30" fmla="val 366637"/>
              <a:gd name="f31" fmla="val 428292"/>
              <a:gd name="f32" fmla="val 94062"/>
              <a:gd name="f33" fmla="val 821899"/>
              <a:gd name="f34" fmla="val 6565"/>
              <a:gd name="f35" fmla="val 1192562"/>
              <a:gd name="f36" fmla="val 1522"/>
              <a:gd name="f37" fmla="val 1287308"/>
              <a:gd name="f38" fmla="val 198"/>
              <a:gd name="f39" fmla="val 1382932"/>
              <a:gd name="f40" fmla="val -349"/>
              <a:gd name="f41" fmla="+- 0 0 -90"/>
              <a:gd name="f42" fmla="*/ f3 1 4034156"/>
              <a:gd name="f43" fmla="*/ f4 1 613164"/>
              <a:gd name="f44" fmla="val f5"/>
              <a:gd name="f45" fmla="val f6"/>
              <a:gd name="f46" fmla="val f7"/>
              <a:gd name="f47" fmla="*/ f41 f0 1"/>
              <a:gd name="f48" fmla="+- f46 0 f44"/>
              <a:gd name="f49" fmla="+- f45 0 f44"/>
              <a:gd name="f50" fmla="*/ f47 1 f2"/>
              <a:gd name="f51" fmla="*/ f49 1 4034156"/>
              <a:gd name="f52" fmla="*/ f48 1 613164"/>
              <a:gd name="f53" fmla="*/ 1479137 f49 1"/>
              <a:gd name="f54" fmla="*/ 230 f48 1"/>
              <a:gd name="f55" fmla="*/ 3482844 f49 1"/>
              <a:gd name="f56" fmla="*/ 298555 f48 1"/>
              <a:gd name="f57" fmla="*/ 3831590 f49 1"/>
              <a:gd name="f58" fmla="*/ 425010 f48 1"/>
              <a:gd name="f59" fmla="*/ 4034156 f49 1"/>
              <a:gd name="f60" fmla="*/ 494088 f48 1"/>
              <a:gd name="f61" fmla="*/ 613164 f48 1"/>
              <a:gd name="f62" fmla="*/ 0 f49 1"/>
              <a:gd name="f63" fmla="*/ 54792 f49 1"/>
              <a:gd name="f64" fmla="*/ 512415 f48 1"/>
              <a:gd name="f65" fmla="*/ 168327 f49 1"/>
              <a:gd name="f66" fmla="*/ 366637 f48 1"/>
              <a:gd name="f67" fmla="*/ 1192562 f49 1"/>
              <a:gd name="f68" fmla="*/ 1522 f48 1"/>
              <a:gd name="f69" fmla="+- f50 0 f1"/>
              <a:gd name="f70" fmla="*/ f53 1 4034156"/>
              <a:gd name="f71" fmla="*/ f54 1 613164"/>
              <a:gd name="f72" fmla="*/ f55 1 4034156"/>
              <a:gd name="f73" fmla="*/ f56 1 613164"/>
              <a:gd name="f74" fmla="*/ f57 1 4034156"/>
              <a:gd name="f75" fmla="*/ f58 1 613164"/>
              <a:gd name="f76" fmla="*/ f59 1 4034156"/>
              <a:gd name="f77" fmla="*/ f60 1 613164"/>
              <a:gd name="f78" fmla="*/ f61 1 613164"/>
              <a:gd name="f79" fmla="*/ f62 1 4034156"/>
              <a:gd name="f80" fmla="*/ f63 1 4034156"/>
              <a:gd name="f81" fmla="*/ f64 1 613164"/>
              <a:gd name="f82" fmla="*/ f65 1 4034156"/>
              <a:gd name="f83" fmla="*/ f66 1 613164"/>
              <a:gd name="f84" fmla="*/ f67 1 4034156"/>
              <a:gd name="f85" fmla="*/ f68 1 613164"/>
              <a:gd name="f86" fmla="*/ f44 1 f51"/>
              <a:gd name="f87" fmla="*/ f45 1 f51"/>
              <a:gd name="f88" fmla="*/ f44 1 f52"/>
              <a:gd name="f89" fmla="*/ f46 1 f52"/>
              <a:gd name="f90" fmla="*/ f70 1 f51"/>
              <a:gd name="f91" fmla="*/ f71 1 f52"/>
              <a:gd name="f92" fmla="*/ f72 1 f51"/>
              <a:gd name="f93" fmla="*/ f73 1 f52"/>
              <a:gd name="f94" fmla="*/ f74 1 f51"/>
              <a:gd name="f95" fmla="*/ f75 1 f52"/>
              <a:gd name="f96" fmla="*/ f76 1 f51"/>
              <a:gd name="f97" fmla="*/ f77 1 f52"/>
              <a:gd name="f98" fmla="*/ f78 1 f52"/>
              <a:gd name="f99" fmla="*/ f79 1 f51"/>
              <a:gd name="f100" fmla="*/ f80 1 f51"/>
              <a:gd name="f101" fmla="*/ f81 1 f52"/>
              <a:gd name="f102" fmla="*/ f82 1 f51"/>
              <a:gd name="f103" fmla="*/ f83 1 f52"/>
              <a:gd name="f104" fmla="*/ f84 1 f51"/>
              <a:gd name="f105" fmla="*/ f85 1 f52"/>
              <a:gd name="f106" fmla="*/ f86 f42 1"/>
              <a:gd name="f107" fmla="*/ f87 f42 1"/>
              <a:gd name="f108" fmla="*/ f89 f43 1"/>
              <a:gd name="f109" fmla="*/ f88 f43 1"/>
              <a:gd name="f110" fmla="*/ f90 f42 1"/>
              <a:gd name="f111" fmla="*/ f91 f43 1"/>
              <a:gd name="f112" fmla="*/ f92 f42 1"/>
              <a:gd name="f113" fmla="*/ f93 f43 1"/>
              <a:gd name="f114" fmla="*/ f94 f42 1"/>
              <a:gd name="f115" fmla="*/ f95 f43 1"/>
              <a:gd name="f116" fmla="*/ f96 f42 1"/>
              <a:gd name="f117" fmla="*/ f97 f43 1"/>
              <a:gd name="f118" fmla="*/ f98 f43 1"/>
              <a:gd name="f119" fmla="*/ f99 f42 1"/>
              <a:gd name="f120" fmla="*/ f100 f42 1"/>
              <a:gd name="f121" fmla="*/ f101 f43 1"/>
              <a:gd name="f122" fmla="*/ f102 f42 1"/>
              <a:gd name="f123" fmla="*/ f103 f43 1"/>
              <a:gd name="f124" fmla="*/ f104 f42 1"/>
              <a:gd name="f125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110" y="f111"/>
              </a:cxn>
              <a:cxn ang="f69">
                <a:pos x="f112" y="f113"/>
              </a:cxn>
              <a:cxn ang="f69">
                <a:pos x="f114" y="f115"/>
              </a:cxn>
              <a:cxn ang="f69">
                <a:pos x="f116" y="f117"/>
              </a:cxn>
              <a:cxn ang="f69">
                <a:pos x="f116" y="f118"/>
              </a:cxn>
              <a:cxn ang="f69">
                <a:pos x="f119" y="f118"/>
              </a:cxn>
              <a:cxn ang="f69">
                <a:pos x="f120" y="f121"/>
              </a:cxn>
              <a:cxn ang="f69">
                <a:pos x="f122" y="f123"/>
              </a:cxn>
              <a:cxn ang="f69">
                <a:pos x="f124" y="f125"/>
              </a:cxn>
              <a:cxn ang="f69">
                <a:pos x="f110" y="f111"/>
              </a:cxn>
            </a:cxnLst>
            <a:rect l="f106" t="f109" r="f107" b="f108"/>
            <a:pathLst>
              <a:path w="4034156" h="61316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22"/>
                </a:lnTo>
                <a:lnTo>
                  <a:pt x="f6" y="f7"/>
                </a:lnTo>
                <a:lnTo>
                  <a:pt x="f5" y="f7"/>
                </a:ln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35" y="f36"/>
                </a:cubicBezTo>
                <a:cubicBezTo>
                  <a:pt x="f37" y="f38"/>
                  <a:pt x="f39" y="f40"/>
                  <a:pt x="f8" y="f9"/>
                </a:cubicBez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5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" name="Freeform: Shape 10">
            <a:extLst>
              <a:ext uri="{FF2B5EF4-FFF2-40B4-BE49-F238E27FC236}">
                <a16:creationId xmlns:a16="http://schemas.microsoft.com/office/drawing/2014/main" id="{799AECD7-B923-448E-B4AB-894D53DBB7B8}"/>
              </a:ext>
            </a:extLst>
          </p:cNvPr>
          <p:cNvSpPr/>
          <p:nvPr/>
        </p:nvSpPr>
        <p:spPr>
          <a:xfrm>
            <a:off x="0" y="688122"/>
            <a:ext cx="448494" cy="1634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48491"/>
              <a:gd name="f7" fmla="val 1634252"/>
              <a:gd name="f8" fmla="val 12983"/>
              <a:gd name="f9" fmla="val 10508"/>
              <a:gd name="f10" fmla="val 278410"/>
              <a:gd name="f11" fmla="val 241022"/>
              <a:gd name="f12" fmla="val 489787"/>
              <a:gd name="f13" fmla="val 530267"/>
              <a:gd name="f14" fmla="val 441611"/>
              <a:gd name="f15" fmla="val 863751"/>
              <a:gd name="f16" fmla="val 418542"/>
              <a:gd name="f17" fmla="val 1022632"/>
              <a:gd name="f18" fmla="val 337007"/>
              <a:gd name="f19" fmla="val 1166302"/>
              <a:gd name="f20" fmla="val 251011"/>
              <a:gd name="f21" fmla="val 1302895"/>
              <a:gd name="f22" fmla="val 215138"/>
              <a:gd name="f23" fmla="val 1359902"/>
              <a:gd name="f24" fmla="val 154723"/>
              <a:gd name="f25" fmla="val 1442480"/>
              <a:gd name="f26" fmla="val 74605"/>
              <a:gd name="f27" fmla="val 1543249"/>
              <a:gd name="f28" fmla="+- 0 0 -90"/>
              <a:gd name="f29" fmla="*/ f3 1 448491"/>
              <a:gd name="f30" fmla="*/ f4 1 1634252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448491"/>
              <a:gd name="f39" fmla="*/ f35 1 1634252"/>
              <a:gd name="f40" fmla="*/ 0 f36 1"/>
              <a:gd name="f41" fmla="*/ 0 f35 1"/>
              <a:gd name="f42" fmla="*/ 12983 f36 1"/>
              <a:gd name="f43" fmla="*/ 10508 f35 1"/>
              <a:gd name="f44" fmla="*/ 441611 f36 1"/>
              <a:gd name="f45" fmla="*/ 863751 f35 1"/>
              <a:gd name="f46" fmla="*/ 251011 f36 1"/>
              <a:gd name="f47" fmla="*/ 1302895 f35 1"/>
              <a:gd name="f48" fmla="*/ 74605 f36 1"/>
              <a:gd name="f49" fmla="*/ 1543249 f35 1"/>
              <a:gd name="f50" fmla="*/ 1634252 f35 1"/>
              <a:gd name="f51" fmla="+- f37 0 f1"/>
              <a:gd name="f52" fmla="*/ f40 1 448491"/>
              <a:gd name="f53" fmla="*/ f41 1 1634252"/>
              <a:gd name="f54" fmla="*/ f42 1 448491"/>
              <a:gd name="f55" fmla="*/ f43 1 1634252"/>
              <a:gd name="f56" fmla="*/ f44 1 448491"/>
              <a:gd name="f57" fmla="*/ f45 1 1634252"/>
              <a:gd name="f58" fmla="*/ f46 1 448491"/>
              <a:gd name="f59" fmla="*/ f47 1 1634252"/>
              <a:gd name="f60" fmla="*/ f48 1 448491"/>
              <a:gd name="f61" fmla="*/ f49 1 1634252"/>
              <a:gd name="f62" fmla="*/ f50 1 1634252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9"/>
              <a:gd name="f75" fmla="*/ f60 1 f38"/>
              <a:gd name="f76" fmla="*/ f61 1 f39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30 1"/>
              <a:gd name="f90" fmla="*/ f75 f29 1"/>
              <a:gd name="f91" fmla="*/ f76 f30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9"/>
              </a:cxn>
              <a:cxn ang="f51">
                <a:pos x="f90" y="f91"/>
              </a:cxn>
              <a:cxn ang="f51">
                <a:pos x="f82" y="f92"/>
              </a:cxn>
            </a:cxnLst>
            <a:rect l="f78" t="f81" r="f79" b="f80"/>
            <a:pathLst>
              <a:path w="448491" h="163425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B09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D656B30D-5199-4E8A-8E9F-FB8136BEE8EE}"/>
              </a:ext>
            </a:extLst>
          </p:cNvPr>
          <p:cNvSpPr/>
          <p:nvPr/>
        </p:nvSpPr>
        <p:spPr>
          <a:xfrm>
            <a:off x="7309457" y="6144073"/>
            <a:ext cx="4418271" cy="718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418271"/>
              <a:gd name="f7" fmla="val 718159"/>
              <a:gd name="f8" fmla="val 713930"/>
              <a:gd name="f9" fmla="val 2854"/>
              <a:gd name="f10" fmla="val 705624"/>
              <a:gd name="f11" fmla="val 60059"/>
              <a:gd name="f12" fmla="val 562888"/>
              <a:gd name="f13" fmla="val 131373"/>
              <a:gd name="f14" fmla="val 433874"/>
              <a:gd name="f15" fmla="val 226680"/>
              <a:gd name="f16" fmla="val 333970"/>
              <a:gd name="f17" fmla="val 463632"/>
              <a:gd name="f18" fmla="val 85526"/>
              <a:gd name="f19" fmla="val 822395"/>
              <a:gd name="f20" fmla="val 5774"/>
              <a:gd name="f21" fmla="val 1160245"/>
              <a:gd name="f22" fmla="val 1178"/>
              <a:gd name="f23" fmla="val 1421452"/>
              <a:gd name="f24" fmla="val 2035274"/>
              <a:gd name="f25" fmla="val 3698"/>
              <a:gd name="f26" fmla="val 2748311"/>
              <a:gd name="f27" fmla="val 152222"/>
              <a:gd name="f28" fmla="val 3247781"/>
              <a:gd name="f29" fmla="val 271915"/>
              <a:gd name="f30" fmla="val 3747251"/>
              <a:gd name="f31" fmla="val 391608"/>
              <a:gd name="f32" fmla="val 3902480"/>
              <a:gd name="f33" fmla="val 501606"/>
              <a:gd name="f34" fmla="+- 0 0 -90"/>
              <a:gd name="f35" fmla="*/ f3 1 4418271"/>
              <a:gd name="f36" fmla="*/ f4 1 718159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4418271"/>
              <a:gd name="f45" fmla="*/ f41 1 718159"/>
              <a:gd name="f46" fmla="*/ 0 f42 1"/>
              <a:gd name="f47" fmla="*/ 713930 f41 1"/>
              <a:gd name="f48" fmla="*/ 2854 f42 1"/>
              <a:gd name="f49" fmla="*/ 705624 f41 1"/>
              <a:gd name="f50" fmla="*/ 226680 f42 1"/>
              <a:gd name="f51" fmla="*/ 333970 f41 1"/>
              <a:gd name="f52" fmla="*/ 1160245 f42 1"/>
              <a:gd name="f53" fmla="*/ 1178 f41 1"/>
              <a:gd name="f54" fmla="*/ 1421452 f42 1"/>
              <a:gd name="f55" fmla="*/ 0 f41 1"/>
              <a:gd name="f56" fmla="*/ 3247781 f42 1"/>
              <a:gd name="f57" fmla="*/ 271915 f41 1"/>
              <a:gd name="f58" fmla="*/ 4418271 f42 1"/>
              <a:gd name="f59" fmla="*/ 718159 f41 1"/>
              <a:gd name="f60" fmla="+- f43 0 f1"/>
              <a:gd name="f61" fmla="*/ f46 1 4418271"/>
              <a:gd name="f62" fmla="*/ f47 1 718159"/>
              <a:gd name="f63" fmla="*/ f48 1 4418271"/>
              <a:gd name="f64" fmla="*/ f49 1 718159"/>
              <a:gd name="f65" fmla="*/ f50 1 4418271"/>
              <a:gd name="f66" fmla="*/ f51 1 718159"/>
              <a:gd name="f67" fmla="*/ f52 1 4418271"/>
              <a:gd name="f68" fmla="*/ f53 1 718159"/>
              <a:gd name="f69" fmla="*/ f54 1 4418271"/>
              <a:gd name="f70" fmla="*/ f55 1 718159"/>
              <a:gd name="f71" fmla="*/ f56 1 4418271"/>
              <a:gd name="f72" fmla="*/ f57 1 718159"/>
              <a:gd name="f73" fmla="*/ f58 1 4418271"/>
              <a:gd name="f74" fmla="*/ f59 1 718159"/>
              <a:gd name="f75" fmla="*/ f37 1 f44"/>
              <a:gd name="f76" fmla="*/ f38 1 f44"/>
              <a:gd name="f77" fmla="*/ f37 1 f45"/>
              <a:gd name="f78" fmla="*/ f39 1 f45"/>
              <a:gd name="f79" fmla="*/ f61 1 f44"/>
              <a:gd name="f80" fmla="*/ f62 1 f45"/>
              <a:gd name="f81" fmla="*/ f63 1 f44"/>
              <a:gd name="f82" fmla="*/ f64 1 f45"/>
              <a:gd name="f83" fmla="*/ f65 1 f44"/>
              <a:gd name="f84" fmla="*/ f66 1 f45"/>
              <a:gd name="f85" fmla="*/ f67 1 f44"/>
              <a:gd name="f86" fmla="*/ f68 1 f45"/>
              <a:gd name="f87" fmla="*/ f69 1 f44"/>
              <a:gd name="f88" fmla="*/ f70 1 f45"/>
              <a:gd name="f89" fmla="*/ f71 1 f44"/>
              <a:gd name="f90" fmla="*/ f72 1 f45"/>
              <a:gd name="f91" fmla="*/ f73 1 f44"/>
              <a:gd name="f92" fmla="*/ f74 1 f45"/>
              <a:gd name="f93" fmla="*/ f75 f35 1"/>
              <a:gd name="f94" fmla="*/ f76 f35 1"/>
              <a:gd name="f95" fmla="*/ f78 f36 1"/>
              <a:gd name="f96" fmla="*/ f77 f36 1"/>
              <a:gd name="f97" fmla="*/ f79 f35 1"/>
              <a:gd name="f98" fmla="*/ f80 f36 1"/>
              <a:gd name="f99" fmla="*/ f81 f35 1"/>
              <a:gd name="f100" fmla="*/ f82 f36 1"/>
              <a:gd name="f101" fmla="*/ f83 f35 1"/>
              <a:gd name="f102" fmla="*/ f84 f36 1"/>
              <a:gd name="f103" fmla="*/ f85 f35 1"/>
              <a:gd name="f104" fmla="*/ f86 f36 1"/>
              <a:gd name="f105" fmla="*/ f87 f35 1"/>
              <a:gd name="f106" fmla="*/ f88 f36 1"/>
              <a:gd name="f107" fmla="*/ f89 f35 1"/>
              <a:gd name="f108" fmla="*/ f90 f36 1"/>
              <a:gd name="f109" fmla="*/ f91 f35 1"/>
              <a:gd name="f110" fmla="*/ f92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  <a:cxn ang="f60">
                <a:pos x="f105" y="f106"/>
              </a:cxn>
              <a:cxn ang="f60">
                <a:pos x="f107" y="f108"/>
              </a:cxn>
              <a:cxn ang="f60">
                <a:pos x="f109" y="f110"/>
              </a:cxn>
            </a:cxnLst>
            <a:rect l="f93" t="f96" r="f94" b="f95"/>
            <a:pathLst>
              <a:path w="4418271" h="718159">
                <a:moveTo>
                  <a:pt x="f5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lnTo>
                  <a:pt x="f23" y="f5"/>
                </a:ln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6" y="f7"/>
                </a:cubicBezTo>
              </a:path>
            </a:pathLst>
          </a:custGeom>
          <a:noFill/>
          <a:ln w="12701" cap="flat">
            <a:solidFill>
              <a:srgbClr val="A9AEA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44AFD4B-FB6A-4354-BA80-C590CE930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6" y="761996"/>
            <a:ext cx="10668003" cy="1524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8018C3-EE11-4A31-98FE-D1D2FAA41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1996" y="2286000"/>
            <a:ext cx="10668003" cy="38180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1C95F3-DA8A-40D2-A06F-7C0C305AF23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389168" y="194319"/>
            <a:ext cx="204083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ADDDDF24-AB97-4A1A-B1B9-D8DB6E336674}" type="datetime1">
              <a:rPr lang="en-US"/>
              <a:pPr lvl="0"/>
              <a:t>3/4/2021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BF9AC3-9543-413D-8027-7475E07A853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61996" y="6356351"/>
            <a:ext cx="661283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3AEE2C-A4AC-4CBF-B2FD-7674DA209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05996" y="6356351"/>
            <a:ext cx="15240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DC4ECA15-940B-47A9-9D81-9B76F81DF7DC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Sitka Subheading"/>
        </a:defRPr>
      </a:lvl1pPr>
    </p:titleStyle>
    <p:bodyStyle>
      <a:lvl1pPr marL="228600" marR="0" lvl="0" indent="-228600" algn="l" defTabSz="914400" rtl="0" fontAlgn="auto" hangingPunct="1">
        <a:lnSpc>
          <a:spcPct val="125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25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25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25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25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DAC67-B31D-4FFE-BAB1-582CE7E9B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272"/>
            <a:ext cx="9144000" cy="182320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Analisi di centralità degli utenti della social network Steemit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5005885-2C06-4E1B-80F9-07D1CFAD64A4}"/>
              </a:ext>
            </a:extLst>
          </p:cNvPr>
          <p:cNvSpPr txBox="1">
            <a:spLocks/>
          </p:cNvSpPr>
          <p:nvPr/>
        </p:nvSpPr>
        <p:spPr>
          <a:xfrm>
            <a:off x="1714502" y="2466558"/>
            <a:ext cx="8762996" cy="962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Dipartimento di Informatica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Università di Pisa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5829A230-5FC0-4D0C-BB37-8946B70CC8EE}"/>
              </a:ext>
            </a:extLst>
          </p:cNvPr>
          <p:cNvSpPr txBox="1"/>
          <p:nvPr/>
        </p:nvSpPr>
        <p:spPr>
          <a:xfrm>
            <a:off x="384662" y="3584081"/>
            <a:ext cx="2278675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Relatori: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Laura Ricci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Andrea Michienzi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9302F6FB-C218-43DC-AF3B-1052640817E4}"/>
              </a:ext>
            </a:extLst>
          </p:cNvPr>
          <p:cNvSpPr txBox="1"/>
          <p:nvPr/>
        </p:nvSpPr>
        <p:spPr>
          <a:xfrm>
            <a:off x="8855723" y="3861080"/>
            <a:ext cx="263172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Candidato: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Simone Lissandrello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48DD00-8E07-4026-8342-F63E06EC630E}"/>
              </a:ext>
            </a:extLst>
          </p:cNvPr>
          <p:cNvSpPr txBox="1"/>
          <p:nvPr/>
        </p:nvSpPr>
        <p:spPr>
          <a:xfrm>
            <a:off x="4551285" y="6000396"/>
            <a:ext cx="308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Anno accademico 2020/2021</a:t>
            </a:r>
          </a:p>
        </p:txBody>
      </p:sp>
    </p:spTree>
    <p:extLst>
      <p:ext uri="{BB962C8B-B14F-4D97-AF65-F5344CB8AC3E}">
        <p14:creationId xmlns:p14="http://schemas.microsoft.com/office/powerpoint/2010/main" val="116405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0D443FC1-31F2-40F6-959C-DD1B8EA3AE2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7">
            <a:extLst>
              <a:ext uri="{FF2B5EF4-FFF2-40B4-BE49-F238E27FC236}">
                <a16:creationId xmlns:a16="http://schemas.microsoft.com/office/drawing/2014/main" id="{DA2ACF2D-6CBF-49DF-BAA5-B755C90CF6E0}"/>
              </a:ext>
            </a:extLst>
          </p:cNvPr>
          <p:cNvSpPr>
            <a:spLocks noMove="1" noResize="1"/>
          </p:cNvSpPr>
          <p:nvPr/>
        </p:nvSpPr>
        <p:spPr>
          <a:xfrm>
            <a:off x="-9" y="762006"/>
            <a:ext cx="5948802" cy="60959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48806"/>
              <a:gd name="f7" fmla="val 6095979"/>
              <a:gd name="f8" fmla="val 1573832"/>
              <a:gd name="f9" fmla="val 765"/>
              <a:gd name="f10" fmla="val 1940190"/>
              <a:gd name="f11" fmla="val -10734"/>
              <a:gd name="f12" fmla="val 2329345"/>
              <a:gd name="f13" fmla="val 109280"/>
              <a:gd name="f14" fmla="val 2734663"/>
              <a:gd name="f15" fmla="val 238687"/>
              <a:gd name="f16" fmla="val 4118244"/>
              <a:gd name="f17" fmla="val 680647"/>
              <a:gd name="f18" fmla="val 5296697"/>
              <a:gd name="f19" fmla="val 1302752"/>
              <a:gd name="f20" fmla="val 5668316"/>
              <a:gd name="f21" fmla="val 3639516"/>
              <a:gd name="f22" fmla="val 5788299"/>
              <a:gd name="f23" fmla="val 4393559"/>
              <a:gd name="f24" fmla="val 5890546"/>
              <a:gd name="f25" fmla="val 5142244"/>
              <a:gd name="f26" fmla="val 5937022"/>
              <a:gd name="f27" fmla="val 5865869"/>
              <a:gd name="f28" fmla="val 1621672"/>
              <a:gd name="f29" fmla="val 36310"/>
              <a:gd name="f30" fmla="val 1518814"/>
              <a:gd name="f31" fmla="val 109805"/>
              <a:gd name="f32" fmla="val 1321982"/>
              <a:gd name="f33" fmla="val 192755"/>
              <a:gd name="f34" fmla="val 1133640"/>
              <a:gd name="f35" fmla="val 287891"/>
              <a:gd name="f36" fmla="val 956872"/>
              <a:gd name="f37" fmla="val 669453"/>
              <a:gd name="f38" fmla="val 247734"/>
              <a:gd name="f39" fmla="val 1102800"/>
              <a:gd name="f40" fmla="val 15549"/>
              <a:gd name="f41" fmla="+- 0 0 -90"/>
              <a:gd name="f42" fmla="*/ f3 1 5948806"/>
              <a:gd name="f43" fmla="*/ f4 1 6095979"/>
              <a:gd name="f44" fmla="val f5"/>
              <a:gd name="f45" fmla="val f6"/>
              <a:gd name="f46" fmla="val f7"/>
              <a:gd name="f47" fmla="*/ f41 f0 1"/>
              <a:gd name="f48" fmla="+- f46 0 f44"/>
              <a:gd name="f49" fmla="+- f45 0 f44"/>
              <a:gd name="f50" fmla="*/ f47 1 f2"/>
              <a:gd name="f51" fmla="*/ f49 1 5948806"/>
              <a:gd name="f52" fmla="*/ f48 1 6095979"/>
              <a:gd name="f53" fmla="*/ 1573832 f49 1"/>
              <a:gd name="f54" fmla="*/ 765 f48 1"/>
              <a:gd name="f55" fmla="*/ 2734663 f49 1"/>
              <a:gd name="f56" fmla="*/ 238687 f48 1"/>
              <a:gd name="f57" fmla="*/ 5668316 f49 1"/>
              <a:gd name="f58" fmla="*/ 3639516 f48 1"/>
              <a:gd name="f59" fmla="*/ 5937022 f49 1"/>
              <a:gd name="f60" fmla="*/ 5865869 f48 1"/>
              <a:gd name="f61" fmla="*/ 5948806 f49 1"/>
              <a:gd name="f62" fmla="*/ 6095979 f48 1"/>
              <a:gd name="f63" fmla="*/ 0 f49 1"/>
              <a:gd name="f64" fmla="*/ 1621672 f48 1"/>
              <a:gd name="f65" fmla="*/ 36310 f49 1"/>
              <a:gd name="f66" fmla="*/ 1518814 f48 1"/>
              <a:gd name="f67" fmla="*/ 287891 f49 1"/>
              <a:gd name="f68" fmla="*/ 956872 f48 1"/>
              <a:gd name="f69" fmla="+- f50 0 f1"/>
              <a:gd name="f70" fmla="*/ f53 1 5948806"/>
              <a:gd name="f71" fmla="*/ f54 1 6095979"/>
              <a:gd name="f72" fmla="*/ f55 1 5948806"/>
              <a:gd name="f73" fmla="*/ f56 1 6095979"/>
              <a:gd name="f74" fmla="*/ f57 1 5948806"/>
              <a:gd name="f75" fmla="*/ f58 1 6095979"/>
              <a:gd name="f76" fmla="*/ f59 1 5948806"/>
              <a:gd name="f77" fmla="*/ f60 1 6095979"/>
              <a:gd name="f78" fmla="*/ f61 1 5948806"/>
              <a:gd name="f79" fmla="*/ f62 1 6095979"/>
              <a:gd name="f80" fmla="*/ f63 1 5948806"/>
              <a:gd name="f81" fmla="*/ f64 1 6095979"/>
              <a:gd name="f82" fmla="*/ f65 1 5948806"/>
              <a:gd name="f83" fmla="*/ f66 1 6095979"/>
              <a:gd name="f84" fmla="*/ f67 1 5948806"/>
              <a:gd name="f85" fmla="*/ f68 1 6095979"/>
              <a:gd name="f86" fmla="*/ f44 1 f51"/>
              <a:gd name="f87" fmla="*/ f45 1 f51"/>
              <a:gd name="f88" fmla="*/ f44 1 f52"/>
              <a:gd name="f89" fmla="*/ f46 1 f52"/>
              <a:gd name="f90" fmla="*/ f70 1 f51"/>
              <a:gd name="f91" fmla="*/ f71 1 f52"/>
              <a:gd name="f92" fmla="*/ f72 1 f51"/>
              <a:gd name="f93" fmla="*/ f73 1 f52"/>
              <a:gd name="f94" fmla="*/ f74 1 f51"/>
              <a:gd name="f95" fmla="*/ f75 1 f52"/>
              <a:gd name="f96" fmla="*/ f76 1 f51"/>
              <a:gd name="f97" fmla="*/ f77 1 f52"/>
              <a:gd name="f98" fmla="*/ f78 1 f51"/>
              <a:gd name="f99" fmla="*/ f79 1 f52"/>
              <a:gd name="f100" fmla="*/ f80 1 f51"/>
              <a:gd name="f101" fmla="*/ f81 1 f52"/>
              <a:gd name="f102" fmla="*/ f82 1 f51"/>
              <a:gd name="f103" fmla="*/ f83 1 f52"/>
              <a:gd name="f104" fmla="*/ f84 1 f51"/>
              <a:gd name="f105" fmla="*/ f85 1 f52"/>
              <a:gd name="f106" fmla="*/ f86 f42 1"/>
              <a:gd name="f107" fmla="*/ f87 f42 1"/>
              <a:gd name="f108" fmla="*/ f89 f43 1"/>
              <a:gd name="f109" fmla="*/ f88 f43 1"/>
              <a:gd name="f110" fmla="*/ f90 f42 1"/>
              <a:gd name="f111" fmla="*/ f91 f43 1"/>
              <a:gd name="f112" fmla="*/ f92 f42 1"/>
              <a:gd name="f113" fmla="*/ f93 f43 1"/>
              <a:gd name="f114" fmla="*/ f94 f42 1"/>
              <a:gd name="f115" fmla="*/ f95 f43 1"/>
              <a:gd name="f116" fmla="*/ f96 f42 1"/>
              <a:gd name="f117" fmla="*/ f97 f43 1"/>
              <a:gd name="f118" fmla="*/ f98 f42 1"/>
              <a:gd name="f119" fmla="*/ f99 f43 1"/>
              <a:gd name="f120" fmla="*/ f100 f42 1"/>
              <a:gd name="f121" fmla="*/ f101 f43 1"/>
              <a:gd name="f122" fmla="*/ f102 f42 1"/>
              <a:gd name="f123" fmla="*/ f103 f43 1"/>
              <a:gd name="f124" fmla="*/ f104 f42 1"/>
              <a:gd name="f125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110" y="f111"/>
              </a:cxn>
              <a:cxn ang="f69">
                <a:pos x="f112" y="f113"/>
              </a:cxn>
              <a:cxn ang="f69">
                <a:pos x="f114" y="f115"/>
              </a:cxn>
              <a:cxn ang="f69">
                <a:pos x="f116" y="f117"/>
              </a:cxn>
              <a:cxn ang="f69">
                <a:pos x="f118" y="f119"/>
              </a:cxn>
              <a:cxn ang="f69">
                <a:pos x="f120" y="f119"/>
              </a:cxn>
              <a:cxn ang="f69">
                <a:pos x="f120" y="f121"/>
              </a:cxn>
              <a:cxn ang="f69">
                <a:pos x="f122" y="f123"/>
              </a:cxn>
              <a:cxn ang="f69">
                <a:pos x="f124" y="f125"/>
              </a:cxn>
              <a:cxn ang="f69">
                <a:pos x="f110" y="f111"/>
              </a:cxn>
            </a:cxnLst>
            <a:rect l="f106" t="f109" r="f107" b="f108"/>
            <a:pathLst>
              <a:path w="5948806" h="609597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6" y="f7"/>
                </a:lnTo>
                <a:lnTo>
                  <a:pt x="f5" y="f7"/>
                </a:lnTo>
                <a:lnTo>
                  <a:pt x="f5" y="f28"/>
                </a:lnTo>
                <a:lnTo>
                  <a:pt x="f29" y="f30"/>
                </a:lnTo>
                <a:cubicBezTo>
                  <a:pt x="f31" y="f32"/>
                  <a:pt x="f33" y="f34"/>
                  <a:pt x="f35" y="f36"/>
                </a:cubicBezTo>
                <a:cubicBezTo>
                  <a:pt x="f37" y="f38"/>
                  <a:pt x="f39" y="f40"/>
                  <a:pt x="f8" y="f9"/>
                </a:cubicBez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A2788809-3917-44E7-9FAF-385F78ED79B7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223840" y="538147"/>
            <a:ext cx="6095984" cy="65436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D72B-4F02-44C2-B43D-AF4DC6C9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9" r="609"/>
          <a:stretch>
            <a:fillRect/>
          </a:stretch>
        </p:blipFill>
        <p:spPr>
          <a:xfrm>
            <a:off x="-9" y="953664"/>
            <a:ext cx="5578827" cy="60282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6E96FDD-6425-4420-A797-CD4001061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9574" y="153057"/>
            <a:ext cx="4572000" cy="1217871"/>
          </a:xfrm>
        </p:spPr>
        <p:txBody>
          <a:bodyPr anchor="t"/>
          <a:lstStyle/>
          <a:p>
            <a:pPr lvl="0"/>
            <a:r>
              <a:rPr lang="it-IT" sz="3200" dirty="0"/>
              <a:t>Centralità in una social network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B0DBCD-6F87-41E9-9382-DB86417B6495}"/>
              </a:ext>
            </a:extLst>
          </p:cNvPr>
          <p:cNvSpPr txBox="1"/>
          <p:nvPr/>
        </p:nvSpPr>
        <p:spPr>
          <a:xfrm>
            <a:off x="6543678" y="1225689"/>
            <a:ext cx="4998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Diversi tipi di centralità, ognuna atta a classificare i nodi rispetto determinati aspetti differenti</a:t>
            </a:r>
          </a:p>
          <a:p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dipendente dai propri collegamenti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In-degree (#link in entrata)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Out-degree(#link in uscita)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Betweeness (nodi «tramite»)</a:t>
            </a:r>
          </a:p>
          <a:p>
            <a:pPr lvl="1"/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dipendente dai nodi direttamente o indirettamente collegati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Eigenvector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Centralità PageRank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Ad es. un nodo con massima centralità Out-degree e allo stesso tempo minima centralità PageRank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6353" y="2173329"/>
            <a:ext cx="4909230" cy="2281939"/>
          </a:xfrm>
        </p:spPr>
        <p:txBody>
          <a:bodyPr anchorCtr="0"/>
          <a:lstStyle/>
          <a:p>
            <a:pPr lvl="0" algn="l"/>
            <a:r>
              <a:rPr lang="it-IT" sz="4400" dirty="0"/>
              <a:t>Centralità come fenomeno naturale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D780789B-9BEC-4659-8431-AA0C3267F2F7}"/>
              </a:ext>
            </a:extLst>
          </p:cNvPr>
          <p:cNvSpPr txBox="1"/>
          <p:nvPr/>
        </p:nvSpPr>
        <p:spPr>
          <a:xfrm>
            <a:off x="6438029" y="1154456"/>
            <a:ext cx="5621484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Come ogni fenomeno naturale o fisico può essere associato a una legge di probabilità nota, se conosciuta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Utile per chiarire le caratteristiche assunt</a:t>
            </a:r>
            <a:r>
              <a:rPr lang="it-IT" b="1" dirty="0">
                <a:solidFill>
                  <a:srgbClr val="FFFFFF"/>
                </a:solidFill>
                <a:latin typeface="Avenir Next LT Pro"/>
              </a:rPr>
              <a:t>e da ogni tipo di centralità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Funzione di ripartizione</a:t>
            </a: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3971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CC7D2A0-B055-4D47-92C6-6E05DFBA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0" y="3639888"/>
            <a:ext cx="3667328" cy="3218112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E6DFC2-889F-4C5B-82C6-34871AA8F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9888" cy="363988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0B3321E-F8EC-4329-A65D-106EFF22C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87" y="1"/>
            <a:ext cx="3566241" cy="363988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0886E62-740F-48F3-83A6-42C691E26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9887"/>
            <a:ext cx="3538799" cy="323740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0D8E6F6-1E5A-41DF-8823-71416BC0E543}"/>
              </a:ext>
            </a:extLst>
          </p:cNvPr>
          <p:cNvSpPr txBox="1"/>
          <p:nvPr/>
        </p:nvSpPr>
        <p:spPr>
          <a:xfrm>
            <a:off x="7612015" y="718387"/>
            <a:ext cx="3667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In alcune distribuzioni risultano differenze tra i grafi Steemit, sociale, sub-sociale  e il grafo monetario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Descrizione dei fenomeni Betweeness e PageRank attraverso la legge di potenza (nei 4 grafi)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Possibile descrizione dei fenomeni In-degree, Out-degree, Eigenvector attraverso una distribuzione log-normale (nei 4 grafi)</a:t>
            </a:r>
          </a:p>
          <a:p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A2F0F9B-1533-457F-BA6B-4CDB3B9F3FD2}"/>
              </a:ext>
            </a:extLst>
          </p:cNvPr>
          <p:cNvSpPr txBox="1"/>
          <p:nvPr/>
        </p:nvSpPr>
        <p:spPr>
          <a:xfrm>
            <a:off x="0" y="567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2DDE638-E581-4C5A-AE6B-D475B639E4F0}"/>
              </a:ext>
            </a:extLst>
          </p:cNvPr>
          <p:cNvSpPr txBox="1"/>
          <p:nvPr/>
        </p:nvSpPr>
        <p:spPr>
          <a:xfrm>
            <a:off x="3884239" y="21826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8342E3C-0B5E-430A-9B47-6818649018FA}"/>
              </a:ext>
            </a:extLst>
          </p:cNvPr>
          <p:cNvSpPr txBox="1"/>
          <p:nvPr/>
        </p:nvSpPr>
        <p:spPr>
          <a:xfrm>
            <a:off x="73647" y="356624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58C347B-16E9-4DB7-92BD-74F1C590729C}"/>
              </a:ext>
            </a:extLst>
          </p:cNvPr>
          <p:cNvSpPr txBox="1"/>
          <p:nvPr/>
        </p:nvSpPr>
        <p:spPr>
          <a:xfrm>
            <a:off x="3740975" y="356624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278478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996" y="2299789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Correlazioni tra centralità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D780789B-9BEC-4659-8431-AA0C3267F2F7}"/>
              </a:ext>
            </a:extLst>
          </p:cNvPr>
          <p:cNvSpPr txBox="1"/>
          <p:nvPr/>
        </p:nvSpPr>
        <p:spPr>
          <a:xfrm>
            <a:off x="6438029" y="529227"/>
            <a:ext cx="5621484" cy="5909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Correlazioni tra due centralità in uno stesso campione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Utile per capire come si comportano le misure di centralità in relazione ad altre misure di centralità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Correlazione di Spearman e Kendall (risultato tra -1 e +1) producono un risultato simile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L’indice </a:t>
            </a:r>
            <a:r>
              <a:rPr lang="it-IT" b="1" dirty="0">
                <a:solidFill>
                  <a:srgbClr val="FFFFFF"/>
                </a:solidFill>
                <a:latin typeface="Avenir Next LT Pro"/>
              </a:rPr>
              <a:t>di Spearman utilizza la distanza tra le coppie di ranghi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L’indice di Kendall richiama il metodo delle precedenze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Possibili risultati: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Correlazione positiva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Correlazione negativa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Nessuna correlazione</a:t>
            </a:r>
            <a:endParaRPr lang="it-IT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77395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0D8E6F6-1E5A-41DF-8823-71416BC0E543}"/>
              </a:ext>
            </a:extLst>
          </p:cNvPr>
          <p:cNvSpPr txBox="1"/>
          <p:nvPr/>
        </p:nvSpPr>
        <p:spPr>
          <a:xfrm>
            <a:off x="8595792" y="1482594"/>
            <a:ext cx="3667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Visualizzazione di risultati coerenti nei quattro grafi</a:t>
            </a:r>
          </a:p>
          <a:p>
            <a:pPr lvl="1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Centralità In-degree correlata positivamente con centralità Eigenvector</a:t>
            </a:r>
          </a:p>
          <a:p>
            <a:pP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Centralità In-degree correlata positivamente con centralità PageRank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Centralità Eigenvector correlata positivamente con centralità PageRank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C187C51-4586-40E4-A814-538AF58C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42" y="1351079"/>
            <a:ext cx="4383996" cy="41558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9C7072-B283-41C6-A553-E27DD800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1079"/>
            <a:ext cx="4383995" cy="41558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9F6A66-EE85-4AE8-9AD0-18429EBA766B}"/>
              </a:ext>
            </a:extLst>
          </p:cNvPr>
          <p:cNvSpPr txBox="1"/>
          <p:nvPr/>
        </p:nvSpPr>
        <p:spPr>
          <a:xfrm>
            <a:off x="904672" y="758757"/>
            <a:ext cx="269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Correlazione di Spearman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66ACE65-E9F0-4859-892A-B4BE8533944F}"/>
              </a:ext>
            </a:extLst>
          </p:cNvPr>
          <p:cNvSpPr txBox="1"/>
          <p:nvPr/>
        </p:nvSpPr>
        <p:spPr>
          <a:xfrm>
            <a:off x="4748718" y="758757"/>
            <a:ext cx="269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Correlazione di Kendall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2830B58-1B20-46EB-8E4C-C22C1CB4F7F0}"/>
              </a:ext>
            </a:extLst>
          </p:cNvPr>
          <p:cNvSpPr txBox="1"/>
          <p:nvPr/>
        </p:nvSpPr>
        <p:spPr>
          <a:xfrm>
            <a:off x="8678" y="1351079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25A66A-3511-4E76-9092-36687B042973}"/>
              </a:ext>
            </a:extLst>
          </p:cNvPr>
          <p:cNvSpPr txBox="1"/>
          <p:nvPr/>
        </p:nvSpPr>
        <p:spPr>
          <a:xfrm>
            <a:off x="4383994" y="1351079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</p:spTree>
    <p:extLst>
      <p:ext uri="{BB962C8B-B14F-4D97-AF65-F5344CB8AC3E}">
        <p14:creationId xmlns:p14="http://schemas.microsoft.com/office/powerpoint/2010/main" val="61399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996" y="2299789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Confronti tra mediane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D780789B-9BEC-4659-8431-AA0C3267F2F7}"/>
              </a:ext>
            </a:extLst>
          </p:cNvPr>
          <p:cNvSpPr txBox="1"/>
          <p:nvPr/>
        </p:nvSpPr>
        <p:spPr>
          <a:xfrm>
            <a:off x="6438029" y="889843"/>
            <a:ext cx="5621484" cy="53553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Comparare più campioni dipendenti, in termini di popolazione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Utilizzo della mediana come metro di confronto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Utile per visualizzare quale tipo di centralità è mantenuta più alta all’interno del grafo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Test </a:t>
            </a:r>
            <a:r>
              <a:rPr lang="it-IT" b="1" dirty="0">
                <a:solidFill>
                  <a:srgbClr val="FFFFFF"/>
                </a:solidFill>
                <a:latin typeface="Avenir Next LT Pro"/>
              </a:rPr>
              <a:t>non parametrico di Friedman applicato sulle cinque centralità analizzate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Test non parametrico di Wilcoxon applicato su coppie di centralità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03367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996" y="2299789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Risultati sulle mediane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D780789B-9BEC-4659-8431-AA0C3267F2F7}"/>
              </a:ext>
            </a:extLst>
          </p:cNvPr>
          <p:cNvSpPr txBox="1"/>
          <p:nvPr/>
        </p:nvSpPr>
        <p:spPr>
          <a:xfrm>
            <a:off x="6438029" y="136529"/>
            <a:ext cx="5621484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Nessuna differenza riscontrata tra le centralità per il grafo Steemit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Minima differenza riscontrata tra le centralità per il grafo sociale e sub-sociale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Differenza sostanziale tra le centralità all’interno del grafo monetario</a:t>
            </a:r>
            <a:endParaRPr lang="it-IT" sz="18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8CE942E0-79C5-40CB-9522-EB7ABAA5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60832"/>
              </p:ext>
            </p:extLst>
          </p:nvPr>
        </p:nvGraphicFramePr>
        <p:xfrm>
          <a:off x="6575501" y="3693613"/>
          <a:ext cx="5346540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6635">
                  <a:extLst>
                    <a:ext uri="{9D8B030D-6E8A-4147-A177-3AD203B41FA5}">
                      <a16:colId xmlns:a16="http://schemas.microsoft.com/office/drawing/2014/main" val="3583054525"/>
                    </a:ext>
                  </a:extLst>
                </a:gridCol>
                <a:gridCol w="1336635">
                  <a:extLst>
                    <a:ext uri="{9D8B030D-6E8A-4147-A177-3AD203B41FA5}">
                      <a16:colId xmlns:a16="http://schemas.microsoft.com/office/drawing/2014/main" val="3125285501"/>
                    </a:ext>
                  </a:extLst>
                </a:gridCol>
                <a:gridCol w="1336635">
                  <a:extLst>
                    <a:ext uri="{9D8B030D-6E8A-4147-A177-3AD203B41FA5}">
                      <a16:colId xmlns:a16="http://schemas.microsoft.com/office/drawing/2014/main" val="1039800705"/>
                    </a:ext>
                  </a:extLst>
                </a:gridCol>
                <a:gridCol w="1336635">
                  <a:extLst>
                    <a:ext uri="{9D8B030D-6E8A-4147-A177-3AD203B41FA5}">
                      <a16:colId xmlns:a16="http://schemas.microsoft.com/office/drawing/2014/main" val="393018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Grafo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Statistica di Friedman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Distribuzione chi-quadro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6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Steemit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Sub-sociale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Monetario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2,18 e-09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9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996" y="2299789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Confronti tra centralità nel grafo monetario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D780789B-9BEC-4659-8431-AA0C3267F2F7}"/>
              </a:ext>
            </a:extLst>
          </p:cNvPr>
          <p:cNvSpPr txBox="1"/>
          <p:nvPr/>
        </p:nvSpPr>
        <p:spPr>
          <a:xfrm>
            <a:off x="6305546" y="1103159"/>
            <a:ext cx="5621484" cy="4801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Maggior percentuale di nodi con centralità Out-degree alta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Centralità Eigenvector, Betweeness, PageRank e In-degree sostanzialmente meno comuni all’interno del grafo monetario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Caratteristica per cui sono pochi i nodi che controllano la rete dal punto di vista finanziario e molti i nodi che, invece, dipendono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rgbClr val="FFFFFF"/>
                </a:solidFill>
                <a:latin typeface="Avenir Next LT Pro"/>
              </a:rPr>
              <a:t>Interazioni rivolte verso pochi nodi</a:t>
            </a:r>
          </a:p>
        </p:txBody>
      </p:sp>
    </p:spTree>
    <p:extLst>
      <p:ext uri="{BB962C8B-B14F-4D97-AF65-F5344CB8AC3E}">
        <p14:creationId xmlns:p14="http://schemas.microsoft.com/office/powerpoint/2010/main" val="166698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E66538-DAF6-41C6-87A0-510EDE2E139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3C5109BC-9E4C-403D-B82C-CD46779EE948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CB3890-025A-4391-A174-2253F3486FAD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389ACEEE-802B-4CF0-A4A8-058346E736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9196" y="2286000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Conclusioni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227156-ABE6-4387-B3DF-736BDD289CC3}"/>
              </a:ext>
            </a:extLst>
          </p:cNvPr>
          <p:cNvSpPr txBox="1"/>
          <p:nvPr/>
        </p:nvSpPr>
        <p:spPr>
          <a:xfrm>
            <a:off x="6815579" y="1604443"/>
            <a:ext cx="4383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Differenza sostanziale nell’uso delle interazioni tra l’ambito sociale e monetario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Le centralità calcolate risultano comportarsi secondo distribuzioni note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dirty="0">
              <a:solidFill>
                <a:srgbClr val="FFFFFF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dirty="0">
                <a:solidFill>
                  <a:srgbClr val="FFFFFF"/>
                </a:solidFill>
                <a:latin typeface="Avenir Next LT Pro"/>
              </a:rPr>
              <a:t>Alcune centralità risultano correlate tra loro</a:t>
            </a: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47473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A5242-DF83-45FF-9BC9-09C54024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Lavori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2A3CE3-5983-40FB-8DF5-519DFC34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Confronto dei risultati con altre piattaforme</a:t>
            </a:r>
          </a:p>
          <a:p>
            <a:endParaRPr lang="it-IT" b="1" dirty="0"/>
          </a:p>
          <a:p>
            <a:r>
              <a:rPr lang="it-IT" b="1" dirty="0"/>
              <a:t>Analisi di ulteriori centralità non calcolate (Closeness)</a:t>
            </a:r>
          </a:p>
          <a:p>
            <a:endParaRPr lang="it-IT" b="1" dirty="0"/>
          </a:p>
          <a:p>
            <a:r>
              <a:rPr lang="it-IT" b="1" dirty="0"/>
              <a:t>Integrazione dei blocchi più recenti della blockchain e ricostruzione del nuovo grafo</a:t>
            </a:r>
          </a:p>
        </p:txBody>
      </p:sp>
    </p:spTree>
    <p:extLst>
      <p:ext uri="{BB962C8B-B14F-4D97-AF65-F5344CB8AC3E}">
        <p14:creationId xmlns:p14="http://schemas.microsoft.com/office/powerpoint/2010/main" val="9306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0FFA1-70A6-4BC0-9371-8C76FED340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A65E72-884C-4F34-A9C0-C81A7AFD9B2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Evoluzione Social Network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Steemit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Steem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Grafo globale e sotto-grafi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Centralità degli utenti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Correlazioni tra centralità</a:t>
            </a:r>
          </a:p>
          <a:p>
            <a:pPr marL="514350" lvl="0" indent="-514350">
              <a:buFont typeface="Avenir Next LT Pro"/>
              <a:buAutoNum type="arabicPeriod"/>
            </a:pPr>
            <a:r>
              <a:rPr lang="it-IT" b="1" dirty="0"/>
              <a:t>Confronti tra centralità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4068ED2-0B4A-4386-9867-E94E0CC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29194" cy="362919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D8B78E-0635-4A4A-811E-AF447F1E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94" y="11708"/>
            <a:ext cx="3629194" cy="36174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58E510-FF58-4373-8694-49812FD85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629195"/>
            <a:ext cx="3629194" cy="32288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14AA02D-A65F-43DD-A855-C23242B88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94" y="3629195"/>
            <a:ext cx="3629194" cy="322880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1E39A-8093-46BE-B6D7-C98804378387}"/>
              </a:ext>
            </a:extLst>
          </p:cNvPr>
          <p:cNvSpPr txBox="1"/>
          <p:nvPr/>
        </p:nvSpPr>
        <p:spPr>
          <a:xfrm>
            <a:off x="7558392" y="2551837"/>
            <a:ext cx="3881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Distribuzioni di probabilità per la centralità in-degree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Andamento secondo una distribuzione log-normale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8FEB0B-2A81-4712-8772-391B881641FF}"/>
              </a:ext>
            </a:extLst>
          </p:cNvPr>
          <p:cNvSpPr txBox="1"/>
          <p:nvPr/>
        </p:nvSpPr>
        <p:spPr>
          <a:xfrm>
            <a:off x="0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4AD211-C560-438D-BD2F-B69EDEAB8808}"/>
              </a:ext>
            </a:extLst>
          </p:cNvPr>
          <p:cNvSpPr txBox="1"/>
          <p:nvPr/>
        </p:nvSpPr>
        <p:spPr>
          <a:xfrm>
            <a:off x="3830000" y="30482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8A063-D930-4399-9638-8AF51A32C95B}"/>
              </a:ext>
            </a:extLst>
          </p:cNvPr>
          <p:cNvSpPr txBox="1"/>
          <p:nvPr/>
        </p:nvSpPr>
        <p:spPr>
          <a:xfrm>
            <a:off x="0" y="362919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477BE99-C376-4A68-8D85-9DC1A30E8BB9}"/>
              </a:ext>
            </a:extLst>
          </p:cNvPr>
          <p:cNvSpPr txBox="1"/>
          <p:nvPr/>
        </p:nvSpPr>
        <p:spPr>
          <a:xfrm>
            <a:off x="3745063" y="362919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180706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1E39A-8093-46BE-B6D7-C98804378387}"/>
              </a:ext>
            </a:extLst>
          </p:cNvPr>
          <p:cNvSpPr txBox="1"/>
          <p:nvPr/>
        </p:nvSpPr>
        <p:spPr>
          <a:xfrm>
            <a:off x="7558392" y="2551837"/>
            <a:ext cx="388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Distribuzioni di probabilità per la centralità Out-degree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Andamento secondo una distribuzione log-normale nei valori intermedi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5AF208-ACF2-43BF-B3CB-643BDB60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629193" cy="36291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FEA96F9-C790-4185-974E-ADD6B929E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92" y="-4"/>
            <a:ext cx="3629193" cy="362919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57101A4-BBE3-4657-B629-D0E0C2C5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195"/>
            <a:ext cx="3629192" cy="32288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46DDBDC-718A-4D52-A34C-865174F3D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92" y="3629194"/>
            <a:ext cx="3629193" cy="322880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350AC00-437E-42AB-BF9E-DD4073110EC0}"/>
              </a:ext>
            </a:extLst>
          </p:cNvPr>
          <p:cNvSpPr txBox="1"/>
          <p:nvPr/>
        </p:nvSpPr>
        <p:spPr>
          <a:xfrm>
            <a:off x="0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C83E17-A09A-4D70-970D-D1639CBACE91}"/>
              </a:ext>
            </a:extLst>
          </p:cNvPr>
          <p:cNvSpPr txBox="1"/>
          <p:nvPr/>
        </p:nvSpPr>
        <p:spPr>
          <a:xfrm>
            <a:off x="3641424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4700CA3-D558-404B-A067-1535FF9ACC3E}"/>
              </a:ext>
            </a:extLst>
          </p:cNvPr>
          <p:cNvSpPr txBox="1"/>
          <p:nvPr/>
        </p:nvSpPr>
        <p:spPr>
          <a:xfrm>
            <a:off x="0" y="3629194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E208DD0-609C-4604-89B2-A6616AB7BDA9}"/>
              </a:ext>
            </a:extLst>
          </p:cNvPr>
          <p:cNvSpPr txBox="1"/>
          <p:nvPr/>
        </p:nvSpPr>
        <p:spPr>
          <a:xfrm>
            <a:off x="3629192" y="3629189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183662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1E39A-8093-46BE-B6D7-C98804378387}"/>
              </a:ext>
            </a:extLst>
          </p:cNvPr>
          <p:cNvSpPr txBox="1"/>
          <p:nvPr/>
        </p:nvSpPr>
        <p:spPr>
          <a:xfrm>
            <a:off x="7558392" y="2551837"/>
            <a:ext cx="388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Distribuzioni di probabilità per la centralità Eigenvector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Andamento secondo una distribuzione log-normale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F4DC45-C7A4-413E-8716-16E1CEBB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429000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57C71C-5410-481C-863E-6E7340765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76" y="1"/>
            <a:ext cx="3429972" cy="34289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016B92C-4A00-4DBA-818F-EF720A0A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" y="3429000"/>
            <a:ext cx="3428998" cy="3428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552726B-A904-4568-A937-E8A5946F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3429000"/>
            <a:ext cx="3429648" cy="342964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B7803D-3387-4654-BEAD-94E248CDEFFB}"/>
              </a:ext>
            </a:extLst>
          </p:cNvPr>
          <p:cNvSpPr txBox="1"/>
          <p:nvPr/>
        </p:nvSpPr>
        <p:spPr>
          <a:xfrm>
            <a:off x="0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75CFF8-B9CD-4BDD-82E3-7620D64BAE22}"/>
              </a:ext>
            </a:extLst>
          </p:cNvPr>
          <p:cNvSpPr txBox="1"/>
          <p:nvPr/>
        </p:nvSpPr>
        <p:spPr>
          <a:xfrm>
            <a:off x="3354473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4DD5BF-ED80-4A16-BE96-86E7C39DC071}"/>
              </a:ext>
            </a:extLst>
          </p:cNvPr>
          <p:cNvSpPr txBox="1"/>
          <p:nvPr/>
        </p:nvSpPr>
        <p:spPr>
          <a:xfrm>
            <a:off x="0" y="3439203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7C5F7D-13B0-4B25-A120-EE7D5AA59EF0}"/>
              </a:ext>
            </a:extLst>
          </p:cNvPr>
          <p:cNvSpPr txBox="1"/>
          <p:nvPr/>
        </p:nvSpPr>
        <p:spPr>
          <a:xfrm>
            <a:off x="3354473" y="3439203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64899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1E39A-8093-46BE-B6D7-C98804378387}"/>
              </a:ext>
            </a:extLst>
          </p:cNvPr>
          <p:cNvSpPr txBox="1"/>
          <p:nvPr/>
        </p:nvSpPr>
        <p:spPr>
          <a:xfrm>
            <a:off x="7558392" y="2551837"/>
            <a:ext cx="388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Distribuzioni di probabilità per la centralità PageRank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Andamento secondo la legge di potenza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B8FFC4-FB6E-4B79-B0C1-18FD46790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18F1CBC-559A-47F4-8CAF-DFD6EA472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0"/>
            <a:ext cx="3429000" cy="34388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FAE4FDE-FC72-4B78-A330-3AAE6B228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8810"/>
            <a:ext cx="3429000" cy="3429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4687B2-5215-4488-A238-B24BB758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429000"/>
            <a:ext cx="3429000" cy="344862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8A7819-01EA-4D57-B9DB-677741219A7B}"/>
              </a:ext>
            </a:extLst>
          </p:cNvPr>
          <p:cNvSpPr txBox="1"/>
          <p:nvPr/>
        </p:nvSpPr>
        <p:spPr>
          <a:xfrm>
            <a:off x="0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60D3A64-0B58-4BB3-A392-062F4A10ED10}"/>
              </a:ext>
            </a:extLst>
          </p:cNvPr>
          <p:cNvSpPr txBox="1"/>
          <p:nvPr/>
        </p:nvSpPr>
        <p:spPr>
          <a:xfrm>
            <a:off x="3354473" y="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6F44AC-9458-4707-8BAC-B488E068CB00}"/>
              </a:ext>
            </a:extLst>
          </p:cNvPr>
          <p:cNvSpPr txBox="1"/>
          <p:nvPr/>
        </p:nvSpPr>
        <p:spPr>
          <a:xfrm>
            <a:off x="-1" y="346761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955AAD-207E-41AF-B601-6C59AC980D17}"/>
              </a:ext>
            </a:extLst>
          </p:cNvPr>
          <p:cNvSpPr txBox="1"/>
          <p:nvPr/>
        </p:nvSpPr>
        <p:spPr>
          <a:xfrm>
            <a:off x="3354473" y="3467610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21672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81678C-955A-4AC8-A13F-CC9991DF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3862" cy="31906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A97E85-1E42-4F06-BBAD-A9E51F1F3219}"/>
              </a:ext>
            </a:extLst>
          </p:cNvPr>
          <p:cNvSpPr txBox="1"/>
          <p:nvPr/>
        </p:nvSpPr>
        <p:spPr>
          <a:xfrm>
            <a:off x="6441932" y="358846"/>
            <a:ext cx="671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Diagrammi </a:t>
            </a:r>
          </a:p>
          <a:p>
            <a:pPr algn="ctr"/>
            <a:r>
              <a:rPr lang="it-IT" sz="4400" dirty="0">
                <a:solidFill>
                  <a:schemeClr val="bg1"/>
                </a:solidFill>
              </a:rPr>
              <a:t>di dispersione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BE5FF9F-10E3-4BC4-AADF-88CD6BFD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62" y="0"/>
            <a:ext cx="3663862" cy="3190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9DF843-5282-47AB-A544-AB52A68B8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672"/>
            <a:ext cx="3663862" cy="36638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D5B5CE8-AF92-4204-B97C-50355DF03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62" y="3194137"/>
            <a:ext cx="3663862" cy="36638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75AC01-7F85-4AC9-B16B-2D3E2110A9E8}"/>
              </a:ext>
            </a:extLst>
          </p:cNvPr>
          <p:cNvSpPr txBox="1"/>
          <p:nvPr/>
        </p:nvSpPr>
        <p:spPr>
          <a:xfrm>
            <a:off x="7966976" y="2452008"/>
            <a:ext cx="3663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Utilizzati per le correlazioni tra le centralità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Conferma dei risultati ottenuti dagli indici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EF960C-BF07-4FC9-9531-0A474CD46802}"/>
              </a:ext>
            </a:extLst>
          </p:cNvPr>
          <p:cNvSpPr txBox="1"/>
          <p:nvPr/>
        </p:nvSpPr>
        <p:spPr>
          <a:xfrm>
            <a:off x="0" y="-346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FCD4503-1FE5-4131-9FEE-8416E5748250}"/>
              </a:ext>
            </a:extLst>
          </p:cNvPr>
          <p:cNvSpPr txBox="1"/>
          <p:nvPr/>
        </p:nvSpPr>
        <p:spPr>
          <a:xfrm>
            <a:off x="3663862" y="-3466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B40820-8C77-4A93-80F7-38B2B4B957CF}"/>
              </a:ext>
            </a:extLst>
          </p:cNvPr>
          <p:cNvSpPr txBox="1"/>
          <p:nvPr/>
        </p:nvSpPr>
        <p:spPr>
          <a:xfrm>
            <a:off x="0" y="3194137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D94498-A3C8-4926-B65B-755925E1FA38}"/>
              </a:ext>
            </a:extLst>
          </p:cNvPr>
          <p:cNvSpPr txBox="1"/>
          <p:nvPr/>
        </p:nvSpPr>
        <p:spPr>
          <a:xfrm>
            <a:off x="3658784" y="3194137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64554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A97E85-1E42-4F06-BBAD-A9E51F1F3219}"/>
              </a:ext>
            </a:extLst>
          </p:cNvPr>
          <p:cNvSpPr txBox="1"/>
          <p:nvPr/>
        </p:nvSpPr>
        <p:spPr>
          <a:xfrm>
            <a:off x="6441932" y="358846"/>
            <a:ext cx="671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Heatmap di</a:t>
            </a:r>
          </a:p>
          <a:p>
            <a:pPr algn="ctr"/>
            <a:r>
              <a:rPr lang="it-IT" sz="4400" dirty="0">
                <a:solidFill>
                  <a:schemeClr val="bg1"/>
                </a:solidFill>
              </a:rPr>
              <a:t> Spearman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75AC01-7F85-4AC9-B16B-2D3E2110A9E8}"/>
              </a:ext>
            </a:extLst>
          </p:cNvPr>
          <p:cNvSpPr txBox="1"/>
          <p:nvPr/>
        </p:nvSpPr>
        <p:spPr>
          <a:xfrm>
            <a:off x="7866767" y="2780937"/>
            <a:ext cx="366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Utilizzati per le correlazioni tra le centralità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DE3FE8-4117-4E01-9EDC-FA9ACE4E0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"/>
            <a:ext cx="3613593" cy="34255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198356-8D84-4BCF-B60E-FD3D7323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3" y="-1732"/>
            <a:ext cx="3617250" cy="3429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4944569-DA41-42B6-B891-B208130BE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4" y="3434198"/>
            <a:ext cx="3619077" cy="343073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A59D0A6-4331-42BE-AFA8-C860567DC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9" y="3427268"/>
            <a:ext cx="3619077" cy="34307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92B3C6-779C-4DDF-A0C4-BC52EFDAB7B5}"/>
              </a:ext>
            </a:extLst>
          </p:cNvPr>
          <p:cNvSpPr txBox="1"/>
          <p:nvPr/>
        </p:nvSpPr>
        <p:spPr>
          <a:xfrm>
            <a:off x="-5484" y="3568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4CA2F-CF9D-4B39-8085-B7D6CB3A66F9}"/>
              </a:ext>
            </a:extLst>
          </p:cNvPr>
          <p:cNvSpPr txBox="1"/>
          <p:nvPr/>
        </p:nvSpPr>
        <p:spPr>
          <a:xfrm>
            <a:off x="3619077" y="3568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49CF3E0-7CA8-4A78-A73F-6AC1E38D261E}"/>
              </a:ext>
            </a:extLst>
          </p:cNvPr>
          <p:cNvSpPr txBox="1"/>
          <p:nvPr/>
        </p:nvSpPr>
        <p:spPr>
          <a:xfrm>
            <a:off x="0" y="346121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B375C77-9C2A-4FA1-A536-8EFDE8CCA872}"/>
              </a:ext>
            </a:extLst>
          </p:cNvPr>
          <p:cNvSpPr txBox="1"/>
          <p:nvPr/>
        </p:nvSpPr>
        <p:spPr>
          <a:xfrm>
            <a:off x="3551081" y="3466413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295749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A97E85-1E42-4F06-BBAD-A9E51F1F3219}"/>
              </a:ext>
            </a:extLst>
          </p:cNvPr>
          <p:cNvSpPr txBox="1"/>
          <p:nvPr/>
        </p:nvSpPr>
        <p:spPr>
          <a:xfrm>
            <a:off x="6441932" y="358846"/>
            <a:ext cx="671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Heatmap di</a:t>
            </a:r>
          </a:p>
          <a:p>
            <a:pPr algn="ctr"/>
            <a:r>
              <a:rPr lang="it-IT" sz="4400" dirty="0">
                <a:solidFill>
                  <a:schemeClr val="bg1"/>
                </a:solidFill>
              </a:rPr>
              <a:t> Kendall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75AC01-7F85-4AC9-B16B-2D3E2110A9E8}"/>
              </a:ext>
            </a:extLst>
          </p:cNvPr>
          <p:cNvSpPr txBox="1"/>
          <p:nvPr/>
        </p:nvSpPr>
        <p:spPr>
          <a:xfrm>
            <a:off x="7866767" y="2780937"/>
            <a:ext cx="366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Utilizzati per le correlazioni tra le centralità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1E82BA-A9DB-42D0-9624-4C716978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47967" cy="34272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E96996F-0F4D-422A-98D2-CE1FDD1C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67" y="1"/>
            <a:ext cx="3647967" cy="342726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D50EBE-8D58-489D-B1D4-592FD3401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267"/>
            <a:ext cx="3663862" cy="3430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072128-232A-468E-A62B-A0834E8C6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62" y="3407079"/>
            <a:ext cx="3632072" cy="344745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53DBDF-FFF7-4422-885A-33C09C25DA12}"/>
              </a:ext>
            </a:extLst>
          </p:cNvPr>
          <p:cNvSpPr txBox="1"/>
          <p:nvPr/>
        </p:nvSpPr>
        <p:spPr>
          <a:xfrm>
            <a:off x="0" y="3568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Steemit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86E3A9-27AE-4B52-B043-D057F37A7FF0}"/>
              </a:ext>
            </a:extLst>
          </p:cNvPr>
          <p:cNvSpPr txBox="1"/>
          <p:nvPr/>
        </p:nvSpPr>
        <p:spPr>
          <a:xfrm>
            <a:off x="3647967" y="35681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Sociale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71A219D-1375-4AF6-A680-D0085ED74E04}"/>
              </a:ext>
            </a:extLst>
          </p:cNvPr>
          <p:cNvSpPr txBox="1"/>
          <p:nvPr/>
        </p:nvSpPr>
        <p:spPr>
          <a:xfrm>
            <a:off x="0" y="3462949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Sub-sociale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3B854E-8AA6-4D1F-8084-B65F567E347F}"/>
              </a:ext>
            </a:extLst>
          </p:cNvPr>
          <p:cNvSpPr txBox="1"/>
          <p:nvPr/>
        </p:nvSpPr>
        <p:spPr>
          <a:xfrm>
            <a:off x="3496215" y="3436895"/>
            <a:ext cx="1132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Monetario</a:t>
            </a:r>
          </a:p>
        </p:txBody>
      </p:sp>
    </p:spTree>
    <p:extLst>
      <p:ext uri="{BB962C8B-B14F-4D97-AF65-F5344CB8AC3E}">
        <p14:creationId xmlns:p14="http://schemas.microsoft.com/office/powerpoint/2010/main" val="18297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9A2C70-201D-4488-BB0D-860C39189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1922" cy="4883084"/>
          </a:xfrm>
          <a:effectLst>
            <a:softEdge rad="127000"/>
          </a:effectLst>
        </p:spPr>
      </p:pic>
      <p:sp>
        <p:nvSpPr>
          <p:cNvPr id="10" name="CasellaDiTesto 3">
            <a:extLst>
              <a:ext uri="{FF2B5EF4-FFF2-40B4-BE49-F238E27FC236}">
                <a16:creationId xmlns:a16="http://schemas.microsoft.com/office/drawing/2014/main" id="{7E9271AC-73E6-42DA-86B7-A53A5C4C22E4}"/>
              </a:ext>
            </a:extLst>
          </p:cNvPr>
          <p:cNvSpPr txBox="1"/>
          <p:nvPr/>
        </p:nvSpPr>
        <p:spPr>
          <a:xfrm>
            <a:off x="7201922" y="1166842"/>
            <a:ext cx="4872938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Interazioni, condivisione di opinioni e contenuti, relazioni sociali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chemeClr val="bg1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chemeClr val="bg1"/>
                </a:solidFill>
                <a:latin typeface="Avenir Next LT Pro"/>
              </a:rPr>
              <a:t>In principio social network centralizzati, controllo dei dati gestiti da un solo provider</a:t>
            </a:r>
            <a:endParaRPr lang="it-IT" sz="18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chemeClr val="bg1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Possibile censura di contenuti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Diversi scandali per manipolazione non permessa di dati sensibili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chemeClr val="bg1"/>
                </a:solidFill>
                <a:latin typeface="Avenir Next LT Pro"/>
              </a:rPr>
              <a:t>Scandalo Facebook-Cambridge Analytica</a:t>
            </a:r>
          </a:p>
          <a:p>
            <a:pPr lvl="1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chemeClr val="bg1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 dirty="0">
                <a:solidFill>
                  <a:schemeClr val="bg1"/>
                </a:solidFill>
                <a:latin typeface="Avenir Next LT Pro"/>
              </a:rPr>
              <a:t>Alternativa ai sistemi centralizzati : Distributed-</a:t>
            </a:r>
            <a:r>
              <a:rPr lang="it-IT" b="1" dirty="0" err="1">
                <a:solidFill>
                  <a:schemeClr val="bg1"/>
                </a:solidFill>
                <a:latin typeface="Avenir Next LT Pro"/>
              </a:rPr>
              <a:t>ledger</a:t>
            </a:r>
            <a:r>
              <a:rPr lang="it-IT" b="1" dirty="0">
                <a:solidFill>
                  <a:schemeClr val="bg1"/>
                </a:solidFill>
                <a:latin typeface="Avenir Next LT Pro"/>
              </a:rPr>
              <a:t> (BOSM)</a:t>
            </a:r>
            <a:endParaRPr lang="it-IT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42046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1A3E606-F973-4427-8C05-E6184DEE323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51C2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595959"/>
              </a:solidFill>
              <a:uFillTx/>
              <a:latin typeface="AvenirNext LT Pro Medium" pitchFamily="34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938F3316-4CF9-4EBA-BF3A-9158E71AE8E2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1996" cy="13924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7C7063F3-9F3E-455B-846D-62D707F283D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595959"/>
              </a:solidFill>
              <a:uFillTx/>
              <a:latin typeface="AvenirNext LT Pro Medium" pitchFamily="34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66CC582-51EE-4014-A294-006AFA59CED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ECE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595959"/>
              </a:solidFill>
              <a:uFillTx/>
              <a:latin typeface="AvenirNext LT Pro Medium" pitchFamily="34"/>
            </a:endParaRPr>
          </a:p>
        </p:txBody>
      </p:sp>
      <p:pic>
        <p:nvPicPr>
          <p:cNvPr id="6" name="Picture 4" descr="Dark blue shattered geometric chain">
            <a:extLst>
              <a:ext uri="{FF2B5EF4-FFF2-40B4-BE49-F238E27FC236}">
                <a16:creationId xmlns:a16="http://schemas.microsoft.com/office/drawing/2014/main" id="{BBB9DED3-B66B-428B-BC8C-88F021AD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5"/>
          <a:stretch>
            <a:fillRect/>
          </a:stretch>
        </p:blipFill>
        <p:spPr>
          <a:xfrm>
            <a:off x="0" y="22344"/>
            <a:ext cx="12188933" cy="68566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173F1378-AE49-4C18-B86F-465410C48FAF}"/>
              </a:ext>
            </a:extLst>
          </p:cNvPr>
          <p:cNvSpPr>
            <a:spLocks noMove="1" noResize="1"/>
          </p:cNvSpPr>
          <p:nvPr/>
        </p:nvSpPr>
        <p:spPr>
          <a:xfrm>
            <a:off x="0" y="-1371"/>
            <a:ext cx="12186647" cy="2211174"/>
          </a:xfrm>
          <a:prstGeom prst="rect">
            <a:avLst/>
          </a:prstGeom>
          <a:solidFill>
            <a:srgbClr val="651C2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595959"/>
              </a:solidFill>
              <a:uFillTx/>
              <a:latin typeface="AvenirNext LT Pro Medium" pitchFamily="34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4094999-91C9-4380-B769-14609DC70E0F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" y="-1390"/>
            <a:ext cx="12186647" cy="2211174"/>
          </a:xfrm>
          <a:prstGeom prst="rect">
            <a:avLst/>
          </a:prstGeom>
          <a:blipFill>
            <a:blip r:embed="rId4">
              <a:alphaModFix amt="20000"/>
            </a:blip>
            <a:tile sx="100178" sy="100179" algn="tl"/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CEC9F1B-7A06-489F-9A78-B33741FC2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134" y="-168258"/>
            <a:ext cx="10190073" cy="1644548"/>
          </a:xfrm>
        </p:spPr>
        <p:txBody>
          <a:bodyPr anchor="b" anchorCtr="1"/>
          <a:lstStyle/>
          <a:p>
            <a:pPr lvl="0" algn="ctr"/>
            <a:r>
              <a:rPr lang="en-US" dirty="0"/>
              <a:t>Blockchain Online Social media</a:t>
            </a:r>
          </a:p>
        </p:txBody>
      </p:sp>
      <p:sp>
        <p:nvSpPr>
          <p:cNvPr id="10" name="CasellaDiTesto 3">
            <a:extLst>
              <a:ext uri="{FF2B5EF4-FFF2-40B4-BE49-F238E27FC236}">
                <a16:creationId xmlns:a16="http://schemas.microsoft.com/office/drawing/2014/main" id="{48C5DC81-98AD-4C0D-A50E-1A0E44DE5E08}"/>
              </a:ext>
            </a:extLst>
          </p:cNvPr>
          <p:cNvSpPr txBox="1"/>
          <p:nvPr/>
        </p:nvSpPr>
        <p:spPr>
          <a:xfrm>
            <a:off x="0" y="2387324"/>
            <a:ext cx="340295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Vantaggi delle BOSM</a:t>
            </a: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6AA9FCEE-CF98-4E11-9534-5C7796B70DEE}"/>
              </a:ext>
            </a:extLst>
          </p:cNvPr>
          <p:cNvSpPr txBox="1"/>
          <p:nvPr/>
        </p:nvSpPr>
        <p:spPr>
          <a:xfrm>
            <a:off x="63661" y="2957440"/>
            <a:ext cx="3402957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Registro distribuito tra tutti gli utenti contenente tutte le interazioni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 dirty="0">
              <a:solidFill>
                <a:srgbClr val="000000"/>
              </a:solidFill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Interazioni registrate in totale sicurezza nei blocchi della blockchain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Circolazione di moneta virtuale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Circoscrizione delle notizie false</a:t>
            </a:r>
          </a:p>
        </p:txBody>
      </p:sp>
      <p:cxnSp>
        <p:nvCxnSpPr>
          <p:cNvPr id="12" name="Connettore diritto 7">
            <a:extLst>
              <a:ext uri="{FF2B5EF4-FFF2-40B4-BE49-F238E27FC236}">
                <a16:creationId xmlns:a16="http://schemas.microsoft.com/office/drawing/2014/main" id="{3254E6B4-A71C-40E9-961D-A2047AF39F53}"/>
              </a:ext>
            </a:extLst>
          </p:cNvPr>
          <p:cNvCxnSpPr/>
          <p:nvPr/>
        </p:nvCxnSpPr>
        <p:spPr>
          <a:xfrm>
            <a:off x="3530278" y="2209803"/>
            <a:ext cx="0" cy="464819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D6C003B9-A00E-49C4-982E-87B231F92D10}"/>
              </a:ext>
            </a:extLst>
          </p:cNvPr>
          <p:cNvSpPr txBox="1"/>
          <p:nvPr/>
        </p:nvSpPr>
        <p:spPr>
          <a:xfrm>
            <a:off x="3527233" y="2387324"/>
            <a:ext cx="3278681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Svantaggi delle BOSM</a:t>
            </a:r>
          </a:p>
        </p:txBody>
      </p:sp>
      <p:sp>
        <p:nvSpPr>
          <p:cNvPr id="14" name="CasellaDiTesto 17">
            <a:extLst>
              <a:ext uri="{FF2B5EF4-FFF2-40B4-BE49-F238E27FC236}">
                <a16:creationId xmlns:a16="http://schemas.microsoft.com/office/drawing/2014/main" id="{EACF8743-A094-4A8B-B5E8-C3DB8A49EFF8}"/>
              </a:ext>
            </a:extLst>
          </p:cNvPr>
          <p:cNvSpPr txBox="1"/>
          <p:nvPr/>
        </p:nvSpPr>
        <p:spPr>
          <a:xfrm>
            <a:off x="3657581" y="3036850"/>
            <a:ext cx="3402957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Scalabilità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Memorizzazione dei dati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1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Assenza di controllo dei contenuti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0299D-AAFA-4F8F-B08E-8E7A858ED8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dirty="0"/>
              <a:t>Steemit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F025E-CCF4-40AC-9C34-A4A05C63C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96126"/>
            <a:ext cx="5257800" cy="4195760"/>
          </a:xfrm>
        </p:spPr>
        <p:txBody>
          <a:bodyPr>
            <a:normAutofit/>
          </a:bodyPr>
          <a:lstStyle/>
          <a:p>
            <a:pPr lvl="0"/>
            <a:r>
              <a:rPr lang="it-IT" sz="2000" b="1" dirty="0"/>
              <a:t>Piattaforma social media per la pubblicazione di materiale di qualità</a:t>
            </a:r>
          </a:p>
          <a:p>
            <a:pPr marL="0" lvl="0" indent="0">
              <a:buNone/>
            </a:pPr>
            <a:endParaRPr lang="it-IT" sz="2000" b="1" dirty="0"/>
          </a:p>
          <a:p>
            <a:pPr lvl="0"/>
            <a:endParaRPr lang="it-IT" sz="2000" b="1" dirty="0"/>
          </a:p>
          <a:p>
            <a:pPr lvl="0"/>
            <a:endParaRPr lang="it-IT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</a:rPr>
              <a:t>Categorie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Autore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Curatore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Bot</a:t>
            </a:r>
          </a:p>
          <a:p>
            <a:pPr marL="0" lvl="0" indent="0">
              <a:buNone/>
            </a:pPr>
            <a:endParaRPr lang="it-IT" sz="2000" dirty="0"/>
          </a:p>
          <a:p>
            <a:pPr lvl="0"/>
            <a:endParaRPr lang="it-IT" sz="2000" dirty="0"/>
          </a:p>
          <a:p>
            <a:pPr marL="0" lvl="0" indent="0">
              <a:buNone/>
            </a:pPr>
            <a:endParaRPr lang="it-IT" sz="2000" dirty="0"/>
          </a:p>
          <a:p>
            <a:pPr lvl="0"/>
            <a:endParaRPr lang="it-IT" sz="2000" dirty="0"/>
          </a:p>
          <a:p>
            <a:pPr marL="0" lvl="0" indent="0">
              <a:buNone/>
            </a:pPr>
            <a:endParaRPr lang="it-IT" sz="2000" dirty="0"/>
          </a:p>
          <a:p>
            <a:pPr marL="0" lvl="0" indent="0">
              <a:buNone/>
            </a:pPr>
            <a:endParaRPr lang="it-IT" sz="2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422D643-5507-46E9-B512-480F59EF4CC7}"/>
              </a:ext>
            </a:extLst>
          </p:cNvPr>
          <p:cNvSpPr txBox="1"/>
          <p:nvPr/>
        </p:nvSpPr>
        <p:spPr>
          <a:xfrm>
            <a:off x="6096000" y="1691319"/>
            <a:ext cx="5257800" cy="419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Sistema di valutazione dei contenuti tramite voto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endParaRPr lang="it-IT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</a:rPr>
              <a:t>Circolazione di moneta virtuale all’interno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pPr lvl="1"/>
            <a:endParaRPr lang="it-IT" sz="2000" b="1" dirty="0">
              <a:solidFill>
                <a:schemeClr val="bg1"/>
              </a:solidFill>
            </a:endParaRPr>
          </a:p>
          <a:p>
            <a:pPr marL="342900" marR="0" lvl="0" indent="-3429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A62C5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dirty="0">
                <a:solidFill>
                  <a:srgbClr val="FFFFFF"/>
                </a:solidFill>
                <a:latin typeface="Avenir Next LT Pro"/>
              </a:rPr>
              <a:t>Contenuti ricompensati equamente tramite moneta virtuale </a:t>
            </a: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A62C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0" marR="0" lvl="0" indent="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A607C9-E992-4A20-9046-16ABA0B52F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dirty="0"/>
              <a:t>Steem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4B537-536D-4B7A-8240-70A3E1636A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34200" y="1527858"/>
            <a:ext cx="5257800" cy="51966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it-IT" sz="2000" b="1" dirty="0"/>
          </a:p>
          <a:p>
            <a:pPr lvl="0"/>
            <a:r>
              <a:rPr lang="it-IT" sz="2000" b="1" dirty="0"/>
              <a:t>Garantisce un’elevata efficienza tramite la tecnologia utilizzata e al DPoS</a:t>
            </a:r>
          </a:p>
          <a:p>
            <a:pPr lvl="0"/>
            <a:endParaRPr lang="it-IT" sz="2000" b="1" dirty="0"/>
          </a:p>
          <a:p>
            <a:pPr lvl="0"/>
            <a:endParaRPr lang="it-IT" sz="2000" b="1" dirty="0"/>
          </a:p>
          <a:p>
            <a:pPr lvl="0"/>
            <a:r>
              <a:rPr lang="it-IT" sz="2000" b="1" dirty="0"/>
              <a:t>38 transazioni diverse </a:t>
            </a:r>
          </a:p>
          <a:p>
            <a:pPr lvl="0"/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lvl="0"/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lvl="0"/>
            <a:r>
              <a:rPr lang="it-IT" sz="2000" b="1" dirty="0"/>
              <a:t>Transazioni memorizzate nei blocchi e pubblicamente disponibili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6712B3B-E7D3-4C6E-9992-2D5F7E945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527858"/>
            <a:ext cx="679132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EE8BE-00E4-4EAF-B7FB-18FDE26A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Calcolo di </a:t>
            </a:r>
            <a:r>
              <a:rPr lang="it-IT"/>
              <a:t>centralità in Steem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96431-6995-4E83-ACA2-40DD1C0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949445"/>
            <a:ext cx="5511797" cy="41957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Le social network si studiano attraverso le rappresentazioni in grafo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Rappresentare Steem come un grafo e studiarlo sotto forma di rete sociale ed economica</a:t>
            </a: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95CCA7-2CFF-4232-A2BE-38480A3A9B3A}"/>
              </a:ext>
            </a:extLst>
          </p:cNvPr>
          <p:cNvSpPr txBox="1"/>
          <p:nvPr/>
        </p:nvSpPr>
        <p:spPr>
          <a:xfrm>
            <a:off x="6858000" y="1954343"/>
            <a:ext cx="4632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</a:rPr>
              <a:t>La centralità è una metrica che quantifica l’importanza di un nodo all’interno della rete </a:t>
            </a:r>
          </a:p>
          <a:p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rgbClr val="FFFFFF"/>
              </a:solidFill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</a:rPr>
              <a:t>Possibilità di valutare l’importanza di alcuni nodi nella rete utilizzando la centralità nel grafo Steem e in alcuni suoi sotto-grafi </a:t>
            </a:r>
          </a:p>
          <a:p>
            <a:endParaRPr lang="it-I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</a:rPr>
              <a:t>Capire quali nodi sono centrali e qual è la loro importanza in termini di ruoli all’interno di Steem </a:t>
            </a:r>
          </a:p>
        </p:txBody>
      </p:sp>
    </p:spTree>
    <p:extLst>
      <p:ext uri="{BB962C8B-B14F-4D97-AF65-F5344CB8AC3E}">
        <p14:creationId xmlns:p14="http://schemas.microsoft.com/office/powerpoint/2010/main" val="42655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08E1B8B-0BE0-4BC2-8E02-96A3D36B6B7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71D2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9675A026-E1F5-45BC-99D6-48E195E39C07}"/>
              </a:ext>
            </a:extLst>
          </p:cNvPr>
          <p:cNvSpPr>
            <a:spLocks noMove="1" noResize="1"/>
          </p:cNvSpPr>
          <p:nvPr/>
        </p:nvSpPr>
        <p:spPr>
          <a:xfrm>
            <a:off x="0" y="529227"/>
            <a:ext cx="6305546" cy="63287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12773"/>
              <a:gd name="f7" fmla="val 6498740"/>
              <a:gd name="f8" fmla="val 159023"/>
              <a:gd name="f9" fmla="val 12872"/>
              <a:gd name="f10" fmla="val 659101"/>
              <a:gd name="f11" fmla="val 63644"/>
              <a:gd name="f12" fmla="val 1176498"/>
              <a:gd name="f13" fmla="val 175345"/>
              <a:gd name="f14" fmla="val 1697597"/>
              <a:gd name="f15" fmla="val 306418"/>
              <a:gd name="f16" fmla="val 3312474"/>
              <a:gd name="f17" fmla="val 712392"/>
              <a:gd name="f18" fmla="val 3742395"/>
              <a:gd name="f19" fmla="val 1999786"/>
              <a:gd name="f20" fmla="val 4047822"/>
              <a:gd name="f21" fmla="val 3511272"/>
              <a:gd name="f22" fmla="val 4252232"/>
              <a:gd name="f23" fmla="val 4523358"/>
              <a:gd name="f24" fmla="val 4422733"/>
              <a:gd name="f25" fmla="val 5443193"/>
              <a:gd name="f26" fmla="val 3551503"/>
              <a:gd name="f27" fmla="val 6184235"/>
              <a:gd name="f28" fmla="val 3429343"/>
              <a:gd name="f29" fmla="val 6288166"/>
              <a:gd name="f30" fmla="val 3299185"/>
              <a:gd name="f31" fmla="val 6378784"/>
              <a:gd name="f32" fmla="val 3163159"/>
              <a:gd name="f33" fmla="val 6459073"/>
              <a:gd name="f34" fmla="val 3092077"/>
              <a:gd name="f35" fmla="+- 0 0 -90"/>
              <a:gd name="f36" fmla="*/ f3 1 4212773"/>
              <a:gd name="f37" fmla="*/ f4 1 6498740"/>
              <a:gd name="f38" fmla="val f5"/>
              <a:gd name="f39" fmla="val f6"/>
              <a:gd name="f40" fmla="val f7"/>
              <a:gd name="f41" fmla="*/ f35 f0 1"/>
              <a:gd name="f42" fmla="+- f40 0 f38"/>
              <a:gd name="f43" fmla="+- f39 0 f38"/>
              <a:gd name="f44" fmla="*/ f41 1 f2"/>
              <a:gd name="f45" fmla="*/ f43 1 4212773"/>
              <a:gd name="f46" fmla="*/ f42 1 6498740"/>
              <a:gd name="f47" fmla="*/ 0 f43 1"/>
              <a:gd name="f48" fmla="*/ 0 f42 1"/>
              <a:gd name="f49" fmla="*/ 159023 f43 1"/>
              <a:gd name="f50" fmla="*/ 12872 f42 1"/>
              <a:gd name="f51" fmla="*/ 1697597 f43 1"/>
              <a:gd name="f52" fmla="*/ 306418 f42 1"/>
              <a:gd name="f53" fmla="*/ 4047822 f43 1"/>
              <a:gd name="f54" fmla="*/ 3511272 f42 1"/>
              <a:gd name="f55" fmla="*/ 3551503 f43 1"/>
              <a:gd name="f56" fmla="*/ 6184235 f42 1"/>
              <a:gd name="f57" fmla="*/ 3163159 f43 1"/>
              <a:gd name="f58" fmla="*/ 6459073 f42 1"/>
              <a:gd name="f59" fmla="*/ 3092077 f43 1"/>
              <a:gd name="f60" fmla="*/ 6498740 f42 1"/>
              <a:gd name="f61" fmla="+- f44 0 f1"/>
              <a:gd name="f62" fmla="*/ f47 1 4212773"/>
              <a:gd name="f63" fmla="*/ f48 1 6498740"/>
              <a:gd name="f64" fmla="*/ f49 1 4212773"/>
              <a:gd name="f65" fmla="*/ f50 1 6498740"/>
              <a:gd name="f66" fmla="*/ f51 1 4212773"/>
              <a:gd name="f67" fmla="*/ f52 1 6498740"/>
              <a:gd name="f68" fmla="*/ f53 1 4212773"/>
              <a:gd name="f69" fmla="*/ f54 1 6498740"/>
              <a:gd name="f70" fmla="*/ f55 1 4212773"/>
              <a:gd name="f71" fmla="*/ f56 1 6498740"/>
              <a:gd name="f72" fmla="*/ f57 1 4212773"/>
              <a:gd name="f73" fmla="*/ f58 1 6498740"/>
              <a:gd name="f74" fmla="*/ f59 1 4212773"/>
              <a:gd name="f75" fmla="*/ f60 1 6498740"/>
              <a:gd name="f76" fmla="*/ f38 1 f45"/>
              <a:gd name="f77" fmla="*/ f39 1 f45"/>
              <a:gd name="f78" fmla="*/ f38 1 f46"/>
              <a:gd name="f79" fmla="*/ f40 1 f46"/>
              <a:gd name="f80" fmla="*/ f62 1 f45"/>
              <a:gd name="f81" fmla="*/ f63 1 f46"/>
              <a:gd name="f82" fmla="*/ f64 1 f45"/>
              <a:gd name="f83" fmla="*/ f65 1 f46"/>
              <a:gd name="f84" fmla="*/ f66 1 f45"/>
              <a:gd name="f85" fmla="*/ f67 1 f46"/>
              <a:gd name="f86" fmla="*/ f68 1 f45"/>
              <a:gd name="f87" fmla="*/ f69 1 f46"/>
              <a:gd name="f88" fmla="*/ f70 1 f45"/>
              <a:gd name="f89" fmla="*/ f71 1 f46"/>
              <a:gd name="f90" fmla="*/ f72 1 f45"/>
              <a:gd name="f91" fmla="*/ f73 1 f46"/>
              <a:gd name="f92" fmla="*/ f74 1 f45"/>
              <a:gd name="f93" fmla="*/ f75 1 f46"/>
              <a:gd name="f94" fmla="*/ f76 f36 1"/>
              <a:gd name="f95" fmla="*/ f77 f36 1"/>
              <a:gd name="f96" fmla="*/ f79 f37 1"/>
              <a:gd name="f97" fmla="*/ f78 f37 1"/>
              <a:gd name="f98" fmla="*/ f80 f36 1"/>
              <a:gd name="f99" fmla="*/ f81 f37 1"/>
              <a:gd name="f100" fmla="*/ f82 f36 1"/>
              <a:gd name="f101" fmla="*/ f83 f37 1"/>
              <a:gd name="f102" fmla="*/ f84 f36 1"/>
              <a:gd name="f103" fmla="*/ f85 f37 1"/>
              <a:gd name="f104" fmla="*/ f86 f36 1"/>
              <a:gd name="f105" fmla="*/ f87 f37 1"/>
              <a:gd name="f106" fmla="*/ f88 f36 1"/>
              <a:gd name="f107" fmla="*/ f89 f37 1"/>
              <a:gd name="f108" fmla="*/ f90 f36 1"/>
              <a:gd name="f109" fmla="*/ f91 f37 1"/>
              <a:gd name="f110" fmla="*/ f92 f36 1"/>
              <a:gd name="f111" fmla="*/ f9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98" y="f99"/>
              </a:cxn>
              <a:cxn ang="f61">
                <a:pos x="f100" y="f101"/>
              </a:cxn>
              <a:cxn ang="f61">
                <a:pos x="f102" y="f103"/>
              </a:cxn>
              <a:cxn ang="f61">
                <a:pos x="f104" y="f105"/>
              </a:cxn>
              <a:cxn ang="f61">
                <a:pos x="f106" y="f107"/>
              </a:cxn>
              <a:cxn ang="f61">
                <a:pos x="f108" y="f109"/>
              </a:cxn>
              <a:cxn ang="f61">
                <a:pos x="f110" y="f111"/>
              </a:cxn>
              <a:cxn ang="f61">
                <a:pos x="f98" y="f111"/>
              </a:cxn>
              <a:cxn ang="f61">
                <a:pos x="f98" y="f99"/>
              </a:cxn>
            </a:cxnLst>
            <a:rect l="f94" t="f97" r="f95" b="f96"/>
            <a:pathLst>
              <a:path w="4212773" h="649874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3B434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BE26B0F7-033E-472D-AFA0-E0937CB54B82}"/>
              </a:ext>
            </a:extLst>
          </p:cNvPr>
          <p:cNvSpPr>
            <a:spLocks noMove="1" noResize="1"/>
          </p:cNvSpPr>
          <p:nvPr/>
        </p:nvSpPr>
        <p:spPr>
          <a:xfrm>
            <a:off x="0" y="136529"/>
            <a:ext cx="6130393" cy="672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54655"/>
              <a:gd name="f7" fmla="val 6858000"/>
              <a:gd name="f8" fmla="val 3379"/>
              <a:gd name="f9" fmla="val 2021"/>
              <a:gd name="f10" fmla="val 667061"/>
              <a:gd name="f11" fmla="val 423753"/>
              <a:gd name="f12" fmla="val 1239365"/>
              <a:gd name="f13" fmla="val 963389"/>
              <a:gd name="f14" fmla="val 1596437"/>
              <a:gd name="f15" fmla="val 1517967"/>
              <a:gd name="f16" fmla="val 2133142"/>
              <a:gd name="f17" fmla="val 2350886"/>
              <a:gd name="f18" fmla="val 2239839"/>
              <a:gd name="f19" fmla="val 3395752"/>
              <a:gd name="f20" fmla="val 2097043"/>
              <a:gd name="f21" fmla="val 4379386"/>
              <a:gd name="f22" fmla="val 2032295"/>
              <a:gd name="f23" fmla="val 4824358"/>
              <a:gd name="f24" fmla="val 1812506"/>
              <a:gd name="f25" fmla="val 5869368"/>
              <a:gd name="f26" fmla="val 1433930"/>
              <a:gd name="f27" fmla="val 6852362"/>
              <a:gd name="f28" fmla="val 1431659"/>
              <a:gd name="f29" fmla="+- 0 0 -90"/>
              <a:gd name="f30" fmla="*/ f3 1 2154655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2154655"/>
              <a:gd name="f40" fmla="*/ f36 1 6858000"/>
              <a:gd name="f41" fmla="*/ 0 f36 1"/>
              <a:gd name="f42" fmla="*/ 2021 f36 1"/>
              <a:gd name="f43" fmla="*/ 1517967 f36 1"/>
              <a:gd name="f44" fmla="*/ 4379386 f36 1"/>
              <a:gd name="f45" fmla="*/ 6852362 f36 1"/>
              <a:gd name="f46" fmla="*/ 6858000 f36 1"/>
              <a:gd name="f47" fmla="*/ 0 f37 1"/>
              <a:gd name="f48" fmla="*/ 3379 f37 1"/>
              <a:gd name="f49" fmla="*/ 1596437 f37 1"/>
              <a:gd name="f50" fmla="*/ 2097043 f37 1"/>
              <a:gd name="f51" fmla="*/ 1433930 f37 1"/>
              <a:gd name="f52" fmla="*/ 1431659 f37 1"/>
              <a:gd name="f53" fmla="+- f38 0 f1"/>
              <a:gd name="f54" fmla="*/ f41 1 6858000"/>
              <a:gd name="f55" fmla="*/ f42 1 6858000"/>
              <a:gd name="f56" fmla="*/ f43 1 6858000"/>
              <a:gd name="f57" fmla="*/ f44 1 6858000"/>
              <a:gd name="f58" fmla="*/ f45 1 6858000"/>
              <a:gd name="f59" fmla="*/ f46 1 6858000"/>
              <a:gd name="f60" fmla="*/ f47 1 2154655"/>
              <a:gd name="f61" fmla="*/ f48 1 2154655"/>
              <a:gd name="f62" fmla="*/ f49 1 2154655"/>
              <a:gd name="f63" fmla="*/ f50 1 2154655"/>
              <a:gd name="f64" fmla="*/ f51 1 2154655"/>
              <a:gd name="f65" fmla="*/ f52 1 2154655"/>
              <a:gd name="f66" fmla="*/ f32 1 f39"/>
              <a:gd name="f67" fmla="*/ f33 1 f39"/>
              <a:gd name="f68" fmla="*/ f32 1 f40"/>
              <a:gd name="f69" fmla="*/ f34 1 f40"/>
              <a:gd name="f70" fmla="*/ f60 1 f39"/>
              <a:gd name="f71" fmla="*/ f54 1 f40"/>
              <a:gd name="f72" fmla="*/ f61 1 f39"/>
              <a:gd name="f73" fmla="*/ f55 1 f40"/>
              <a:gd name="f74" fmla="*/ f62 1 f39"/>
              <a:gd name="f75" fmla="*/ f56 1 f40"/>
              <a:gd name="f76" fmla="*/ f63 1 f39"/>
              <a:gd name="f77" fmla="*/ f57 1 f40"/>
              <a:gd name="f78" fmla="*/ f64 1 f39"/>
              <a:gd name="f79" fmla="*/ f58 1 f40"/>
              <a:gd name="f80" fmla="*/ f65 1 f39"/>
              <a:gd name="f81" fmla="*/ f59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2154655" h="6858000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28" y="f7"/>
                </a:lnTo>
              </a:path>
            </a:pathLst>
          </a:custGeom>
          <a:noFill/>
          <a:ln w="19046" cap="flat">
            <a:solidFill>
              <a:srgbClr val="F4CB9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02089BC7-6753-40C1-B25C-AC4EC5900B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525" y="2079006"/>
            <a:ext cx="4572000" cy="2286000"/>
          </a:xfrm>
        </p:spPr>
        <p:txBody>
          <a:bodyPr anchorCtr="0"/>
          <a:lstStyle/>
          <a:p>
            <a:pPr lvl="0" algn="l"/>
            <a:r>
              <a:rPr lang="it-IT" sz="4400" dirty="0"/>
              <a:t>Costruzione grafo Steemit</a:t>
            </a: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BF8FA537-2514-4886-83DE-42DAF08864F6}"/>
              </a:ext>
            </a:extLst>
          </p:cNvPr>
          <p:cNvSpPr txBox="1"/>
          <p:nvPr/>
        </p:nvSpPr>
        <p:spPr>
          <a:xfrm>
            <a:off x="6305546" y="988890"/>
            <a:ext cx="5621484" cy="5324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Utilizzo di una struttura a grafo per la rappresentazione degli utenti e delle loro transazioni all’interno di Steem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Grafo orientato: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Ogni nodo rappresenta un utente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Ogni arco rappresenta un’interazione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Semantica del grafo: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UtenteA esegue interazione su UtenteB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Collegamento originato da nodoA rivolto verso nodoB</a:t>
            </a:r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uFillTx/>
                <a:latin typeface="Avenir Next LT Pro"/>
              </a:rPr>
              <a:t>Numero di nodi: 1.223.473 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dirty="0">
                <a:solidFill>
                  <a:srgbClr val="FFFFFF"/>
                </a:solidFill>
                <a:latin typeface="Avenir Next LT Pro"/>
              </a:rPr>
              <a:t>Numero di archi: 98.092.374</a:t>
            </a:r>
            <a:endParaRPr lang="it-IT" sz="2000" b="1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A607C9-E992-4A20-9046-16ABA0B52F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dirty="0"/>
              <a:t>Derivazioni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4B537-536D-4B7A-8240-70A3E1636A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34200" y="1527857"/>
            <a:ext cx="5257800" cy="5196631"/>
          </a:xfrm>
        </p:spPr>
        <p:txBody>
          <a:bodyPr>
            <a:no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A62C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Transazioni divise in tre categorie: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A62C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Transazioni sociali (segui, commenta, crea post)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Transazioni monetarie (riguardante la criptovaluta di Steem)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A62C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Transazioni di tipo management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4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Grafo sociale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Interazioni in ambito sociale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dirty="0">
                <a:solidFill>
                  <a:schemeClr val="bg1"/>
                </a:solidFill>
                <a:latin typeface="Avenir Next LT Pro"/>
              </a:rPr>
              <a:t>Numero di nodi : 1.23 milioni</a:t>
            </a:r>
            <a:endParaRPr lang="it-IT" sz="14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4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Grafo sub-sociale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Eliminazione dei bot più centrali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Interazioni in ambito sociale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400" b="1" i="0" u="none" strike="noStrike" kern="1200" cap="none" spc="0" baseline="0" dirty="0">
              <a:solidFill>
                <a:schemeClr val="bg1"/>
              </a:solidFill>
              <a:uFillTx/>
              <a:latin typeface="Avenir Next LT 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Grafo monetario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Interazioni in ambito finanziario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dirty="0">
                <a:solidFill>
                  <a:schemeClr val="bg1"/>
                </a:solidFill>
                <a:latin typeface="Avenir Next LT Pro"/>
              </a:rPr>
              <a:t>Numero di nodi: 1 milione 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Numero di archi : 4 milioni</a:t>
            </a:r>
            <a:endParaRPr lang="it-IT" sz="1400" b="1" dirty="0">
              <a:solidFill>
                <a:schemeClr val="bg1"/>
              </a:solidFill>
              <a:latin typeface="Avenir Next LT Pro"/>
            </a:endParaRPr>
          </a:p>
          <a:p>
            <a:pPr marL="285750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 dirty="0">
                <a:solidFill>
                  <a:schemeClr val="bg1"/>
                </a:solidFill>
                <a:uFillTx/>
                <a:latin typeface="Avenir Next LT Pro"/>
              </a:rPr>
              <a:t>Creazione di diversi grafi per analizzare separatamente la struttura della società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DC61EF-9669-4FF6-9124-BD9CF3EE2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1" y="2235736"/>
            <a:ext cx="5293224" cy="37808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423771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bbl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1051</Words>
  <Application>Microsoft Office PowerPoint</Application>
  <PresentationFormat>Widescreen</PresentationFormat>
  <Paragraphs>320</Paragraphs>
  <Slides>26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 Next LT Pro Light</vt:lpstr>
      <vt:lpstr>AvenirNext LT Pro Medium</vt:lpstr>
      <vt:lpstr>Calibri</vt:lpstr>
      <vt:lpstr>Sitka Subheading</vt:lpstr>
      <vt:lpstr>BlockprintVTI</vt:lpstr>
      <vt:lpstr>PebbleVTI</vt:lpstr>
      <vt:lpstr>Analisi di centralità degli utenti della social network Steemit</vt:lpstr>
      <vt:lpstr>Agenda</vt:lpstr>
      <vt:lpstr>Presentazione standard di PowerPoint</vt:lpstr>
      <vt:lpstr>Blockchain Online Social media</vt:lpstr>
      <vt:lpstr>Steemit</vt:lpstr>
      <vt:lpstr>Steem</vt:lpstr>
      <vt:lpstr>Calcolo di centralità in Steem</vt:lpstr>
      <vt:lpstr>Costruzione grafo Steemit</vt:lpstr>
      <vt:lpstr>Derivazioni grafo</vt:lpstr>
      <vt:lpstr>Centralità in una social network</vt:lpstr>
      <vt:lpstr>Centralità come fenomeno naturale</vt:lpstr>
      <vt:lpstr>Presentazione standard di PowerPoint</vt:lpstr>
      <vt:lpstr>Correlazioni tra centralità</vt:lpstr>
      <vt:lpstr>Presentazione standard di PowerPoint</vt:lpstr>
      <vt:lpstr>Confronti tra mediane</vt:lpstr>
      <vt:lpstr>Risultati sulle mediane</vt:lpstr>
      <vt:lpstr>Confronti tra centralità nel grafo monetario</vt:lpstr>
      <vt:lpstr>Conclusioni</vt:lpstr>
      <vt:lpstr>Lavori futuri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delle centralità per la social network Steemit</dc:title>
  <dc:creator>Simone Lissandrello</dc:creator>
  <cp:lastModifiedBy>Simone Lissandrello</cp:lastModifiedBy>
  <cp:revision>117</cp:revision>
  <dcterms:created xsi:type="dcterms:W3CDTF">2021-02-27T14:09:13Z</dcterms:created>
  <dcterms:modified xsi:type="dcterms:W3CDTF">2021-03-04T17:01:28Z</dcterms:modified>
</cp:coreProperties>
</file>