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3"/>
  </p:notesMasterIdLst>
  <p:sldIdLst>
    <p:sldId id="267" r:id="rId2"/>
    <p:sldId id="266" r:id="rId3"/>
    <p:sldId id="257" r:id="rId4"/>
    <p:sldId id="264" r:id="rId5"/>
    <p:sldId id="260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e Lissandrello" initials="SL" lastIdx="1" clrIdx="0">
    <p:extLst>
      <p:ext uri="{19B8F6BF-5375-455C-9EA6-DF929625EA0E}">
        <p15:presenceInfo xmlns:p15="http://schemas.microsoft.com/office/powerpoint/2012/main" userId="39b6809bed004a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DBDE5-F51A-4FF1-A293-ABA2FEFCF897}" type="datetimeFigureOut">
              <a:rPr lang="it-IT" smtClean="0"/>
              <a:t>06/01/2021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74494-43DB-4306-B8B7-C13A35666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8257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pPr lvl="0"/>
            <a:fld id="{FF5F9BC3-7531-4064-ACB1-E803C067CFB9}" type="datetime1">
              <a:rPr lang="it-IT" smtClean="0"/>
              <a:pPr lvl="0"/>
              <a:t>06/01/2021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lvl="0"/>
            <a:fld id="{9F4F23DA-B1E4-4916-9BF4-5A21A05FB651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99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3A61302-E90F-44B3-BBF1-CF27754FD849}" type="datetime1">
              <a:rPr lang="it-IT" smtClean="0"/>
              <a:pPr lvl="0"/>
              <a:t>06/01/2021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D55A40-FB59-4A3B-9DA7-200917D52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159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3A61302-E90F-44B3-BBF1-CF27754FD849}" type="datetime1">
              <a:rPr lang="it-IT" smtClean="0"/>
              <a:pPr lvl="0"/>
              <a:t>06/01/2021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D55A40-FB59-4A3B-9DA7-200917D527E2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406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3A61302-E90F-44B3-BBF1-CF27754FD849}" type="datetime1">
              <a:rPr lang="it-IT" smtClean="0"/>
              <a:pPr lvl="0"/>
              <a:t>06/01/2021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D55A40-FB59-4A3B-9DA7-200917D527E2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600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3A61302-E90F-44B3-BBF1-CF27754FD849}" type="datetime1">
              <a:rPr lang="it-IT" smtClean="0"/>
              <a:pPr lvl="0"/>
              <a:t>06/01/2021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D55A40-FB59-4A3B-9DA7-200917D52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6076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3A61302-E90F-44B3-BBF1-CF27754FD849}" type="datetime1">
              <a:rPr lang="it-IT" smtClean="0"/>
              <a:pPr lvl="0"/>
              <a:t>06/01/2021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D55A40-FB59-4A3B-9DA7-200917D527E2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754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3A61302-E90F-44B3-BBF1-CF27754FD849}" type="datetime1">
              <a:rPr lang="it-IT" smtClean="0"/>
              <a:pPr lvl="0"/>
              <a:t>06/01/2021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D55A40-FB59-4A3B-9DA7-200917D527E2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446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798A5ED-B6EC-42B7-B7AA-0602174C4E7A}" type="datetime1">
              <a:rPr lang="it-IT" smtClean="0"/>
              <a:pPr lvl="0"/>
              <a:t>06/01/2021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5D8389-450A-4DC4-AF01-5DCC95C64D40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57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2563EF8-9A77-4A5E-B766-C81A1206D003}" type="datetime1">
              <a:rPr lang="it-IT" smtClean="0"/>
              <a:pPr lvl="0"/>
              <a:t>06/01/2021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811727-58EC-4FE9-A29F-CB0A43A47044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8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854E5C1-C70F-49BE-BF6E-8757C5E0B566}" type="datetime1">
              <a:rPr lang="it-IT" smtClean="0"/>
              <a:pPr lvl="0"/>
              <a:t>06/01/2021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C39EFB-959B-482E-B250-53D5A5917F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1469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F382176-953D-4EFC-8811-BB87700D32E3}" type="datetime1">
              <a:rPr lang="it-IT" smtClean="0"/>
              <a:pPr lvl="0"/>
              <a:t>06/01/2021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4B16F5-CCA2-4A72-A200-FE40F2998D52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70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6B71595-EA57-4231-9C51-8C4588F0A12F}" type="datetime1">
              <a:rPr lang="it-IT" smtClean="0"/>
              <a:pPr lvl="0"/>
              <a:t>06/01/2021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26F398-59B8-4044-AF28-11E819CC1D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541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263DA4F-126E-493E-842D-3160ADE5D918}" type="datetime1">
              <a:rPr lang="it-IT" smtClean="0"/>
              <a:pPr lvl="0"/>
              <a:t>06/01/2021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D84918-3306-4845-9435-1E75BA9B2E8B}" type="slidenum">
              <a:rPr lang="it-IT" smtClean="0"/>
              <a:t>‹N›</a:t>
            </a:fld>
            <a:endParaRPr lang="it-I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8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E85D36C-18AF-4B17-AA3D-CAA8285744F9}" type="datetime1">
              <a:rPr lang="it-IT" smtClean="0"/>
              <a:pPr lvl="0"/>
              <a:t>06/01/2021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F25F1B-8C97-43AC-8CE5-AED64D7A33B6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64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757C843-CE66-463E-B0DC-B3D61B1D6471}" type="datetime1">
              <a:rPr lang="it-IT" smtClean="0"/>
              <a:pPr lvl="0"/>
              <a:t>06/01/2021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8CDBBE-ADB8-4AB5-A116-426D76807C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942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8A36882-2E58-4CC1-B90E-6B364243F8AA}" type="datetime1">
              <a:rPr lang="it-IT" smtClean="0"/>
              <a:pPr lvl="0"/>
              <a:t>06/01/2021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1D4735-BA9C-41DB-853E-BC4E4774D6DB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21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228EFCA-A55B-4AE8-9775-371472402441}" type="datetime1">
              <a:rPr lang="it-IT" smtClean="0"/>
              <a:pPr lvl="0"/>
              <a:t>06/01/2021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052AEA-17F0-4ADF-A5FE-1FDAA77051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846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fld id="{A3A61302-E90F-44B3-BBF1-CF27754FD849}" type="datetime1">
              <a:rPr lang="it-IT" smtClean="0"/>
              <a:pPr lvl="0"/>
              <a:t>06/01/2021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fld id="{AED55A40-FB59-4A3B-9DA7-200917D52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63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4B8F605-0710-40D1-AF69-CDACF83A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262626"/>
                </a:solidFill>
              </a:rPr>
              <a:t>Misure statistiche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5">
            <a:extLst>
              <a:ext uri="{FF2B5EF4-FFF2-40B4-BE49-F238E27FC236}">
                <a16:creationId xmlns:a16="http://schemas.microsoft.com/office/drawing/2014/main" id="{0EA162DA-D53F-44E2-8A39-939E39974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346" y="1125573"/>
            <a:ext cx="5221261" cy="5443375"/>
          </a:xfrm>
          <a:prstGeom prst="rect">
            <a:avLst/>
          </a:prstGeom>
          <a:noFill/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386CB2-F1E2-48EA-9CA5-F318E0FAA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717439" cy="3318936"/>
          </a:xfrm>
        </p:spPr>
        <p:txBody>
          <a:bodyPr>
            <a:normAutofit fontScale="92500"/>
          </a:bodyPr>
          <a:lstStyle/>
          <a:p>
            <a:pPr lvl="0">
              <a:lnSpc>
                <a:spcPct val="80000"/>
              </a:lnSpc>
            </a:pPr>
            <a:r>
              <a:rPr lang="it-I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N. osservazioni : 1.074.722</a:t>
            </a:r>
          </a:p>
          <a:p>
            <a:pPr lvl="0">
              <a:lnSpc>
                <a:spcPct val="80000"/>
              </a:lnSpc>
            </a:pPr>
            <a:r>
              <a:rPr lang="it-I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Min : 0</a:t>
            </a:r>
          </a:p>
          <a:p>
            <a:pPr lvl="0">
              <a:lnSpc>
                <a:spcPct val="80000"/>
              </a:lnSpc>
            </a:pPr>
            <a:r>
              <a:rPr lang="it-I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Q1 : 0</a:t>
            </a:r>
          </a:p>
          <a:p>
            <a:pPr lvl="0">
              <a:lnSpc>
                <a:spcPct val="80000"/>
              </a:lnSpc>
            </a:pPr>
            <a:r>
              <a:rPr lang="it-I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Mediana : 0</a:t>
            </a:r>
          </a:p>
          <a:p>
            <a:pPr lvl="0">
              <a:lnSpc>
                <a:spcPct val="80000"/>
              </a:lnSpc>
            </a:pPr>
            <a:r>
              <a:rPr lang="it-I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Media : 3,838737e-07</a:t>
            </a:r>
          </a:p>
          <a:p>
            <a:pPr lvl="0">
              <a:lnSpc>
                <a:spcPct val="80000"/>
              </a:lnSpc>
            </a:pPr>
            <a:r>
              <a:rPr lang="it-I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Q3 : 0</a:t>
            </a:r>
          </a:p>
          <a:p>
            <a:pPr lvl="0">
              <a:lnSpc>
                <a:spcPct val="80000"/>
              </a:lnSpc>
            </a:pPr>
            <a:r>
              <a:rPr lang="it-I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Q0,99 : 0</a:t>
            </a:r>
          </a:p>
          <a:p>
            <a:pPr lvl="0">
              <a:lnSpc>
                <a:spcPct val="80000"/>
              </a:lnSpc>
            </a:pPr>
            <a:r>
              <a:rPr lang="it-IT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Max : 0,130694</a:t>
            </a:r>
          </a:p>
          <a:p>
            <a:endParaRPr lang="en-US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82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D9D5B0-7F5A-425F-A53E-31CC00CC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Passaggio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ED60A65-40B6-4D5B-8D93-931DA8A12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sz="1800" b="0" i="0" u="none" strike="noStrike" baseline="0" dirty="0">
                    <a:latin typeface="TimesNewRoman"/>
                  </a:rPr>
                  <a:t>Successivamente, </a:t>
                </a:r>
                <a:r>
                  <a:rPr lang="it-IT" sz="1800" b="1" i="0" u="none" strike="noStrike" baseline="0" dirty="0">
                    <a:latin typeface="TimesNewRoman,Bold"/>
                  </a:rPr>
                  <a:t>sommare per colonna </a:t>
                </a:r>
                <a:r>
                  <a:rPr lang="it-IT" sz="1800" b="0" i="0" u="none" strike="noStrike" baseline="0" dirty="0">
                    <a:latin typeface="TimesNewRoman"/>
                  </a:rPr>
                  <a:t>i valori dei ranghi (</a:t>
                </a:r>
                <a:r>
                  <a:rPr lang="it-IT" sz="1800" b="1" i="0" u="none" strike="noStrike" baseline="0" dirty="0">
                    <a:latin typeface="TimesNewRoman,Bold"/>
                  </a:rPr>
                  <a:t>Ti</a:t>
                </a:r>
                <a:r>
                  <a:rPr lang="it-IT" sz="1800" b="0" i="0" u="none" strike="noStrike" baseline="0" dirty="0">
                    <a:latin typeface="TimesNewRoman"/>
                  </a:rPr>
                  <a:t>)</a:t>
                </a:r>
              </a:p>
              <a:p>
                <a:pPr algn="l"/>
                <a:r>
                  <a:rPr lang="it-IT" sz="1800" b="0" i="0" u="none" strike="noStrike" baseline="0" dirty="0">
                    <a:latin typeface="TimesNewRoman"/>
                  </a:rPr>
                  <a:t>Se </a:t>
                </a:r>
                <a:r>
                  <a:rPr lang="it-IT" sz="1800" b="1" i="0" u="none" strike="noStrike" baseline="0" dirty="0">
                    <a:latin typeface="TimesNewRoman,Bold"/>
                  </a:rPr>
                  <a:t>l'ipotesi nulla H0 è vera</a:t>
                </a:r>
                <a:r>
                  <a:rPr lang="it-IT" sz="1800" b="0" i="0" u="none" strike="noStrike" baseline="0" dirty="0">
                    <a:latin typeface="TimesNewRoman"/>
                  </a:rPr>
                  <a:t>, nelle colonne a confronto i ranghi minori e quelli maggiori</a:t>
                </a:r>
              </a:p>
              <a:p>
                <a:pPr algn="l"/>
                <a:r>
                  <a:rPr lang="it-IT" sz="1800" b="0" i="0" u="none" strike="noStrike" baseline="0" dirty="0">
                    <a:latin typeface="TimesNewRoman"/>
                  </a:rPr>
                  <a:t>dovrebbero essere distribuiti casualmente;</a:t>
                </a:r>
              </a:p>
              <a:p>
                <a:pPr algn="l"/>
                <a:r>
                  <a:rPr lang="it-IT" sz="1800" b="0" i="0" u="none" strike="noStrike" baseline="0" dirty="0">
                    <a:latin typeface="TimesNewRoman"/>
                  </a:rPr>
                  <a:t>pertanto, le somme dei ranghi nelle </a:t>
                </a:r>
                <a:r>
                  <a:rPr lang="it-IT" sz="1800" b="1" i="0" u="none" strike="noStrike" baseline="0" dirty="0">
                    <a:latin typeface="TimesNewRoman,Bold"/>
                  </a:rPr>
                  <a:t>k </a:t>
                </a:r>
                <a:r>
                  <a:rPr lang="it-IT" sz="1800" b="0" i="0" u="none" strike="noStrike" baseline="0" dirty="0">
                    <a:latin typeface="TimesNewRoman"/>
                  </a:rPr>
                  <a:t>colonne (</a:t>
                </a:r>
                <a:r>
                  <a:rPr lang="it-IT" sz="1800" b="1" i="0" u="none" strike="noStrike" baseline="0" dirty="0">
                    <a:latin typeface="TimesNewRoman,Bold"/>
                  </a:rPr>
                  <a:t>Ti </a:t>
                </a:r>
                <a:r>
                  <a:rPr lang="it-IT" sz="1800" b="0" i="0" u="none" strike="noStrike" baseline="0" dirty="0">
                    <a:latin typeface="TimesNewRoman"/>
                  </a:rPr>
                  <a:t>osservati) dovrebbero essere tra loro tutte</a:t>
                </a:r>
              </a:p>
              <a:p>
                <a:pPr algn="l"/>
                <a:r>
                  <a:rPr lang="it-IT" sz="1800" b="0" i="0" u="none" strike="noStrike" baseline="0" dirty="0">
                    <a:latin typeface="TimesNewRoman"/>
                  </a:rPr>
                  <a:t>equivalenti ed essere uguali ad un valore atteso, che dipende solo dal numero di osservazioni,</a:t>
                </a:r>
              </a:p>
              <a:p>
                <a:pPr algn="l"/>
                <a:r>
                  <a:rPr lang="it-IT" sz="1800" b="1" i="0" u="none" strike="noStrike" baseline="0" dirty="0">
                    <a:latin typeface="TimesNewRoman,Bold"/>
                  </a:rPr>
                  <a:t>Ti </a:t>
                </a:r>
                <a:r>
                  <a:rPr lang="it-IT" sz="1800" b="0" i="0" u="none" strike="noStrike" baseline="0" dirty="0">
                    <a:latin typeface="TimesNewRoman"/>
                  </a:rPr>
                  <a:t>(attesi)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b="0" i="1" u="none" strike="noStrike" baseline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it-IT" sz="1800" b="0" i="1" u="none" strike="noStrike" baseline="0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it-IT" sz="18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b="0" i="1" u="none" strike="noStrike" baseline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sz="1800" b="0" i="1" u="none" strike="noStrike" baseline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it-IT" sz="18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sz="1800" b="0" i="0" u="none" strike="noStrike" baseline="0" dirty="0">
                  <a:latin typeface="TimesNewRoman"/>
                </a:endParaRPr>
              </a:p>
              <a:p>
                <a:pPr algn="l"/>
                <a:r>
                  <a:rPr lang="it-IT" sz="1800" b="0" i="0" u="none" strike="noStrike" baseline="0" dirty="0">
                    <a:latin typeface="TimesNewRoman"/>
                  </a:rPr>
                  <a:t>dove </a:t>
                </a:r>
                <a:r>
                  <a:rPr lang="it-IT" sz="1800" b="1" i="0" u="none" strike="noStrike" baseline="0" dirty="0">
                    <a:latin typeface="TimesNewRoman,Bold"/>
                  </a:rPr>
                  <a:t>N </a:t>
                </a:r>
                <a:r>
                  <a:rPr lang="it-IT" sz="1800" b="0" i="0" u="none" strike="noStrike" baseline="0" dirty="0">
                    <a:latin typeface="TimesNewRoman"/>
                  </a:rPr>
                  <a:t>è il numero di righe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ED60A65-40B6-4D5B-8D93-931DA8A12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4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59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AEC4EE-4FD7-49BB-8515-D2D95A2F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 Test di Friedman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9B043E-4D36-431F-8B03-0EC7A51F9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it-IT" sz="1800" b="0" i="0" u="none" strike="noStrike" baseline="0" dirty="0">
                <a:latin typeface="TimesNewRoman"/>
              </a:rPr>
              <a:t>Se </a:t>
            </a:r>
            <a:r>
              <a:rPr lang="it-IT" sz="1800" b="1" i="0" u="none" strike="noStrike" baseline="0" dirty="0">
                <a:latin typeface="TimesNewRoman,Bold"/>
              </a:rPr>
              <a:t>l’ipotesi nulla H0 è falsa </a:t>
            </a:r>
            <a:r>
              <a:rPr lang="it-IT" sz="1800" b="0" i="0" u="none" strike="noStrike" baseline="0" dirty="0">
                <a:latin typeface="TimesNewRoman"/>
              </a:rPr>
              <a:t>, in almeno una colonna si concentrano i ranghi minori o maggiori; di</a:t>
            </a:r>
          </a:p>
          <a:p>
            <a:pPr algn="l"/>
            <a:r>
              <a:rPr lang="it-IT" sz="1800" b="0" i="0" u="none" strike="noStrike" baseline="0" dirty="0">
                <a:latin typeface="TimesNewRoman"/>
              </a:rPr>
              <a:t>conseguenza, tale somma tende ad essere significativamente differente dal valore </a:t>
            </a:r>
            <a:r>
              <a:rPr lang="it-IT" sz="1800" b="1" i="0" u="none" strike="noStrike" baseline="0" dirty="0">
                <a:latin typeface="TimesNewRoman,Bold"/>
              </a:rPr>
              <a:t>Ti </a:t>
            </a:r>
            <a:r>
              <a:rPr lang="it-IT" sz="1800" b="0" i="0" u="none" strike="noStrike" baseline="0" dirty="0">
                <a:latin typeface="TimesNewRoman"/>
              </a:rPr>
              <a:t>atteso</a:t>
            </a:r>
          </a:p>
          <a:p>
            <a:pPr algn="l"/>
            <a:r>
              <a:rPr lang="it-IT" dirty="0"/>
              <a:t>Il valore del Test di Friedman </a:t>
            </a:r>
            <a:r>
              <a:rPr lang="it-IT" sz="1800" b="0" i="0" u="none" strike="noStrike" baseline="0" dirty="0">
                <a:latin typeface="TimesNewRoman"/>
              </a:rPr>
              <a:t>tenderà</a:t>
            </a:r>
          </a:p>
          <a:p>
            <a:pPr lvl="1"/>
            <a:r>
              <a:rPr lang="it-IT" sz="1800" b="0" i="0" u="none" strike="noStrike" baseline="0" dirty="0">
                <a:latin typeface="TimesNewRoman"/>
              </a:rPr>
              <a:t>a </a:t>
            </a:r>
            <a:r>
              <a:rPr lang="it-IT" sz="1800" b="1" i="0" u="none" strike="noStrike" baseline="0" dirty="0">
                <a:latin typeface="TimesNewRoman,Bold"/>
              </a:rPr>
              <a:t>0 </a:t>
            </a:r>
            <a:r>
              <a:rPr lang="it-IT" sz="1800" b="0" i="0" u="none" strike="noStrike" baseline="0" dirty="0">
                <a:latin typeface="TimesNewRoman"/>
              </a:rPr>
              <a:t>nel caso di accordo tra totali osservati e totali attesi (</a:t>
            </a:r>
            <a:r>
              <a:rPr lang="it-IT" sz="1800" b="1" i="0" u="none" strike="noStrike" baseline="0" dirty="0">
                <a:latin typeface="TimesNewRoman,Bold"/>
              </a:rPr>
              <a:t>H0 </a:t>
            </a:r>
            <a:r>
              <a:rPr lang="it-IT" sz="1800" b="0" i="0" u="none" strike="noStrike" baseline="0" dirty="0">
                <a:latin typeface="TimesNewRoman"/>
              </a:rPr>
              <a:t>vera),</a:t>
            </a:r>
            <a:r>
              <a:rPr lang="it-IT" dirty="0"/>
              <a:t>	</a:t>
            </a:r>
          </a:p>
          <a:p>
            <a:pPr lvl="1"/>
            <a:r>
              <a:rPr lang="it-IT" sz="1800" b="0" i="0" u="none" strike="noStrike" baseline="0" dirty="0">
                <a:latin typeface="TimesNewRoman"/>
              </a:rPr>
              <a:t>a un valore alto al crescere dello scarto tra essi (</a:t>
            </a:r>
            <a:r>
              <a:rPr lang="it-IT" sz="1800" b="1" i="0" u="none" strike="noStrike" baseline="0" dirty="0">
                <a:latin typeface="TimesNewRoman,Bold"/>
              </a:rPr>
              <a:t>H0 </a:t>
            </a:r>
            <a:r>
              <a:rPr lang="it-IT" sz="1800" b="0" i="0" u="none" strike="noStrike" baseline="0" dirty="0">
                <a:latin typeface="TimesNewRoman"/>
              </a:rPr>
              <a:t>falsa).</a:t>
            </a:r>
            <a:endParaRPr lang="it-IT" sz="1800" dirty="0">
              <a:latin typeface="TimesNewRoman"/>
            </a:endParaRPr>
          </a:p>
          <a:p>
            <a:r>
              <a:rPr lang="it-IT" sz="2200" b="0" i="0" u="none" strike="noStrike" baseline="0" dirty="0">
                <a:latin typeface="TimesNewRoman"/>
              </a:rPr>
              <a:t>Nel nostro caso il valore di </a:t>
            </a:r>
            <a:r>
              <a:rPr lang="it-IT" sz="2200" b="0" i="0" u="none" strike="noStrike" baseline="0" dirty="0" err="1">
                <a:latin typeface="TimesNewRoman"/>
              </a:rPr>
              <a:t>Fr</a:t>
            </a:r>
            <a:r>
              <a:rPr lang="it-IT" sz="2200" b="0" i="0" u="none" strike="noStrike" baseline="0" dirty="0">
                <a:latin typeface="TimesNewRoman"/>
              </a:rPr>
              <a:t> = 6.265.001,596694355 con p-</a:t>
            </a:r>
            <a:r>
              <a:rPr lang="it-IT" sz="2200" b="0" i="0" u="none" strike="noStrike" baseline="0" dirty="0" err="1">
                <a:latin typeface="TimesNewRoman"/>
              </a:rPr>
              <a:t>value</a:t>
            </a:r>
            <a:r>
              <a:rPr lang="it-IT" sz="2200" b="0" i="0" u="none" strike="noStrike" baseline="0" dirty="0">
                <a:latin typeface="TimesNewRoman"/>
              </a:rPr>
              <a:t>=0</a:t>
            </a:r>
          </a:p>
          <a:p>
            <a:r>
              <a:rPr lang="it-IT" sz="2200" dirty="0">
                <a:latin typeface="TimesNewRoman"/>
              </a:rPr>
              <a:t>Ben lontano da 0, quindi in almeno una colonna si concentrano i ranghi minori o maggiori</a:t>
            </a:r>
            <a:endParaRPr lang="it-IT" sz="2200" b="0" i="0" u="none" strike="noStrike" baseline="0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339161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485AA2F-991E-472B-AF02-957636069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800" dirty="0">
                <a:solidFill>
                  <a:srgbClr val="262626"/>
                </a:solidFill>
              </a:rPr>
              <a:t>Distribuzione rispetto la centralità Betweeness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6F6AD9-C8C6-432D-A2B6-B8D9F241C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>
                <a:solidFill>
                  <a:srgbClr val="262626"/>
                </a:solidFill>
              </a:rPr>
              <a:t>Il 99% dei nodi ha centralità uguale a 0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rgbClr val="262626"/>
                </a:solidFill>
              </a:rPr>
              <a:t>L’1% dei nodi è distribuito tra 1,2e-05 e 0,13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rgbClr val="262626"/>
                </a:solidFill>
              </a:rPr>
              <a:t>RANK(N. nodo, val. Centralità) :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300">
                <a:solidFill>
                  <a:srgbClr val="262626"/>
                </a:solidFill>
              </a:rPr>
              <a:t>(2269, 0.13069399947005073)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300">
                <a:solidFill>
                  <a:srgbClr val="262626"/>
                </a:solidFill>
              </a:rPr>
              <a:t>(29, 0.04091489412954921)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300">
                <a:solidFill>
                  <a:srgbClr val="262626"/>
                </a:solidFill>
              </a:rPr>
              <a:t>(64595, 0.03666321393298479)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300">
                <a:solidFill>
                  <a:srgbClr val="262626"/>
                </a:solidFill>
              </a:rPr>
              <a:t>(44, 0.03579601570592349)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300">
                <a:solidFill>
                  <a:srgbClr val="262626"/>
                </a:solidFill>
              </a:rPr>
              <a:t>(12, 0.014441259364536555)</a:t>
            </a:r>
          </a:p>
        </p:txBody>
      </p:sp>
      <p:graphicFrame>
        <p:nvGraphicFramePr>
          <p:cNvPr id="7" name="Segnaposto contenuto 3">
            <a:extLst>
              <a:ext uri="{FF2B5EF4-FFF2-40B4-BE49-F238E27FC236}">
                <a16:creationId xmlns:a16="http://schemas.microsoft.com/office/drawing/2014/main" id="{14FC3A47-3098-4E5C-8660-CB62979BA1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731117"/>
              </p:ext>
            </p:extLst>
          </p:nvPr>
        </p:nvGraphicFramePr>
        <p:xfrm>
          <a:off x="1412683" y="1839570"/>
          <a:ext cx="5278779" cy="300005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18915">
                  <a:extLst>
                    <a:ext uri="{9D8B030D-6E8A-4147-A177-3AD203B41FA5}">
                      <a16:colId xmlns:a16="http://schemas.microsoft.com/office/drawing/2014/main" val="278287424"/>
                    </a:ext>
                  </a:extLst>
                </a:gridCol>
                <a:gridCol w="911349">
                  <a:extLst>
                    <a:ext uri="{9D8B030D-6E8A-4147-A177-3AD203B41FA5}">
                      <a16:colId xmlns:a16="http://schemas.microsoft.com/office/drawing/2014/main" val="3003582185"/>
                    </a:ext>
                  </a:extLst>
                </a:gridCol>
                <a:gridCol w="911349">
                  <a:extLst>
                    <a:ext uri="{9D8B030D-6E8A-4147-A177-3AD203B41FA5}">
                      <a16:colId xmlns:a16="http://schemas.microsoft.com/office/drawing/2014/main" val="3626638157"/>
                    </a:ext>
                  </a:extLst>
                </a:gridCol>
                <a:gridCol w="911349">
                  <a:extLst>
                    <a:ext uri="{9D8B030D-6E8A-4147-A177-3AD203B41FA5}">
                      <a16:colId xmlns:a16="http://schemas.microsoft.com/office/drawing/2014/main" val="127345575"/>
                    </a:ext>
                  </a:extLst>
                </a:gridCol>
                <a:gridCol w="1525817">
                  <a:extLst>
                    <a:ext uri="{9D8B030D-6E8A-4147-A177-3AD203B41FA5}">
                      <a16:colId xmlns:a16="http://schemas.microsoft.com/office/drawing/2014/main" val="3975148074"/>
                    </a:ext>
                  </a:extLst>
                </a:gridCol>
              </a:tblGrid>
              <a:tr h="604266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Classi Betweeness</a:t>
                      </a:r>
                    </a:p>
                  </a:txBody>
                  <a:tcPr marL="38724" marR="38724" marT="82788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Frequenze assolute</a:t>
                      </a:r>
                    </a:p>
                  </a:txBody>
                  <a:tcPr marL="38724" marR="38724" marT="82788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Frequenze cumulate</a:t>
                      </a:r>
                    </a:p>
                  </a:txBody>
                  <a:tcPr marL="38724" marR="38724" marT="82788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Frequenze relative</a:t>
                      </a:r>
                    </a:p>
                  </a:txBody>
                  <a:tcPr marL="38724" marR="38724" marT="82788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Frequenze relative cumulate</a:t>
                      </a:r>
                    </a:p>
                  </a:txBody>
                  <a:tcPr marL="38724" marR="38724" marT="82788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832987"/>
                  </a:ext>
                </a:extLst>
              </a:tr>
              <a:tr h="270220"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[0 ,1.2e-05)</a:t>
                      </a:r>
                    </a:p>
                  </a:txBody>
                  <a:tcPr marL="38724" marR="38724" marT="6899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1072017</a:t>
                      </a:r>
                    </a:p>
                  </a:txBody>
                  <a:tcPr marL="38724" marR="38724" marT="6899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1072017</a:t>
                      </a:r>
                    </a:p>
                  </a:txBody>
                  <a:tcPr marL="38724" marR="38724" marT="6899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0,99748307</a:t>
                      </a:r>
                    </a:p>
                  </a:txBody>
                  <a:tcPr marL="38724" marR="38724" marT="6899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0,99748307</a:t>
                      </a:r>
                    </a:p>
                  </a:txBody>
                  <a:tcPr marL="38724" marR="38724" marT="6899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891919"/>
                  </a:ext>
                </a:extLst>
              </a:tr>
              <a:tr h="425114"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[1.2e-05 ,2.41e-05)</a:t>
                      </a:r>
                    </a:p>
                  </a:txBody>
                  <a:tcPr marL="38724" marR="38724" marT="6899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2167</a:t>
                      </a:r>
                    </a:p>
                  </a:txBody>
                  <a:tcPr marL="38724" marR="38724" marT="6899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1074184</a:t>
                      </a:r>
                    </a:p>
                  </a:txBody>
                  <a:tcPr marL="38724" marR="38724" marT="6899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0,002016335</a:t>
                      </a:r>
                    </a:p>
                  </a:txBody>
                  <a:tcPr marL="38724" marR="38724" marT="6899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0,999499405</a:t>
                      </a:r>
                    </a:p>
                  </a:txBody>
                  <a:tcPr marL="38724" marR="38724" marT="6899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866655"/>
                  </a:ext>
                </a:extLst>
              </a:tr>
              <a:tr h="425114"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[2.41e-05,4.82e-05)</a:t>
                      </a:r>
                    </a:p>
                  </a:txBody>
                  <a:tcPr marL="38724" marR="38724" marT="6899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38724" marR="38724" marT="6899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1074363</a:t>
                      </a:r>
                    </a:p>
                  </a:txBody>
                  <a:tcPr marL="38724" marR="38724" marT="6899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0,000166555</a:t>
                      </a:r>
                    </a:p>
                  </a:txBody>
                  <a:tcPr marL="38724" marR="38724" marT="6899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0,99966596</a:t>
                      </a:r>
                    </a:p>
                  </a:txBody>
                  <a:tcPr marL="38724" marR="38724" marT="6899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187540"/>
                  </a:ext>
                </a:extLst>
              </a:tr>
              <a:tr h="425114"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[4.82e-05 ,7.23e-05)</a:t>
                      </a:r>
                    </a:p>
                  </a:txBody>
                  <a:tcPr marL="38724" marR="38724" marT="6899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38724" marR="38724" marT="6899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1074431</a:t>
                      </a:r>
                    </a:p>
                  </a:txBody>
                  <a:tcPr marL="38724" marR="38724" marT="6899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6,33e-05</a:t>
                      </a:r>
                    </a:p>
                  </a:txBody>
                  <a:tcPr marL="38724" marR="38724" marT="6899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0,999729232</a:t>
                      </a:r>
                    </a:p>
                  </a:txBody>
                  <a:tcPr marL="38724" marR="38724" marT="6899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33212"/>
                  </a:ext>
                </a:extLst>
              </a:tr>
              <a:tr h="425114"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[7.23e-05 ,9.64e-05)</a:t>
                      </a:r>
                    </a:p>
                  </a:txBody>
                  <a:tcPr marL="38724" marR="38724" marT="6899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38724" marR="38724" marT="6899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1074480</a:t>
                      </a:r>
                    </a:p>
                  </a:txBody>
                  <a:tcPr marL="38724" marR="38724" marT="6899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4,56e-05</a:t>
                      </a:r>
                    </a:p>
                  </a:txBody>
                  <a:tcPr marL="38724" marR="38724" marT="6899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0,999774825</a:t>
                      </a:r>
                    </a:p>
                  </a:txBody>
                  <a:tcPr marL="38724" marR="38724" marT="6899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769326"/>
                  </a:ext>
                </a:extLst>
              </a:tr>
              <a:tr h="425114"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[9.64e-05 ,0.13]</a:t>
                      </a:r>
                    </a:p>
                  </a:txBody>
                  <a:tcPr marL="38724" marR="38724" marT="6899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38724" marR="38724" marT="6899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1074722</a:t>
                      </a:r>
                    </a:p>
                  </a:txBody>
                  <a:tcPr marL="38724" marR="38724" marT="6899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0,000225175</a:t>
                      </a:r>
                    </a:p>
                  </a:txBody>
                  <a:tcPr marL="38724" marR="38724" marT="6899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1,00 </a:t>
                      </a:r>
                    </a:p>
                  </a:txBody>
                  <a:tcPr marL="38724" marR="38724" marT="6899" marB="774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067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65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contenuto 2"/>
          <p:cNvSpPr txBox="1">
            <a:spLocks noGrp="1"/>
          </p:cNvSpPr>
          <p:nvPr>
            <p:ph idx="1"/>
          </p:nvPr>
        </p:nvSpPr>
        <p:spPr>
          <a:xfrm>
            <a:off x="5140934" y="259080"/>
            <a:ext cx="5953630" cy="5963412"/>
          </a:xfrm>
        </p:spPr>
        <p:txBody>
          <a:bodyPr anchor="ctr">
            <a:normAutofit fontScale="92500" lnSpcReduction="20000"/>
          </a:bodyPr>
          <a:lstStyle/>
          <a:p>
            <a:pPr lvl="0">
              <a:lnSpc>
                <a:spcPct val="90000"/>
              </a:lnSpc>
            </a:pPr>
            <a:r>
              <a:rPr lang="it-IT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Il coefficiente di variazione permette di valutare la dispersione dei valori attorno alla media indipendentemente dall'unità di misura. </a:t>
            </a:r>
          </a:p>
          <a:p>
            <a:pPr lvl="0">
              <a:lnSpc>
                <a:spcPct val="90000"/>
              </a:lnSpc>
            </a:pPr>
            <a:r>
              <a:rPr lang="it-IT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Scarto quadratico medio/valore assoluto della media di x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it-IT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  </a:t>
            </a:r>
          </a:p>
          <a:p>
            <a:pPr lvl="0">
              <a:lnSpc>
                <a:spcPct val="90000"/>
              </a:lnSpc>
            </a:pPr>
            <a:r>
              <a:rPr lang="it-IT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Il valore della deviazione standard indica che i dati della distribuzione si discostano, dalla loro media aritmetica, in media quadratica di 0,000142317 unità in più o in meno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it-IT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</a:p>
          <a:p>
            <a:pPr lvl="0">
              <a:lnSpc>
                <a:spcPct val="90000"/>
              </a:lnSpc>
            </a:pPr>
            <a:r>
              <a:rPr lang="it-IT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Per sapere l'asimmetria della distribuzione calcoliamo il coefficiente di asimmetria (γ3); il coefficiente è positivo, quindi abbiamo un'ASIMMETRIA POSITIVA:</a:t>
            </a:r>
          </a:p>
          <a:p>
            <a:pPr lvl="0">
              <a:lnSpc>
                <a:spcPct val="90000"/>
              </a:lnSpc>
            </a:pPr>
            <a:r>
              <a:rPr lang="it-IT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Sommatoria degli ((xi – la media di x )/scarto quadratico medio)^3 tutto diviso n 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it-IT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</a:p>
          <a:p>
            <a:pPr lvl="0">
              <a:lnSpc>
                <a:spcPct val="90000"/>
              </a:lnSpc>
            </a:pPr>
            <a:r>
              <a:rPr lang="it-IT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Per verificare se una distribuzione unimodale mostra una curva più piatta o più appuntita rispetto a una normale; in questo caso la distribuzione è positiva quindi è ipernormale o leptocurtica (più appuntita)</a:t>
            </a:r>
          </a:p>
          <a:p>
            <a:pPr lvl="0">
              <a:lnSpc>
                <a:spcPct val="90000"/>
              </a:lnSpc>
            </a:pPr>
            <a:r>
              <a:rPr lang="it-IT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Stessa formula dell’asimmetrica, elevato alla quarta</a:t>
            </a:r>
          </a:p>
          <a:p>
            <a:pPr lvl="0">
              <a:lnSpc>
                <a:spcPct val="90000"/>
              </a:lnSpc>
            </a:pP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9CB56D3-13C5-47D4-B0AC-70D46797B739}"/>
              </a:ext>
            </a:extLst>
          </p:cNvPr>
          <p:cNvSpPr txBox="1"/>
          <p:nvPr/>
        </p:nvSpPr>
        <p:spPr>
          <a:xfrm>
            <a:off x="722171" y="802640"/>
            <a:ext cx="3364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Deviazione standard: 0,0001423178</a:t>
            </a:r>
          </a:p>
          <a:p>
            <a:r>
              <a:rPr lang="it-IT" dirty="0">
                <a:solidFill>
                  <a:schemeClr val="bg1"/>
                </a:solidFill>
              </a:rPr>
              <a:t>γ1 (skewness) : 774,5988</a:t>
            </a:r>
          </a:p>
          <a:p>
            <a:r>
              <a:rPr lang="it-IT" dirty="0">
                <a:solidFill>
                  <a:schemeClr val="bg1"/>
                </a:solidFill>
              </a:rPr>
              <a:t>γ2 (curtosi) : 676020,5</a:t>
            </a:r>
          </a:p>
          <a:p>
            <a:r>
              <a:rPr lang="it-IT" dirty="0">
                <a:solidFill>
                  <a:schemeClr val="bg1"/>
                </a:solidFill>
              </a:rPr>
              <a:t>cv (coeff. di variazione) : 370,741</a:t>
            </a:r>
          </a:p>
          <a:p>
            <a:r>
              <a:rPr lang="it-IT" dirty="0">
                <a:solidFill>
                  <a:schemeClr val="bg1"/>
                </a:solidFill>
              </a:rPr>
              <a:t>Media: 1.433377e-07</a:t>
            </a:r>
          </a:p>
          <a:p>
            <a:r>
              <a:rPr lang="it-IT" dirty="0">
                <a:solidFill>
                  <a:schemeClr val="bg1"/>
                </a:solidFill>
              </a:rPr>
              <a:t>(senza i 5 outliers più influenti)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DCEB4F3-A0B2-4985-A67C-DF6BBBA24E62}"/>
              </a:ext>
            </a:extLst>
          </p:cNvPr>
          <p:cNvSpPr txBox="1"/>
          <p:nvPr/>
        </p:nvSpPr>
        <p:spPr>
          <a:xfrm>
            <a:off x="804421" y="796374"/>
            <a:ext cx="10583158" cy="880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Correlazione per ranghi di Spearman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CA036C-94BE-40EE-932F-640B55944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827" y="2771282"/>
            <a:ext cx="9601196" cy="376111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it-IT" sz="1800" dirty="0"/>
              <a:t>La correlazione per ranghi di Spearman è una tecnica statistica non parametrica utilizzata per valutare la relazione tra due variabili quantitative o qualitative ordinali. </a:t>
            </a:r>
          </a:p>
          <a:p>
            <a:r>
              <a:rPr lang="it-IT" sz="1800" dirty="0"/>
              <a:t>Il coefficiente di correlazione di Spearman misura la forza e la direzione della relazione tra i ranghi di due variabili quantitative oppure qualitative ordinali</a:t>
            </a:r>
          </a:p>
          <a:p>
            <a:r>
              <a:rPr lang="it-IT" sz="1800" dirty="0"/>
              <a:t>Ad esempio, si potrebbe utilizzare la correlazione di Spearman per determinare se negli anziani ci sia una relazione tra il livello di attività fisica svolto e la concentrazione di colesterolo nel sangue.</a:t>
            </a:r>
          </a:p>
          <a:p>
            <a:r>
              <a:rPr lang="it-IT" sz="1800" dirty="0"/>
              <a:t>Per poter utilizzare il coefficiente di correlazione di Spearman si devono verificare la veridicità di 3 controlli</a:t>
            </a:r>
          </a:p>
          <a:p>
            <a:pPr marL="514350" indent="-514350">
              <a:buFont typeface="+mj-lt"/>
              <a:buAutoNum type="arabicParenR"/>
            </a:pPr>
            <a:r>
              <a:rPr lang="it-IT" sz="1800" dirty="0"/>
              <a:t>Le due variabili devono essere quantitative oppure qualitative ordinali</a:t>
            </a:r>
          </a:p>
          <a:p>
            <a:pPr marL="514350" indent="-514350">
              <a:buFont typeface="+mj-lt"/>
              <a:buAutoNum type="arabicParenR"/>
            </a:pPr>
            <a:r>
              <a:rPr lang="it-IT" sz="1800" dirty="0"/>
              <a:t>Le due variabili devono essere appaiate sugli stessi casi</a:t>
            </a:r>
          </a:p>
          <a:p>
            <a:pPr marL="514350" indent="-514350">
              <a:buFont typeface="+mj-lt"/>
              <a:buAutoNum type="arabicParenR"/>
            </a:pPr>
            <a:r>
              <a:rPr lang="it-IT" sz="1800" dirty="0"/>
              <a:t>Deve esistere una relazione monotona tra le due variabili</a:t>
            </a:r>
          </a:p>
          <a:p>
            <a:r>
              <a:rPr lang="it-IT" sz="1800" dirty="0"/>
              <a:t>Come risultato si otterrà un numero compreso tra -1 (che indica una perfetta relazione negativa tra i ranghi) e +1 (che indica una perfetta relazione positiva tra i ranghi). Un valore di 0 indica che non è presente alcuna relazione tra i ranghi. Pertanto, più l’indice è vicino a zero, più la relazione sarà debole, più si avvicina a -1 oppure a +1 più la relazione sarà forte</a:t>
            </a:r>
          </a:p>
        </p:txBody>
      </p:sp>
    </p:spTree>
    <p:extLst>
      <p:ext uri="{BB962C8B-B14F-4D97-AF65-F5344CB8AC3E}">
        <p14:creationId xmlns:p14="http://schemas.microsoft.com/office/powerpoint/2010/main" val="128057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Diagramma di Dispersione</a:t>
            </a:r>
          </a:p>
        </p:txBody>
      </p:sp>
      <p:pic>
        <p:nvPicPr>
          <p:cNvPr id="4" name="Segnaposto contenuto 3" descr="Immagine che contiene elettronico, tastiera&#10;&#10;Descrizione generata automaticamente">
            <a:extLst>
              <a:ext uri="{FF2B5EF4-FFF2-40B4-BE49-F238E27FC236}">
                <a16:creationId xmlns:a16="http://schemas.microsoft.com/office/drawing/2014/main" id="{969B7617-C63E-4688-8FB7-5353BF8DFB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533" y="982131"/>
            <a:ext cx="4893735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61063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34B879-B40E-4BBA-84AE-A209D964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65" y="982132"/>
            <a:ext cx="10378734" cy="1303867"/>
          </a:xfrm>
        </p:spPr>
        <p:txBody>
          <a:bodyPr>
            <a:normAutofit/>
          </a:bodyPr>
          <a:lstStyle/>
          <a:p>
            <a:r>
              <a:rPr lang="it-IT" sz="3600" dirty="0"/>
              <a:t>Correlazioni Betweeness-Centralità x</a:t>
            </a:r>
            <a:br>
              <a:rPr lang="it-IT" sz="3600" dirty="0"/>
            </a:br>
            <a:r>
              <a:rPr lang="it-IT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 Indici di Spearman(</a:t>
            </a:r>
            <a:r>
              <a:rPr lang="el-GR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ρ</a:t>
            </a:r>
            <a:r>
              <a:rPr lang="it-IT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r>
              <a:rPr lang="it-IT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), Kendall(</a:t>
            </a:r>
            <a:r>
              <a:rPr lang="el-GR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τ</a:t>
            </a:r>
            <a:r>
              <a:rPr lang="it-IT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), Pearson(</a:t>
            </a:r>
            <a:r>
              <a:rPr lang="el-GR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ρ</a:t>
            </a:r>
            <a:r>
              <a:rPr lang="it-IT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r>
              <a:rPr lang="it-IT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 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9C7076F-1453-4BC0-9359-9EDB42A66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𝐶𝑙𝑜𝑠𝑒𝑛𝑒𝑠𝑠</m:t>
                    </m:r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: (</m:t>
                    </m:r>
                    <m:r>
                      <a:rPr lang="el-GR" sz="250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it-IT" sz="2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0,1219188 ; </m:t>
                    </m:r>
                    <m:r>
                      <a:rPr lang="el-GR" sz="2500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 = 0,1166432 ; </m:t>
                    </m:r>
                    <m:r>
                      <a:rPr lang="el-GR" sz="25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it-IT" sz="25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 = 0.01314302 </m:t>
                    </m:r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500" dirty="0"/>
              </a:p>
              <a:p>
                <a14:m>
                  <m:oMath xmlns:m="http://schemas.openxmlformats.org/officeDocument/2006/math"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𝐸𝑖𝑔𝑒𝑛𝑣𝑒𝑐𝑡𝑜𝑟</m:t>
                    </m:r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: (</m:t>
                    </m:r>
                    <m:r>
                      <a:rPr lang="el-GR" sz="250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2 = 0.09381581 ;</m:t>
                    </m:r>
                    <m:r>
                      <a:rPr lang="el-GR" sz="2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2500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sz="2500" i="1" dirty="0" smtClean="0">
                        <a:latin typeface="Cambria Math" panose="02040503050406030204" pitchFamily="18" charset="0"/>
                      </a:rPr>
                      <m:t>  = 0,08703084 ; </m:t>
                    </m:r>
                    <m:r>
                      <a:rPr lang="el-GR" sz="25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it-IT" sz="25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 = 0.1885071 </m:t>
                    </m:r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500" dirty="0"/>
              </a:p>
              <a:p>
                <a14:m>
                  <m:oMath xmlns:m="http://schemas.openxmlformats.org/officeDocument/2006/math"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it-IT" sz="2500" b="0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it-IT" sz="2500" i="1" dirty="0" err="1" smtClean="0">
                        <a:latin typeface="Cambria Math" panose="02040503050406030204" pitchFamily="18" charset="0"/>
                      </a:rPr>
                      <m:t>𝑑𝑒𝑔𝑟𝑒𝑒</m:t>
                    </m:r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:(</m:t>
                    </m:r>
                    <m:r>
                      <a:rPr lang="el-GR" sz="250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25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 0.1067371 ; </m:t>
                    </m:r>
                    <m:r>
                      <a:rPr lang="el-GR" sz="2500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 = 0,1008646 ; </m:t>
                    </m:r>
                    <m:r>
                      <a:rPr lang="el-GR" sz="25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it-IT" sz="25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 = 0.3426294</m:t>
                    </m:r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500" dirty="0"/>
              </a:p>
              <a:p>
                <a14:m>
                  <m:oMath xmlns:m="http://schemas.openxmlformats.org/officeDocument/2006/math"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𝑂𝑢𝑡</m:t>
                    </m:r>
                    <m:r>
                      <a:rPr lang="it-IT" sz="2500" b="0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it-IT" sz="2500" i="1" dirty="0" err="1" smtClean="0">
                        <a:latin typeface="Cambria Math" panose="02040503050406030204" pitchFamily="18" charset="0"/>
                      </a:rPr>
                      <m:t>𝑑𝑒𝑔𝑟𝑒𝑒</m:t>
                    </m:r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:(</m:t>
                    </m:r>
                    <m:r>
                      <a:rPr lang="el-GR" sz="250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25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0.1193255 ; </m:t>
                    </m:r>
                    <m:r>
                      <a:rPr lang="el-GR" sz="2500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it-IT" sz="25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0,1146118</m:t>
                    </m:r>
                    <m:r>
                      <a:rPr lang="it-IT" sz="2500" b="0" i="1" dirty="0" smtClean="0">
                        <a:latin typeface="Cambria Math" panose="02040503050406030204" pitchFamily="18" charset="0"/>
                      </a:rPr>
                      <m:t> ;</m:t>
                    </m:r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25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it-IT" sz="25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25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it-IT" sz="25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0.9101226 </m:t>
                    </m:r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500" dirty="0"/>
              </a:p>
              <a:p>
                <a14:m>
                  <m:oMath xmlns:m="http://schemas.openxmlformats.org/officeDocument/2006/math"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𝐾𝑎𝑡𝑧</m:t>
                    </m:r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:(</m:t>
                    </m:r>
                    <m:r>
                      <a:rPr lang="el-GR" sz="250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25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0.101038 ; </m:t>
                    </m:r>
                    <m:r>
                      <a:rPr lang="el-GR" sz="2500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it-IT" sz="25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0,09372476 ; </m:t>
                    </m:r>
                    <m:r>
                      <a:rPr lang="el-GR" sz="25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it-IT" sz="25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25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5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0.3333588</m:t>
                    </m:r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500" dirty="0"/>
                  <a:t> </a:t>
                </a:r>
                <a14:m>
                  <m:oMath xmlns:m="http://schemas.openxmlformats.org/officeDocument/2006/math"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it-IT" sz="2500" i="1" dirty="0" err="1" smtClean="0">
                        <a:latin typeface="Cambria Math" panose="02040503050406030204" pitchFamily="18" charset="0"/>
                      </a:rPr>
                      <m:t>𝑃𝑎𝑔𝑒𝑟𝑎𝑛𝑘</m:t>
                    </m:r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:(</m:t>
                    </m:r>
                    <m:r>
                      <a:rPr lang="el-GR" sz="250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25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0.103044 ;</m:t>
                    </m:r>
                    <m:r>
                      <a:rPr lang="el-GR" sz="2500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it-IT" sz="25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0,09558655 ; </m:t>
                    </m:r>
                    <m:r>
                      <a:rPr lang="el-GR" sz="25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it-IT" sz="25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25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5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0.4026566 </m:t>
                    </m:r>
                    <m:r>
                      <a:rPr lang="it-IT" sz="2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	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9C7076F-1453-4BC0-9359-9EDB42A66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2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09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060E9E-C039-4010-BC0D-EA0B690C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Test di Friedman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850B6B-E070-4A5A-8E24-215033D9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it-IT" sz="1800" b="0" i="0" u="none" strike="noStrike" baseline="0" dirty="0">
                <a:latin typeface="TimesNewRoman"/>
              </a:rPr>
              <a:t>Per una presentazione chiara del problema, è utile che i dati siano riportati in una tabella, nella quale</a:t>
            </a:r>
          </a:p>
          <a:p>
            <a:pPr algn="l"/>
            <a:r>
              <a:rPr lang="it-IT" sz="1800" b="0" i="0" u="none" strike="noStrike" baseline="0" dirty="0">
                <a:latin typeface="TimesNewRoman"/>
              </a:rPr>
              <a:t> i valori delle varie righe fanno riferimento agli stessi soggetti (nodi) e</a:t>
            </a:r>
          </a:p>
          <a:p>
            <a:pPr algn="l"/>
            <a:r>
              <a:rPr lang="it-IT" sz="1800" b="0" i="0" u="none" strike="noStrike" baseline="0" dirty="0">
                <a:latin typeface="TimesNewRoman"/>
              </a:rPr>
              <a:t> le colonne ai medesimi casi di studio(centralità)</a:t>
            </a:r>
          </a:p>
          <a:p>
            <a:pPr algn="l"/>
            <a:r>
              <a:rPr lang="it-IT" sz="1800" b="0" i="0" u="none" strike="noStrike" baseline="0" dirty="0">
                <a:latin typeface="TimesNewRoman"/>
              </a:rPr>
              <a:t>come nell’analisi della varianza a due criteri di classificazione di cui è la versione non parametrica.</a:t>
            </a:r>
          </a:p>
          <a:p>
            <a:pPr algn="l"/>
            <a:r>
              <a:rPr lang="it-IT" sz="1800" b="0" i="0" u="none" strike="noStrike" baseline="0" dirty="0">
                <a:latin typeface="TimesNewRoman"/>
              </a:rPr>
              <a:t> </a:t>
            </a:r>
            <a:r>
              <a:rPr lang="it-IT" sz="1800" b="1" i="0" u="none" strike="noStrike" baseline="0" dirty="0">
                <a:latin typeface="TimesNewRoman,Bold"/>
              </a:rPr>
              <a:t>l’ipotesi nulla è una sola e verte sulle k situazioni o casi o trattamenti,</a:t>
            </a:r>
            <a:endParaRPr lang="it-IT" sz="1800" b="0" i="0" u="none" strike="noStrike" baseline="0" dirty="0">
              <a:latin typeface="TimesNewRoman"/>
            </a:endParaRPr>
          </a:p>
          <a:p>
            <a:pPr algn="l"/>
            <a:r>
              <a:rPr lang="it-IT" sz="1800" b="1" i="0" u="none" strike="noStrike" baseline="0" dirty="0">
                <a:latin typeface="TimesNewRoman,Bold"/>
              </a:rPr>
              <a:t>mentre i soggetti o individui sono considerati soltanto come repliche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865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575E71FA-50BD-43F8-8C98-04339283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F1AA7F6-A589-4BC8-BC72-2CA6DC908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F764B8A-599C-42D0-B85C-D228800A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>
                <a:solidFill>
                  <a:srgbClr val="262626"/>
                </a:solidFill>
              </a:rPr>
              <a:t>Passaggio 1-test di Friedman</a:t>
            </a:r>
            <a:br>
              <a:rPr lang="en-US" sz="3700" dirty="0">
                <a:solidFill>
                  <a:srgbClr val="262626"/>
                </a:solidFill>
              </a:rPr>
            </a:br>
            <a:endParaRPr lang="en-US" sz="3700" dirty="0">
              <a:solidFill>
                <a:srgbClr val="262626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BC6458-8CE5-47ED-895B-105D37EC1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9431" y="3657596"/>
            <a:ext cx="3092865" cy="19334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 kern="1200" cap="none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1) Data una </a:t>
            </a:r>
            <a:r>
              <a:rPr lang="en-US" sz="21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tabella</a:t>
            </a:r>
            <a:r>
              <a:rPr lang="en-US" sz="2100" kern="1200" cap="none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 a doppia </a:t>
            </a:r>
            <a:r>
              <a:rPr lang="en-US" sz="21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entrata</a:t>
            </a:r>
            <a:endParaRPr lang="en-US" sz="2100" kern="1200" cap="none" dirty="0">
              <a:solidFill>
                <a:srgbClr val="00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89B1776-F953-4C0F-8E85-E9C66B1EF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97356D0-D934-42B9-8291-DF34A3AC0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AB590F0A-0401-4A3C-A035-FEA0313BF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770218"/>
              </p:ext>
            </p:extLst>
          </p:nvPr>
        </p:nvGraphicFramePr>
        <p:xfrm>
          <a:off x="1412683" y="2550118"/>
          <a:ext cx="5784088" cy="1578963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486562">
                  <a:extLst>
                    <a:ext uri="{9D8B030D-6E8A-4147-A177-3AD203B41FA5}">
                      <a16:colId xmlns:a16="http://schemas.microsoft.com/office/drawing/2014/main" val="2931303229"/>
                    </a:ext>
                  </a:extLst>
                </a:gridCol>
                <a:gridCol w="874605">
                  <a:extLst>
                    <a:ext uri="{9D8B030D-6E8A-4147-A177-3AD203B41FA5}">
                      <a16:colId xmlns:a16="http://schemas.microsoft.com/office/drawing/2014/main" val="3817794547"/>
                    </a:ext>
                  </a:extLst>
                </a:gridCol>
                <a:gridCol w="776117">
                  <a:extLst>
                    <a:ext uri="{9D8B030D-6E8A-4147-A177-3AD203B41FA5}">
                      <a16:colId xmlns:a16="http://schemas.microsoft.com/office/drawing/2014/main" val="4293963396"/>
                    </a:ext>
                  </a:extLst>
                </a:gridCol>
                <a:gridCol w="785572">
                  <a:extLst>
                    <a:ext uri="{9D8B030D-6E8A-4147-A177-3AD203B41FA5}">
                      <a16:colId xmlns:a16="http://schemas.microsoft.com/office/drawing/2014/main" val="2996319847"/>
                    </a:ext>
                  </a:extLst>
                </a:gridCol>
                <a:gridCol w="707175">
                  <a:extLst>
                    <a:ext uri="{9D8B030D-6E8A-4147-A177-3AD203B41FA5}">
                      <a16:colId xmlns:a16="http://schemas.microsoft.com/office/drawing/2014/main" val="446181463"/>
                    </a:ext>
                  </a:extLst>
                </a:gridCol>
                <a:gridCol w="559443">
                  <a:extLst>
                    <a:ext uri="{9D8B030D-6E8A-4147-A177-3AD203B41FA5}">
                      <a16:colId xmlns:a16="http://schemas.microsoft.com/office/drawing/2014/main" val="519503565"/>
                    </a:ext>
                  </a:extLst>
                </a:gridCol>
                <a:gridCol w="412696">
                  <a:extLst>
                    <a:ext uri="{9D8B030D-6E8A-4147-A177-3AD203B41FA5}">
                      <a16:colId xmlns:a16="http://schemas.microsoft.com/office/drawing/2014/main" val="3302136644"/>
                    </a:ext>
                  </a:extLst>
                </a:gridCol>
                <a:gridCol w="727857">
                  <a:extLst>
                    <a:ext uri="{9D8B030D-6E8A-4147-A177-3AD203B41FA5}">
                      <a16:colId xmlns:a16="http://schemas.microsoft.com/office/drawing/2014/main" val="3305505111"/>
                    </a:ext>
                  </a:extLst>
                </a:gridCol>
                <a:gridCol w="454061">
                  <a:extLst>
                    <a:ext uri="{9D8B030D-6E8A-4147-A177-3AD203B41FA5}">
                      <a16:colId xmlns:a16="http://schemas.microsoft.com/office/drawing/2014/main" val="1485076825"/>
                    </a:ext>
                  </a:extLst>
                </a:gridCol>
              </a:tblGrid>
              <a:tr h="421687">
                <a:tc>
                  <a:txBody>
                    <a:bodyPr/>
                    <a:lstStyle/>
                    <a:p>
                      <a:r>
                        <a:rPr lang="it-IT" sz="1000" b="1" cap="none" spc="0">
                          <a:solidFill>
                            <a:schemeClr val="tx1"/>
                          </a:solidFill>
                        </a:rPr>
                        <a:t>Nodi</a:t>
                      </a:r>
                    </a:p>
                  </a:txBody>
                  <a:tcPr marL="39710" marR="29064" marT="11346" marB="8509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b="1" cap="none" spc="0">
                          <a:solidFill>
                            <a:schemeClr val="tx1"/>
                          </a:solidFill>
                        </a:rPr>
                        <a:t>Betweeness</a:t>
                      </a:r>
                    </a:p>
                  </a:txBody>
                  <a:tcPr marL="39710" marR="29064" marT="11346" marB="8509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b="1" cap="none" spc="0">
                          <a:solidFill>
                            <a:schemeClr val="tx1"/>
                          </a:solidFill>
                        </a:rPr>
                        <a:t>Closeness</a:t>
                      </a:r>
                    </a:p>
                  </a:txBody>
                  <a:tcPr marL="39710" marR="29064" marT="11346" marB="8509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b="1" cap="none" spc="0">
                          <a:solidFill>
                            <a:schemeClr val="tx1"/>
                          </a:solidFill>
                        </a:rPr>
                        <a:t>Eigenvector</a:t>
                      </a:r>
                    </a:p>
                  </a:txBody>
                  <a:tcPr marL="39710" marR="29064" marT="11346" marB="8509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b="1" cap="none" spc="0">
                          <a:solidFill>
                            <a:schemeClr val="tx1"/>
                          </a:solidFill>
                        </a:rPr>
                        <a:t>In degree</a:t>
                      </a:r>
                    </a:p>
                  </a:txBody>
                  <a:tcPr marL="39710" marR="29064" marT="11346" marB="8509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b="1" cap="none" spc="0">
                          <a:solidFill>
                            <a:schemeClr val="tx1"/>
                          </a:solidFill>
                        </a:rPr>
                        <a:t>Out degree</a:t>
                      </a:r>
                    </a:p>
                  </a:txBody>
                  <a:tcPr marL="39710" marR="29064" marT="11346" marB="8509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b="1" cap="none" spc="0">
                          <a:solidFill>
                            <a:schemeClr val="tx1"/>
                          </a:solidFill>
                        </a:rPr>
                        <a:t>Katz</a:t>
                      </a:r>
                    </a:p>
                  </a:txBody>
                  <a:tcPr marL="39710" marR="29064" marT="11346" marB="8509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b="1" cap="none" spc="0">
                          <a:solidFill>
                            <a:schemeClr val="tx1"/>
                          </a:solidFill>
                        </a:rPr>
                        <a:t>Laplacian</a:t>
                      </a:r>
                    </a:p>
                  </a:txBody>
                  <a:tcPr marL="39710" marR="29064" marT="11346" marB="8509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b="1" cap="none" spc="0">
                          <a:solidFill>
                            <a:schemeClr val="tx1"/>
                          </a:solidFill>
                        </a:rPr>
                        <a:t>Page Rank</a:t>
                      </a:r>
                    </a:p>
                  </a:txBody>
                  <a:tcPr marL="39710" marR="29064" marT="11346" marB="8509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376068"/>
                  </a:ext>
                </a:extLst>
              </a:tr>
              <a:tr h="346048">
                <a:tc>
                  <a:txBody>
                    <a:bodyPr/>
                    <a:lstStyle/>
                    <a:p>
                      <a:r>
                        <a:rPr lang="it-IT" sz="7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9710" marR="29064" marT="11346" marB="85094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 cap="none" spc="0">
                          <a:solidFill>
                            <a:schemeClr val="tx1"/>
                          </a:solidFill>
                        </a:rPr>
                        <a:t>Val(1,Bet)</a:t>
                      </a:r>
                    </a:p>
                  </a:txBody>
                  <a:tcPr marL="39710" marR="29064" marT="11346" marB="850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 cap="none" spc="0">
                          <a:solidFill>
                            <a:schemeClr val="tx1"/>
                          </a:solidFill>
                        </a:rPr>
                        <a:t>Val(1,Closeness)</a:t>
                      </a:r>
                    </a:p>
                  </a:txBody>
                  <a:tcPr marL="39710" marR="29064" marT="11346" marB="850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9710" marR="29064" marT="11346" marB="850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9710" marR="29064" marT="11346" marB="850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9710" marR="29064" marT="11346" marB="850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9710" marR="29064" marT="11346" marB="850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9710" marR="29064" marT="11346" marB="850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9710" marR="29064" marT="11346" marB="850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398606"/>
                  </a:ext>
                </a:extLst>
              </a:tr>
              <a:tr h="232590">
                <a:tc>
                  <a:txBody>
                    <a:bodyPr/>
                    <a:lstStyle/>
                    <a:p>
                      <a:r>
                        <a:rPr lang="it-IT" sz="7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39710" marR="29064" marT="11346" marB="85094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 cap="none" spc="0">
                          <a:solidFill>
                            <a:schemeClr val="tx1"/>
                          </a:solidFill>
                        </a:rPr>
                        <a:t>Val(2,Bet)</a:t>
                      </a:r>
                    </a:p>
                  </a:txBody>
                  <a:tcPr marL="39710" marR="29064" marT="11346" marB="850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9710" marR="29064" marT="11346" marB="850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9710" marR="29064" marT="11346" marB="850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9710" marR="29064" marT="11346" marB="850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9710" marR="29064" marT="11346" marB="850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9710" marR="29064" marT="11346" marB="850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9710" marR="29064" marT="11346" marB="850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9710" marR="29064" marT="11346" marB="850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55989"/>
                  </a:ext>
                </a:extLst>
              </a:tr>
              <a:tr h="232590">
                <a:tc>
                  <a:txBody>
                    <a:bodyPr/>
                    <a:lstStyle/>
                    <a:p>
                      <a:r>
                        <a:rPr lang="it-IT" sz="700" cap="none" spc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39710" marR="29064" marT="11346" marB="85094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9710" marR="29064" marT="11346" marB="850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9710" marR="29064" marT="11346" marB="850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9710" marR="29064" marT="11346" marB="850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9710" marR="29064" marT="11346" marB="850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9710" marR="29064" marT="11346" marB="850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9710" marR="29064" marT="11346" marB="850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9710" marR="29064" marT="11346" marB="850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9710" marR="29064" marT="11346" marB="850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29128"/>
                  </a:ext>
                </a:extLst>
              </a:tr>
              <a:tr h="346048">
                <a:tc>
                  <a:txBody>
                    <a:bodyPr/>
                    <a:lstStyle/>
                    <a:p>
                      <a:r>
                        <a:rPr lang="it-IT" sz="700" cap="none" spc="0">
                          <a:solidFill>
                            <a:schemeClr val="tx1"/>
                          </a:solidFill>
                        </a:rPr>
                        <a:t>1.077.722</a:t>
                      </a:r>
                    </a:p>
                  </a:txBody>
                  <a:tcPr marL="39710" marR="29064" marT="11346" marB="85094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 cap="none" spc="0">
                          <a:solidFill>
                            <a:schemeClr val="tx1"/>
                          </a:solidFill>
                        </a:rPr>
                        <a:t>Val(n. nodo,centrality)</a:t>
                      </a:r>
                    </a:p>
                  </a:txBody>
                  <a:tcPr marL="39710" marR="29064" marT="11346" marB="850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9710" marR="29064" marT="11346" marB="850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9710" marR="29064" marT="11346" marB="850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9710" marR="29064" marT="11346" marB="850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9710" marR="29064" marT="11346" marB="850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9710" marR="29064" marT="11346" marB="850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9710" marR="29064" marT="11346" marB="850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9710" marR="29064" marT="11346" marB="8509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442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463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575E71FA-50BD-43F8-8C98-04339283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1AA7F6-A589-4BC8-BC72-2CA6DC908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86F1FB8-6ECE-4D57-8CAA-64E88B5E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Passaggio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ABF516-25CE-4F25-AAD9-3C2D230A1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9431" y="3657596"/>
            <a:ext cx="3092865" cy="19334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 b="1" i="0" u="none" strike="noStrike" kern="1200" cap="none" baseline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trasformare i punteggi o le misure in ranghi entro la stessa riga</a:t>
            </a:r>
            <a:endParaRPr lang="en-US" sz="2100" kern="1200" cap="none">
              <a:solidFill>
                <a:srgbClr val="00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89B1776-F953-4C0F-8E85-E9C66B1EF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97356D0-D934-42B9-8291-DF34A3AC0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791CB471-203F-4FE7-9FC4-F3E4CD06B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055403"/>
              </p:ext>
            </p:extLst>
          </p:nvPr>
        </p:nvGraphicFramePr>
        <p:xfrm>
          <a:off x="1412683" y="2684078"/>
          <a:ext cx="5784087" cy="1311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921">
                  <a:extLst>
                    <a:ext uri="{9D8B030D-6E8A-4147-A177-3AD203B41FA5}">
                      <a16:colId xmlns:a16="http://schemas.microsoft.com/office/drawing/2014/main" val="1485791775"/>
                    </a:ext>
                  </a:extLst>
                </a:gridCol>
                <a:gridCol w="858662">
                  <a:extLst>
                    <a:ext uri="{9D8B030D-6E8A-4147-A177-3AD203B41FA5}">
                      <a16:colId xmlns:a16="http://schemas.microsoft.com/office/drawing/2014/main" val="1700966325"/>
                    </a:ext>
                  </a:extLst>
                </a:gridCol>
                <a:gridCol w="938605">
                  <a:extLst>
                    <a:ext uri="{9D8B030D-6E8A-4147-A177-3AD203B41FA5}">
                      <a16:colId xmlns:a16="http://schemas.microsoft.com/office/drawing/2014/main" val="3894075194"/>
                    </a:ext>
                  </a:extLst>
                </a:gridCol>
                <a:gridCol w="763292">
                  <a:extLst>
                    <a:ext uri="{9D8B030D-6E8A-4147-A177-3AD203B41FA5}">
                      <a16:colId xmlns:a16="http://schemas.microsoft.com/office/drawing/2014/main" val="3459851566"/>
                    </a:ext>
                  </a:extLst>
                </a:gridCol>
                <a:gridCol w="551514">
                  <a:extLst>
                    <a:ext uri="{9D8B030D-6E8A-4147-A177-3AD203B41FA5}">
                      <a16:colId xmlns:a16="http://schemas.microsoft.com/office/drawing/2014/main" val="1311256113"/>
                    </a:ext>
                  </a:extLst>
                </a:gridCol>
                <a:gridCol w="520659">
                  <a:extLst>
                    <a:ext uri="{9D8B030D-6E8A-4147-A177-3AD203B41FA5}">
                      <a16:colId xmlns:a16="http://schemas.microsoft.com/office/drawing/2014/main" val="3368876664"/>
                    </a:ext>
                  </a:extLst>
                </a:gridCol>
                <a:gridCol w="397238">
                  <a:extLst>
                    <a:ext uri="{9D8B030D-6E8A-4147-A177-3AD203B41FA5}">
                      <a16:colId xmlns:a16="http://schemas.microsoft.com/office/drawing/2014/main" val="1014471662"/>
                    </a:ext>
                  </a:extLst>
                </a:gridCol>
                <a:gridCol w="651091">
                  <a:extLst>
                    <a:ext uri="{9D8B030D-6E8A-4147-A177-3AD203B41FA5}">
                      <a16:colId xmlns:a16="http://schemas.microsoft.com/office/drawing/2014/main" val="17263134"/>
                    </a:ext>
                  </a:extLst>
                </a:gridCol>
                <a:gridCol w="435105">
                  <a:extLst>
                    <a:ext uri="{9D8B030D-6E8A-4147-A177-3AD203B41FA5}">
                      <a16:colId xmlns:a16="http://schemas.microsoft.com/office/drawing/2014/main" val="3881378572"/>
                    </a:ext>
                  </a:extLst>
                </a:gridCol>
              </a:tblGrid>
              <a:tr h="342993">
                <a:tc>
                  <a:txBody>
                    <a:bodyPr/>
                    <a:lstStyle/>
                    <a:p>
                      <a:r>
                        <a:rPr lang="it-IT" sz="900"/>
                        <a:t>Nodi</a:t>
                      </a:r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r>
                        <a:rPr lang="it-IT" sz="900"/>
                        <a:t>Betweeness</a:t>
                      </a:r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r>
                        <a:rPr lang="it-IT" sz="900"/>
                        <a:t>Closeness</a:t>
                      </a:r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r>
                        <a:rPr lang="it-IT" sz="900" dirty="0"/>
                        <a:t>Eigenvector</a:t>
                      </a:r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r>
                        <a:rPr lang="it-IT" sz="900"/>
                        <a:t>In degree </a:t>
                      </a:r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r>
                        <a:rPr lang="it-IT" sz="900"/>
                        <a:t>Out degree</a:t>
                      </a:r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r>
                        <a:rPr lang="it-IT" sz="900"/>
                        <a:t>Katz</a:t>
                      </a:r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r>
                        <a:rPr lang="it-IT" sz="900"/>
                        <a:t>Laplacian</a:t>
                      </a:r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r>
                        <a:rPr lang="it-IT" sz="900"/>
                        <a:t>Page Rank</a:t>
                      </a:r>
                    </a:p>
                  </a:txBody>
                  <a:tcPr marL="41398" marR="41398" marT="20699" marB="20699"/>
                </a:tc>
                <a:extLst>
                  <a:ext uri="{0D108BD9-81ED-4DB2-BD59-A6C34878D82A}">
                    <a16:rowId xmlns:a16="http://schemas.microsoft.com/office/drawing/2014/main" val="1829560203"/>
                  </a:ext>
                </a:extLst>
              </a:tr>
              <a:tr h="342993">
                <a:tc>
                  <a:txBody>
                    <a:bodyPr/>
                    <a:lstStyle/>
                    <a:p>
                      <a:r>
                        <a:rPr lang="it-IT" sz="900"/>
                        <a:t>1</a:t>
                      </a:r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r>
                        <a:rPr lang="it-IT" sz="900"/>
                        <a:t>Rank(1,val_bet)</a:t>
                      </a:r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r>
                        <a:rPr lang="it-IT" sz="900"/>
                        <a:t>Rank(2,val_close)</a:t>
                      </a:r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endParaRPr lang="it-IT" sz="900"/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endParaRPr lang="it-IT" sz="900"/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endParaRPr lang="it-IT" sz="900"/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endParaRPr lang="it-IT" sz="900"/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endParaRPr lang="it-IT" sz="900"/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endParaRPr lang="it-IT" sz="900"/>
                    </a:p>
                  </a:txBody>
                  <a:tcPr marL="41398" marR="41398" marT="20699" marB="20699"/>
                </a:tc>
                <a:extLst>
                  <a:ext uri="{0D108BD9-81ED-4DB2-BD59-A6C34878D82A}">
                    <a16:rowId xmlns:a16="http://schemas.microsoft.com/office/drawing/2014/main" val="53166954"/>
                  </a:ext>
                </a:extLst>
              </a:tr>
              <a:tr h="208352">
                <a:tc>
                  <a:txBody>
                    <a:bodyPr/>
                    <a:lstStyle/>
                    <a:p>
                      <a:r>
                        <a:rPr lang="it-IT" sz="900"/>
                        <a:t>2</a:t>
                      </a:r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endParaRPr lang="it-IT" sz="900"/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endParaRPr lang="it-IT" sz="900"/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endParaRPr lang="it-IT" sz="900"/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endParaRPr lang="it-IT" sz="900"/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endParaRPr lang="it-IT" sz="900"/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endParaRPr lang="it-IT" sz="900"/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endParaRPr lang="it-IT" sz="900"/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endParaRPr lang="it-IT" sz="900"/>
                    </a:p>
                  </a:txBody>
                  <a:tcPr marL="41398" marR="41398" marT="20699" marB="20699"/>
                </a:tc>
                <a:extLst>
                  <a:ext uri="{0D108BD9-81ED-4DB2-BD59-A6C34878D82A}">
                    <a16:rowId xmlns:a16="http://schemas.microsoft.com/office/drawing/2014/main" val="3461998967"/>
                  </a:ext>
                </a:extLst>
              </a:tr>
              <a:tr h="208352">
                <a:tc>
                  <a:txBody>
                    <a:bodyPr/>
                    <a:lstStyle/>
                    <a:p>
                      <a:r>
                        <a:rPr lang="it-IT" sz="900"/>
                        <a:t>…</a:t>
                      </a:r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endParaRPr lang="it-IT" sz="900"/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endParaRPr lang="it-IT" sz="900"/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endParaRPr lang="it-IT" sz="900"/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endParaRPr lang="it-IT" sz="900"/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endParaRPr lang="it-IT" sz="900"/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endParaRPr lang="it-IT" sz="900"/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endParaRPr lang="it-IT" sz="900"/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endParaRPr lang="it-IT" sz="900"/>
                    </a:p>
                  </a:txBody>
                  <a:tcPr marL="41398" marR="41398" marT="20699" marB="20699"/>
                </a:tc>
                <a:extLst>
                  <a:ext uri="{0D108BD9-81ED-4DB2-BD59-A6C34878D82A}">
                    <a16:rowId xmlns:a16="http://schemas.microsoft.com/office/drawing/2014/main" val="1660326416"/>
                  </a:ext>
                </a:extLst>
              </a:tr>
              <a:tr h="208352">
                <a:tc>
                  <a:txBody>
                    <a:bodyPr/>
                    <a:lstStyle/>
                    <a:p>
                      <a:r>
                        <a:rPr lang="it-IT" sz="900"/>
                        <a:t>1.077.722</a:t>
                      </a:r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endParaRPr lang="it-IT" sz="900"/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endParaRPr lang="it-IT" sz="900"/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endParaRPr lang="it-IT" sz="900"/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endParaRPr lang="it-IT" sz="900" dirty="0"/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endParaRPr lang="it-IT" sz="900"/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endParaRPr lang="it-IT" sz="900"/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endParaRPr lang="it-IT" sz="900"/>
                    </a:p>
                  </a:txBody>
                  <a:tcPr marL="41398" marR="41398" marT="20699" marB="20699"/>
                </a:tc>
                <a:tc>
                  <a:txBody>
                    <a:bodyPr/>
                    <a:lstStyle/>
                    <a:p>
                      <a:endParaRPr lang="it-IT" sz="900" dirty="0"/>
                    </a:p>
                  </a:txBody>
                  <a:tcPr marL="41398" marR="41398" marT="20699" marB="20699"/>
                </a:tc>
                <a:extLst>
                  <a:ext uri="{0D108BD9-81ED-4DB2-BD59-A6C34878D82A}">
                    <a16:rowId xmlns:a16="http://schemas.microsoft.com/office/drawing/2014/main" val="1271707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158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o">
  <a:themeElements>
    <a:clrScheme name="Orga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1056</Words>
  <Application>Microsoft Office PowerPoint</Application>
  <PresentationFormat>Widescreen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Garamond</vt:lpstr>
      <vt:lpstr>TimesNewRoman</vt:lpstr>
      <vt:lpstr>TimesNewRoman,Bold</vt:lpstr>
      <vt:lpstr>Organico</vt:lpstr>
      <vt:lpstr>Misure statistiche</vt:lpstr>
      <vt:lpstr>Distribuzione rispetto la centralità Betweeness</vt:lpstr>
      <vt:lpstr>Presentazione standard di PowerPoint</vt:lpstr>
      <vt:lpstr>Presentazione standard di PowerPoint</vt:lpstr>
      <vt:lpstr>Diagramma di Dispersione</vt:lpstr>
      <vt:lpstr>Correlazioni Betweeness-Centralità x ( Indici di Spearman(ρ2), Kendall(τ), Pearson(ρ1) )</vt:lpstr>
      <vt:lpstr>Test di Friedman</vt:lpstr>
      <vt:lpstr>Passaggio 1-test di Friedman </vt:lpstr>
      <vt:lpstr>Passaggio 2</vt:lpstr>
      <vt:lpstr>Passaggio 3</vt:lpstr>
      <vt:lpstr>Conclusioni Test di Friedman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Misure statistiche</dc:title>
  <dc:creator>Simone Lissandrello</dc:creator>
  <cp:lastModifiedBy>Simone Lissandrello</cp:lastModifiedBy>
  <cp:revision>3</cp:revision>
  <dcterms:created xsi:type="dcterms:W3CDTF">2020-12-10T23:35:48Z</dcterms:created>
  <dcterms:modified xsi:type="dcterms:W3CDTF">2021-01-06T12:06:14Z</dcterms:modified>
</cp:coreProperties>
</file>