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05" r:id="rId2"/>
    <p:sldId id="259" r:id="rId3"/>
    <p:sldId id="312" r:id="rId4"/>
    <p:sldId id="313" r:id="rId5"/>
    <p:sldId id="309" r:id="rId6"/>
    <p:sldId id="314" r:id="rId7"/>
    <p:sldId id="310" r:id="rId8"/>
    <p:sldId id="311" r:id="rId9"/>
    <p:sldId id="316" r:id="rId10"/>
    <p:sldId id="317" r:id="rId11"/>
    <p:sldId id="306" r:id="rId12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C7D"/>
    <a:srgbClr val="C7E7DF"/>
    <a:srgbClr val="A2D7CB"/>
    <a:srgbClr val="D4E6F4"/>
    <a:srgbClr val="5CBAA4"/>
    <a:srgbClr val="4C99B2"/>
    <a:srgbClr val="99C5D3"/>
    <a:srgbClr val="66A8BE"/>
    <a:srgbClr val="B2D3DE"/>
    <a:srgbClr val="006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5871" autoAdjust="0"/>
  </p:normalViewPr>
  <p:slideViewPr>
    <p:cSldViewPr showGuides="1">
      <p:cViewPr varScale="1">
        <p:scale>
          <a:sx n="122" d="100"/>
          <a:sy n="122" d="100"/>
        </p:scale>
        <p:origin x="1206" y="108"/>
      </p:cViewPr>
      <p:guideLst>
        <p:guide orient="horz" pos="3793"/>
        <p:guide orient="horz" pos="255"/>
        <p:guide orient="horz" pos="1706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-Arbeitsblat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-Arbeitsblat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-Arbeitsblat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5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82432179311E-2"/>
          <c:y val="2.300385691963261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49931398003917"/>
          <c:y val="0.14741638309331234"/>
          <c:w val="0.84447782331609555"/>
          <c:h val="0.460751254042278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7-4FFB-BB49-0D19285F455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D7-4FFB-BB49-0D19285F455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D7-4FFB-BB49-0D19285F4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5373056"/>
        <c:axId val="3617536"/>
      </c:barChart>
      <c:catAx>
        <c:axId val="1053730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3617536"/>
        <c:crosses val="autoZero"/>
        <c:auto val="1"/>
        <c:lblAlgn val="ctr"/>
        <c:lblOffset val="0"/>
        <c:noMultiLvlLbl val="0"/>
      </c:catAx>
      <c:valAx>
        <c:axId val="3617536"/>
        <c:scaling>
          <c:orientation val="minMax"/>
          <c:max val="12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5373056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10289516832418009"/>
          <c:y val="0.73959815099707527"/>
          <c:w val="0.13570215090242022"/>
          <c:h val="0.2309324592270221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400" baseline="0">
          <a:latin typeface="+mn-lt"/>
        </a:defRPr>
      </a:pPr>
      <a:endParaRPr lang="de-DE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82432179311E-2"/>
          <c:y val="2.300385691963261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6331432976203451E-2"/>
          <c:y val="0.10907662156059131"/>
          <c:w val="0.87853909921614359"/>
          <c:h val="0.4990910155749997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179C7D"/>
            </a:solidFill>
            <a:ln>
              <a:noFill/>
            </a:ln>
          </c:spPr>
          <c:invertIfNegative val="0"/>
          <c:cat>
            <c:strRef>
              <c:f>Tabelle1!$A$2:$A$5</c:f>
              <c:strCache>
                <c:ptCount val="4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1.3</c:v>
                </c:pt>
                <c:pt idx="1">
                  <c:v>1</c:v>
                </c:pt>
                <c:pt idx="2">
                  <c:v>0.8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68-4BBF-B2DD-A8C0935418D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5CBAA4"/>
            </a:solidFill>
            <a:ln>
              <a:noFill/>
            </a:ln>
          </c:spPr>
          <c:invertIfNegative val="0"/>
          <c:cat>
            <c:strRef>
              <c:f>Tabelle1!$A$2:$A$5</c:f>
              <c:strCache>
                <c:ptCount val="4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0.8</c:v>
                </c:pt>
                <c:pt idx="1">
                  <c:v>1.2</c:v>
                </c:pt>
                <c:pt idx="2">
                  <c:v>1.5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68-4BBF-B2DD-A8C0935418D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A2D7CB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2.2000000000000002</c:v>
                </c:pt>
                <c:pt idx="2">
                  <c:v>2.5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68-4BBF-B2DD-A8C093541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757120"/>
        <c:axId val="21307776"/>
      </c:barChart>
      <c:catAx>
        <c:axId val="207571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cmpd="sng">
            <a:solidFill>
              <a:srgbClr val="000000"/>
            </a:solidFill>
            <a:prstDash val="solid"/>
          </a:ln>
        </c:spPr>
        <c:crossAx val="21307776"/>
        <c:crosses val="autoZero"/>
        <c:auto val="1"/>
        <c:lblAlgn val="ctr"/>
        <c:lblOffset val="0"/>
        <c:noMultiLvlLbl val="0"/>
      </c:catAx>
      <c:valAx>
        <c:axId val="21307776"/>
        <c:scaling>
          <c:orientation val="minMax"/>
          <c:max val="5"/>
          <c:min val="0"/>
        </c:scaling>
        <c:delete val="0"/>
        <c:axPos val="b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0757120"/>
        <c:crosses val="autoZero"/>
        <c:crossBetween val="between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6.7077357789673039E-2"/>
          <c:y val="0.73959815099707527"/>
          <c:w val="0.15549387406976731"/>
          <c:h val="0.2309324592270221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400" baseline="0">
          <a:latin typeface="+mn-lt"/>
        </a:defRPr>
      </a:pPr>
      <a:endParaRPr lang="de-DE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Balkendiagramm für Finanzdarstellungen</a:t>
            </a:r>
          </a:p>
        </c:rich>
      </c:tx>
      <c:layout>
        <c:manualLayout>
          <c:xMode val="edge"/>
          <c:yMode val="edge"/>
          <c:x val="2.1974282432179311E-2"/>
          <c:y val="2.300385691963261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033257314630651"/>
          <c:y val="0.14741638309331234"/>
          <c:w val="0.75985238504119701"/>
          <c:h val="0.682480720837730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Tabelle1!$A$2:$A$8</c:f>
              <c:strCache>
                <c:ptCount val="7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B-42DA-9DEF-0878F417506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Tabelle1!$A$2:$A$8</c:f>
              <c:strCache>
                <c:ptCount val="7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</c:strCache>
            </c:strRef>
          </c:cat>
          <c:val>
            <c:numRef>
              <c:f>Tabelle1!$C$2:$C$8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EB-42DA-9DEF-0878F417506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Tabelle1!$A$2:$A$8</c:f>
              <c:strCache>
                <c:ptCount val="7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</c:strCache>
            </c:strRef>
          </c:cat>
          <c:val>
            <c:numRef>
              <c:f>Tabelle1!$D$2:$D$8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EB-42DA-9DEF-0878F4175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1431808"/>
        <c:axId val="21433344"/>
      </c:barChart>
      <c:catAx>
        <c:axId val="214318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1400"/>
            </a:pPr>
            <a:endParaRPr lang="de-DE"/>
          </a:p>
        </c:txPr>
        <c:crossAx val="21433344"/>
        <c:crosses val="autoZero"/>
        <c:auto val="1"/>
        <c:lblAlgn val="ctr"/>
        <c:lblOffset val="0"/>
        <c:noMultiLvlLbl val="0"/>
      </c:catAx>
      <c:valAx>
        <c:axId val="21433344"/>
        <c:scaling>
          <c:orientation val="minMax"/>
        </c:scaling>
        <c:delete val="1"/>
        <c:axPos val="l"/>
        <c:majorGridlines>
          <c:spPr>
            <a:ln>
              <a:noFill/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crossAx val="21431808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1.4994544472098128E-2"/>
          <c:y val="0.61533447151947851"/>
          <c:w val="0.14938952427955282"/>
          <c:h val="0.2572283033478775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spPr>
    <a:solidFill>
      <a:srgbClr val="FEEFD6"/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Balkendiagramm für Finanzdarstellungen</a:t>
            </a:r>
          </a:p>
        </c:rich>
      </c:tx>
      <c:layout>
        <c:manualLayout>
          <c:xMode val="edge"/>
          <c:yMode val="edge"/>
          <c:x val="2.1974282432179311E-2"/>
          <c:y val="2.300385691963261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033257314630651"/>
          <c:y val="0.14741638309331234"/>
          <c:w val="0.76913316694841027"/>
          <c:h val="0.682480720837730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Tabelle1!$A$2:$A$8</c:f>
              <c:strCache>
                <c:ptCount val="7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9-4BFE-AAC8-8F994A7368F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Tabelle1!$A$2:$A$8</c:f>
              <c:strCache>
                <c:ptCount val="7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</c:strCache>
            </c:strRef>
          </c:cat>
          <c:val>
            <c:numRef>
              <c:f>Tabelle1!$C$2:$C$8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49-4BFE-AAC8-8F994A7368F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Tabelle1!$A$2:$A$8</c:f>
              <c:strCache>
                <c:ptCount val="7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</c:strCache>
            </c:strRef>
          </c:cat>
          <c:val>
            <c:numRef>
              <c:f>Tabelle1!$D$2:$D$8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49-4BFE-AAC8-8F994A736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1657472"/>
        <c:axId val="21659008"/>
      </c:barChart>
      <c:catAx>
        <c:axId val="21657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1400"/>
            </a:pPr>
            <a:endParaRPr lang="de-DE"/>
          </a:p>
        </c:txPr>
        <c:crossAx val="21659008"/>
        <c:crosses val="autoZero"/>
        <c:auto val="1"/>
        <c:lblAlgn val="ctr"/>
        <c:lblOffset val="0"/>
        <c:noMultiLvlLbl val="0"/>
      </c:catAx>
      <c:valAx>
        <c:axId val="21659008"/>
        <c:scaling>
          <c:orientation val="minMax"/>
        </c:scaling>
        <c:delete val="1"/>
        <c:axPos val="l"/>
        <c:majorGridlines>
          <c:spPr>
            <a:ln>
              <a:noFill/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crossAx val="21657472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1.4994544472098128E-2"/>
          <c:y val="0.61533447151947851"/>
          <c:w val="0.14938952427955282"/>
          <c:h val="0.2572283033478775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Liniendiagramm</a:t>
            </a:r>
          </a:p>
        </c:rich>
      </c:tx>
      <c:layout>
        <c:manualLayout>
          <c:xMode val="edge"/>
          <c:yMode val="edge"/>
          <c:x val="2.1974282432179311E-2"/>
          <c:y val="2.300385691963261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22212909797526"/>
          <c:y val="0.14741638309331234"/>
          <c:w val="0.84545024241054911"/>
          <c:h val="0.46075125404227879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 aaa</c:v>
                </c:pt>
              </c:strCache>
            </c:strRef>
          </c:tx>
          <c:spPr>
            <a:ln w="25400">
              <a:solidFill>
                <a:srgbClr val="006E92"/>
              </a:solidFill>
            </a:ln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32-429B-8491-EED46FD781D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 bbb</c:v>
                </c:pt>
              </c:strCache>
            </c:strRef>
          </c:tx>
          <c:spPr>
            <a:ln w="25400">
              <a:solidFill>
                <a:srgbClr val="4C99B2"/>
              </a:solidFill>
            </a:ln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2.4</c:v>
                </c:pt>
                <c:pt idx="1">
                  <c:v>4</c:v>
                </c:pt>
                <c:pt idx="2">
                  <c:v>5</c:v>
                </c:pt>
                <c:pt idx="3">
                  <c:v>5.5</c:v>
                </c:pt>
                <c:pt idx="4">
                  <c:v>3</c:v>
                </c:pt>
                <c:pt idx="5">
                  <c:v>4</c:v>
                </c:pt>
                <c:pt idx="6">
                  <c:v>2.8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32-429B-8491-EED46FD781D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 ccc</c:v>
                </c:pt>
              </c:strCache>
            </c:strRef>
          </c:tx>
          <c:spPr>
            <a:ln w="25400">
              <a:solidFill>
                <a:srgbClr val="99C5D3"/>
              </a:solidFill>
            </a:ln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32-429B-8491-EED46FD78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785600"/>
        <c:axId val="21787392"/>
      </c:lineChart>
      <c:catAx>
        <c:axId val="217856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de-DE"/>
          </a:p>
        </c:txPr>
        <c:crossAx val="21787392"/>
        <c:crosses val="autoZero"/>
        <c:auto val="1"/>
        <c:lblAlgn val="ctr"/>
        <c:lblOffset val="0"/>
        <c:noMultiLvlLbl val="0"/>
      </c:catAx>
      <c:valAx>
        <c:axId val="21787392"/>
        <c:scaling>
          <c:orientation val="minMax"/>
          <c:max val="12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de-DE"/>
          </a:p>
        </c:txPr>
        <c:crossAx val="2178560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9.8444053715299823E-2"/>
          <c:y val="0.73959815099707527"/>
          <c:w val="0.18912516361607623"/>
          <c:h val="0.2309324592270221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85583100026E-2"/>
          <c:y val="2.300385691963261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xxx</c:v>
                </c:pt>
              </c:strCache>
            </c:strRef>
          </c:tx>
          <c:spPr>
            <a:ln w="19050"/>
          </c:spPr>
          <c:dPt>
            <c:idx val="0"/>
            <c:bubble3D val="0"/>
            <c:spPr>
              <a:solidFill>
                <a:srgbClr val="179C7D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CB68-42DD-884D-53CC045A4C98}"/>
              </c:ext>
            </c:extLst>
          </c:dPt>
          <c:dPt>
            <c:idx val="1"/>
            <c:bubble3D val="0"/>
            <c:spPr>
              <a:solidFill>
                <a:srgbClr val="5CBAA4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CB68-42DD-884D-53CC045A4C98}"/>
              </c:ext>
            </c:extLst>
          </c:dPt>
          <c:dPt>
            <c:idx val="2"/>
            <c:bubble3D val="0"/>
            <c:spPr>
              <a:solidFill>
                <a:srgbClr val="A2D7CB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5-CB68-42DD-884D-53CC045A4C98}"/>
              </c:ext>
            </c:extLst>
          </c:dPt>
          <c:dLbls>
            <c:dLbl>
              <c:idx val="0"/>
              <c:layout>
                <c:manualLayout>
                  <c:x val="1.8690130072523181E-2"/>
                  <c:y val="-3.8339761532721023E-3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>
                        <a:latin typeface="+mn-lt"/>
                      </a:rPr>
                      <a:t>a: 50%</a:t>
                    </a:r>
                    <a:endParaRPr lang="en-US" dirty="0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68-42DD-884D-53CC045A4C98}"/>
                </c:ext>
              </c:extLst>
            </c:dLbl>
            <c:dLbl>
              <c:idx val="1"/>
              <c:layout>
                <c:manualLayout>
                  <c:x val="-3.993072055174593E-2"/>
                  <c:y val="5.7509642299081537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b: 40%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68-42DD-884D-53CC045A4C98}"/>
                </c:ext>
              </c:extLst>
            </c:dLbl>
            <c:dLbl>
              <c:idx val="2"/>
              <c:layout>
                <c:manualLayout>
                  <c:x val="-4.8987358876741299E-2"/>
                  <c:y val="-1.9169880766360513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>
                        <a:latin typeface="+mn-lt"/>
                      </a:rPr>
                      <a:t>c: 10%</a:t>
                    </a:r>
                    <a:endParaRPr lang="en-US" dirty="0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68-42DD-884D-53CC045A4C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a:</c:v>
                </c:pt>
                <c:pt idx="1">
                  <c:v>b:</c:v>
                </c:pt>
                <c:pt idx="2">
                  <c:v>c: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68-42DD-884D-53CC045A4C9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EEFD6"/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0.11742</cdr:x>
      <cdr:y>0.73912</cdr:y>
    </cdr:from>
    <cdr:to>
      <cdr:x>0.96209</cdr:x>
      <cdr:y>0.73912</cdr:y>
    </cdr:to>
    <cdr:cxnSp macro="">
      <cdr:nvCxnSpPr>
        <cdr:cNvPr id="3" name="Gerade Verbindung 2"/>
        <cdr:cNvCxnSpPr/>
      </cdr:nvCxnSpPr>
      <cdr:spPr bwMode="auto">
        <a:xfrm xmlns:a="http://schemas.openxmlformats.org/drawingml/2006/main">
          <a:off x="465138" y="2448326"/>
          <a:ext cx="334594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0.08927</cdr:x>
      <cdr:y>0.73912</cdr:y>
    </cdr:from>
    <cdr:to>
      <cdr:x>0.96843</cdr:x>
      <cdr:y>0.73912</cdr:y>
    </cdr:to>
    <cdr:cxnSp macro="">
      <cdr:nvCxnSpPr>
        <cdr:cNvPr id="3" name="Gerade Verbindung 2"/>
        <cdr:cNvCxnSpPr/>
      </cdr:nvCxnSpPr>
      <cdr:spPr bwMode="auto">
        <a:xfrm xmlns:a="http://schemas.openxmlformats.org/drawingml/2006/main">
          <a:off x="360050" y="2448340"/>
          <a:ext cx="3545885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0.10925</cdr:x>
      <cdr:y>0.73912</cdr:y>
    </cdr:from>
    <cdr:to>
      <cdr:x>0.96209</cdr:x>
      <cdr:y>0.73912</cdr:y>
    </cdr:to>
    <cdr:cxnSp macro="">
      <cdr:nvCxnSpPr>
        <cdr:cNvPr id="3" name="Gerade Verbindung 2"/>
        <cdr:cNvCxnSpPr/>
      </cdr:nvCxnSpPr>
      <cdr:spPr bwMode="auto">
        <a:xfrm xmlns:a="http://schemas.openxmlformats.org/drawingml/2006/main">
          <a:off x="432765" y="2448340"/>
          <a:ext cx="3378319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56AE-624E-49E0-8ED0-94A91F974A6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5AC0-20DA-4069-B102-9653FA907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4" y="0"/>
            <a:ext cx="3599826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700" y="0"/>
            <a:ext cx="1439525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D64C5CA1-81F4-43E1-8D15-34184FE6F392}" type="datetimeFigureOut">
              <a:rPr lang="de-DE" smtClean="0"/>
              <a:pPr/>
              <a:t>15.05.2018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3350"/>
            <a:ext cx="3553117" cy="2664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4" y="9372600"/>
            <a:ext cx="3599826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699" y="9372600"/>
            <a:ext cx="1439525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6F118F77-BF2E-4843-AA6C-ED9ACCB38B4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3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 userDrawn="1"/>
        </p:nvSpPr>
        <p:spPr bwMode="auto">
          <a:xfrm>
            <a:off x="455613" y="6433200"/>
            <a:ext cx="90011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</a:t>
            </a:r>
            <a:r>
              <a:rPr lang="de-DE" sz="800" dirty="0" smtClean="0">
                <a:solidFill>
                  <a:schemeClr val="bg2"/>
                </a:solidFill>
              </a:rPr>
              <a:t>Fraunhofer IOSB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 smtClean="0"/>
              <a:t>Formatvorlage des Untertitelmasters durch Klicken bearbeiten</a:t>
            </a:r>
          </a:p>
        </p:txBody>
      </p:sp>
      <p:pic>
        <p:nvPicPr>
          <p:cNvPr id="2" name="Grafik 1" descr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99" y="3429000"/>
            <a:ext cx="4320604" cy="11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4800"/>
            <a:ext cx="8208000" cy="4248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</a:t>
            </a:r>
            <a:r>
              <a:rPr lang="de-DE" sz="800" dirty="0" smtClean="0">
                <a:solidFill>
                  <a:schemeClr val="bg2"/>
                </a:solidFill>
              </a:rPr>
              <a:t>Fraunhofer IOSB 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2" name="Grafik 1" descr="Logo_ausgetauscht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00" y="6300000"/>
            <a:ext cx="1417637" cy="387711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3347864" y="639236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C8423BE-045F-4DF5-BCEC-5068BD033F38}" type="slidenum">
              <a:rPr lang="en-US" sz="1200" smtClean="0"/>
              <a:pPr algn="ctr"/>
              <a:t>‹Nr.›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9" r:id="rId3"/>
    <p:sldLayoutId id="2147483674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THEMA</a:t>
            </a:r>
            <a:endParaRPr lang="de-DE" sz="3000" dirty="0">
              <a:solidFill>
                <a:srgbClr val="179C7D"/>
              </a:solidFill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Vorname</a:t>
            </a:r>
            <a:r>
              <a:rPr lang="en-US" dirty="0" smtClean="0"/>
              <a:t> </a:t>
            </a:r>
            <a:r>
              <a:rPr lang="en-US" dirty="0" err="1" smtClean="0"/>
              <a:t>Nachname</a:t>
            </a:r>
            <a:endParaRPr lang="en-US" dirty="0"/>
          </a:p>
          <a:p>
            <a:r>
              <a:rPr lang="en-US" dirty="0" err="1" smtClean="0"/>
              <a:t>Betreuer</a:t>
            </a:r>
            <a:r>
              <a:rPr lang="en-US" dirty="0" smtClean="0"/>
              <a:t>: Thomas Golda, </a:t>
            </a:r>
            <a:r>
              <a:rPr lang="en-US" dirty="0" smtClean="0"/>
              <a:t>M. Sc.</a:t>
            </a:r>
          </a:p>
        </p:txBody>
      </p:sp>
    </p:spTree>
    <p:extLst>
      <p:ext uri="{BB962C8B-B14F-4D97-AF65-F5344CB8AC3E}">
        <p14:creationId xmlns:p14="http://schemas.microsoft.com/office/powerpoint/2010/main" val="25564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Tabellen</a:t>
            </a:r>
            <a:br>
              <a:rPr lang="de-DE" dirty="0" smtClean="0"/>
            </a:br>
            <a:r>
              <a:rPr lang="de-DE" dirty="0" smtClean="0"/>
              <a:t>Technische Hinweise (nur für Office 2010)</a:t>
            </a:r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/>
          <a:p>
            <a:pPr marL="0" lvl="0" indent="0">
              <a:buClr>
                <a:srgbClr val="179C7D"/>
              </a:buClr>
              <a:buNone/>
            </a:pPr>
            <a:r>
              <a:rPr lang="de-DE" dirty="0">
                <a:solidFill>
                  <a:srgbClr val="000000"/>
                </a:solidFill>
              </a:rPr>
              <a:t>Durch Ziehen des Mauszeigers können einzelne Zellen der Tabelle markiert oder durch Klicken auf den Rand der kompletten Tabelle kann alles markiert </a:t>
            </a:r>
            <a:r>
              <a:rPr lang="de-DE" spc="-10" dirty="0">
                <a:solidFill>
                  <a:srgbClr val="000000"/>
                </a:solidFill>
              </a:rPr>
              <a:t>und durch Rechtsklick bearbeitet werden (»Zeilen/Spalten einfügen/löschen«, »</a:t>
            </a:r>
            <a:r>
              <a:rPr lang="de-DE" dirty="0">
                <a:solidFill>
                  <a:srgbClr val="000000"/>
                </a:solidFill>
              </a:rPr>
              <a:t>Zellen verbinden/teilen</a:t>
            </a:r>
            <a:r>
              <a:rPr lang="de-DE" spc="-10" dirty="0">
                <a:solidFill>
                  <a:srgbClr val="000000"/>
                </a:solidFill>
              </a:rPr>
              <a:t>«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spc="-10" dirty="0">
                <a:solidFill>
                  <a:srgbClr val="000000"/>
                </a:solidFill>
              </a:rPr>
              <a:t>»</a:t>
            </a:r>
            <a:r>
              <a:rPr lang="de-DE" dirty="0">
                <a:solidFill>
                  <a:srgbClr val="000000"/>
                </a:solidFill>
              </a:rPr>
              <a:t>Form formatieren</a:t>
            </a:r>
            <a:r>
              <a:rPr lang="de-DE" spc="-10" dirty="0">
                <a:solidFill>
                  <a:srgbClr val="000000"/>
                </a:solidFill>
              </a:rPr>
              <a:t>«</a:t>
            </a:r>
            <a:r>
              <a:rPr lang="de-DE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60375" y="1143000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LT Com 55 Roman" pitchFamily="34" charset="0"/>
                <a:cs typeface="Arial" pitchFamily="34" charset="0"/>
              </a:rPr>
              <a:t>! DIESE FOLIE AUS FINALER PRÄSENTATION LÖSCHEN !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/>
              <a:t>Farben – allgemeine Farbpalette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Fraunhofer-Farben können über die </a:t>
            </a:r>
            <a:r>
              <a:rPr lang="de-DE" dirty="0" err="1" smtClean="0"/>
              <a:t>Powerpoint</a:t>
            </a:r>
            <a:r>
              <a:rPr lang="de-DE" dirty="0" smtClean="0"/>
              <a:t>-Farbauswahl </a:t>
            </a:r>
            <a:br>
              <a:rPr lang="de-DE" dirty="0" smtClean="0"/>
            </a:br>
            <a:r>
              <a:rPr lang="de-DE" dirty="0" smtClean="0"/>
              <a:t>aufgenommen und in der neuen Präsentation angewendet werden:</a:t>
            </a:r>
          </a:p>
          <a:p>
            <a:r>
              <a:rPr lang="de-DE" dirty="0" smtClean="0"/>
              <a:t>Überschriften/Fließtext/Quellenangaben/</a:t>
            </a:r>
            <a:br>
              <a:rPr lang="de-DE" dirty="0" smtClean="0"/>
            </a:br>
            <a:r>
              <a:rPr lang="de-DE" dirty="0" smtClean="0"/>
              <a:t>Bildunterschriften/Graphikauszeichnungen</a:t>
            </a:r>
          </a:p>
          <a:p>
            <a:r>
              <a:rPr lang="de-DE" dirty="0" smtClean="0"/>
              <a:t>Graphikauszeichnungen</a:t>
            </a:r>
          </a:p>
          <a:p>
            <a:r>
              <a:rPr lang="de-DE" dirty="0" smtClean="0"/>
              <a:t>Aufzählungen/Nummerierungen erster Ebene/</a:t>
            </a:r>
            <a:br>
              <a:rPr lang="de-DE" dirty="0" smtClean="0"/>
            </a:br>
            <a:r>
              <a:rPr lang="de-DE" dirty="0" smtClean="0"/>
              <a:t>graphische Elemente</a:t>
            </a:r>
          </a:p>
          <a:p>
            <a:r>
              <a:rPr lang="de-DE" dirty="0" smtClean="0"/>
              <a:t>Graphiken</a:t>
            </a:r>
          </a:p>
          <a:p>
            <a:r>
              <a:rPr lang="de-DE" dirty="0" smtClean="0"/>
              <a:t>Fonds hinter Graphiken</a:t>
            </a:r>
          </a:p>
          <a:p>
            <a:endParaRPr lang="de-DE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444260" y="2996940"/>
            <a:ext cx="287338" cy="287337"/>
          </a:xfrm>
          <a:prstGeom prst="rect">
            <a:avLst/>
          </a:prstGeom>
          <a:solidFill>
            <a:schemeClr val="bg1"/>
          </a:solidFill>
          <a:ln w="635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444260" y="2492870"/>
            <a:ext cx="287338" cy="2873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804310" y="3501010"/>
            <a:ext cx="287338" cy="2873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44260" y="3501010"/>
            <a:ext cx="287338" cy="2873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444260" y="4005080"/>
            <a:ext cx="287338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04310" y="4005080"/>
            <a:ext cx="287338" cy="287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164360" y="4005080"/>
            <a:ext cx="287338" cy="2873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524410" y="4005080"/>
            <a:ext cx="287338" cy="2873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804310" y="4509852"/>
            <a:ext cx="287338" cy="287338"/>
          </a:xfrm>
          <a:prstGeom prst="rect">
            <a:avLst/>
          </a:prstGeom>
          <a:solidFill>
            <a:srgbClr val="D4E6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164360" y="4509852"/>
            <a:ext cx="287337" cy="287338"/>
          </a:xfrm>
          <a:prstGeom prst="rect">
            <a:avLst/>
          </a:prstGeom>
          <a:solidFill>
            <a:srgbClr val="E1E3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444260" y="4509852"/>
            <a:ext cx="287338" cy="287337"/>
          </a:xfrm>
          <a:prstGeom prst="rect">
            <a:avLst/>
          </a:prstGeom>
          <a:solidFill>
            <a:srgbClr val="FEEF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60375" y="1143000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LT Com 55 Roman" pitchFamily="34" charset="0"/>
                <a:cs typeface="Arial" pitchFamily="34" charset="0"/>
              </a:rPr>
              <a:t>! DIESE FOLIE AUS FINALER PRÄSENTATION LÖSCHEN !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3131800" y="5157240"/>
            <a:ext cx="266437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28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Graphische Elemente</a:t>
            </a:r>
            <a:br>
              <a:rPr lang="de-DE" dirty="0" smtClean="0"/>
            </a:br>
            <a:r>
              <a:rPr lang="de-DE" dirty="0" smtClean="0"/>
              <a:t>Kästen, Pfeile, Verbindungen und Linien (Auswahl)</a:t>
            </a:r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Folgende Elemente können hier per Rechtsklick kopiert und an gewünschter Stelle in der neuen Präsentation per Rechtsklick wieder eingesetzt werden:</a:t>
            </a:r>
            <a:endParaRPr lang="de-DE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66725" y="2703767"/>
            <a:ext cx="433388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042988" y="2703767"/>
            <a:ext cx="1081087" cy="7921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2266950" y="2703767"/>
            <a:ext cx="2305050" cy="639763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72000">
            <a:spAutoFit/>
          </a:bodyPr>
          <a:lstStyle/>
          <a:p>
            <a:pPr marL="215900" indent="-215900">
              <a:spcAft>
                <a:spcPts val="567"/>
              </a:spcAft>
              <a:buClr>
                <a:schemeClr val="tx2"/>
              </a:buClr>
            </a:pPr>
            <a:r>
              <a:rPr lang="de-DE" sz="1400" dirty="0"/>
              <a:t>Kasten gefüllt </a:t>
            </a:r>
          </a:p>
          <a:p>
            <a:pPr marL="215900" indent="-215900">
              <a:spcAft>
                <a:spcPts val="567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de-DE" sz="1400" dirty="0"/>
              <a:t>Grau</a:t>
            </a:r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5940425" y="3422905"/>
            <a:ext cx="287338" cy="576262"/>
          </a:xfrm>
          <a:prstGeom prst="leftArrow">
            <a:avLst>
              <a:gd name="adj1" fmla="val 47917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AutoShape 17"/>
          <p:cNvSpPr>
            <a:spLocks noChangeArrowheads="1"/>
          </p:cNvSpPr>
          <p:nvPr/>
        </p:nvSpPr>
        <p:spPr bwMode="auto">
          <a:xfrm>
            <a:off x="6516688" y="3422905"/>
            <a:ext cx="287337" cy="576262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6877050" y="3711830"/>
            <a:ext cx="574675" cy="287337"/>
          </a:xfrm>
          <a:prstGeom prst="upArrow">
            <a:avLst>
              <a:gd name="adj1" fmla="val 375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AutoShape 19"/>
          <p:cNvSpPr>
            <a:spLocks noChangeArrowheads="1"/>
          </p:cNvSpPr>
          <p:nvPr/>
        </p:nvSpPr>
        <p:spPr bwMode="auto">
          <a:xfrm>
            <a:off x="7524750" y="3711830"/>
            <a:ext cx="576263" cy="287337"/>
          </a:xfrm>
          <a:prstGeom prst="downArrow">
            <a:avLst>
              <a:gd name="adj1" fmla="val 42704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4787900" y="3280030"/>
            <a:ext cx="431800" cy="287337"/>
          </a:xfrm>
          <a:prstGeom prst="leftArrow">
            <a:avLst>
              <a:gd name="adj1" fmla="val 53120"/>
              <a:gd name="adj2" fmla="val 51164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AutoShape 21"/>
          <p:cNvSpPr>
            <a:spLocks noChangeArrowheads="1"/>
          </p:cNvSpPr>
          <p:nvPr/>
        </p:nvSpPr>
        <p:spPr bwMode="auto">
          <a:xfrm>
            <a:off x="5364163" y="3280030"/>
            <a:ext cx="431800" cy="288925"/>
          </a:xfrm>
          <a:prstGeom prst="rightArrow">
            <a:avLst>
              <a:gd name="adj1" fmla="val 50000"/>
              <a:gd name="adj2" fmla="val 49402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4932363" y="2846642"/>
            <a:ext cx="359737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V="1">
            <a:off x="4932363" y="3135567"/>
            <a:ext cx="28733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 flipH="1">
            <a:off x="5321790" y="2846642"/>
            <a:ext cx="3594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flipH="1">
            <a:off x="5364109" y="3135567"/>
            <a:ext cx="317729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4932363" y="3711830"/>
            <a:ext cx="719137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5940425" y="2703767"/>
            <a:ext cx="2736850" cy="639763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Pfeile und Verbindungen</a:t>
            </a:r>
          </a:p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de-DE" sz="1400"/>
              <a:t>Fraunhofer-Grün</a:t>
            </a: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5364163" y="4288092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4787900" y="4288092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4787900" y="4430967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5364163" y="4430967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4787900" y="4575430"/>
            <a:ext cx="431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4787900" y="4719892"/>
            <a:ext cx="431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4787900" y="4862767"/>
            <a:ext cx="431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4787900" y="5007230"/>
            <a:ext cx="431800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470489" y="4149100"/>
            <a:ext cx="431800" cy="431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042988" y="4149100"/>
            <a:ext cx="1081087" cy="1081087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5940425" y="4143630"/>
            <a:ext cx="2736850" cy="16478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Linien </a:t>
            </a:r>
          </a:p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de-DE" sz="1400"/>
              <a:t>Fraunhofer-Grün, bis 1 pt auch Schwarz</a:t>
            </a:r>
          </a:p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de-DE" sz="1400"/>
              <a:t>Linienstärke gestrichelt: 1 pt</a:t>
            </a:r>
          </a:p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de-DE" sz="1400"/>
              <a:t>Linienstärke durchgezogen: 1, 2, 3, 4 und 5 pt</a:t>
            </a: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2267680" y="4138868"/>
            <a:ext cx="2304320" cy="1632549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54000" rIns="72000" bIns="54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</a:pPr>
            <a:r>
              <a:rPr lang="de-DE" sz="1400" dirty="0"/>
              <a:t>Kasten mit Outline</a:t>
            </a:r>
          </a:p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de-DE" sz="1400" dirty="0"/>
              <a:t>Fraunhofer-Grün</a:t>
            </a:r>
          </a:p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de-DE" sz="1400" dirty="0"/>
              <a:t>Linienstärke je nach Größe 2, 4, 6, 8 </a:t>
            </a:r>
            <a:r>
              <a:rPr lang="de-DE" sz="1400" dirty="0" err="1"/>
              <a:t>pt</a:t>
            </a:r>
            <a:endParaRPr lang="de-DE" sz="1400" dirty="0"/>
          </a:p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de-DE" sz="1400" dirty="0"/>
              <a:t>Je größer der Kasten, desto stärker die Linie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60375" y="1143000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LT Com 55 Roman" pitchFamily="34" charset="0"/>
                <a:cs typeface="Arial" pitchFamily="34" charset="0"/>
              </a:rPr>
              <a:t>! DIESE FOLIE AUS FINALER PRÄSENTATION LÖSCHEN !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Diagramme/Tabellen</a:t>
            </a:r>
            <a:br>
              <a:rPr lang="de-DE" dirty="0" smtClean="0"/>
            </a:br>
            <a:r>
              <a:rPr lang="de-DE" dirty="0" smtClean="0"/>
              <a:t>Hinweise zur Gestaltung/zum Umgang</a:t>
            </a:r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Beispiele für Balken-, Linien- und Tortendiagramme. </a:t>
            </a:r>
            <a:br>
              <a:rPr lang="de-DE" dirty="0" smtClean="0"/>
            </a:br>
            <a:r>
              <a:rPr lang="de-DE" dirty="0" smtClean="0"/>
              <a:t>Diese sind bearbeitbar und per Rechtsklick kopier- und </a:t>
            </a:r>
            <a:r>
              <a:rPr lang="de-DE" dirty="0" err="1" smtClean="0"/>
              <a:t>einfügbar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Hintergrundfläche/Linien:</a:t>
            </a:r>
          </a:p>
          <a:p>
            <a:r>
              <a:rPr lang="de-DE" dirty="0" smtClean="0"/>
              <a:t>Tabellen, Graphiken und Diagramme werden mit einer hell gerasterten Farbfläche unterlegt. Erlaubt sind Hellgelb, Hellblau und Hellgrau; siehe unter Farben</a:t>
            </a:r>
          </a:p>
          <a:p>
            <a:r>
              <a:rPr lang="de-DE" dirty="0" smtClean="0"/>
              <a:t>Gitternetzlinien sind schwarz, gestrichelt und 0,75 </a:t>
            </a:r>
            <a:r>
              <a:rPr lang="de-DE" dirty="0" err="1" smtClean="0"/>
              <a:t>pt</a:t>
            </a:r>
            <a:r>
              <a:rPr lang="de-DE" dirty="0" smtClean="0"/>
              <a:t> stark. Es gibt entweder ein waagerechtes oder ein senkrechtes Gitternetz (je nach Diagramm) 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60375" y="1143000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LT Com 55 Roman" pitchFamily="34" charset="0"/>
                <a:cs typeface="Arial" pitchFamily="34" charset="0"/>
              </a:rPr>
              <a:t>! DIESE FOLIE AUS FINALER PRÄSENTATION LÖSCHEN !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Diagramme/Tabellen</a:t>
            </a:r>
            <a:br>
              <a:rPr lang="de-DE" dirty="0" smtClean="0"/>
            </a:br>
            <a:r>
              <a:rPr lang="de-DE" dirty="0" smtClean="0"/>
              <a:t>Hinweise zur Gestaltung/zum Umgang</a:t>
            </a:r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Diagrammfarben:</a:t>
            </a:r>
          </a:p>
          <a:p>
            <a:r>
              <a:rPr lang="de-DE" dirty="0"/>
              <a:t>Möglichst nur eine der definierten Graphikfarben aus der Farbpalette verwenden; </a:t>
            </a:r>
            <a:r>
              <a:rPr lang="de-DE" dirty="0" smtClean="0"/>
              <a:t>zur </a:t>
            </a:r>
            <a:r>
              <a:rPr lang="de-DE" dirty="0"/>
              <a:t>Differenzierung Abstufungen aus dieser gewählten Farbe nutzen</a:t>
            </a:r>
          </a:p>
          <a:p>
            <a:pPr marL="0" indent="0">
              <a:buNone/>
            </a:pPr>
            <a:r>
              <a:rPr lang="de-DE" dirty="0"/>
              <a:t>Generelle Verwendung:</a:t>
            </a:r>
          </a:p>
          <a:p>
            <a:r>
              <a:rPr lang="de-DE" dirty="0"/>
              <a:t>Möglichst Balken- und Liniendiagramme verwenden; </a:t>
            </a:r>
            <a:br>
              <a:rPr lang="de-DE" dirty="0"/>
            </a:br>
            <a:r>
              <a:rPr lang="de-DE" dirty="0"/>
              <a:t>Tortendiagramme sind möglich, sollten aber die Ausnahme bleiben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60375" y="1143000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LT Com 55 Roman" pitchFamily="34" charset="0"/>
                <a:cs typeface="Arial" pitchFamily="34" charset="0"/>
              </a:rPr>
              <a:t>! DIESE FOLIE AUS FINALER PRÄSENTATION LÖSCHEN !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20" y="2051285"/>
            <a:ext cx="2521055" cy="64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Diagramme/Tabellen</a:t>
            </a:r>
            <a:br>
              <a:rPr lang="de-DE" dirty="0" smtClean="0"/>
            </a:br>
            <a:r>
              <a:rPr lang="de-DE" dirty="0" smtClean="0"/>
              <a:t>Balkendiagramm</a:t>
            </a:r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dirty="0" smtClean="0"/>
              <a:t>Diese Diagramme/Tabellen sind bearbeitbar und per Rechtsklick kopier- und </a:t>
            </a:r>
            <a:r>
              <a:rPr lang="de-DE" sz="1400" dirty="0" err="1" smtClean="0"/>
              <a:t>einfügbar</a:t>
            </a:r>
            <a:r>
              <a:rPr lang="de-DE" sz="1400" dirty="0" smtClean="0"/>
              <a:t>. </a:t>
            </a:r>
            <a:br>
              <a:rPr lang="de-DE" sz="1400" dirty="0" smtClean="0"/>
            </a:br>
            <a:r>
              <a:rPr lang="de-DE" sz="1400" dirty="0" smtClean="0"/>
              <a:t>Wenn sich dabei Farben/Formatierung ändern sollten, einfach </a:t>
            </a:r>
            <a:br>
              <a:rPr lang="de-DE" sz="1400" dirty="0" smtClean="0"/>
            </a:br>
            <a:r>
              <a:rPr lang="de-DE" sz="1400" dirty="0" smtClean="0"/>
              <a:t>auf das kleine </a:t>
            </a:r>
            <a:r>
              <a:rPr lang="de-DE" sz="1400" dirty="0" smtClean="0">
                <a:latin typeface="Frutiger LT Com 55 Roman" pitchFamily="34" charset="0"/>
              </a:rPr>
              <a:t>»</a:t>
            </a:r>
            <a:r>
              <a:rPr lang="de-DE" sz="1400" dirty="0" smtClean="0"/>
              <a:t>(Strg)</a:t>
            </a:r>
            <a:r>
              <a:rPr lang="de-DE" sz="1400" dirty="0" smtClean="0">
                <a:latin typeface="Frutiger LT Com 55 Roman" pitchFamily="34" charset="0"/>
              </a:rPr>
              <a:t>«</a:t>
            </a:r>
            <a:r>
              <a:rPr lang="de-DE" sz="1400" dirty="0" smtClean="0"/>
              <a:t>-Feld klicken und unter </a:t>
            </a:r>
            <a:r>
              <a:rPr lang="de-DE" sz="1400" dirty="0" smtClean="0">
                <a:latin typeface="Frutiger LT Com 55 Roman" pitchFamily="34" charset="0"/>
              </a:rPr>
              <a:t>»</a:t>
            </a:r>
            <a:r>
              <a:rPr lang="de-DE" sz="1400" dirty="0" err="1" smtClean="0"/>
              <a:t>Einfügeoptionen</a:t>
            </a:r>
            <a:r>
              <a:rPr lang="de-DE" sz="1400" dirty="0" smtClean="0">
                <a:latin typeface="Frutiger LT Com 55 Roman" pitchFamily="34" charset="0"/>
              </a:rPr>
              <a:t> &gt; </a:t>
            </a:r>
            <a:br>
              <a:rPr lang="de-DE" sz="1400" dirty="0" smtClean="0">
                <a:latin typeface="Frutiger LT Com 55 Roman" pitchFamily="34" charset="0"/>
              </a:rPr>
            </a:br>
            <a:r>
              <a:rPr lang="de-DE" sz="1400" dirty="0" smtClean="0"/>
              <a:t>Ursprüngliche Formatierung beibehalten</a:t>
            </a:r>
            <a:r>
              <a:rPr lang="de-DE" sz="1400" dirty="0" smtClean="0">
                <a:latin typeface="Frutiger LT Com 55 Roman" pitchFamily="34" charset="0"/>
              </a:rPr>
              <a:t>«</a:t>
            </a:r>
            <a:r>
              <a:rPr lang="de-DE" sz="1400" dirty="0" smtClean="0"/>
              <a:t> wählen.</a:t>
            </a:r>
            <a:endParaRPr lang="de-DE" sz="1400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60375" y="1143000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LT Com 55 Roman" pitchFamily="34" charset="0"/>
                <a:cs typeface="Arial" pitchFamily="34" charset="0"/>
              </a:rPr>
              <a:t>! DIESE FOLIE AUS FINALER PRÄSENTATION LÖSCHEN !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70" name="Diagramm 69"/>
          <p:cNvGraphicFramePr/>
          <p:nvPr>
            <p:extLst>
              <p:ext uri="{D42A27DB-BD31-4B8C-83A1-F6EECF244321}">
                <p14:modId xmlns:p14="http://schemas.microsoft.com/office/powerpoint/2010/main" val="2873605838"/>
              </p:ext>
            </p:extLst>
          </p:nvPr>
        </p:nvGraphicFramePr>
        <p:xfrm>
          <a:off x="466725" y="2700000"/>
          <a:ext cx="3961255" cy="331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003404207"/>
              </p:ext>
            </p:extLst>
          </p:nvPr>
        </p:nvGraphicFramePr>
        <p:xfrm>
          <a:off x="4572000" y="2700000"/>
          <a:ext cx="4105275" cy="331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" name="Gerade Verbindung 2"/>
          <p:cNvCxnSpPr/>
          <p:nvPr/>
        </p:nvCxnSpPr>
        <p:spPr bwMode="auto">
          <a:xfrm>
            <a:off x="6444260" y="2492870"/>
            <a:ext cx="0" cy="7201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2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508181955"/>
              </p:ext>
            </p:extLst>
          </p:nvPr>
        </p:nvGraphicFramePr>
        <p:xfrm>
          <a:off x="4572000" y="2700000"/>
          <a:ext cx="4105275" cy="332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63180183"/>
              </p:ext>
            </p:extLst>
          </p:nvPr>
        </p:nvGraphicFramePr>
        <p:xfrm>
          <a:off x="466725" y="2700000"/>
          <a:ext cx="3961255" cy="332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20" y="2051285"/>
            <a:ext cx="2521055" cy="64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Diagramme/Tabellen</a:t>
            </a:r>
            <a:br>
              <a:rPr lang="de-DE" dirty="0" smtClean="0"/>
            </a:br>
            <a:r>
              <a:rPr lang="de-DE" dirty="0" smtClean="0"/>
              <a:t>Balkendiagramm</a:t>
            </a:r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773238"/>
            <a:ext cx="8208000" cy="929621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 smtClean="0"/>
              <a:t>Diese Diagramme/Tabellen sind bearbeitbar und per Rechtsklick kopier- und </a:t>
            </a:r>
            <a:r>
              <a:rPr lang="de-DE" sz="1400" dirty="0" err="1" smtClean="0"/>
              <a:t>einfügbar</a:t>
            </a:r>
            <a:r>
              <a:rPr lang="de-DE" sz="1400" dirty="0" smtClean="0"/>
              <a:t>. </a:t>
            </a:r>
            <a:br>
              <a:rPr lang="de-DE" sz="1400" dirty="0" smtClean="0"/>
            </a:br>
            <a:r>
              <a:rPr lang="de-DE" sz="1400" dirty="0" smtClean="0"/>
              <a:t>Wenn sich dabei Farben/Formatierung ändern sollten, einfach </a:t>
            </a:r>
            <a:br>
              <a:rPr lang="de-DE" sz="1400" dirty="0" smtClean="0"/>
            </a:br>
            <a:r>
              <a:rPr lang="de-DE" sz="1400" dirty="0" smtClean="0"/>
              <a:t>auf das kleine </a:t>
            </a:r>
            <a:r>
              <a:rPr lang="de-DE" sz="1400" dirty="0" smtClean="0">
                <a:latin typeface="Frutiger LT Com 55 Roman" pitchFamily="34" charset="0"/>
              </a:rPr>
              <a:t>»</a:t>
            </a:r>
            <a:r>
              <a:rPr lang="de-DE" sz="1400" dirty="0" smtClean="0"/>
              <a:t>(Strg)</a:t>
            </a:r>
            <a:r>
              <a:rPr lang="de-DE" sz="1400" dirty="0" smtClean="0">
                <a:latin typeface="Frutiger LT Com 55 Roman" pitchFamily="34" charset="0"/>
              </a:rPr>
              <a:t>«</a:t>
            </a:r>
            <a:r>
              <a:rPr lang="de-DE" sz="1400" dirty="0" smtClean="0"/>
              <a:t>-Feld klicken und unter </a:t>
            </a:r>
            <a:r>
              <a:rPr lang="de-DE" sz="1400" dirty="0" smtClean="0">
                <a:latin typeface="Frutiger LT Com 55 Roman" pitchFamily="34" charset="0"/>
              </a:rPr>
              <a:t>»</a:t>
            </a:r>
            <a:r>
              <a:rPr lang="de-DE" sz="1400" dirty="0" err="1" smtClean="0"/>
              <a:t>Einfügeoptionen</a:t>
            </a:r>
            <a:r>
              <a:rPr lang="de-DE" sz="1400" dirty="0" smtClean="0">
                <a:latin typeface="Frutiger LT Com 55 Roman" pitchFamily="34" charset="0"/>
              </a:rPr>
              <a:t> &gt; </a:t>
            </a:r>
            <a:br>
              <a:rPr lang="de-DE" sz="1400" dirty="0" smtClean="0">
                <a:latin typeface="Frutiger LT Com 55 Roman" pitchFamily="34" charset="0"/>
              </a:rPr>
            </a:br>
            <a:r>
              <a:rPr lang="de-DE" sz="1400" dirty="0" smtClean="0"/>
              <a:t>Ursprüngliche Formatierung beibehalten</a:t>
            </a:r>
            <a:r>
              <a:rPr lang="de-DE" sz="1400" dirty="0" smtClean="0">
                <a:latin typeface="Frutiger LT Com 55 Roman" pitchFamily="34" charset="0"/>
              </a:rPr>
              <a:t>«</a:t>
            </a:r>
            <a:r>
              <a:rPr lang="de-DE" sz="1400" dirty="0" smtClean="0"/>
              <a:t> wählen.</a:t>
            </a:r>
            <a:endParaRPr lang="de-DE" sz="1400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60375" y="1143000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LT Com 55 Roman" pitchFamily="34" charset="0"/>
                <a:cs typeface="Arial" pitchFamily="34" charset="0"/>
              </a:rPr>
              <a:t>! DIESE FOLIE AUS FINALER PRÄSENTATION LÖSCHEN !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3" name="Gerade Verbindung 2"/>
          <p:cNvCxnSpPr/>
          <p:nvPr/>
        </p:nvCxnSpPr>
        <p:spPr bwMode="auto">
          <a:xfrm>
            <a:off x="6444260" y="2492870"/>
            <a:ext cx="0" cy="7201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60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20" y="2051285"/>
            <a:ext cx="2521055" cy="64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Diagramme/Tabellen</a:t>
            </a:r>
            <a:br>
              <a:rPr lang="de-DE" dirty="0" smtClean="0"/>
            </a:br>
            <a:r>
              <a:rPr lang="de-DE" dirty="0" smtClean="0"/>
              <a:t>Liniendiagramm, Tortendiagramm</a:t>
            </a:r>
            <a:endParaRPr lang="de-DE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60375" y="1143000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LT Com 55 Roman" pitchFamily="34" charset="0"/>
                <a:cs typeface="Arial" pitchFamily="34" charset="0"/>
              </a:rPr>
              <a:t>! DIESE FOLIE AUS FINALER PRÄSENTATION LÖSCHEN !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70" name="Diagramm 69"/>
          <p:cNvGraphicFramePr/>
          <p:nvPr>
            <p:extLst>
              <p:ext uri="{D42A27DB-BD31-4B8C-83A1-F6EECF244321}">
                <p14:modId xmlns:p14="http://schemas.microsoft.com/office/powerpoint/2010/main" val="2810953389"/>
              </p:ext>
            </p:extLst>
          </p:nvPr>
        </p:nvGraphicFramePr>
        <p:xfrm>
          <a:off x="466725" y="2700000"/>
          <a:ext cx="3961255" cy="331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95921534"/>
              </p:ext>
            </p:extLst>
          </p:nvPr>
        </p:nvGraphicFramePr>
        <p:xfrm>
          <a:off x="4572000" y="2700000"/>
          <a:ext cx="4105275" cy="331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 smtClean="0"/>
              <a:t>Diese Diagramme/Tabellen sind bearbeitbar und per Rechtsklick kopier- und </a:t>
            </a:r>
            <a:r>
              <a:rPr lang="de-DE" sz="1400" dirty="0" err="1" smtClean="0"/>
              <a:t>einfügbar</a:t>
            </a:r>
            <a:r>
              <a:rPr lang="de-DE" sz="1400" dirty="0" smtClean="0"/>
              <a:t>. </a:t>
            </a:r>
            <a:br>
              <a:rPr lang="de-DE" sz="1400" dirty="0" smtClean="0"/>
            </a:br>
            <a:r>
              <a:rPr lang="de-DE" sz="1400" dirty="0" smtClean="0"/>
              <a:t>Wenn sich dabei Farben/Formatierung ändern sollten, einfach </a:t>
            </a:r>
            <a:br>
              <a:rPr lang="de-DE" sz="1400" dirty="0" smtClean="0"/>
            </a:br>
            <a:r>
              <a:rPr lang="de-DE" sz="1400" dirty="0" smtClean="0"/>
              <a:t>auf das kleine </a:t>
            </a:r>
            <a:r>
              <a:rPr lang="de-DE" sz="1400" dirty="0" smtClean="0">
                <a:latin typeface="Frutiger LT Com 55 Roman" pitchFamily="34" charset="0"/>
              </a:rPr>
              <a:t>»</a:t>
            </a:r>
            <a:r>
              <a:rPr lang="de-DE" sz="1400" dirty="0" smtClean="0"/>
              <a:t>(Strg)</a:t>
            </a:r>
            <a:r>
              <a:rPr lang="de-DE" sz="1400" dirty="0" smtClean="0">
                <a:latin typeface="Frutiger LT Com 55 Roman" pitchFamily="34" charset="0"/>
              </a:rPr>
              <a:t>«</a:t>
            </a:r>
            <a:r>
              <a:rPr lang="de-DE" sz="1400" dirty="0" smtClean="0"/>
              <a:t>-Feld klicken und unter </a:t>
            </a:r>
            <a:r>
              <a:rPr lang="de-DE" sz="1400" dirty="0" smtClean="0">
                <a:latin typeface="Frutiger LT Com 55 Roman" pitchFamily="34" charset="0"/>
              </a:rPr>
              <a:t>»</a:t>
            </a:r>
            <a:r>
              <a:rPr lang="de-DE" sz="1400" dirty="0" err="1" smtClean="0"/>
              <a:t>Einfügeoptionen</a:t>
            </a:r>
            <a:r>
              <a:rPr lang="de-DE" sz="1400" dirty="0" smtClean="0">
                <a:latin typeface="Frutiger LT Com 55 Roman" pitchFamily="34" charset="0"/>
              </a:rPr>
              <a:t> &gt; </a:t>
            </a:r>
            <a:br>
              <a:rPr lang="de-DE" sz="1400" dirty="0" smtClean="0">
                <a:latin typeface="Frutiger LT Com 55 Roman" pitchFamily="34" charset="0"/>
              </a:rPr>
            </a:br>
            <a:r>
              <a:rPr lang="de-DE" sz="1400" dirty="0" smtClean="0"/>
              <a:t>Ursprüngliche Formatierung beibehalten</a:t>
            </a:r>
            <a:r>
              <a:rPr lang="de-DE" sz="1400" dirty="0" smtClean="0">
                <a:latin typeface="Frutiger LT Com 55 Roman" pitchFamily="34" charset="0"/>
              </a:rPr>
              <a:t>«</a:t>
            </a:r>
            <a:r>
              <a:rPr lang="de-DE" sz="1400" dirty="0" smtClean="0"/>
              <a:t> wählen.</a:t>
            </a:r>
            <a:endParaRPr lang="de-DE" sz="1400" dirty="0"/>
          </a:p>
        </p:txBody>
      </p:sp>
      <p:cxnSp>
        <p:nvCxnSpPr>
          <p:cNvPr id="10" name="Gerade Verbindung 9"/>
          <p:cNvCxnSpPr/>
          <p:nvPr/>
        </p:nvCxnSpPr>
        <p:spPr bwMode="auto">
          <a:xfrm>
            <a:off x="6444260" y="2492870"/>
            <a:ext cx="0" cy="7201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00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Diagramme/Tabellen</a:t>
            </a:r>
            <a:br>
              <a:rPr lang="de-DE" dirty="0" smtClean="0"/>
            </a:br>
            <a:r>
              <a:rPr lang="de-DE" dirty="0" err="1" smtClean="0"/>
              <a:t>Tabellen</a:t>
            </a:r>
            <a:endParaRPr lang="de-DE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60375" y="1143000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LT Com 55 Roman" pitchFamily="34" charset="0"/>
                <a:cs typeface="Arial" pitchFamily="34" charset="0"/>
              </a:rPr>
              <a:t>! DIESE FOLIE AUS FINALER PRÄSENTATION LÖSCHEN !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773238"/>
            <a:ext cx="8208000" cy="929621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 smtClean="0"/>
              <a:t>Diese Tabelle ist bearbeitbar und per Rechtsklick kopier- und </a:t>
            </a:r>
            <a:r>
              <a:rPr lang="de-DE" sz="1400" dirty="0" err="1" smtClean="0"/>
              <a:t>einfügbar</a:t>
            </a:r>
            <a:r>
              <a:rPr lang="de-DE" sz="1400" dirty="0" smtClean="0"/>
              <a:t>. </a:t>
            </a:r>
            <a:br>
              <a:rPr lang="de-DE" sz="1400" dirty="0" smtClean="0"/>
            </a:br>
            <a:r>
              <a:rPr lang="de-DE" sz="1400" dirty="0" smtClean="0"/>
              <a:t>Wenn sich dabei Farben/Formatierung ändern sollten, einfach </a:t>
            </a:r>
            <a:br>
              <a:rPr lang="de-DE" sz="1400" dirty="0" smtClean="0"/>
            </a:br>
            <a:r>
              <a:rPr lang="de-DE" sz="1400" dirty="0" smtClean="0"/>
              <a:t>auf das kleine </a:t>
            </a:r>
            <a:r>
              <a:rPr lang="de-DE" sz="1400" dirty="0" smtClean="0">
                <a:latin typeface="Frutiger LT Com 55 Roman" pitchFamily="34" charset="0"/>
              </a:rPr>
              <a:t>»</a:t>
            </a:r>
            <a:r>
              <a:rPr lang="de-DE" sz="1400" dirty="0" smtClean="0"/>
              <a:t>(Strg)</a:t>
            </a:r>
            <a:r>
              <a:rPr lang="de-DE" sz="1400" dirty="0" smtClean="0">
                <a:latin typeface="Frutiger LT Com 55 Roman" pitchFamily="34" charset="0"/>
              </a:rPr>
              <a:t>«</a:t>
            </a:r>
            <a:r>
              <a:rPr lang="de-DE" sz="1400" dirty="0" smtClean="0"/>
              <a:t>-Feld klicken und unter </a:t>
            </a:r>
            <a:r>
              <a:rPr lang="de-DE" sz="1400" dirty="0" smtClean="0">
                <a:latin typeface="Frutiger LT Com 55 Roman" pitchFamily="34" charset="0"/>
              </a:rPr>
              <a:t>»</a:t>
            </a:r>
            <a:r>
              <a:rPr lang="de-DE" sz="1400" dirty="0" err="1" smtClean="0"/>
              <a:t>Einfügeoptionen</a:t>
            </a:r>
            <a:r>
              <a:rPr lang="de-DE" sz="1400" dirty="0" smtClean="0">
                <a:latin typeface="Frutiger LT Com 55 Roman" pitchFamily="34" charset="0"/>
              </a:rPr>
              <a:t> &gt; </a:t>
            </a:r>
            <a:br>
              <a:rPr lang="de-DE" sz="1400" dirty="0" smtClean="0">
                <a:latin typeface="Frutiger LT Com 55 Roman" pitchFamily="34" charset="0"/>
              </a:rPr>
            </a:br>
            <a:r>
              <a:rPr lang="de-DE" sz="1400" dirty="0" smtClean="0"/>
              <a:t>Ursprüngliche Formatierung beibehalten</a:t>
            </a:r>
            <a:r>
              <a:rPr lang="de-DE" sz="1400" dirty="0" smtClean="0">
                <a:latin typeface="Frutiger LT Com 55 Roman" pitchFamily="34" charset="0"/>
              </a:rPr>
              <a:t>«</a:t>
            </a:r>
            <a:r>
              <a:rPr lang="de-DE" sz="1400" dirty="0" smtClean="0"/>
              <a:t> wählen.</a:t>
            </a:r>
            <a:endParaRPr lang="de-DE" sz="1400" dirty="0"/>
          </a:p>
        </p:txBody>
      </p:sp>
      <p:cxnSp>
        <p:nvCxnSpPr>
          <p:cNvPr id="10" name="Gerade Verbindung 9"/>
          <p:cNvCxnSpPr/>
          <p:nvPr/>
        </p:nvCxnSpPr>
        <p:spPr bwMode="auto">
          <a:xfrm>
            <a:off x="6444260" y="2492870"/>
            <a:ext cx="0" cy="7201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36720"/>
              </p:ext>
            </p:extLst>
          </p:nvPr>
        </p:nvGraphicFramePr>
        <p:xfrm>
          <a:off x="466725" y="2701435"/>
          <a:ext cx="6256805" cy="3314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145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T="10800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Tabelle</a:t>
                      </a:r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T="10800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R="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R="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Lorem</a:t>
                      </a:r>
                      <a:r>
                        <a:rPr lang="de-DE" sz="1400" b="1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ipsum</a:t>
                      </a:r>
                      <a:r>
                        <a:rPr lang="de-DE" sz="1400" b="1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dolor</a:t>
                      </a:r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Sit</a:t>
                      </a:r>
                      <a:r>
                        <a:rPr lang="de-DE" sz="1400" b="1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amet</a:t>
                      </a:r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consetetur</a:t>
                      </a:r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12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Magna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aliquyam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2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 dirty="0" smtClean="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13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Duo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dolores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789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 dirty="0" smtClean="0">
                          <a:solidFill>
                            <a:sysClr val="windowText" lastClr="000000"/>
                          </a:solidFill>
                        </a:rPr>
                        <a:t>Stet clita kasd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917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 dirty="0" smtClean="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Lorem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ipsum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dolor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42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 dirty="0" smtClean="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T="43200" marB="432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 dirty="0" smtClean="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marT="43200" marB="432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845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B="1980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Total:</a:t>
                      </a:r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B="19800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B="1980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2526</a:t>
                      </a:r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R="0" marB="1980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R="0" marB="19800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20" y="2051285"/>
            <a:ext cx="2521055" cy="64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Gerade Verbindung 11"/>
          <p:cNvCxnSpPr/>
          <p:nvPr/>
        </p:nvCxnSpPr>
        <p:spPr bwMode="auto">
          <a:xfrm>
            <a:off x="6445520" y="2494130"/>
            <a:ext cx="0" cy="7201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28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smtClean="0"/>
              <a:t>Diagramme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Technische Hinweise (nur für Office 2010)</a:t>
            </a:r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/>
          <a:p>
            <a:pPr marL="0" lvl="0" indent="0">
              <a:buClr>
                <a:srgbClr val="179C7D"/>
              </a:buClr>
              <a:buNone/>
            </a:pPr>
            <a:r>
              <a:rPr lang="de-DE" dirty="0">
                <a:solidFill>
                  <a:srgbClr val="000000"/>
                </a:solidFill>
              </a:rPr>
              <a:t>Im Gegensatz zu Office 2003 kann das Diagramm direkt bearbeitet werden, ohne zwischen Bearbeitungs- und Realmodus zu wechseln. Durch Rechtsklick auf das Diagramm:</a:t>
            </a:r>
          </a:p>
          <a:p>
            <a:pPr lvl="0">
              <a:buClr>
                <a:srgbClr val="179C7D"/>
              </a:buClr>
            </a:pPr>
            <a:r>
              <a:rPr lang="de-DE" dirty="0">
                <a:solidFill>
                  <a:srgbClr val="000000"/>
                </a:solidFill>
              </a:rPr>
              <a:t>»Daten bearbeiten«: Werte und Beschriftungen in Excel-Liste ändern</a:t>
            </a:r>
          </a:p>
          <a:p>
            <a:pPr lvl="0">
              <a:buClr>
                <a:srgbClr val="179C7D"/>
              </a:buClr>
            </a:pPr>
            <a:r>
              <a:rPr lang="de-DE" dirty="0">
                <a:solidFill>
                  <a:srgbClr val="000000"/>
                </a:solidFill>
              </a:rPr>
              <a:t>»Diagrammbereich formatieren«: Hintergrundfläche des Diagramms ändern</a:t>
            </a:r>
          </a:p>
          <a:p>
            <a:pPr marL="0" lvl="0" indent="0">
              <a:buClr>
                <a:srgbClr val="179C7D"/>
              </a:buClr>
              <a:buNone/>
            </a:pPr>
            <a:r>
              <a:rPr lang="de-DE" dirty="0" smtClean="0">
                <a:solidFill>
                  <a:srgbClr val="000000"/>
                </a:solidFill>
              </a:rPr>
              <a:t>Balken-/Linien-/Tortenflächen </a:t>
            </a:r>
            <a:r>
              <a:rPr lang="de-DE" dirty="0">
                <a:solidFill>
                  <a:srgbClr val="000000"/>
                </a:solidFill>
              </a:rPr>
              <a:t>direkt anklicken, dann Rechtsklick:</a:t>
            </a:r>
          </a:p>
          <a:p>
            <a:pPr lvl="0">
              <a:buClr>
                <a:srgbClr val="179C7D"/>
              </a:buClr>
            </a:pPr>
            <a:r>
              <a:rPr lang="de-DE" dirty="0">
                <a:solidFill>
                  <a:srgbClr val="000000"/>
                </a:solidFill>
              </a:rPr>
              <a:t>»Datenbeschriftung formatieren«: Eigenschaften der Beschriftung ändern</a:t>
            </a:r>
          </a:p>
          <a:p>
            <a:pPr lvl="0">
              <a:buClr>
                <a:srgbClr val="179C7D"/>
              </a:buClr>
            </a:pPr>
            <a:r>
              <a:rPr lang="de-DE" dirty="0">
                <a:solidFill>
                  <a:srgbClr val="000000"/>
                </a:solidFill>
              </a:rPr>
              <a:t>»Datenreihen formatieren«: Eigenschaften der Flächen ändern </a:t>
            </a:r>
            <a:r>
              <a:rPr lang="de-DE" dirty="0" smtClean="0">
                <a:solidFill>
                  <a:srgbClr val="000000"/>
                </a:solidFill>
              </a:rPr>
              <a:t/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(</a:t>
            </a:r>
            <a:r>
              <a:rPr lang="de-DE" dirty="0">
                <a:solidFill>
                  <a:srgbClr val="000000"/>
                </a:solidFill>
              </a:rPr>
              <a:t>u</a:t>
            </a:r>
            <a:r>
              <a:rPr lang="de-DE" dirty="0" smtClean="0">
                <a:solidFill>
                  <a:srgbClr val="000000"/>
                </a:solidFill>
              </a:rPr>
              <a:t>. a</a:t>
            </a:r>
            <a:r>
              <a:rPr lang="de-DE" dirty="0">
                <a:solidFill>
                  <a:srgbClr val="000000"/>
                </a:solidFill>
              </a:rPr>
              <a:t>. kann man hier unter »Reihenoptionen« auch die Balkenbreite durch Erhöhung oder Reduktion der Abstandsbreite verändern) 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60375" y="1143000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LT Com 55 Roman" pitchFamily="34" charset="0"/>
                <a:cs typeface="Arial" pitchFamily="34" charset="0"/>
              </a:rPr>
              <a:t>! DIESE FOLIE AUS FINALER PRÄSENTATION LÖSCHEN !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10_120131_ppt_Master_Ins_de_4zu3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2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72000" tIns="54000" rIns="72000" bIns="54000">
        <a:spAutoFit/>
      </a:bodyPr>
      <a:lstStyle>
        <a:defPPr marL="215900" indent="-215900">
          <a:spcAft>
            <a:spcPts val="563"/>
          </a:spcAft>
          <a:buClr>
            <a:schemeClr val="tx2"/>
          </a:buClr>
          <a:defRPr sz="1400" dirty="0"/>
        </a:defPPr>
      </a:lstStyle>
    </a:spDef>
    <a:lnDef>
      <a:spPr bwMode="auto">
        <a:noFill/>
        <a:ln w="9525" cap="flat" cmpd="sng" algn="ctr">
          <a:solidFill>
            <a:srgbClr val="179C7D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raunhofer Farbpalette">
    <a:dk1>
      <a:srgbClr val="000000"/>
    </a:dk1>
    <a:lt1>
      <a:srgbClr val="FFFFFF"/>
    </a:lt1>
    <a:dk2>
      <a:srgbClr val="179C7D"/>
    </a:dk2>
    <a:lt2>
      <a:srgbClr val="A8AFAF"/>
    </a:lt2>
    <a:accent1>
      <a:srgbClr val="EB6A0A"/>
    </a:accent1>
    <a:accent2>
      <a:srgbClr val="006E92"/>
    </a:accent2>
    <a:accent3>
      <a:srgbClr val="25BAE2"/>
    </a:accent3>
    <a:accent4>
      <a:srgbClr val="B1C800"/>
    </a:accent4>
    <a:accent5>
      <a:srgbClr val="FEEFD6"/>
    </a:accent5>
    <a:accent6>
      <a:srgbClr val="E1E3E3"/>
    </a:accent6>
    <a:hlink>
      <a:srgbClr val="25BAE2"/>
    </a:hlink>
    <a:folHlink>
      <a:srgbClr val="B1C800"/>
    </a:folHlink>
  </a:clrScheme>
  <a:fontScheme name="Bullets">
    <a:majorFont>
      <a:latin typeface="Frutiger LT Com 45 Light"/>
      <a:ea typeface=""/>
      <a:cs typeface=""/>
    </a:majorFont>
    <a:minorFont>
      <a:latin typeface="Frutiger LT Com 55 Roman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Fraunhofer Farbpalette">
    <a:dk1>
      <a:srgbClr val="000000"/>
    </a:dk1>
    <a:lt1>
      <a:srgbClr val="FFFFFF"/>
    </a:lt1>
    <a:dk2>
      <a:srgbClr val="179C7D"/>
    </a:dk2>
    <a:lt2>
      <a:srgbClr val="A8AFAF"/>
    </a:lt2>
    <a:accent1>
      <a:srgbClr val="EB6A0A"/>
    </a:accent1>
    <a:accent2>
      <a:srgbClr val="006E92"/>
    </a:accent2>
    <a:accent3>
      <a:srgbClr val="25BAE2"/>
    </a:accent3>
    <a:accent4>
      <a:srgbClr val="B1C800"/>
    </a:accent4>
    <a:accent5>
      <a:srgbClr val="FEEFD6"/>
    </a:accent5>
    <a:accent6>
      <a:srgbClr val="E1E3E3"/>
    </a:accent6>
    <a:hlink>
      <a:srgbClr val="25BAE2"/>
    </a:hlink>
    <a:folHlink>
      <a:srgbClr val="B1C800"/>
    </a:folHlink>
  </a:clrScheme>
  <a:fontScheme name="Bullets">
    <a:majorFont>
      <a:latin typeface="Frutiger LT Com 45 Light"/>
      <a:ea typeface=""/>
      <a:cs typeface=""/>
    </a:majorFont>
    <a:minorFont>
      <a:latin typeface="Frutiger LT Com 55 Roman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Fraunhofer Farbpalette">
    <a:dk1>
      <a:srgbClr val="000000"/>
    </a:dk1>
    <a:lt1>
      <a:srgbClr val="FFFFFF"/>
    </a:lt1>
    <a:dk2>
      <a:srgbClr val="179C7D"/>
    </a:dk2>
    <a:lt2>
      <a:srgbClr val="A8AFAF"/>
    </a:lt2>
    <a:accent1>
      <a:srgbClr val="EB6A0A"/>
    </a:accent1>
    <a:accent2>
      <a:srgbClr val="006E92"/>
    </a:accent2>
    <a:accent3>
      <a:srgbClr val="25BAE2"/>
    </a:accent3>
    <a:accent4>
      <a:srgbClr val="B1C800"/>
    </a:accent4>
    <a:accent5>
      <a:srgbClr val="FEEFD6"/>
    </a:accent5>
    <a:accent6>
      <a:srgbClr val="E1E3E3"/>
    </a:accent6>
    <a:hlink>
      <a:srgbClr val="25BAE2"/>
    </a:hlink>
    <a:folHlink>
      <a:srgbClr val="B1C800"/>
    </a:folHlink>
  </a:clrScheme>
  <a:fontScheme name="Bullets">
    <a:majorFont>
      <a:latin typeface="Frutiger LT Com 45 Light"/>
      <a:ea typeface=""/>
      <a:cs typeface=""/>
    </a:majorFont>
    <a:minorFont>
      <a:latin typeface="Frutiger LT Com 55 Roman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Fraunhofer Farbpalette">
    <a:dk1>
      <a:srgbClr val="000000"/>
    </a:dk1>
    <a:lt1>
      <a:srgbClr val="FFFFFF"/>
    </a:lt1>
    <a:dk2>
      <a:srgbClr val="179C7D"/>
    </a:dk2>
    <a:lt2>
      <a:srgbClr val="A8AFAF"/>
    </a:lt2>
    <a:accent1>
      <a:srgbClr val="EB6A0A"/>
    </a:accent1>
    <a:accent2>
      <a:srgbClr val="006E92"/>
    </a:accent2>
    <a:accent3>
      <a:srgbClr val="25BAE2"/>
    </a:accent3>
    <a:accent4>
      <a:srgbClr val="B1C800"/>
    </a:accent4>
    <a:accent5>
      <a:srgbClr val="FEEFD6"/>
    </a:accent5>
    <a:accent6>
      <a:srgbClr val="E1E3E3"/>
    </a:accent6>
    <a:hlink>
      <a:srgbClr val="25BAE2"/>
    </a:hlink>
    <a:folHlink>
      <a:srgbClr val="B1C800"/>
    </a:folHlink>
  </a:clrScheme>
  <a:fontScheme name="Bullets">
    <a:majorFont>
      <a:latin typeface="Frutiger LT Com 45 Light"/>
      <a:ea typeface=""/>
      <a:cs typeface=""/>
    </a:majorFont>
    <a:minorFont>
      <a:latin typeface="Frutiger LT Com 55 Roman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Fraunhofer Farbpalette">
    <a:dk1>
      <a:srgbClr val="000000"/>
    </a:dk1>
    <a:lt1>
      <a:srgbClr val="FFFFFF"/>
    </a:lt1>
    <a:dk2>
      <a:srgbClr val="179C7D"/>
    </a:dk2>
    <a:lt2>
      <a:srgbClr val="A8AFAF"/>
    </a:lt2>
    <a:accent1>
      <a:srgbClr val="EB6A0A"/>
    </a:accent1>
    <a:accent2>
      <a:srgbClr val="006E92"/>
    </a:accent2>
    <a:accent3>
      <a:srgbClr val="25BAE2"/>
    </a:accent3>
    <a:accent4>
      <a:srgbClr val="B1C800"/>
    </a:accent4>
    <a:accent5>
      <a:srgbClr val="FEEFD6"/>
    </a:accent5>
    <a:accent6>
      <a:srgbClr val="E1E3E3"/>
    </a:accent6>
    <a:hlink>
      <a:srgbClr val="25BAE2"/>
    </a:hlink>
    <a:folHlink>
      <a:srgbClr val="B1C800"/>
    </a:folHlink>
  </a:clrScheme>
  <a:fontScheme name="Bullets">
    <a:majorFont>
      <a:latin typeface="Frutiger LT Com 45 Light"/>
      <a:ea typeface=""/>
      <a:cs typeface=""/>
    </a:majorFont>
    <a:minorFont>
      <a:latin typeface="Frutiger LT Com 55 Roman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Fraunhofer Farbpalette">
    <a:dk1>
      <a:srgbClr val="000000"/>
    </a:dk1>
    <a:lt1>
      <a:srgbClr val="FFFFFF"/>
    </a:lt1>
    <a:dk2>
      <a:srgbClr val="179C7D"/>
    </a:dk2>
    <a:lt2>
      <a:srgbClr val="A8AFAF"/>
    </a:lt2>
    <a:accent1>
      <a:srgbClr val="EB6A0A"/>
    </a:accent1>
    <a:accent2>
      <a:srgbClr val="006E92"/>
    </a:accent2>
    <a:accent3>
      <a:srgbClr val="25BAE2"/>
    </a:accent3>
    <a:accent4>
      <a:srgbClr val="B1C800"/>
    </a:accent4>
    <a:accent5>
      <a:srgbClr val="FEEFD6"/>
    </a:accent5>
    <a:accent6>
      <a:srgbClr val="E1E3E3"/>
    </a:accent6>
    <a:hlink>
      <a:srgbClr val="25BAE2"/>
    </a:hlink>
    <a:folHlink>
      <a:srgbClr val="B1C800"/>
    </a:folHlink>
  </a:clrScheme>
  <a:fontScheme name="Bullets">
    <a:majorFont>
      <a:latin typeface="Frutiger LT Com 45 Light"/>
      <a:ea typeface=""/>
      <a:cs typeface=""/>
    </a:majorFont>
    <a:minorFont>
      <a:latin typeface="Frutiger LT Com 55 Roman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P10_120131_ppt_Master_Ins_de_4zu3</Template>
  <TotalTime>0</TotalTime>
  <Words>458</Words>
  <Application>Microsoft Office PowerPoint</Application>
  <PresentationFormat>Bildschirmpräsentation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Frutiger LT Com 45 Light</vt:lpstr>
      <vt:lpstr>Frutiger LT Com 55 Roman</vt:lpstr>
      <vt:lpstr>Wingdings</vt:lpstr>
      <vt:lpstr>P10_120131_ppt_Master_Ins_de_4zu3</vt:lpstr>
      <vt:lpstr>THEMA</vt:lpstr>
      <vt:lpstr>Graphische Elemente Kästen, Pfeile, Verbindungen und Linien (Auswahl)</vt:lpstr>
      <vt:lpstr>Diagramme/Tabellen Hinweise zur Gestaltung/zum Umgang</vt:lpstr>
      <vt:lpstr>Diagramme/Tabellen Hinweise zur Gestaltung/zum Umgang</vt:lpstr>
      <vt:lpstr>Diagramme/Tabellen Balkendiagramm</vt:lpstr>
      <vt:lpstr>Diagramme/Tabellen Balkendiagramm</vt:lpstr>
      <vt:lpstr>Diagramme/Tabellen Liniendiagramm, Tortendiagramm</vt:lpstr>
      <vt:lpstr>Diagramme/Tabellen Tabellen</vt:lpstr>
      <vt:lpstr>Diagramme Technische Hinweise (nur für Office 2010)</vt:lpstr>
      <vt:lpstr>Tabellen Technische Hinweise (nur für Office 2010)</vt:lpstr>
      <vt:lpstr>Farben – allgemeine Farbpalette</vt:lpstr>
    </vt:vector>
  </TitlesOfParts>
  <Company>FHG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wrt</dc:creator>
  <cp:lastModifiedBy>Golda, Thomas</cp:lastModifiedBy>
  <cp:revision>8</cp:revision>
  <cp:lastPrinted>2011-04-27T07:57:31Z</cp:lastPrinted>
  <dcterms:created xsi:type="dcterms:W3CDTF">2013-05-07T08:46:19Z</dcterms:created>
  <dcterms:modified xsi:type="dcterms:W3CDTF">2018-05-15T12:24:57Z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SlideLayoutGallery" visible="true"/>
      </mso:documentControls>
    </mso:qat>
  </mso:ribbon>
</mso:customUI>
</file>