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0" r:id="rId1"/>
  </p:sldMasterIdLst>
  <p:notesMasterIdLst>
    <p:notesMasterId r:id="rId125"/>
  </p:notesMasterIdLst>
  <p:handoutMasterIdLst>
    <p:handoutMasterId r:id="rId126"/>
  </p:handoutMasterIdLst>
  <p:sldIdLst>
    <p:sldId id="256" r:id="rId2"/>
    <p:sldId id="295" r:id="rId3"/>
    <p:sldId id="296" r:id="rId4"/>
    <p:sldId id="257" r:id="rId5"/>
    <p:sldId id="298" r:id="rId6"/>
    <p:sldId id="270" r:id="rId7"/>
    <p:sldId id="375" r:id="rId8"/>
    <p:sldId id="426" r:id="rId9"/>
    <p:sldId id="297" r:id="rId10"/>
    <p:sldId id="345" r:id="rId11"/>
    <p:sldId id="347" r:id="rId12"/>
    <p:sldId id="355" r:id="rId13"/>
    <p:sldId id="356" r:id="rId14"/>
    <p:sldId id="342" r:id="rId15"/>
    <p:sldId id="299" r:id="rId16"/>
    <p:sldId id="348" r:id="rId17"/>
    <p:sldId id="262" r:id="rId18"/>
    <p:sldId id="349" r:id="rId19"/>
    <p:sldId id="341" r:id="rId20"/>
    <p:sldId id="365" r:id="rId21"/>
    <p:sldId id="265" r:id="rId22"/>
    <p:sldId id="266" r:id="rId23"/>
    <p:sldId id="267" r:id="rId24"/>
    <p:sldId id="268" r:id="rId25"/>
    <p:sldId id="337" r:id="rId26"/>
    <p:sldId id="320" r:id="rId27"/>
    <p:sldId id="377" r:id="rId28"/>
    <p:sldId id="378" r:id="rId29"/>
    <p:sldId id="350" r:id="rId30"/>
    <p:sldId id="339" r:id="rId31"/>
    <p:sldId id="352" r:id="rId32"/>
    <p:sldId id="338" r:id="rId33"/>
    <p:sldId id="319" r:id="rId34"/>
    <p:sldId id="269" r:id="rId35"/>
    <p:sldId id="302" r:id="rId36"/>
    <p:sldId id="303" r:id="rId37"/>
    <p:sldId id="304" r:id="rId38"/>
    <p:sldId id="277" r:id="rId39"/>
    <p:sldId id="354" r:id="rId40"/>
    <p:sldId id="353" r:id="rId41"/>
    <p:sldId id="278" r:id="rId42"/>
    <p:sldId id="279" r:id="rId43"/>
    <p:sldId id="280" r:id="rId44"/>
    <p:sldId id="281" r:id="rId45"/>
    <p:sldId id="308" r:id="rId46"/>
    <p:sldId id="282" r:id="rId47"/>
    <p:sldId id="306" r:id="rId48"/>
    <p:sldId id="366" r:id="rId49"/>
    <p:sldId id="310" r:id="rId50"/>
    <p:sldId id="311" r:id="rId51"/>
    <p:sldId id="389" r:id="rId52"/>
    <p:sldId id="312" r:id="rId53"/>
    <p:sldId id="323" r:id="rId54"/>
    <p:sldId id="367" r:id="rId55"/>
    <p:sldId id="358" r:id="rId56"/>
    <p:sldId id="313" r:id="rId57"/>
    <p:sldId id="369" r:id="rId58"/>
    <p:sldId id="370" r:id="rId59"/>
    <p:sldId id="368" r:id="rId60"/>
    <p:sldId id="359" r:id="rId61"/>
    <p:sldId id="371" r:id="rId62"/>
    <p:sldId id="372" r:id="rId63"/>
    <p:sldId id="425" r:id="rId64"/>
    <p:sldId id="390" r:id="rId65"/>
    <p:sldId id="314" r:id="rId66"/>
    <p:sldId id="360" r:id="rId67"/>
    <p:sldId id="362" r:id="rId68"/>
    <p:sldId id="363" r:id="rId69"/>
    <p:sldId id="376" r:id="rId70"/>
    <p:sldId id="364" r:id="rId71"/>
    <p:sldId id="373" r:id="rId72"/>
    <p:sldId id="374" r:id="rId73"/>
    <p:sldId id="391" r:id="rId74"/>
    <p:sldId id="316" r:id="rId75"/>
    <p:sldId id="380" r:id="rId76"/>
    <p:sldId id="381" r:id="rId77"/>
    <p:sldId id="379" r:id="rId78"/>
    <p:sldId id="385" r:id="rId79"/>
    <p:sldId id="384" r:id="rId80"/>
    <p:sldId id="386" r:id="rId81"/>
    <p:sldId id="387" r:id="rId82"/>
    <p:sldId id="388" r:id="rId83"/>
    <p:sldId id="413" r:id="rId84"/>
    <p:sldId id="422" r:id="rId85"/>
    <p:sldId id="382" r:id="rId86"/>
    <p:sldId id="395" r:id="rId87"/>
    <p:sldId id="414" r:id="rId88"/>
    <p:sldId id="419" r:id="rId89"/>
    <p:sldId id="392" r:id="rId90"/>
    <p:sldId id="317" r:id="rId91"/>
    <p:sldId id="393" r:id="rId92"/>
    <p:sldId id="394" r:id="rId93"/>
    <p:sldId id="415" r:id="rId94"/>
    <p:sldId id="420" r:id="rId95"/>
    <p:sldId id="318" r:id="rId96"/>
    <p:sldId id="416" r:id="rId97"/>
    <p:sldId id="417" r:id="rId98"/>
    <p:sldId id="396" r:id="rId99"/>
    <p:sldId id="421" r:id="rId100"/>
    <p:sldId id="405" r:id="rId101"/>
    <p:sldId id="325" r:id="rId102"/>
    <p:sldId id="423" r:id="rId103"/>
    <p:sldId id="424" r:id="rId104"/>
    <p:sldId id="326" r:id="rId105"/>
    <p:sldId id="408" r:id="rId106"/>
    <p:sldId id="409" r:id="rId107"/>
    <p:sldId id="410" r:id="rId108"/>
    <p:sldId id="411" r:id="rId109"/>
    <p:sldId id="412" r:id="rId110"/>
    <p:sldId id="397" r:id="rId111"/>
    <p:sldId id="336" r:id="rId112"/>
    <p:sldId id="324" r:id="rId113"/>
    <p:sldId id="329" r:id="rId114"/>
    <p:sldId id="401" r:id="rId115"/>
    <p:sldId id="404" r:id="rId116"/>
    <p:sldId id="400" r:id="rId117"/>
    <p:sldId id="402" r:id="rId118"/>
    <p:sldId id="403" r:id="rId119"/>
    <p:sldId id="330" r:id="rId120"/>
    <p:sldId id="331" r:id="rId121"/>
    <p:sldId id="332" r:id="rId122"/>
    <p:sldId id="333" r:id="rId123"/>
    <p:sldId id="334" r:id="rId124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>
        <p:scale>
          <a:sx n="77" d="100"/>
          <a:sy n="77" d="100"/>
        </p:scale>
        <p:origin x="-43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802" y="-90"/>
      </p:cViewPr>
      <p:guideLst>
        <p:guide orient="horz" pos="3168"/>
        <p:guide pos="24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68EDA-F8C6-44E3-930E-3FEA8FAFB67E}" type="datetimeFigureOut">
              <a:rPr lang="en-US" smtClean="0"/>
              <a:t>17-Feb-20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1AB1D-CEE7-443D-9E1B-26A0890C3E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10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CAD2C-8B99-45DC-98DC-0BEB43C75A54}" type="datetimeFigureOut">
              <a:rPr lang="en-US" smtClean="0"/>
              <a:t>17-Feb-20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2A606-7BC4-4AB6-AD90-ACA53C6D61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91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2A606-7BC4-4AB6-AD90-ACA53C6D61E2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 hasCustomPrompt="1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4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ctr"/>
            <a:r>
              <a:rPr lang="en-US" sz="4400" b="0" strike="noStrike" spc="-1" dirty="0" err="1" smtClean="0">
                <a:latin typeface="Arial"/>
              </a:rPr>
              <a:t>fdfd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iming>
    <p:tnLst>
      <p:par>
        <p:cTn id="1" dur="indefinite" restart="never" nodeType="tmRoot"/>
      </p:par>
    </p:tnLst>
  </p:timing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://34.73.147.9/" TargetMode="External"/><Relationship Id="rId2" Type="http://schemas.openxmlformats.org/officeDocument/2006/relationships/hyperlink" Target="https://github.com/pedro00dk/willow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.cin.ufpe.b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star.cin.ufpe.br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u3ytuls" TargetMode="External"/><Relationship Id="rId2" Type="http://schemas.openxmlformats.org/officeDocument/2006/relationships/hyperlink" Target="https://tinyurl.com/wl68cvx" TargetMode="Externa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hyperlink" Target="https://icst2021.icmc.usp.br/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ist.gov/director/planning/upload/report02-3.pdf" TargetMode="Externa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personal.utdallas.edu/~ewong/SE6367/03-Lecture/29-A-Combinatorial-Testing-by-Kuhn.pdf" TargetMode="Externa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personal.utdallas.edu/~ewong/SE6367/03-Lecture/29-A-Combinatorial-Testing-by-Kuhn.pdf" TargetMode="Externa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personal.utdallas.edu/~ewong/SE6367/03-Lecture/29-A-Combinatorial-Testing-by-Kuhn.pdf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personal.utdallas.edu/~ewong/SE6367/03-Lecture/29-A-Combinatorial-Testing-by-Kuhn.pdf" TargetMode="Externa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personal.utdallas.edu/~ewong/SE6367/03-Lecture/29-A-Combinatorial-Testing-by-Kuhn.pdf" TargetMode="Externa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personal.utdallas.edu/~ewong/SE6367/03-Lecture/29-A-Combinatorial-Testing-by-Kuhn.pdf" TargetMode="Externa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Software Testing:</a:t>
            </a:r>
            <a:r>
              <a:t/>
            </a:r>
            <a:br/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From Practice to Research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1523880" y="425880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Marcelo d'Amorim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3733200" y="6316560"/>
            <a:ext cx="510948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Rio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Cuarto,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Argentina, February 2020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243" name="Picture 2"/>
          <p:cNvPicPr/>
          <p:nvPr/>
        </p:nvPicPr>
        <p:blipFill>
          <a:blip r:embed="rId2"/>
          <a:stretch/>
        </p:blipFill>
        <p:spPr>
          <a:xfrm>
            <a:off x="-71640" y="5724720"/>
            <a:ext cx="2239920" cy="1183320"/>
          </a:xfrm>
          <a:prstGeom prst="rect">
            <a:avLst/>
          </a:prstGeom>
          <a:ln>
            <a:noFill/>
          </a:ln>
        </p:spPr>
      </p:pic>
      <p:sp>
        <p:nvSpPr>
          <p:cNvPr id="244" name="CustomShape 4"/>
          <p:cNvSpPr/>
          <p:nvPr/>
        </p:nvSpPr>
        <p:spPr>
          <a:xfrm>
            <a:off x="8991600" y="6273702"/>
            <a:ext cx="2366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u="sng" strike="noStrike" spc="-1" dirty="0">
                <a:solidFill>
                  <a:srgbClr val="0563C1"/>
                </a:solidFill>
                <a:uFillTx/>
                <a:latin typeface="Calibri"/>
              </a:rPr>
              <a:t>https://</a:t>
            </a:r>
            <a:r>
              <a:rPr lang="en-US" sz="2400" b="0" u="sng" strike="noStrike" spc="-1" dirty="0" smtClean="0">
                <a:solidFill>
                  <a:srgbClr val="0563C1"/>
                </a:solidFill>
                <a:uFillTx/>
                <a:latin typeface="Calibri"/>
              </a:rPr>
              <a:t>star.cin.ufpe.br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1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52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4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6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7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61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2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3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4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" name="CustomShape 5"/>
          <p:cNvSpPr/>
          <p:nvPr/>
        </p:nvSpPr>
        <p:spPr>
          <a:xfrm>
            <a:off x="1502918" y="1690200"/>
            <a:ext cx="4204440" cy="691200"/>
          </a:xfrm>
          <a:prstGeom prst="wedgeRectCallout">
            <a:avLst>
              <a:gd name="adj1" fmla="val -47121"/>
              <a:gd name="adj2" fmla="val 103608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Developer introduces a bug in the program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4747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Recent Research Projects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28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Detection of plugin conflicts in CMS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0806608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 smtClean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 smtClean="0">
              <a:latin typeface="+mj-lt"/>
            </a:endParaRPr>
          </a:p>
          <a:p>
            <a:endParaRPr lang="pt-BR" dirty="0" smtClean="0"/>
          </a:p>
          <a:p>
            <a:endParaRPr lang="en-US" dirty="0" smtClean="0"/>
          </a:p>
        </p:txBody>
      </p:sp>
      <p:sp>
        <p:nvSpPr>
          <p:cNvPr id="4" name="Retângulo 3"/>
          <p:cNvSpPr/>
          <p:nvPr/>
        </p:nvSpPr>
        <p:spPr>
          <a:xfrm>
            <a:off x="547934" y="1143000"/>
            <a:ext cx="6407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[Information and Software Technology, Feb. 2020]</a:t>
            </a:r>
          </a:p>
        </p:txBody>
      </p:sp>
    </p:spTree>
    <p:extLst>
      <p:ext uri="{BB962C8B-B14F-4D97-AF65-F5344CB8AC3E}">
        <p14:creationId xmlns:p14="http://schemas.microsoft.com/office/powerpoint/2010/main" val="262606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reproduce</a:t>
            </a:r>
            <a:r>
              <a:rPr lang="pt-BR" dirty="0"/>
              <a:t> </a:t>
            </a:r>
            <a:r>
              <a:rPr lang="pt-BR" dirty="0" err="1"/>
              <a:t>StackOverflow</a:t>
            </a:r>
            <a:r>
              <a:rPr lang="pt-BR" dirty="0"/>
              <a:t> posts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0806608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endParaRPr lang="pt-BR" dirty="0" smtClean="0"/>
          </a:p>
          <a:p>
            <a:endParaRPr lang="en-US" dirty="0" smtClean="0"/>
          </a:p>
        </p:txBody>
      </p:sp>
      <p:sp>
        <p:nvSpPr>
          <p:cNvPr id="4" name="Retângulo 3"/>
          <p:cNvSpPr/>
          <p:nvPr/>
        </p:nvSpPr>
        <p:spPr>
          <a:xfrm>
            <a:off x="547934" y="1143000"/>
            <a:ext cx="70513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[IEEE </a:t>
            </a:r>
            <a:r>
              <a:rPr lang="pt-BR" sz="2400" dirty="0" err="1" smtClean="0"/>
              <a:t>Transactions</a:t>
            </a:r>
            <a:r>
              <a:rPr lang="pt-BR" sz="2400" dirty="0" smtClean="0"/>
              <a:t> </a:t>
            </a:r>
            <a:r>
              <a:rPr lang="pt-BR" sz="2400" dirty="0" err="1" smtClean="0"/>
              <a:t>on</a:t>
            </a:r>
            <a:r>
              <a:rPr lang="pt-BR" sz="2400" dirty="0" smtClean="0"/>
              <a:t> Software </a:t>
            </a:r>
            <a:r>
              <a:rPr lang="pt-BR" sz="2400" dirty="0" err="1" smtClean="0"/>
              <a:t>Engineering</a:t>
            </a:r>
            <a:r>
              <a:rPr lang="pt-BR" sz="2400" dirty="0" smtClean="0"/>
              <a:t>, </a:t>
            </a:r>
            <a:r>
              <a:rPr lang="pt-BR" sz="2400" dirty="0"/>
              <a:t>Dec. 2019]</a:t>
            </a:r>
            <a:endParaRPr lang="en-US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7292"/>
            <a:ext cx="10058400" cy="462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8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reproduce</a:t>
            </a:r>
            <a:r>
              <a:rPr lang="pt-BR" dirty="0"/>
              <a:t> </a:t>
            </a:r>
            <a:r>
              <a:rPr lang="pt-BR" dirty="0" err="1"/>
              <a:t>StackOverflow</a:t>
            </a:r>
            <a:r>
              <a:rPr lang="pt-BR" dirty="0"/>
              <a:t> posts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0806608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endParaRPr lang="pt-BR" dirty="0" smtClean="0"/>
          </a:p>
          <a:p>
            <a:endParaRPr lang="en-US" dirty="0" smtClean="0"/>
          </a:p>
        </p:txBody>
      </p:sp>
      <p:sp>
        <p:nvSpPr>
          <p:cNvPr id="4" name="Retângulo 3"/>
          <p:cNvSpPr/>
          <p:nvPr/>
        </p:nvSpPr>
        <p:spPr>
          <a:xfrm>
            <a:off x="547934" y="1143000"/>
            <a:ext cx="70513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[IEEE </a:t>
            </a:r>
            <a:r>
              <a:rPr lang="pt-BR" sz="2400" dirty="0" err="1" smtClean="0"/>
              <a:t>Transactions</a:t>
            </a:r>
            <a:r>
              <a:rPr lang="pt-BR" sz="2400" dirty="0" smtClean="0"/>
              <a:t> </a:t>
            </a:r>
            <a:r>
              <a:rPr lang="pt-BR" sz="2400" dirty="0" err="1" smtClean="0"/>
              <a:t>on</a:t>
            </a:r>
            <a:r>
              <a:rPr lang="pt-BR" sz="2400" dirty="0" smtClean="0"/>
              <a:t> Software </a:t>
            </a:r>
            <a:r>
              <a:rPr lang="pt-BR" sz="2400" dirty="0" err="1" smtClean="0"/>
              <a:t>Engineering</a:t>
            </a:r>
            <a:r>
              <a:rPr lang="pt-BR" sz="2400" dirty="0" smtClean="0"/>
              <a:t>, </a:t>
            </a:r>
            <a:r>
              <a:rPr lang="pt-BR" sz="2400" dirty="0"/>
              <a:t>Dec. 2019]</a:t>
            </a:r>
            <a:endParaRPr lang="en-US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7292"/>
            <a:ext cx="10058400" cy="462791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42316"/>
            <a:ext cx="10058400" cy="458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2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Visual </a:t>
            </a:r>
            <a:r>
              <a:rPr lang="pt-BR" dirty="0" err="1"/>
              <a:t>Sketching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1809312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+mj-lt"/>
              </a:rPr>
              <a:t>..</a:t>
            </a:r>
            <a:endParaRPr lang="en-US" sz="2400" dirty="0">
              <a:latin typeface="+mj-lt"/>
            </a:endParaRPr>
          </a:p>
          <a:p>
            <a:endParaRPr lang="pt-BR" dirty="0"/>
          </a:p>
          <a:p>
            <a:endParaRPr lang="en-US" dirty="0" smtClean="0"/>
          </a:p>
        </p:txBody>
      </p:sp>
      <p:sp>
        <p:nvSpPr>
          <p:cNvPr id="4" name="Retângulo 3"/>
          <p:cNvSpPr/>
          <p:nvPr/>
        </p:nvSpPr>
        <p:spPr>
          <a:xfrm>
            <a:off x="547934" y="1143000"/>
            <a:ext cx="2284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[</a:t>
            </a:r>
            <a:r>
              <a:rPr lang="pt-BR" sz="2400" dirty="0"/>
              <a:t>ICSE-NIER 2020</a:t>
            </a:r>
            <a:r>
              <a:rPr lang="pt-BR" sz="2400" dirty="0" smtClean="0"/>
              <a:t>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527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/>
              <a:t>Test diversity to find bugs in JavaScript engines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1809312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endParaRPr lang="pt-BR" dirty="0"/>
          </a:p>
          <a:p>
            <a:endParaRPr lang="en-US" dirty="0" smtClean="0"/>
          </a:p>
        </p:txBody>
      </p:sp>
      <p:sp>
        <p:nvSpPr>
          <p:cNvPr id="4" name="Retângulo 3"/>
          <p:cNvSpPr/>
          <p:nvPr/>
        </p:nvSpPr>
        <p:spPr>
          <a:xfrm>
            <a:off x="547934" y="1143000"/>
            <a:ext cx="2027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[</a:t>
            </a:r>
            <a:r>
              <a:rPr lang="pt-BR" sz="2400" dirty="0" err="1" smtClean="0"/>
              <a:t>under</a:t>
            </a:r>
            <a:r>
              <a:rPr lang="pt-BR" sz="2400" dirty="0" smtClean="0"/>
              <a:t> </a:t>
            </a:r>
            <a:r>
              <a:rPr lang="pt-BR" sz="2400" dirty="0" err="1" smtClean="0"/>
              <a:t>review</a:t>
            </a:r>
            <a:r>
              <a:rPr lang="pt-BR" sz="2400" dirty="0" smtClean="0"/>
              <a:t>]</a:t>
            </a:r>
            <a:endParaRPr lang="en-US" sz="2400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775792" y="2168624"/>
            <a:ext cx="11809312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kern="0" smtClean="0">
                <a:solidFill>
                  <a:sysClr val="windowText" lastClr="000000"/>
                </a:solidFill>
                <a:latin typeface="+mj-lt"/>
              </a:rPr>
              <a:t>..</a:t>
            </a:r>
            <a:endParaRPr lang="en-US" sz="2400" kern="0" smtClean="0">
              <a:solidFill>
                <a:sysClr val="windowText" lastClr="000000"/>
              </a:solidFill>
              <a:latin typeface="+mj-lt"/>
            </a:endParaRPr>
          </a:p>
          <a:p>
            <a:endParaRPr lang="pt-BR" kern="0" smtClean="0">
              <a:solidFill>
                <a:sysClr val="windowText" lastClr="000000"/>
              </a:solidFill>
            </a:endParaRPr>
          </a:p>
          <a:p>
            <a:endParaRPr lang="en-US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49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 smtClean="0"/>
              <a:t>Detecting Flaky Tests with Machine Learning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1809312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endParaRPr lang="pt-BR" dirty="0"/>
          </a:p>
          <a:p>
            <a:endParaRPr lang="en-US" dirty="0" smtClean="0"/>
          </a:p>
        </p:txBody>
      </p:sp>
      <p:sp>
        <p:nvSpPr>
          <p:cNvPr id="4" name="Retângulo 3"/>
          <p:cNvSpPr/>
          <p:nvPr/>
        </p:nvSpPr>
        <p:spPr>
          <a:xfrm>
            <a:off x="547934" y="1143000"/>
            <a:ext cx="2027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[</a:t>
            </a:r>
            <a:r>
              <a:rPr lang="pt-BR" sz="2400" dirty="0" err="1" smtClean="0"/>
              <a:t>under</a:t>
            </a:r>
            <a:r>
              <a:rPr lang="pt-BR" sz="2400" dirty="0" smtClean="0"/>
              <a:t> </a:t>
            </a:r>
            <a:r>
              <a:rPr lang="pt-BR" sz="2400" dirty="0" err="1" smtClean="0"/>
              <a:t>review</a:t>
            </a:r>
            <a:r>
              <a:rPr lang="pt-BR" sz="2400" dirty="0" smtClean="0"/>
              <a:t>]</a:t>
            </a:r>
            <a:endParaRPr lang="en-US" sz="2400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775792" y="2168624"/>
            <a:ext cx="11809312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kern="0" smtClean="0">
                <a:solidFill>
                  <a:sysClr val="windowText" lastClr="000000"/>
                </a:solidFill>
                <a:latin typeface="+mj-lt"/>
              </a:rPr>
              <a:t>..</a:t>
            </a:r>
            <a:endParaRPr lang="en-US" sz="2400" kern="0" smtClean="0">
              <a:solidFill>
                <a:sysClr val="windowText" lastClr="000000"/>
              </a:solidFill>
              <a:latin typeface="+mj-lt"/>
            </a:endParaRPr>
          </a:p>
          <a:p>
            <a:endParaRPr lang="pt-BR" kern="0" smtClean="0">
              <a:solidFill>
                <a:sysClr val="windowText" lastClr="000000"/>
              </a:solidFill>
            </a:endParaRPr>
          </a:p>
          <a:p>
            <a:endParaRPr lang="en-US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0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273600"/>
            <a:ext cx="11658600" cy="1144800"/>
          </a:xfrm>
        </p:spPr>
        <p:txBody>
          <a:bodyPr>
            <a:noAutofit/>
          </a:bodyPr>
          <a:lstStyle/>
          <a:p>
            <a:pPr marL="285750" indent="-285750" algn="ctr"/>
            <a:r>
              <a:rPr lang="pt-BR" dirty="0" err="1" smtClean="0"/>
              <a:t>Willow</a:t>
            </a:r>
            <a:r>
              <a:rPr lang="pt-BR" dirty="0" smtClean="0"/>
              <a:t>--a </a:t>
            </a:r>
            <a:r>
              <a:rPr lang="pt-BR" dirty="0" err="1"/>
              <a:t>visualization</a:t>
            </a:r>
            <a:r>
              <a:rPr lang="pt-BR" dirty="0"/>
              <a:t> tool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teach</a:t>
            </a:r>
            <a:r>
              <a:rPr lang="pt-BR" dirty="0"/>
              <a:t> </a:t>
            </a:r>
            <a:r>
              <a:rPr lang="pt-BR" dirty="0" err="1"/>
              <a:t>programming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1809312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endParaRPr lang="pt-BR" dirty="0"/>
          </a:p>
          <a:p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457200" y="1143000"/>
            <a:ext cx="3864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https://github.com/pedro00dk/willow/</a:t>
            </a:r>
            <a:endParaRPr lang="en-US" dirty="0"/>
          </a:p>
        </p:txBody>
      </p:sp>
      <p:sp>
        <p:nvSpPr>
          <p:cNvPr id="7" name="Retângulo 6"/>
          <p:cNvSpPr/>
          <p:nvPr/>
        </p:nvSpPr>
        <p:spPr>
          <a:xfrm>
            <a:off x="4724400" y="1143000"/>
            <a:ext cx="2017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http://34.73.147.9/</a:t>
            </a:r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562" y="1828800"/>
            <a:ext cx="8229600" cy="581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1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273600"/>
            <a:ext cx="11658600" cy="1144800"/>
          </a:xfrm>
        </p:spPr>
        <p:txBody>
          <a:bodyPr>
            <a:noAutofit/>
          </a:bodyPr>
          <a:lstStyle/>
          <a:p>
            <a:pPr algn="ctr"/>
            <a:r>
              <a:rPr lang="pt-BR" dirty="0" err="1"/>
              <a:t>Synthesis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Rules</a:t>
            </a:r>
            <a:r>
              <a:rPr lang="pt-BR" dirty="0"/>
              <a:t> for </a:t>
            </a:r>
            <a:r>
              <a:rPr lang="pt-BR" dirty="0" smtClean="0"/>
              <a:t>Network </a:t>
            </a:r>
            <a:r>
              <a:rPr lang="pt-BR" dirty="0" err="1" smtClean="0"/>
              <a:t>Intrusion</a:t>
            </a:r>
            <a:r>
              <a:rPr lang="pt-BR" dirty="0" smtClean="0"/>
              <a:t> </a:t>
            </a:r>
            <a:r>
              <a:rPr lang="pt-BR" dirty="0" err="1" smtClean="0"/>
              <a:t>Detectors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1809312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endParaRPr lang="pt-BR" dirty="0"/>
          </a:p>
          <a:p>
            <a:endParaRPr lang="en-US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775792" y="2168624"/>
            <a:ext cx="11809312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kern="0" smtClean="0">
                <a:solidFill>
                  <a:sysClr val="windowText" lastClr="000000"/>
                </a:solidFill>
                <a:latin typeface="+mj-lt"/>
              </a:rPr>
              <a:t>..</a:t>
            </a:r>
            <a:endParaRPr lang="en-US" sz="2400" kern="0" smtClean="0">
              <a:solidFill>
                <a:sysClr val="windowText" lastClr="000000"/>
              </a:solidFill>
              <a:latin typeface="+mj-lt"/>
            </a:endParaRPr>
          </a:p>
          <a:p>
            <a:endParaRPr lang="pt-BR" kern="0" smtClean="0">
              <a:solidFill>
                <a:sysClr val="windowText" lastClr="000000"/>
              </a:solidFill>
            </a:endParaRPr>
          </a:p>
          <a:p>
            <a:endParaRPr lang="en-US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69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273600"/>
            <a:ext cx="11658600" cy="1144800"/>
          </a:xfrm>
        </p:spPr>
        <p:txBody>
          <a:bodyPr>
            <a:noAutofit/>
          </a:bodyPr>
          <a:lstStyle/>
          <a:p>
            <a:pPr algn="ctr"/>
            <a:r>
              <a:rPr lang="pt-BR" dirty="0" err="1"/>
              <a:t>Grey</a:t>
            </a:r>
            <a:r>
              <a:rPr lang="pt-BR" dirty="0"/>
              <a:t>-box </a:t>
            </a:r>
            <a:r>
              <a:rPr lang="pt-BR" dirty="0" err="1"/>
              <a:t>Combinatorial</a:t>
            </a:r>
            <a:r>
              <a:rPr lang="pt-BR" dirty="0"/>
              <a:t> </a:t>
            </a:r>
            <a:r>
              <a:rPr lang="pt-BR" dirty="0" err="1"/>
              <a:t>Interaction</a:t>
            </a:r>
            <a:r>
              <a:rPr lang="pt-BR" dirty="0"/>
              <a:t> </a:t>
            </a:r>
            <a:r>
              <a:rPr lang="pt-BR" dirty="0" err="1"/>
              <a:t>Testing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1809312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endParaRPr lang="pt-BR" dirty="0"/>
          </a:p>
          <a:p>
            <a:endParaRPr lang="en-US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775792" y="2168624"/>
            <a:ext cx="11809312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kern="0" smtClean="0">
                <a:solidFill>
                  <a:sysClr val="windowText" lastClr="000000"/>
                </a:solidFill>
                <a:latin typeface="+mj-lt"/>
              </a:rPr>
              <a:t>..</a:t>
            </a:r>
            <a:endParaRPr lang="en-US" sz="2400" kern="0" smtClean="0">
              <a:solidFill>
                <a:sysClr val="windowText" lastClr="000000"/>
              </a:solidFill>
              <a:latin typeface="+mj-lt"/>
            </a:endParaRPr>
          </a:p>
          <a:p>
            <a:endParaRPr lang="pt-BR" kern="0" smtClean="0">
              <a:solidFill>
                <a:sysClr val="windowText" lastClr="000000"/>
              </a:solidFill>
            </a:endParaRPr>
          </a:p>
          <a:p>
            <a:endParaRPr lang="en-US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66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1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52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4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6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7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61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2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3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4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" name="CustomShape 5"/>
          <p:cNvSpPr/>
          <p:nvPr/>
        </p:nvSpPr>
        <p:spPr>
          <a:xfrm>
            <a:off x="7831080" y="1949400"/>
            <a:ext cx="4204440" cy="691200"/>
          </a:xfrm>
          <a:prstGeom prst="wedgeRectCallout">
            <a:avLst>
              <a:gd name="adj1" fmla="val -69528"/>
              <a:gd name="adj2" fmla="val -2267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Execution touched the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buggy code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and state </a:t>
            </a: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got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infected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" name="CustomShape 5"/>
          <p:cNvSpPr/>
          <p:nvPr/>
        </p:nvSpPr>
        <p:spPr>
          <a:xfrm>
            <a:off x="1502918" y="1690200"/>
            <a:ext cx="4204440" cy="691200"/>
          </a:xfrm>
          <a:prstGeom prst="wedgeRectCallout">
            <a:avLst>
              <a:gd name="adj1" fmla="val -47121"/>
              <a:gd name="adj2" fmla="val 103608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Developer introduces a bug in the program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24665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Software Testing:</a:t>
            </a:r>
            <a:r>
              <a:t/>
            </a:r>
            <a:br/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From Practice to Research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1523880" y="425880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Marcelo </a:t>
            </a:r>
            <a:r>
              <a:rPr lang="en-US" sz="3200" b="0" strike="noStrike" spc="-1" dirty="0" err="1" smtClean="0">
                <a:solidFill>
                  <a:srgbClr val="000000"/>
                </a:solidFill>
                <a:latin typeface="Calibri"/>
              </a:rPr>
              <a:t>d'Amorim</a:t>
            </a:r>
            <a:endParaRPr lang="en-US" sz="32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damorim@cin.ufpe.br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3733200" y="6316560"/>
            <a:ext cx="510948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Rio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Cuarto,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Argentina, February 2020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243" name="Picture 2"/>
          <p:cNvPicPr/>
          <p:nvPr/>
        </p:nvPicPr>
        <p:blipFill>
          <a:blip r:embed="rId2"/>
          <a:stretch/>
        </p:blipFill>
        <p:spPr>
          <a:xfrm>
            <a:off x="-71640" y="5724720"/>
            <a:ext cx="2239920" cy="1183320"/>
          </a:xfrm>
          <a:prstGeom prst="rect">
            <a:avLst/>
          </a:prstGeom>
          <a:ln>
            <a:noFill/>
          </a:ln>
        </p:spPr>
      </p:pic>
      <p:sp>
        <p:nvSpPr>
          <p:cNvPr id="244" name="CustomShape 4"/>
          <p:cNvSpPr/>
          <p:nvPr/>
        </p:nvSpPr>
        <p:spPr>
          <a:xfrm>
            <a:off x="9808920" y="6324120"/>
            <a:ext cx="2366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563C1"/>
                </a:solidFill>
                <a:uFillTx/>
                <a:latin typeface="Calibri"/>
                <a:hlinkClick r:id="rId3"/>
              </a:rPr>
              <a:t>https://star.cin.ufpe.br/</a:t>
            </a: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59364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Considering to Visit (or do a MS/PhD with us)?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7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350" y="274639"/>
            <a:ext cx="11713301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STAR (Software Testing and Analysis Research)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09600" y="1988840"/>
            <a:ext cx="10972800" cy="4525963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r>
              <a:rPr lang="en-US" sz="2800" dirty="0" smtClean="0"/>
              <a:t>Interested in preventing, discovering, diagnosing, and repairing software bugs</a:t>
            </a:r>
          </a:p>
          <a:p>
            <a:endParaRPr lang="en-US" sz="2800" dirty="0" smtClean="0"/>
          </a:p>
          <a:p>
            <a:r>
              <a:rPr lang="en-US" sz="2800" dirty="0" smtClean="0"/>
              <a:t>Faculty: </a:t>
            </a:r>
            <a:r>
              <a:rPr lang="en-US" sz="2800" dirty="0" err="1" smtClean="0"/>
              <a:t>Breno</a:t>
            </a:r>
            <a:r>
              <a:rPr lang="en-US" sz="2800" dirty="0" smtClean="0"/>
              <a:t>, Leopoldo, and Marcelo</a:t>
            </a:r>
          </a:p>
          <a:p>
            <a:endParaRPr lang="pt-BR" sz="2800" dirty="0" smtClean="0"/>
          </a:p>
          <a:p>
            <a:r>
              <a:rPr lang="pt-BR" sz="2800" dirty="0" smtClean="0"/>
              <a:t>Web: </a:t>
            </a:r>
            <a:r>
              <a:rPr lang="pt-BR" sz="2800" dirty="0" err="1" smtClean="0">
                <a:hlinkClick r:id="rId2"/>
              </a:rPr>
              <a:t>http</a:t>
            </a:r>
            <a:r>
              <a:rPr lang="en-US" sz="2800" dirty="0" smtClean="0">
                <a:hlinkClick r:id="rId2"/>
              </a:rPr>
              <a:t>://</a:t>
            </a:r>
            <a:r>
              <a:rPr lang="pt-BR" sz="2800" dirty="0" smtClean="0">
                <a:hlinkClick r:id="rId2"/>
              </a:rPr>
              <a:t>star.cin.ufpe.br</a:t>
            </a:r>
            <a:endParaRPr lang="pt-BR" sz="2800" dirty="0" smtClean="0"/>
          </a:p>
          <a:p>
            <a:endParaRPr lang="pt-BR" sz="2800" dirty="0" smtClean="0"/>
          </a:p>
          <a:p>
            <a:endParaRPr lang="pt-BR" sz="2800" dirty="0" smtClean="0"/>
          </a:p>
          <a:p>
            <a:pPr marL="609585" lvl="1"/>
            <a:endParaRPr lang="en-US" sz="2800" dirty="0" smtClean="0"/>
          </a:p>
          <a:p>
            <a:pPr lvl="1"/>
            <a:endParaRPr lang="pt-BR" sz="2800" dirty="0"/>
          </a:p>
        </p:txBody>
      </p:sp>
      <p:grpSp>
        <p:nvGrpSpPr>
          <p:cNvPr id="8" name="Grupo 7"/>
          <p:cNvGrpSpPr/>
          <p:nvPr/>
        </p:nvGrpSpPr>
        <p:grpSpPr>
          <a:xfrm>
            <a:off x="7086600" y="2767565"/>
            <a:ext cx="3898717" cy="2490235"/>
            <a:chOff x="7264349" y="3975097"/>
            <a:chExt cx="3898717" cy="2490235"/>
          </a:xfrm>
        </p:grpSpPr>
        <p:pic>
          <p:nvPicPr>
            <p:cNvPr id="8194" name="Picture 2" descr="https://star.cin.ufpe.br/assets/images/bafm-6-510x694.jpe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9346" y="3975097"/>
              <a:ext cx="1430236" cy="214764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pic>
          <p:nvPicPr>
            <p:cNvPr id="8196" name="Picture 4" descr="https://star.cin.ufpe.br/assets/images/leoperfil-300x300.jpe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3975097"/>
              <a:ext cx="1413935" cy="212090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sp>
          <p:nvSpPr>
            <p:cNvPr id="4" name="Retângulo 3"/>
            <p:cNvSpPr/>
            <p:nvPr/>
          </p:nvSpPr>
          <p:spPr>
            <a:xfrm>
              <a:off x="7264349" y="6096000"/>
              <a:ext cx="18204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dirty="0"/>
                <a:t>Leopoldo Teixeira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9573913" y="6096000"/>
              <a:ext cx="15891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dirty="0"/>
                <a:t>Breno Miranda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618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of Informatics at UFPE</a:t>
            </a:r>
            <a:endParaRPr lang="en-US" dirty="0"/>
          </a:p>
        </p:txBody>
      </p:sp>
      <p:sp>
        <p:nvSpPr>
          <p:cNvPr id="10" name="AutoShape 2" descr="Resultado de imagem para cin ufpe buildin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 descr="Resultado de imagem para cin ufpe bui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57" y="1591073"/>
            <a:ext cx="12222956" cy="487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46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of Informatics at UFPE</a:t>
            </a:r>
            <a:endParaRPr lang="en-US" dirty="0"/>
          </a:p>
        </p:txBody>
      </p:sp>
      <p:sp>
        <p:nvSpPr>
          <p:cNvPr id="10" name="AutoShape 2" descr="Resultado de imagem para cin ufpe buildin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 descr="Resultado de imagem para cin ufpe bui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57" y="1591073"/>
            <a:ext cx="12222956" cy="487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-6244" y="5562600"/>
            <a:ext cx="12350644" cy="1231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With 5 other programs, </a:t>
            </a:r>
            <a:r>
              <a:rPr lang="en-US" sz="2400" dirty="0" err="1" smtClean="0"/>
              <a:t>CIn</a:t>
            </a:r>
            <a:r>
              <a:rPr lang="en-US" sz="2400" dirty="0" smtClean="0"/>
              <a:t>-UFPE holds the highest classification of a PhD program in Brazil (7/7).</a:t>
            </a:r>
          </a:p>
          <a:p>
            <a:r>
              <a:rPr lang="en-US" sz="2400" dirty="0" smtClean="0"/>
              <a:t>According </a:t>
            </a:r>
            <a:r>
              <a:rPr lang="en-US" sz="2400" dirty="0"/>
              <a:t>to </a:t>
            </a:r>
            <a:r>
              <a:rPr lang="en-US" sz="2400" dirty="0" smtClean="0"/>
              <a:t>csindexbr.org </a:t>
            </a:r>
            <a:r>
              <a:rPr lang="en-US" sz="2400" dirty="0" err="1" smtClean="0"/>
              <a:t>CIn</a:t>
            </a:r>
            <a:r>
              <a:rPr lang="en-US" sz="2400" dirty="0" smtClean="0"/>
              <a:t>-UFPE is 1</a:t>
            </a:r>
            <a:r>
              <a:rPr lang="en-US" sz="2400" baseline="30000" dirty="0" smtClean="0"/>
              <a:t>st </a:t>
            </a:r>
            <a:r>
              <a:rPr lang="en-US" sz="2400" dirty="0" smtClean="0"/>
              <a:t> in number of *selected* publications in the area of SE.</a:t>
            </a:r>
          </a:p>
          <a:p>
            <a:r>
              <a:rPr lang="en-US" sz="2400" dirty="0" smtClean="0"/>
              <a:t>~</a:t>
            </a:r>
            <a:r>
              <a:rPr lang="en-US" sz="2400" dirty="0"/>
              <a:t>90 faculty, ~10 faculty in SE, 6 SE faculty in </a:t>
            </a:r>
            <a:r>
              <a:rPr lang="en-US" sz="2400" dirty="0" smtClean="0"/>
              <a:t>SPG+STAR.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643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Informatics at UFPE</a:t>
            </a:r>
            <a:endParaRPr lang="en-US" dirty="0"/>
          </a:p>
        </p:txBody>
      </p:sp>
      <p:sp>
        <p:nvSpPr>
          <p:cNvPr id="10" name="AutoShape 2" descr="Resultado de imagem para cin ufpe buildin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 descr="Resultado de imagem para cin ufpe bui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57" y="1591073"/>
            <a:ext cx="12222956" cy="487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3"/>
          <p:cNvSpPr/>
          <p:nvPr/>
        </p:nvSpPr>
        <p:spPr>
          <a:xfrm>
            <a:off x="7162800" y="4876800"/>
            <a:ext cx="4904764" cy="1828800"/>
          </a:xfrm>
          <a:prstGeom prst="wedgeRectCallout">
            <a:avLst>
              <a:gd name="adj1" fmla="val -40019"/>
              <a:gd name="adj2" fmla="val -11533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Faculty offices, undergrad labs, and facilities of partners (Apple, Samsung, Motorola, and OKI).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207433" y="4876800"/>
            <a:ext cx="4676164" cy="1828800"/>
          </a:xfrm>
          <a:prstGeom prst="wedgeRectCallout">
            <a:avLst>
              <a:gd name="adj1" fmla="val -45360"/>
              <a:gd name="adj2" fmla="val -106554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2x4-story buildings like this. Grad student’s offices, classrooms, and admin offices.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66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If you are curious…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Short video about our department -&gt;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tinyurl.com/wl68cvx</a:t>
            </a:r>
            <a:endParaRPr lang="en-US" sz="2800" dirty="0" smtClean="0"/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</a:rPr>
              <a:t>Short video about our group -&gt;</a:t>
            </a:r>
            <a:r>
              <a:rPr lang="en-US" sz="2800" spc="-1" dirty="0">
                <a:solidFill>
                  <a:srgbClr val="000000"/>
                </a:solidFill>
              </a:rPr>
              <a:t> </a:t>
            </a:r>
            <a:r>
              <a:rPr lang="en-US" sz="2800" spc="-1" dirty="0">
                <a:solidFill>
                  <a:srgbClr val="000000"/>
                </a:solidFill>
                <a:hlinkClick r:id="rId3"/>
              </a:rPr>
              <a:t>https://</a:t>
            </a:r>
            <a:r>
              <a:rPr lang="en-US" sz="2800" spc="-1" dirty="0" smtClean="0">
                <a:solidFill>
                  <a:srgbClr val="000000"/>
                </a:solidFill>
                <a:hlinkClick r:id="rId3"/>
              </a:rPr>
              <a:t>tinyurl.com/u3ytuls</a:t>
            </a:r>
            <a:endParaRPr lang="en-US" sz="2800" spc="-1" dirty="0" smtClean="0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</a:rPr>
              <a:t>More info: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</a:rPr>
              <a:t>Email: damorim@cin.ufpe.br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</a:rPr>
              <a:t>Web: http://www.cin.ufpe.br/~damorim</a:t>
            </a:r>
            <a:endParaRPr lang="en-US" sz="2800" spc="-1" dirty="0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90528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Considering working with us?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3276600"/>
            <a:ext cx="11208960" cy="2899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About fellowship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Sources: Program </a:t>
            </a:r>
            <a:r>
              <a:rPr lang="en-US" sz="2400" spc="-1" dirty="0">
                <a:solidFill>
                  <a:srgbClr val="000000"/>
                </a:solidFill>
              </a:rPr>
              <a:t>pays </a:t>
            </a:r>
            <a:r>
              <a:rPr lang="en-US" sz="2400" spc="-1" dirty="0" smtClean="0">
                <a:solidFill>
                  <a:srgbClr val="000000"/>
                </a:solidFill>
              </a:rPr>
              <a:t>(</a:t>
            </a:r>
            <a:r>
              <a:rPr lang="en-US" sz="2400" spc="-1" dirty="0">
                <a:solidFill>
                  <a:srgbClr val="000000"/>
                </a:solidFill>
              </a:rPr>
              <a:t>s</a:t>
            </a:r>
            <a:r>
              <a:rPr lang="en-US" sz="2400" spc="-1" dirty="0" smtClean="0">
                <a:solidFill>
                  <a:srgbClr val="000000"/>
                </a:solidFill>
              </a:rPr>
              <a:t>tudent </a:t>
            </a:r>
            <a:r>
              <a:rPr lang="en-US" sz="2400" spc="-1" dirty="0">
                <a:solidFill>
                  <a:srgbClr val="000000"/>
                </a:solidFill>
              </a:rPr>
              <a:t>ranks </a:t>
            </a:r>
            <a:r>
              <a:rPr lang="en-US" sz="2400" spc="-1" dirty="0" smtClean="0">
                <a:solidFill>
                  <a:srgbClr val="000000"/>
                </a:solidFill>
              </a:rPr>
              <a:t>in the </a:t>
            </a:r>
            <a:r>
              <a:rPr lang="en-US" sz="2400" spc="-1" dirty="0">
                <a:solidFill>
                  <a:srgbClr val="000000"/>
                </a:solidFill>
              </a:rPr>
              <a:t>top-20s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) XOR state agency pays (advisor needs to prepare proposal to state agency) XOR project pays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Stipend ~R$2,600 free of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 taxes. </a:t>
            </a:r>
            <a:r>
              <a:rPr lang="en-US" sz="2400" spc="-1" dirty="0" err="1" smtClean="0">
                <a:solidFill>
                  <a:srgbClr val="000000"/>
                </a:solidFill>
                <a:latin typeface="Calibri"/>
              </a:rPr>
              <a:t>OKish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 for living close to the University.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</a:rPr>
              <a:t>Complements of funding</a:t>
            </a:r>
            <a:endParaRPr lang="en-US" sz="2400" spc="-1" dirty="0" smtClean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Lots (really) of different opportunities for summer </a:t>
            </a:r>
            <a:r>
              <a:rPr lang="en-US" sz="2400" spc="-1" dirty="0" smtClean="0">
                <a:solidFill>
                  <a:srgbClr val="000000"/>
                </a:solidFill>
              </a:rPr>
              <a:t>internships </a:t>
            </a:r>
            <a:r>
              <a:rPr lang="en-US" sz="2400" spc="-1" dirty="0">
                <a:solidFill>
                  <a:srgbClr val="000000"/>
                </a:solidFill>
              </a:rPr>
              <a:t>abroad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Being a Teaching Assistant in a Professional Masters course                                                              (Once a year it pays ~2 salaries for a two-week job of work)</a:t>
            </a: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810771" y="205740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MAR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122830" y="2072858"/>
            <a:ext cx="62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NOV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8" name="CustomShape 6"/>
          <p:cNvSpPr/>
          <p:nvPr/>
        </p:nvSpPr>
        <p:spPr>
          <a:xfrm>
            <a:off x="5847720" y="2050200"/>
            <a:ext cx="593280" cy="38448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7"/>
          <p:cNvSpPr/>
          <p:nvPr/>
        </p:nvSpPr>
        <p:spPr>
          <a:xfrm>
            <a:off x="6533520" y="2066040"/>
            <a:ext cx="1086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application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0" name="CustomShape 8"/>
          <p:cNvSpPr/>
          <p:nvPr/>
        </p:nvSpPr>
        <p:spPr>
          <a:xfrm>
            <a:off x="5847720" y="2476480"/>
            <a:ext cx="593280" cy="3844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CustomShape 9"/>
          <p:cNvSpPr/>
          <p:nvPr/>
        </p:nvSpPr>
        <p:spPr>
          <a:xfrm>
            <a:off x="6547440" y="2476480"/>
            <a:ext cx="748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enrollment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866191" y="2526268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JUL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122829" y="2526268"/>
            <a:ext cx="62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MAY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028320" y="2057400"/>
            <a:ext cx="96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entry</a:t>
            </a:r>
            <a:endParaRPr lang="en-US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028320" y="2519341"/>
            <a:ext cx="101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018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If you are still undecided… </a:t>
            </a:r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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97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Recife</a:t>
            </a:r>
            <a:endParaRPr lang="en-US" dirty="0"/>
          </a:p>
        </p:txBody>
      </p:sp>
      <p:pic>
        <p:nvPicPr>
          <p:cNvPr id="2052" name="Picture 4" descr="Recife on Map of Braz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894" y="1788582"/>
            <a:ext cx="7607300" cy="77851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0" name="Picture 2" descr="http://images.huffingtonpost.com/2014-07-13-recife_huff_p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51" y="1508787"/>
            <a:ext cx="7680853" cy="51242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CaixaDeTexto 4"/>
          <p:cNvSpPr txBox="1"/>
          <p:nvPr/>
        </p:nvSpPr>
        <p:spPr>
          <a:xfrm>
            <a:off x="200202" y="1028733"/>
            <a:ext cx="246280" cy="4001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endParaRPr lang="en-US" dirty="0"/>
          </a:p>
        </p:txBody>
      </p:sp>
      <p:sp>
        <p:nvSpPr>
          <p:cNvPr id="9" name="CaixaDeTexto 8"/>
          <p:cNvSpPr txBox="1"/>
          <p:nvPr/>
        </p:nvSpPr>
        <p:spPr>
          <a:xfrm>
            <a:off x="5807969" y="1511108"/>
            <a:ext cx="4801052" cy="954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21917" tIns="60958" rIns="121917" bIns="60958" rtlCol="0">
            <a:spAutoFit/>
          </a:bodyPr>
          <a:lstStyle/>
          <a:p>
            <a:r>
              <a:rPr lang="en-US" dirty="0" smtClean="0"/>
              <a:t>~2 million people (metropolitan area)</a:t>
            </a:r>
          </a:p>
          <a:p>
            <a:r>
              <a:rPr lang="en-US" dirty="0" smtClean="0"/>
              <a:t>International flights from/to big cities worldwide</a:t>
            </a:r>
          </a:p>
          <a:p>
            <a:r>
              <a:rPr lang="en-US" dirty="0" smtClean="0"/>
              <a:t>straight </a:t>
            </a:r>
            <a:r>
              <a:rPr lang="en-US" dirty="0"/>
              <a:t>flight Cordoba &lt;-&gt; Recife (once a week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1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52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4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6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7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61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2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3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4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" name="CustomShape 4"/>
          <p:cNvSpPr/>
          <p:nvPr/>
        </p:nvSpPr>
        <p:spPr>
          <a:xfrm>
            <a:off x="7831080" y="2854440"/>
            <a:ext cx="4204440" cy="691200"/>
          </a:xfrm>
          <a:prstGeom prst="wedgeRectCallout">
            <a:avLst>
              <a:gd name="adj1" fmla="val -69528"/>
              <a:gd name="adj2" fmla="val -2267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Infection propagated to other parts of the state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" name="CustomShape 5"/>
          <p:cNvSpPr/>
          <p:nvPr/>
        </p:nvSpPr>
        <p:spPr>
          <a:xfrm>
            <a:off x="7831080" y="1949400"/>
            <a:ext cx="4204440" cy="691200"/>
          </a:xfrm>
          <a:prstGeom prst="wedgeRectCallout">
            <a:avLst>
              <a:gd name="adj1" fmla="val -69528"/>
              <a:gd name="adj2" fmla="val -2267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Execution touched the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buggy code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and state </a:t>
            </a: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got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infected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" name="CustomShape 5"/>
          <p:cNvSpPr/>
          <p:nvPr/>
        </p:nvSpPr>
        <p:spPr>
          <a:xfrm>
            <a:off x="1502918" y="1690200"/>
            <a:ext cx="4204440" cy="691200"/>
          </a:xfrm>
          <a:prstGeom prst="wedgeRectCallout">
            <a:avLst>
              <a:gd name="adj1" fmla="val -47121"/>
              <a:gd name="adj2" fmla="val 103608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Developer introduces a bug in the program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72267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Porto de </a:t>
            </a:r>
            <a:r>
              <a:rPr lang="en-US" dirty="0" err="1" smtClean="0"/>
              <a:t>Galinhas</a:t>
            </a:r>
            <a:endParaRPr lang="en-US" dirty="0"/>
          </a:p>
        </p:txBody>
      </p:sp>
      <p:pic>
        <p:nvPicPr>
          <p:cNvPr id="4098" name="Picture 2" descr="https://estilodemadame.files.wordpress.com/2013/12/porto-de-galinhas-054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1634219"/>
            <a:ext cx="8919701" cy="5923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CaixaDeTexto 3"/>
          <p:cNvSpPr txBox="1"/>
          <p:nvPr/>
        </p:nvSpPr>
        <p:spPr>
          <a:xfrm>
            <a:off x="9168341" y="1796819"/>
            <a:ext cx="3023659" cy="123110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1h drive by car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shuttle options from airport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venue of ICST 2021</a:t>
            </a:r>
            <a:endParaRPr lang="en-US" dirty="0"/>
          </a:p>
        </p:txBody>
      </p:sp>
      <p:sp>
        <p:nvSpPr>
          <p:cNvPr id="3" name="Retângulo 2"/>
          <p:cNvSpPr/>
          <p:nvPr/>
        </p:nvSpPr>
        <p:spPr>
          <a:xfrm>
            <a:off x="9219417" y="3066532"/>
            <a:ext cx="2921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https://icst2021.icmc.usp.br/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4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Muro</a:t>
            </a:r>
            <a:r>
              <a:rPr lang="en-US" dirty="0" smtClean="0"/>
              <a:t> Alto</a:t>
            </a:r>
            <a:endParaRPr lang="en-US" dirty="0"/>
          </a:p>
        </p:txBody>
      </p:sp>
      <p:pic>
        <p:nvPicPr>
          <p:cNvPr id="5122" name="Picture 2" descr="Flat Nannai Residence - Muro Alto Beach... - HomeAway Cent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412776"/>
            <a:ext cx="7008779" cy="52565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CaixaDeTexto 4"/>
          <p:cNvSpPr txBox="1"/>
          <p:nvPr/>
        </p:nvSpPr>
        <p:spPr>
          <a:xfrm>
            <a:off x="8208235" y="1508787"/>
            <a:ext cx="3360373" cy="95410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Natural Pool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1Km to the south of Porto de </a:t>
            </a:r>
            <a:r>
              <a:rPr lang="en-US" dirty="0" err="1" smtClean="0"/>
              <a:t>Galinhas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9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Maracaípe</a:t>
            </a:r>
            <a:endParaRPr lang="en-US" dirty="0"/>
          </a:p>
        </p:txBody>
      </p:sp>
      <p:pic>
        <p:nvPicPr>
          <p:cNvPr id="7170" name="Picture 2" descr="Praia de Maracaípe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1" y="2146448"/>
            <a:ext cx="5806524" cy="43548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7172" name="Picture 4" descr="Praia de Maracaípe: um bate-volta pertinho de Porto de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79" y="2852937"/>
            <a:ext cx="5947232" cy="39638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6" name="CaixaDeTexto 5"/>
          <p:cNvSpPr txBox="1"/>
          <p:nvPr/>
        </p:nvSpPr>
        <p:spPr>
          <a:xfrm>
            <a:off x="8208235" y="1508787"/>
            <a:ext cx="3360373" cy="95410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More isolated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1Km to the north of Porto de </a:t>
            </a:r>
            <a:r>
              <a:rPr lang="en-US" dirty="0" err="1" smtClean="0"/>
              <a:t>Galinhas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5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Informatics at UFPE</a:t>
            </a:r>
            <a:endParaRPr lang="en-US" dirty="0"/>
          </a:p>
        </p:txBody>
      </p:sp>
      <p:sp>
        <p:nvSpPr>
          <p:cNvPr id="10" name="AutoShape 2" descr="Resultado de imagem para cin ufpe buildin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 descr="Resultado de imagem para cin ufpe bui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57" y="1535245"/>
            <a:ext cx="12222956" cy="48700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CustomShape 3"/>
          <p:cNvSpPr/>
          <p:nvPr/>
        </p:nvSpPr>
        <p:spPr>
          <a:xfrm>
            <a:off x="3200400" y="2971800"/>
            <a:ext cx="5943600" cy="998488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Hope to see you soon!</a:t>
            </a:r>
            <a:endParaRPr lang="en-US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077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1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52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4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6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7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61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2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3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4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" name="CustomShape 4"/>
          <p:cNvSpPr/>
          <p:nvPr/>
        </p:nvSpPr>
        <p:spPr>
          <a:xfrm>
            <a:off x="7831080" y="2854440"/>
            <a:ext cx="4204440" cy="691200"/>
          </a:xfrm>
          <a:prstGeom prst="wedgeRectCallout">
            <a:avLst>
              <a:gd name="adj1" fmla="val -69528"/>
              <a:gd name="adj2" fmla="val -2267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Infection propagated to other parts of the state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" name="CustomShape 5"/>
          <p:cNvSpPr/>
          <p:nvPr/>
        </p:nvSpPr>
        <p:spPr>
          <a:xfrm>
            <a:off x="7831080" y="1949400"/>
            <a:ext cx="4204440" cy="691200"/>
          </a:xfrm>
          <a:prstGeom prst="wedgeRectCallout">
            <a:avLst>
              <a:gd name="adj1" fmla="val -69528"/>
              <a:gd name="adj2" fmla="val -2267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Execution touched the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buggy code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and state </a:t>
            </a: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got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infected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0" name="CustomShape 6"/>
          <p:cNvSpPr/>
          <p:nvPr/>
        </p:nvSpPr>
        <p:spPr>
          <a:xfrm>
            <a:off x="7831080" y="4642200"/>
            <a:ext cx="4204440" cy="691200"/>
          </a:xfrm>
          <a:prstGeom prst="wedgeRectCallout">
            <a:avLst>
              <a:gd name="adj1" fmla="val -63208"/>
              <a:gd name="adj2" fmla="val -10806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Infection was observed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" name="CustomShape 5"/>
          <p:cNvSpPr/>
          <p:nvPr/>
        </p:nvSpPr>
        <p:spPr>
          <a:xfrm>
            <a:off x="1502918" y="1690200"/>
            <a:ext cx="4204440" cy="691200"/>
          </a:xfrm>
          <a:prstGeom prst="wedgeRectCallout">
            <a:avLst>
              <a:gd name="adj1" fmla="val -47121"/>
              <a:gd name="adj2" fmla="val 103608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Developer introduces a bug in the program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72267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7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68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69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0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1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2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3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77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8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9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" name="Texto explicativo retangular 1"/>
          <p:cNvSpPr/>
          <p:nvPr/>
        </p:nvSpPr>
        <p:spPr>
          <a:xfrm>
            <a:off x="2286000" y="5097720"/>
            <a:ext cx="2676840" cy="612600"/>
          </a:xfrm>
          <a:prstGeom prst="wedgeRectCallout">
            <a:avLst>
              <a:gd name="adj1" fmla="val 83199"/>
              <a:gd name="adj2" fmla="val -44926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Focus of Testing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90119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7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68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69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0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1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2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3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77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8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9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" name="Texto explicativo retangular 21"/>
          <p:cNvSpPr/>
          <p:nvPr/>
        </p:nvSpPr>
        <p:spPr>
          <a:xfrm>
            <a:off x="2286000" y="5097720"/>
            <a:ext cx="2676840" cy="612600"/>
          </a:xfrm>
          <a:prstGeom prst="wedgeRectCallout">
            <a:avLst>
              <a:gd name="adj1" fmla="val 83199"/>
              <a:gd name="adj2" fmla="val -44926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Focus of Testing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o explicativo retangular 22"/>
          <p:cNvSpPr/>
          <p:nvPr/>
        </p:nvSpPr>
        <p:spPr>
          <a:xfrm>
            <a:off x="2438400" y="3694320"/>
            <a:ext cx="2676840" cy="612600"/>
          </a:xfrm>
          <a:prstGeom prst="wedgeRectCallout">
            <a:avLst>
              <a:gd name="adj1" fmla="val -65344"/>
              <a:gd name="adj2" fmla="val -94681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Focus of Debugging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7841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7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68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69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0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1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2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3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77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8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9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" name="Texto explicativo retangular 21"/>
          <p:cNvSpPr/>
          <p:nvPr/>
        </p:nvSpPr>
        <p:spPr>
          <a:xfrm>
            <a:off x="2286000" y="5097720"/>
            <a:ext cx="2676840" cy="612600"/>
          </a:xfrm>
          <a:prstGeom prst="wedgeRectCallout">
            <a:avLst>
              <a:gd name="adj1" fmla="val 83199"/>
              <a:gd name="adj2" fmla="val -44926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Focus of Testing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o explicativo retangular 22"/>
          <p:cNvSpPr/>
          <p:nvPr/>
        </p:nvSpPr>
        <p:spPr>
          <a:xfrm>
            <a:off x="2438400" y="3694320"/>
            <a:ext cx="2676840" cy="612600"/>
          </a:xfrm>
          <a:prstGeom prst="wedgeRectCallout">
            <a:avLst>
              <a:gd name="adj1" fmla="val -65344"/>
              <a:gd name="adj2" fmla="val -94681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Focus of Debugging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7543800" y="1676400"/>
            <a:ext cx="4572000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Scientific Debugging: </a:t>
            </a:r>
          </a:p>
          <a:p>
            <a:endParaRPr lang="en-US" sz="2800" dirty="0"/>
          </a:p>
          <a:p>
            <a:r>
              <a:rPr lang="en-US" sz="2800" dirty="0" smtClean="0"/>
              <a:t>1. Observation (e.g., failure)</a:t>
            </a:r>
          </a:p>
          <a:p>
            <a:r>
              <a:rPr lang="en-US" sz="2800" dirty="0" smtClean="0"/>
              <a:t>2. Build Hypothesis</a:t>
            </a:r>
          </a:p>
          <a:p>
            <a:r>
              <a:rPr lang="en-US" sz="2800" dirty="0" smtClean="0"/>
              <a:t>3. Predict behavior based on 2</a:t>
            </a:r>
          </a:p>
          <a:p>
            <a:r>
              <a:rPr lang="en-US" sz="2800" dirty="0" smtClean="0"/>
              <a:t>4. Make an experiment</a:t>
            </a:r>
          </a:p>
          <a:p>
            <a:r>
              <a:rPr lang="en-US" sz="2800" dirty="0" smtClean="0"/>
              <a:t>5. Observation</a:t>
            </a:r>
          </a:p>
          <a:p>
            <a:r>
              <a:rPr lang="en-US" sz="2800" dirty="0" smtClean="0"/>
              <a:t>6. If hypothesis inconsistent  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then </a:t>
            </a:r>
            <a:r>
              <a:rPr lang="en-US" sz="2800" dirty="0" err="1" smtClean="0"/>
              <a:t>goto</a:t>
            </a:r>
            <a:r>
              <a:rPr lang="en-US" sz="2800" dirty="0" smtClean="0"/>
              <a:t> 2 (revise)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else fix code</a:t>
            </a:r>
          </a:p>
        </p:txBody>
      </p:sp>
    </p:spTree>
    <p:extLst>
      <p:ext uri="{BB962C8B-B14F-4D97-AF65-F5344CB8AC3E}">
        <p14:creationId xmlns:p14="http://schemas.microsoft.com/office/powerpoint/2010/main" val="37034031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Anatomy of a </a:t>
            </a: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t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ypical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test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case (to catch a bug)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1924920" y="2310120"/>
            <a:ext cx="4395240" cy="1523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2.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3.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4.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1924920" y="3834000"/>
            <a:ext cx="4395240" cy="51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4"/>
          <p:cNvSpPr/>
          <p:nvPr/>
        </p:nvSpPr>
        <p:spPr>
          <a:xfrm>
            <a:off x="1924920" y="4347360"/>
            <a:ext cx="4395240" cy="1058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5.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6.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89" name="CustomShape 5"/>
          <p:cNvSpPr/>
          <p:nvPr/>
        </p:nvSpPr>
        <p:spPr>
          <a:xfrm>
            <a:off x="1924920" y="5406120"/>
            <a:ext cx="4395240" cy="51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10"/>
          <p:cNvSpPr/>
          <p:nvPr/>
        </p:nvSpPr>
        <p:spPr>
          <a:xfrm>
            <a:off x="1872000" y="1812600"/>
            <a:ext cx="186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 smtClean="0">
                <a:solidFill>
                  <a:srgbClr val="000000"/>
                </a:solidFill>
                <a:latin typeface="Calibri"/>
              </a:rPr>
              <a:t>aTest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():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95" name="CustomShape 11"/>
          <p:cNvSpPr/>
          <p:nvPr/>
        </p:nvSpPr>
        <p:spPr>
          <a:xfrm>
            <a:off x="7696200" y="4572000"/>
            <a:ext cx="2915760" cy="1219080"/>
          </a:xfrm>
          <a:prstGeom prst="wedgeRectCallout">
            <a:avLst>
              <a:gd name="adj1" fmla="val -2967"/>
              <a:gd name="adj2" fmla="val -116574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chemeClr val="tx1"/>
                </a:solidFill>
                <a:latin typeface="Calibri"/>
              </a:rPr>
              <a:t>Oracle compares </a:t>
            </a:r>
            <a:r>
              <a:rPr lang="en-US" sz="2400" b="0" strike="noStrike" spc="-1" dirty="0">
                <a:solidFill>
                  <a:schemeClr val="tx1"/>
                </a:solidFill>
                <a:latin typeface="Calibri"/>
              </a:rPr>
              <a:t>expectation </a:t>
            </a:r>
            <a:r>
              <a:rPr lang="en-US" sz="2400" b="0" strike="noStrike" spc="-1" dirty="0" smtClean="0">
                <a:solidFill>
                  <a:schemeClr val="tx1"/>
                </a:solidFill>
                <a:latin typeface="Calibri"/>
              </a:rPr>
              <a:t>with </a:t>
            </a:r>
            <a:r>
              <a:rPr lang="en-US" sz="2400" b="0" strike="noStrike" spc="-1" dirty="0">
                <a:solidFill>
                  <a:schemeClr val="tx1"/>
                </a:solidFill>
                <a:latin typeface="Calibri"/>
              </a:rPr>
              <a:t>observation</a:t>
            </a:r>
            <a:endParaRPr lang="en-US" sz="24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4" name="CustomShape 6"/>
          <p:cNvSpPr/>
          <p:nvPr/>
        </p:nvSpPr>
        <p:spPr>
          <a:xfrm>
            <a:off x="8102280" y="2667000"/>
            <a:ext cx="593280" cy="384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5" name="CustomShape 7"/>
          <p:cNvSpPr/>
          <p:nvPr/>
        </p:nvSpPr>
        <p:spPr>
          <a:xfrm>
            <a:off x="8895720" y="2682840"/>
            <a:ext cx="1086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operation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" name="CustomShape 8"/>
          <p:cNvSpPr/>
          <p:nvPr/>
        </p:nvSpPr>
        <p:spPr>
          <a:xfrm>
            <a:off x="8102280" y="3204120"/>
            <a:ext cx="593280" cy="384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9"/>
          <p:cNvSpPr/>
          <p:nvPr/>
        </p:nvSpPr>
        <p:spPr>
          <a:xfrm>
            <a:off x="9021720" y="3204120"/>
            <a:ext cx="748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oracle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Anatomy of a </a:t>
            </a: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t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ypical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test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case (to catch a bug)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1924920" y="2310120"/>
            <a:ext cx="4395240" cy="1523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2.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3.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4.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1924920" y="3834000"/>
            <a:ext cx="4395240" cy="51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4"/>
          <p:cNvSpPr/>
          <p:nvPr/>
        </p:nvSpPr>
        <p:spPr>
          <a:xfrm>
            <a:off x="1924920" y="4347360"/>
            <a:ext cx="4395240" cy="1058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5.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6.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89" name="CustomShape 5"/>
          <p:cNvSpPr/>
          <p:nvPr/>
        </p:nvSpPr>
        <p:spPr>
          <a:xfrm>
            <a:off x="1924920" y="5406120"/>
            <a:ext cx="4395240" cy="51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10"/>
          <p:cNvSpPr/>
          <p:nvPr/>
        </p:nvSpPr>
        <p:spPr>
          <a:xfrm>
            <a:off x="1872000" y="1812600"/>
            <a:ext cx="186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 smtClean="0">
                <a:solidFill>
                  <a:srgbClr val="000000"/>
                </a:solidFill>
                <a:latin typeface="Calibri"/>
              </a:rPr>
              <a:t>aTest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():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95" name="CustomShape 11"/>
          <p:cNvSpPr/>
          <p:nvPr/>
        </p:nvSpPr>
        <p:spPr>
          <a:xfrm>
            <a:off x="7696200" y="4572000"/>
            <a:ext cx="2915760" cy="1219080"/>
          </a:xfrm>
          <a:prstGeom prst="wedgeRectCallout">
            <a:avLst>
              <a:gd name="adj1" fmla="val -2967"/>
              <a:gd name="adj2" fmla="val -116574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chemeClr val="tx1"/>
                </a:solidFill>
                <a:latin typeface="Calibri"/>
              </a:rPr>
              <a:t>Oracle compares </a:t>
            </a:r>
            <a:r>
              <a:rPr lang="en-US" sz="2400" b="0" strike="noStrike" spc="-1" dirty="0">
                <a:solidFill>
                  <a:schemeClr val="tx1"/>
                </a:solidFill>
                <a:latin typeface="Calibri"/>
              </a:rPr>
              <a:t>expectation </a:t>
            </a:r>
            <a:r>
              <a:rPr lang="en-US" sz="2400" b="0" strike="noStrike" spc="-1" dirty="0" smtClean="0">
                <a:solidFill>
                  <a:schemeClr val="tx1"/>
                </a:solidFill>
                <a:latin typeface="Calibri"/>
              </a:rPr>
              <a:t>with </a:t>
            </a:r>
            <a:r>
              <a:rPr lang="en-US" sz="2400" b="0" strike="noStrike" spc="-1" dirty="0">
                <a:solidFill>
                  <a:schemeClr val="tx1"/>
                </a:solidFill>
                <a:latin typeface="Calibri"/>
              </a:rPr>
              <a:t>observation</a:t>
            </a:r>
            <a:endParaRPr lang="en-US" sz="24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3" name="CustomShape 11"/>
          <p:cNvSpPr/>
          <p:nvPr/>
        </p:nvSpPr>
        <p:spPr>
          <a:xfrm>
            <a:off x="4267200" y="1417920"/>
            <a:ext cx="4186680" cy="791880"/>
          </a:xfrm>
          <a:prstGeom prst="wedgeRectCallout">
            <a:avLst>
              <a:gd name="adj1" fmla="val -84889"/>
              <a:gd name="adj2" fmla="val 24229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chemeClr val="tx1"/>
                </a:solidFill>
                <a:latin typeface="Calibri"/>
              </a:rPr>
              <a:t>Typically, test functions declare no parameters</a:t>
            </a:r>
            <a:endParaRPr lang="en-US" sz="24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4" name="CustomShape 6"/>
          <p:cNvSpPr/>
          <p:nvPr/>
        </p:nvSpPr>
        <p:spPr>
          <a:xfrm>
            <a:off x="8102280" y="2667000"/>
            <a:ext cx="593280" cy="384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5" name="CustomShape 7"/>
          <p:cNvSpPr/>
          <p:nvPr/>
        </p:nvSpPr>
        <p:spPr>
          <a:xfrm>
            <a:off x="8895720" y="2682840"/>
            <a:ext cx="1086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operation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" name="CustomShape 8"/>
          <p:cNvSpPr/>
          <p:nvPr/>
        </p:nvSpPr>
        <p:spPr>
          <a:xfrm>
            <a:off x="8102280" y="3204120"/>
            <a:ext cx="593280" cy="384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9"/>
          <p:cNvSpPr/>
          <p:nvPr/>
        </p:nvSpPr>
        <p:spPr>
          <a:xfrm>
            <a:off x="9021720" y="3204120"/>
            <a:ext cx="748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oracle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0622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8146475" y="3519055"/>
            <a:ext cx="2590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18"/>
          <p:cNvSpPr/>
          <p:nvPr/>
        </p:nvSpPr>
        <p:spPr>
          <a:xfrm>
            <a:off x="6878780" y="3775366"/>
            <a:ext cx="3879274" cy="2632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ângulo 16"/>
          <p:cNvSpPr/>
          <p:nvPr/>
        </p:nvSpPr>
        <p:spPr>
          <a:xfrm>
            <a:off x="6400800" y="2057400"/>
            <a:ext cx="4343400" cy="258532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import </a:t>
            </a:r>
            <a:r>
              <a:rPr lang="en-US" dirty="0" err="1" smtClean="0">
                <a:latin typeface="Consolas" panose="020B0609020204030204" pitchFamily="49" charset="0"/>
              </a:rPr>
              <a:t>org.junit</a:t>
            </a:r>
            <a:r>
              <a:rPr lang="en-US" dirty="0" smtClean="0">
                <a:latin typeface="Consolas" panose="020B0609020204030204" pitchFamily="49" charset="0"/>
              </a:rPr>
              <a:t>.*;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public </a:t>
            </a: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 smtClean="0">
                <a:latin typeface="Consolas" panose="020B0609020204030204" pitchFamily="49" charset="0"/>
              </a:rPr>
              <a:t>CalcTest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@Test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public </a:t>
            </a:r>
            <a:r>
              <a:rPr lang="en-US" dirty="0" smtClean="0">
                <a:latin typeface="Consolas" panose="020B0609020204030204" pitchFamily="49" charset="0"/>
              </a:rPr>
              <a:t>void </a:t>
            </a:r>
            <a:r>
              <a:rPr lang="en-US" dirty="0" err="1" smtClean="0">
                <a:latin typeface="Consolas" panose="020B0609020204030204" pitchFamily="49" charset="0"/>
              </a:rPr>
              <a:t>testCancel</a:t>
            </a:r>
            <a:r>
              <a:rPr lang="en-US" dirty="0" smtClean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x = 5, y = 10;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res = </a:t>
            </a:r>
            <a:r>
              <a:rPr lang="en-US" dirty="0">
                <a:latin typeface="Consolas" panose="020B0609020204030204" pitchFamily="49" charset="0"/>
              </a:rPr>
              <a:t>sub(add(x, y), y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Assert.assertEquals</a:t>
            </a:r>
            <a:r>
              <a:rPr lang="en-US" dirty="0" smtClean="0">
                <a:latin typeface="Consolas" panose="020B0609020204030204" pitchFamily="49" charset="0"/>
              </a:rPr>
              <a:t>(res, x);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}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Example: Calculator (with Java JUnit)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38080" y="2057400"/>
            <a:ext cx="525762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dirty="0" err="1">
                <a:latin typeface="Consolas" panose="020B0609020204030204" pitchFamily="49" charset="0"/>
              </a:rPr>
              <a:t>Calc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public static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add(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a,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b) 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 + b;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  public static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sub(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a,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b) 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 - b;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CustomShape 6"/>
          <p:cNvSpPr/>
          <p:nvPr/>
        </p:nvSpPr>
        <p:spPr>
          <a:xfrm>
            <a:off x="6425880" y="4800600"/>
            <a:ext cx="593280" cy="384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CustomShape 7"/>
          <p:cNvSpPr/>
          <p:nvPr/>
        </p:nvSpPr>
        <p:spPr>
          <a:xfrm>
            <a:off x="7219320" y="4816440"/>
            <a:ext cx="1086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operation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" name="CustomShape 8"/>
          <p:cNvSpPr/>
          <p:nvPr/>
        </p:nvSpPr>
        <p:spPr>
          <a:xfrm>
            <a:off x="6425880" y="5337720"/>
            <a:ext cx="593280" cy="384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" name="CustomShape 9"/>
          <p:cNvSpPr/>
          <p:nvPr/>
        </p:nvSpPr>
        <p:spPr>
          <a:xfrm>
            <a:off x="7345320" y="5337720"/>
            <a:ext cx="748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oracle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2" name="CustomShape 11"/>
          <p:cNvSpPr/>
          <p:nvPr/>
        </p:nvSpPr>
        <p:spPr>
          <a:xfrm>
            <a:off x="2971800" y="5092860"/>
            <a:ext cx="2915760" cy="1219080"/>
          </a:xfrm>
          <a:prstGeom prst="wedgeRectCallout">
            <a:avLst>
              <a:gd name="adj1" fmla="val 64981"/>
              <a:gd name="adj2" fmla="val -107482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chemeClr val="tx1"/>
                </a:solidFill>
                <a:latin typeface="Calibri"/>
              </a:rPr>
              <a:t>Automated</a:t>
            </a:r>
            <a:r>
              <a:rPr lang="en-US" sz="2400" b="0" strike="noStrike" spc="-1" dirty="0" smtClean="0">
                <a:solidFill>
                  <a:schemeClr val="tx1"/>
                </a:solidFill>
                <a:latin typeface="Calibri"/>
              </a:rPr>
              <a:t> test case (aka test script)</a:t>
            </a:r>
            <a:endParaRPr lang="en-US" sz="2400" b="0" strike="noStrike" spc="-1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24722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Software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584000" y="2782440"/>
            <a:ext cx="875952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Activity of finding bugs in Software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34429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T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est Automation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363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+ </a:t>
            </a:r>
            <a:r>
              <a:rPr lang="en-US" sz="2800" spc="-1" dirty="0">
                <a:solidFill>
                  <a:srgbClr val="000000"/>
                </a:solidFill>
              </a:rPr>
              <a:t>Reduces time to execute tests (*)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+ </a:t>
            </a:r>
            <a:r>
              <a:rPr lang="en-US" sz="2800" spc="-1" dirty="0">
                <a:solidFill>
                  <a:srgbClr val="000000"/>
                </a:solidFill>
              </a:rPr>
              <a:t>Improves </a:t>
            </a:r>
            <a:r>
              <a:rPr lang="en-US" sz="2800" spc="-1" dirty="0" smtClean="0">
                <a:solidFill>
                  <a:srgbClr val="000000"/>
                </a:solidFill>
              </a:rPr>
              <a:t>reproducibility</a:t>
            </a: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- Needs to maintain code of the test case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- Inadequate for testing usability, for example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33400" y="335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ustomShape 3"/>
          <p:cNvSpPr/>
          <p:nvPr/>
        </p:nvSpPr>
        <p:spPr>
          <a:xfrm>
            <a:off x="381000" y="4572000"/>
            <a:ext cx="11353801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Although manual testing is important (e.g., exploratory testing), it is rare not to see automated tests in serious software today.</a:t>
            </a: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49415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838080" y="365040"/>
            <a:ext cx="109729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Characterization of Software Testing 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Based on the objective of the testing effort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Functional (Testing), Load, Performance, Security, Usability, etc.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Based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on the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object tested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System (Testing), Integration, and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Unit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Based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on code visibility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Black-box (Testing),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White-box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217910" y="6019800"/>
            <a:ext cx="11810999" cy="577800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Testing is a very general concept—applicabl</a:t>
            </a: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e in a variety of contexts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Characterization of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Software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Based on the objective of the testing effort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sng" strike="noStrike" spc="-1" dirty="0">
                <a:solidFill>
                  <a:srgbClr val="000000"/>
                </a:solidFill>
                <a:uFillTx/>
                <a:latin typeface="Calibri"/>
              </a:rPr>
              <a:t>Functional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(Testing), Load, Performance, Security, Usability, etc.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Based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on the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object tested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sng" strike="noStrike" spc="-1" dirty="0">
                <a:solidFill>
                  <a:srgbClr val="000000"/>
                </a:solidFill>
                <a:uFillTx/>
                <a:latin typeface="Calibri"/>
              </a:rPr>
              <a:t>System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(Testing), Integration, and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Unit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Based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on code visibility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sng" strike="noStrike" spc="-1" dirty="0">
                <a:solidFill>
                  <a:srgbClr val="000000"/>
                </a:solidFill>
                <a:uFillTx/>
                <a:latin typeface="Calibri"/>
              </a:rPr>
              <a:t>Black-box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(Testing),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White-box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8" name="Picture 2"/>
          <p:cNvPicPr/>
          <p:nvPr/>
        </p:nvPicPr>
        <p:blipFill>
          <a:blip r:embed="rId2"/>
          <a:stretch/>
        </p:blipFill>
        <p:spPr>
          <a:xfrm>
            <a:off x="9284940" y="4573200"/>
            <a:ext cx="1189440" cy="1076400"/>
          </a:xfrm>
          <a:prstGeom prst="rect">
            <a:avLst/>
          </a:prstGeom>
          <a:ln>
            <a:noFill/>
          </a:ln>
        </p:spPr>
      </p:pic>
      <p:sp>
        <p:nvSpPr>
          <p:cNvPr id="309" name="CustomShape 3"/>
          <p:cNvSpPr/>
          <p:nvPr/>
        </p:nvSpPr>
        <p:spPr>
          <a:xfrm>
            <a:off x="7915320" y="3737880"/>
            <a:ext cx="392868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Example: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UI Testing with Selenium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217910" y="6019800"/>
            <a:ext cx="11810999" cy="577800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Testing is a very general concept—applicabl</a:t>
            </a: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e in a variety of contexts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Internal versus External Software Quality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Internal Quality is concerned with quality of the code artifact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E.g., </a:t>
            </a:r>
            <a:r>
              <a:rPr lang="en-US" sz="2400" spc="-1" dirty="0">
                <a:solidFill>
                  <a:srgbClr val="000000"/>
                </a:solidFill>
              </a:rPr>
              <a:t>modularity </a:t>
            </a:r>
            <a:r>
              <a:rPr lang="en-US" sz="2400" spc="-1" dirty="0" smtClean="0">
                <a:solidFill>
                  <a:srgbClr val="000000"/>
                </a:solidFill>
              </a:rPr>
              <a:t>(e.g., cohesion and coupling</a:t>
            </a:r>
            <a:r>
              <a:rPr lang="en-US" sz="2400" spc="-1" dirty="0">
                <a:solidFill>
                  <a:srgbClr val="000000"/>
                </a:solidFill>
              </a:rPr>
              <a:t>)</a:t>
            </a:r>
            <a:r>
              <a:rPr lang="en-US" sz="2400" spc="-1" dirty="0" smtClean="0">
                <a:solidFill>
                  <a:srgbClr val="000000"/>
                </a:solidFill>
              </a:rPr>
              <a:t>, </a:t>
            </a:r>
            <a:r>
              <a:rPr lang="en-US" sz="2400" spc="-1" dirty="0">
                <a:solidFill>
                  <a:srgbClr val="000000"/>
                </a:solidFill>
              </a:rPr>
              <a:t>legibility, etc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External Quality is concerned with externally observable aspects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E.g., security, performance, functionality,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Internal versus External Software Quality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838080" y="1825560"/>
            <a:ext cx="10515240" cy="2975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Internal Quality is concerned with quality of the code artifact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E.g., modularity (e.g., cohesion and coupling), legibility, etc.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External Quality is concerned with externally observable aspects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E.g., security, performance, functionality, etc.</a:t>
            </a:r>
          </a:p>
        </p:txBody>
      </p:sp>
      <p:sp>
        <p:nvSpPr>
          <p:cNvPr id="314" name="CustomShape 3"/>
          <p:cNvSpPr/>
          <p:nvPr/>
        </p:nvSpPr>
        <p:spPr>
          <a:xfrm>
            <a:off x="2093040" y="4908960"/>
            <a:ext cx="7677720" cy="577800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Softwar</a:t>
            </a: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e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Testing 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focuses on External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Quality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Software Testing Process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5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When t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o Start Writing Test Cases?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533400" y="1825560"/>
            <a:ext cx="11506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Top-down: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As soon as you know your requirements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Test-Driven Development (TDD)</a:t>
            </a:r>
          </a:p>
          <a:p>
            <a:pPr marL="1428840" lvl="2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Downside--writing auxiliary code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Bottom-up: As soon as you develop code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Unit -&gt; Integration -&gt; System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8129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When t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o Start Writing Test Cases?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533400" y="1825560"/>
            <a:ext cx="11506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Top-down: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As soon as you know your requirements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Test-Driven Development (TDD)</a:t>
            </a:r>
          </a:p>
          <a:p>
            <a:pPr marL="1428840" lvl="2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Downside--writing auxiliary code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Bottom-up: As soon as you develop code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Unit -&gt; Integration -&gt; System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11"/>
          <p:cNvSpPr/>
          <p:nvPr/>
        </p:nvSpPr>
        <p:spPr>
          <a:xfrm>
            <a:off x="7391400" y="838200"/>
            <a:ext cx="4419600" cy="1891145"/>
          </a:xfrm>
          <a:prstGeom prst="wedgeRectCallout">
            <a:avLst>
              <a:gd name="adj1" fmla="val -100279"/>
              <a:gd name="adj2" fmla="val 96990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strike="noStrike" spc="-1" dirty="0" smtClean="0">
                <a:solidFill>
                  <a:schemeClr val="tx1"/>
                </a:solidFill>
                <a:latin typeface="Calibri"/>
              </a:rPr>
              <a:t>Observation 1: Your tests should reflect your requirements (functional or not) even if they ar</a:t>
            </a:r>
            <a:r>
              <a:rPr lang="en-US" sz="2400" spc="-1" dirty="0" smtClean="0">
                <a:solidFill>
                  <a:schemeClr val="tx1"/>
                </a:solidFill>
                <a:latin typeface="Calibri"/>
              </a:rPr>
              <a:t>e implemented afterwards</a:t>
            </a:r>
            <a:endParaRPr lang="en-US" sz="2400" strike="noStrike" spc="-1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30410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When t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o Start Writing Test Cases?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533400" y="1825560"/>
            <a:ext cx="11506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Top-down: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As soon as you know your requirements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Test-Driven Development (TDD)</a:t>
            </a:r>
          </a:p>
          <a:p>
            <a:pPr marL="1428840" lvl="2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Downside--writing auxiliary code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Bottom-up: As soon as you develop code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Unit -&gt; Integration -&gt; System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11"/>
          <p:cNvSpPr/>
          <p:nvPr/>
        </p:nvSpPr>
        <p:spPr>
          <a:xfrm>
            <a:off x="7391400" y="838200"/>
            <a:ext cx="4419600" cy="1891145"/>
          </a:xfrm>
          <a:prstGeom prst="wedgeRectCallout">
            <a:avLst>
              <a:gd name="adj1" fmla="val -100279"/>
              <a:gd name="adj2" fmla="val 96990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strike="noStrike" spc="-1" dirty="0" smtClean="0">
                <a:solidFill>
                  <a:schemeClr val="tx1"/>
                </a:solidFill>
                <a:latin typeface="Calibri"/>
              </a:rPr>
              <a:t>Observation 1: Your tests should reflect your requirements (functional or not) even if they ar</a:t>
            </a:r>
            <a:r>
              <a:rPr lang="en-US" sz="2400" spc="-1" dirty="0" smtClean="0">
                <a:solidFill>
                  <a:schemeClr val="tx1"/>
                </a:solidFill>
                <a:latin typeface="Calibri"/>
              </a:rPr>
              <a:t>e implemented afterwards</a:t>
            </a:r>
            <a:endParaRPr lang="en-US" sz="240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5" name="CustomShape 11"/>
          <p:cNvSpPr/>
          <p:nvPr/>
        </p:nvSpPr>
        <p:spPr>
          <a:xfrm>
            <a:off x="7391400" y="2909455"/>
            <a:ext cx="4419600" cy="1891145"/>
          </a:xfrm>
          <a:prstGeom prst="wedgeRectCallout">
            <a:avLst>
              <a:gd name="adj1" fmla="val -84292"/>
              <a:gd name="adj2" fmla="val 31056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strike="noStrike" spc="-1" dirty="0" smtClean="0">
                <a:solidFill>
                  <a:schemeClr val="tx1"/>
                </a:solidFill>
                <a:latin typeface="Calibri"/>
              </a:rPr>
              <a:t>Observation 2: No need to wait until the last function of the system is implemented to implement system and integration tests. Use mock libraries!</a:t>
            </a:r>
            <a:endParaRPr lang="en-US" sz="2400" strike="noStrike" spc="-1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49271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 Light"/>
              </a:rPr>
              <a:t>When to Start Writing Test Cases?</a:t>
            </a:r>
            <a:endParaRPr lang="en-US" sz="4400" spc="-1" dirty="0">
              <a:solidFill>
                <a:srgbClr val="000000"/>
              </a:solidFill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533400" y="1825560"/>
            <a:ext cx="11506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Top-down: </a:t>
            </a:r>
            <a:r>
              <a:rPr lang="en-US" sz="2800" b="0" strike="noStrike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As soon as you know your requirements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Test-Driven Development (TDD)</a:t>
            </a:r>
          </a:p>
          <a:p>
            <a:pPr marL="1428840" lvl="2" indent="-274320">
              <a:lnSpc>
                <a:spcPct val="90000"/>
              </a:lnSpc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Downside--writing auxiliary code</a:t>
            </a:r>
            <a:endParaRPr lang="en-US" sz="2800" spc="-1" dirty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endParaRPr lang="en-US" sz="2800" spc="-1" dirty="0" smtClean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Bottom-up: As soon as you develop code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Unit -&gt; Integration -&gt; System</a:t>
            </a:r>
            <a:endParaRPr lang="en-US" sz="2800" spc="-1" dirty="0">
              <a:solidFill>
                <a:schemeClr val="bg1">
                  <a:lumMod val="85000"/>
                </a:schemeClr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1143000" y="2667000"/>
            <a:ext cx="9677400" cy="1956056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libri"/>
              </a:rPr>
              <a:t>Decision of when to start writing unit/integration/system tests varies with the project and team.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30011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Software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584000" y="2782440"/>
            <a:ext cx="875952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Activity of finding </a:t>
            </a:r>
            <a:r>
              <a:rPr lang="en-US" sz="4000" u="sng" strike="noStrike" spc="-1" dirty="0">
                <a:solidFill>
                  <a:srgbClr val="000000"/>
                </a:solidFill>
                <a:latin typeface="Calibri"/>
              </a:rPr>
              <a:t>bugs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in Software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360846" y="4038600"/>
            <a:ext cx="94697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But, what is a bug in software? Code that violates software spec.</a:t>
            </a:r>
            <a:endParaRPr lang="en-US" sz="2800" spc="-1" dirty="0"/>
          </a:p>
        </p:txBody>
      </p:sp>
    </p:spTree>
    <p:extLst>
      <p:ext uri="{BB962C8B-B14F-4D97-AF65-F5344CB8AC3E}">
        <p14:creationId xmlns:p14="http://schemas.microsoft.com/office/powerpoint/2010/main" val="11812140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Regression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533400" y="1825560"/>
            <a:ext cx="1066800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R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egression is the observation that a feature/functionality that used to work is malfunctioning</a:t>
            </a: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Regression testing is the activity of running automated tests regularly with the goal of detecting regressions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34673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image: continuous integ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91" y="2054160"/>
            <a:ext cx="10051909" cy="442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Continuous Integration (CI)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685800" y="1825560"/>
            <a:ext cx="10668000" cy="1298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401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Solution to automate Regression Testing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46297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To Remember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39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76080" y="365040"/>
            <a:ext cx="12039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To Remember 1: Testing cannot prove correctness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838080" y="3962400"/>
            <a:ext cx="10515240" cy="1981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3200" spc="-1" dirty="0">
              <a:solidFill>
                <a:srgbClr val="000000"/>
              </a:solidFill>
              <a:latin typeface="Calibri"/>
            </a:endParaRPr>
          </a:p>
          <a:p>
            <a:pPr marL="3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It is important to assess “how good” you test suite is!</a:t>
            </a:r>
          </a:p>
          <a:p>
            <a:pPr marL="3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(There are techniques for that. We will see.)</a:t>
            </a:r>
            <a:endParaRPr lang="en-US" sz="32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457560" indent="-45720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914400" y="1981200"/>
            <a:ext cx="9829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“Program </a:t>
            </a:r>
            <a:r>
              <a:rPr lang="en-US" sz="3200" dirty="0"/>
              <a:t>testing can be used to show the presence of bugs, but never to show their absence</a:t>
            </a:r>
            <a:r>
              <a:rPr lang="en-US" sz="3200" dirty="0" smtClean="0"/>
              <a:t>!” --</a:t>
            </a:r>
            <a:r>
              <a:rPr lang="en-US" sz="3200" dirty="0" err="1" smtClean="0"/>
              <a:t>Edsger</a:t>
            </a:r>
            <a:r>
              <a:rPr lang="en-US" sz="3200" dirty="0" smtClean="0"/>
              <a:t> Dijkstra</a:t>
            </a:r>
            <a:endParaRPr lang="en-US" sz="3200" u="sng" dirty="0"/>
          </a:p>
        </p:txBody>
      </p:sp>
      <p:sp>
        <p:nvSpPr>
          <p:cNvPr id="7" name="Seta para baixo 6"/>
          <p:cNvSpPr/>
          <p:nvPr/>
        </p:nvSpPr>
        <p:spPr>
          <a:xfrm>
            <a:off x="5562600" y="3186545"/>
            <a:ext cx="533400" cy="1066800"/>
          </a:xfrm>
          <a:prstGeom prst="downArrow">
            <a:avLst>
              <a:gd name="adj1" fmla="val 3961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725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To Remember 2: There is no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Silver Bullet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838080" y="30404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Internal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Quality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Choice of Language and Tools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Development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Process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uFillTx/>
                <a:latin typeface="Calibri"/>
              </a:rPr>
              <a:t>(Trained and Motivated) </a:t>
            </a:r>
            <a:r>
              <a:rPr lang="en-US" sz="2800" b="0" u="sng" strike="noStrike" spc="-1" dirty="0" smtClean="0">
                <a:solidFill>
                  <a:srgbClr val="000000"/>
                </a:solidFill>
                <a:uFillTx/>
                <a:latin typeface="Calibri"/>
              </a:rPr>
              <a:t>People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845007" y="1918064"/>
            <a:ext cx="10668120" cy="672736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Various other aspects are important to assure external quality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Brief on Software Specification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77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Software Specification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Definition of what a system should (and should not) do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Implementation is the realization of a specification</a:t>
            </a: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01605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Assume-Guarantee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Contract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Form of specification of a software module (e.g., a function)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It consists of a set of constraints describing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sng" strike="noStrike" spc="-1" dirty="0" smtClean="0">
                <a:solidFill>
                  <a:srgbClr val="000000"/>
                </a:solidFill>
                <a:latin typeface="Calibri"/>
              </a:rPr>
              <a:t>Assumptions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 on how the module will be used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u="sng" spc="-1" dirty="0" smtClean="0">
                <a:solidFill>
                  <a:srgbClr val="000000"/>
                </a:solidFill>
                <a:latin typeface="Calibri"/>
              </a:rPr>
              <a:t>Guarantees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 that the module provides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69960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Example: Power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x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y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" name="CustomShape 3"/>
          <p:cNvSpPr>
            <a:spLocks/>
          </p:cNvSpPr>
          <p:nvPr/>
        </p:nvSpPr>
        <p:spPr>
          <a:xfrm>
            <a:off x="5271654" y="370732"/>
            <a:ext cx="5334001" cy="10978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What </a:t>
            </a:r>
            <a:r>
              <a:rPr lang="en-US" sz="3200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can happen </a:t>
            </a: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if pow is called with negative y?</a:t>
            </a:r>
            <a:endParaRPr lang="en-US" sz="32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Example: Power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x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y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766179" y="3048000"/>
            <a:ext cx="7335663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Consider x = y = 2</a:t>
            </a:r>
          </a:p>
          <a:p>
            <a:r>
              <a:rPr lang="en-US" sz="2800" dirty="0" smtClean="0"/>
              <a:t>2^-2 = 1/(2^2) = 1/4 </a:t>
            </a:r>
          </a:p>
          <a:p>
            <a:r>
              <a:rPr lang="en-US" sz="2800" dirty="0" smtClean="0"/>
              <a:t>So, pow should return 1 (note integer arithmetic)</a:t>
            </a:r>
          </a:p>
          <a:p>
            <a:r>
              <a:rPr lang="en-US" sz="2800" dirty="0" smtClean="0"/>
              <a:t>Instead, it returns 1 * 2 = 2</a:t>
            </a:r>
          </a:p>
        </p:txBody>
      </p:sp>
      <p:sp>
        <p:nvSpPr>
          <p:cNvPr id="7" name="CustomShape 3"/>
          <p:cNvSpPr>
            <a:spLocks/>
          </p:cNvSpPr>
          <p:nvPr/>
        </p:nvSpPr>
        <p:spPr>
          <a:xfrm>
            <a:off x="5271654" y="370732"/>
            <a:ext cx="5334001" cy="10978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What </a:t>
            </a:r>
            <a:r>
              <a:rPr lang="en-US" sz="3200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can happen </a:t>
            </a: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if pow is called with negative y?</a:t>
            </a:r>
            <a:endParaRPr lang="en-US" sz="32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9077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Software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584000" y="2782440"/>
            <a:ext cx="875952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Activity of finding bugs in Software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320037" y="4038600"/>
            <a:ext cx="95513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But, what is a bug in software? Code that violates software </a:t>
            </a:r>
            <a:r>
              <a:rPr lang="en-US" sz="2800" b="0" u="sng" strike="noStrike" spc="-1" dirty="0" smtClean="0">
                <a:solidFill>
                  <a:srgbClr val="000000"/>
                </a:solidFill>
                <a:latin typeface="Calibri"/>
              </a:rPr>
              <a:t>spec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  <a:endParaRPr lang="en-US" sz="2800" spc="-1" dirty="0"/>
          </a:p>
        </p:txBody>
      </p:sp>
      <p:sp>
        <p:nvSpPr>
          <p:cNvPr id="5" name="Retângulo 4"/>
          <p:cNvSpPr/>
          <p:nvPr/>
        </p:nvSpPr>
        <p:spPr>
          <a:xfrm>
            <a:off x="532446" y="4648200"/>
            <a:ext cx="11126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But, what is a spec? </a:t>
            </a:r>
            <a:r>
              <a:rPr lang="en-US" sz="2800" spc="-1" dirty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Definition of what a system should (and should not) </a:t>
            </a:r>
            <a:r>
              <a:rPr lang="en-US" sz="2800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do.</a:t>
            </a:r>
            <a:endParaRPr lang="en-US" sz="28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Example: Power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x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y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766179" y="3048000"/>
            <a:ext cx="7335663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Consider x = y = 2</a:t>
            </a:r>
          </a:p>
          <a:p>
            <a:r>
              <a:rPr lang="en-US" sz="2800" dirty="0" smtClean="0"/>
              <a:t>2^-2 = 1/(2^2) = 1/4 </a:t>
            </a:r>
          </a:p>
          <a:p>
            <a:r>
              <a:rPr lang="en-US" sz="2800" dirty="0" smtClean="0"/>
              <a:t>So, pow should return 1 (note integer arithmetic)</a:t>
            </a:r>
          </a:p>
          <a:p>
            <a:r>
              <a:rPr lang="en-US" sz="2800" dirty="0" smtClean="0"/>
              <a:t>Instead, it returns 1 * 2 = 2</a:t>
            </a:r>
          </a:p>
        </p:txBody>
      </p:sp>
      <p:sp>
        <p:nvSpPr>
          <p:cNvPr id="6" name="CustomShape 3"/>
          <p:cNvSpPr>
            <a:spLocks/>
          </p:cNvSpPr>
          <p:nvPr/>
        </p:nvSpPr>
        <p:spPr>
          <a:xfrm>
            <a:off x="5271654" y="370732"/>
            <a:ext cx="5334001" cy="10978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What </a:t>
            </a:r>
            <a:r>
              <a:rPr lang="en-US" sz="3200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can happen </a:t>
            </a: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if pow is called with negative y?</a:t>
            </a:r>
            <a:endParaRPr lang="en-US" sz="32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o explicativo retangular 2"/>
          <p:cNvSpPr/>
          <p:nvPr/>
        </p:nvSpPr>
        <p:spPr>
          <a:xfrm>
            <a:off x="7973290" y="5410200"/>
            <a:ext cx="2395790" cy="526800"/>
          </a:xfrm>
          <a:prstGeom prst="wedgeRectCallout">
            <a:avLst>
              <a:gd name="adj1" fmla="val -76349"/>
              <a:gd name="adj2" fmla="val -17419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Is </a:t>
            </a: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this</a:t>
            </a:r>
            <a:r>
              <a:rPr lang="en-US" sz="3200" dirty="0" smtClean="0">
                <a:solidFill>
                  <a:schemeClr val="tx1"/>
                </a:solidFill>
              </a:rPr>
              <a:t> a bug?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9077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Imposing Precondition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//@requires y &gt;= 0;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x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y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3581400" y="2939782"/>
            <a:ext cx="4763520" cy="1327418"/>
          </a:xfrm>
          <a:prstGeom prst="wedgeRectCallout">
            <a:avLst>
              <a:gd name="adj1" fmla="val -60251"/>
              <a:gd name="adj2" fmla="val -115768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no guarantees on what to expect from pow if precondition is not satisfied!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Promising a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Postcondition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415440" y="1536120"/>
            <a:ext cx="567828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x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lang="en-US" sz="1800" b="0" strike="noStrike" spc="-1" dirty="0" err="1" smtClean="0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//@requires y &gt;= 0;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//@ensures \result == RPOW(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x,y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x 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y 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6206760" y="1536120"/>
            <a:ext cx="549288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int RPOW (int x,int y)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//@requires y &gt;= 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if(y == 0)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  return 1;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else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  return x * RPOW (x, y-1);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Promising a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Postcondition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415440" y="1536120"/>
            <a:ext cx="567828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x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lang="en-US" sz="1800" b="0" strike="noStrike" spc="-1" dirty="0" err="1" smtClean="0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//@requires y &gt;= 0;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//@ensures \result == RPOW(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x,y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x 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y 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6206760" y="1536120"/>
            <a:ext cx="549288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int RPOW (int x,int y)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//@requires y &gt;= 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if(y == 0)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  return 1;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else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  return x * RPOW (x, y-1);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5" name="CustomShape 4"/>
          <p:cNvSpPr/>
          <p:nvPr/>
        </p:nvSpPr>
        <p:spPr>
          <a:xfrm>
            <a:off x="1828800" y="3435927"/>
            <a:ext cx="4140720" cy="1117080"/>
          </a:xfrm>
          <a:prstGeom prst="wedgeRectCallout">
            <a:avLst>
              <a:gd name="adj1" fmla="val -43646"/>
              <a:gd name="adj2" fmla="val -131784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Assume-Guarantee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 contract for function pow.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Exercise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2800" b="0" strike="noStrike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Specify contract (i.e., pre and </a:t>
            </a:r>
            <a:r>
              <a:rPr lang="en-US" sz="2800" b="0" strike="noStrike" spc="-1" dirty="0" err="1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postcondition</a:t>
            </a:r>
            <a:r>
              <a:rPr lang="en-US" sz="2800" b="0" strike="noStrike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) for function sort.</a:t>
            </a:r>
            <a:endParaRPr lang="en-US" sz="2800" b="0" strike="noStrike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endParaRPr lang="en-US" sz="1800" b="0" strike="noStrike" spc="-1" dirty="0" smtClean="0">
              <a:solidFill>
                <a:srgbClr val="595959"/>
              </a:solidFill>
              <a:latin typeface="Consolas"/>
              <a:ea typeface="Consolas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void sort(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[] 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)</a:t>
            </a:r>
            <a:endParaRPr lang="en-US" spc="-1" dirty="0">
              <a:latin typeface="Arial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415289" y="3200400"/>
            <a:ext cx="7359021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The expression \old(</a:t>
            </a:r>
            <a:r>
              <a:rPr lang="en-US" sz="2800" dirty="0" err="1" smtClean="0"/>
              <a:t>var</a:t>
            </a:r>
            <a:r>
              <a:rPr lang="en-US" sz="2800" dirty="0" smtClean="0"/>
              <a:t>) denotes the value of </a:t>
            </a:r>
            <a:r>
              <a:rPr lang="en-US" sz="2800" dirty="0" err="1" smtClean="0"/>
              <a:t>var</a:t>
            </a:r>
            <a:r>
              <a:rPr lang="en-US" sz="2800" dirty="0" smtClean="0"/>
              <a:t> at the entry of the </a:t>
            </a:r>
            <a:r>
              <a:rPr lang="en-US" sz="2800" smtClean="0"/>
              <a:t>function call.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Solution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415440" y="1536120"/>
            <a:ext cx="1177656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2800" b="0" strike="noStrike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Specify contract (i.e., pre and </a:t>
            </a:r>
            <a:r>
              <a:rPr lang="en-US" sz="2800" b="0" strike="noStrike" spc="-1" dirty="0" err="1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postcondition</a:t>
            </a:r>
            <a:r>
              <a:rPr lang="en-US" sz="2800" b="0" strike="noStrike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) for function sort.</a:t>
            </a:r>
            <a:endParaRPr lang="en-US" sz="2800" b="0" strike="noStrike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endParaRPr lang="en-US" sz="1800" b="0" strike="noStrike" spc="-1" dirty="0" smtClean="0">
              <a:solidFill>
                <a:srgbClr val="595959"/>
              </a:solidFill>
              <a:latin typeface="Consolas"/>
              <a:ea typeface="Consolas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void sort(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[] 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)</a:t>
            </a:r>
          </a:p>
          <a:p>
            <a:pPr>
              <a:lnSpc>
                <a:spcPct val="115000"/>
              </a:lnSpc>
            </a:pP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  //@requires </a:t>
            </a:r>
            <a:r>
              <a:rPr lang="en-US" sz="1800" b="0" strike="noStrike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 != null</a:t>
            </a:r>
          </a:p>
          <a:p>
            <a:pPr>
              <a:lnSpc>
                <a:spcPct val="115000"/>
              </a:lnSpc>
            </a:pPr>
            <a:r>
              <a:rPr lang="en-US" spc="-1" dirty="0">
                <a:solidFill>
                  <a:srgbClr val="595959"/>
                </a:solidFill>
                <a:latin typeface="Consolas"/>
                <a:ea typeface="Consolas"/>
              </a:rPr>
              <a:t> 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//@ensures </a:t>
            </a: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ASC(</a:t>
            </a:r>
            <a:r>
              <a:rPr lang="en-US" sz="1800" b="0" strike="noStrike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) &amp;&amp; PERM(</a:t>
            </a:r>
            <a:r>
              <a:rPr lang="en-US" sz="1800" b="0" strike="noStrike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, 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\old(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))</a:t>
            </a:r>
          </a:p>
          <a:p>
            <a:pPr>
              <a:lnSpc>
                <a:spcPct val="115000"/>
              </a:lnSpc>
            </a:pPr>
            <a:endParaRPr lang="en-US" spc="-1" dirty="0">
              <a:solidFill>
                <a:srgbClr val="595959"/>
              </a:solidFill>
              <a:latin typeface="Consolas"/>
              <a:ea typeface="Consolas"/>
            </a:endParaRPr>
          </a:p>
          <a:p>
            <a:pPr>
              <a:lnSpc>
                <a:spcPct val="115000"/>
              </a:lnSpc>
            </a:pP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 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boolean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ASC(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int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[] 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) // returns true 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iff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contents of array are in ascending order</a:t>
            </a:r>
          </a:p>
          <a:p>
            <a:pPr>
              <a:lnSpc>
                <a:spcPct val="115000"/>
              </a:lnSpc>
            </a:pPr>
            <a:endParaRPr lang="en-US" spc="-1" dirty="0">
              <a:solidFill>
                <a:srgbClr val="595959"/>
              </a:solidFill>
              <a:latin typeface="Consolas"/>
              <a:ea typeface="Consolas"/>
            </a:endParaRPr>
          </a:p>
          <a:p>
            <a:pPr>
              <a:lnSpc>
                <a:spcPct val="115000"/>
              </a:lnSpc>
            </a:pP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 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boolean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PERM(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int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[] ar1, 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int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[] ar2) // returns true 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iff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ar1 and ar2 are </a:t>
            </a:r>
          </a:p>
          <a:p>
            <a:pPr>
              <a:lnSpc>
                <a:spcPct val="115000"/>
              </a:lnSpc>
            </a:pPr>
            <a:r>
              <a:rPr lang="en-US" spc="-1" dirty="0">
                <a:solidFill>
                  <a:srgbClr val="595959"/>
                </a:solidFill>
                <a:latin typeface="Consolas"/>
                <a:ea typeface="Consolas"/>
              </a:rPr>
              <a:t> 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                                   // permutations of the same set</a:t>
            </a:r>
            <a:endParaRPr lang="en-US" spc="-1" dirty="0">
              <a:solidFill>
                <a:srgbClr val="595959"/>
              </a:solidFill>
              <a:latin typeface="Consolas"/>
              <a:ea typeface="Consolas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54527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(Take Home</a:t>
            </a:r>
            <a:r>
              <a:rPr lang="en-US" sz="4400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) Exercise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2800" b="0" strike="noStrike" spc="-1" dirty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Specify contracts for the functions of a stack data structure.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class Stack&lt;T&gt;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 size();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  void push(T t);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  T pop()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Software Specification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8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Definition of what a system should (and should not) do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8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Implementation is the realization of a specification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Writing specs is expensive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It is rare for developers to fully specify a system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However, it is common to partially specify systems (e.g., </a:t>
            </a:r>
            <a:r>
              <a:rPr lang="en-US" sz="3200" b="1" strike="noStrike" spc="-1" dirty="0" smtClean="0">
                <a:solidFill>
                  <a:srgbClr val="000000"/>
                </a:solidFill>
                <a:latin typeface="Calibri"/>
              </a:rPr>
              <a:t>test assertions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)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70051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Quiz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Is it possible to use testing to demonstrate that there are no bugs in code?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From </a:t>
            </a:r>
            <a:r>
              <a:rPr lang="en-US" sz="2800" spc="-1" dirty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what observation s</a:t>
            </a:r>
            <a:r>
              <a:rPr lang="en-US" sz="2800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oftware debugging typically starts?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Name one benefit of using automated tests.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a regression?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regression testing?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continuous integration?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9196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Practice!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9600" y="4953000"/>
            <a:ext cx="10591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“For the things we have to learn before we can do them, we learn by doing them</a:t>
            </a:r>
            <a:r>
              <a:rPr lang="en-US" sz="3200" dirty="0" smtClean="0">
                <a:latin typeface="+mj-lt"/>
              </a:rPr>
              <a:t>.” --Aristotle</a:t>
            </a:r>
            <a:r>
              <a:rPr lang="en-US" sz="3200" dirty="0">
                <a:latin typeface="+mj-lt"/>
              </a:rPr>
              <a:t>, The Nicomachean Ethics</a:t>
            </a:r>
          </a:p>
        </p:txBody>
      </p:sp>
    </p:spTree>
    <p:extLst>
      <p:ext uri="{BB962C8B-B14F-4D97-AF65-F5344CB8AC3E}">
        <p14:creationId xmlns:p14="http://schemas.microsoft.com/office/powerpoint/2010/main" val="224752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It is highly popular and expensive!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2822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Highly used in industry (code inspection also popular)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It is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expensive *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Human: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Writing test cases is time consuming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Computation: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Running test cases is time consuming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817298" y="5867400"/>
            <a:ext cx="8326702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* NIST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Report 2002: </a:t>
            </a:r>
            <a:r>
              <a:rPr lang="en-US" sz="1800" b="0" u="sng" strike="noStrike" spc="-1" dirty="0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http://www.nist.gov/director/planning/upload/report02-3.pdf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91052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Agenda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6096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 frameworks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Build systems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Coverage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Mutation testing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Combinatorial testing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UI testing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Behavior-Driven Development (BDD)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Fuzzing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390908" y="2012582"/>
            <a:ext cx="6442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 Infrastructure (to create and run tests)</a:t>
            </a:r>
            <a:endParaRPr lang="en-US" sz="2800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4038600" y="1943310"/>
            <a:ext cx="0" cy="6996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4038600" y="3006435"/>
            <a:ext cx="0" cy="6996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390908" y="3089565"/>
            <a:ext cx="2247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 adequacy</a:t>
            </a:r>
            <a:endParaRPr lang="en-US" sz="2800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4038746" y="5386185"/>
            <a:ext cx="0" cy="4710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4396376" y="5361730"/>
            <a:ext cx="327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 input generation</a:t>
            </a:r>
            <a:endParaRPr lang="en-US" sz="2800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4487005" y="3886200"/>
            <a:ext cx="0" cy="838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4868005" y="4080165"/>
            <a:ext cx="2294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System testing</a:t>
            </a:r>
            <a:endParaRPr lang="en-US" sz="2800" dirty="0"/>
          </a:p>
        </p:txBody>
      </p:sp>
      <p:cxnSp>
        <p:nvCxnSpPr>
          <p:cNvPr id="16" name="Conector reto 15"/>
          <p:cNvCxnSpPr/>
          <p:nvPr/>
        </p:nvCxnSpPr>
        <p:spPr>
          <a:xfrm>
            <a:off x="6781800" y="4876800"/>
            <a:ext cx="0" cy="4710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276027" y="4850717"/>
            <a:ext cx="1791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 design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33247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Test Infrastructure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8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Frameworks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Tools that enable developers to write automated tests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Available in most modern languages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For example: Java’s JUnit, Python’s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unittest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, C#’s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NUnit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, Ruby’s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rspec</a:t>
            </a: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3505200" y="4572000"/>
            <a:ext cx="5105400" cy="1143000"/>
          </a:xfrm>
          <a:prstGeom prst="wedgeRectCallout">
            <a:avLst>
              <a:gd name="adj1" fmla="val -43285"/>
              <a:gd name="adj2" fmla="val -11364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multiple frameworks for these programming languages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2889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Example of functionalities in Java’s JUnit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 fixtures to configure the system before/after running the test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Customizable test runners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Rich library of assertion functions (e.g.,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assertNull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var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))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Ability to group test differently </a:t>
            </a:r>
            <a:r>
              <a:rPr lang="en-US" sz="2800" spc="-1" dirty="0">
                <a:solidFill>
                  <a:srgbClr val="000000"/>
                </a:solidFill>
              </a:rPr>
              <a:t>(e.g., slow/fast)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for selective execution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…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33400" y="335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5205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Example of functionalities in Java’s JUnit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 fixtures to configure the system before/after running the test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Customizable test runners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Rich library of assertion functions (e.g.,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assertNull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var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))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Ability to group test differently </a:t>
            </a:r>
            <a:r>
              <a:rPr lang="en-US" sz="2800" spc="-1" dirty="0">
                <a:solidFill>
                  <a:srgbClr val="000000"/>
                </a:solidFill>
              </a:rPr>
              <a:t>(e.g., slow/fast)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for selective execution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…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33400" y="335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ustomShape 3"/>
          <p:cNvSpPr/>
          <p:nvPr/>
        </p:nvSpPr>
        <p:spPr>
          <a:xfrm>
            <a:off x="2057400" y="2819400"/>
            <a:ext cx="7620000" cy="1364067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libri"/>
              </a:rPr>
              <a:t>Other test frameworks </a:t>
            </a:r>
            <a:r>
              <a:rPr lang="en-US" sz="4000" spc="-1" dirty="0" smtClean="0">
                <a:solidFill>
                  <a:srgbClr val="000000"/>
                </a:solidFill>
                <a:latin typeface="Calibri"/>
              </a:rPr>
              <a:t>offer 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libri"/>
              </a:rPr>
              <a:t>very similar functionality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82151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Example of functionalities in Java’s JUnit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 fixtures to configure the system before/after running the test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Customizable test runners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Rich library of assertion functions (e.g.,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assertNull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var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))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Ability to group test differently </a:t>
            </a:r>
            <a:r>
              <a:rPr lang="en-US" sz="2800" spc="-1" dirty="0">
                <a:solidFill>
                  <a:srgbClr val="000000"/>
                </a:solidFill>
              </a:rPr>
              <a:t>(e.g., slow/fast)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for selective execution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…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057400" y="3048000"/>
            <a:ext cx="7248331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 1 in our repo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954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 1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287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Introduce an exception </a:t>
            </a:r>
            <a:r>
              <a:rPr lang="en-US" sz="2400" spc="-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ElementNotFoundException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to indicate element not found in the binary search</a:t>
            </a:r>
          </a:p>
        </p:txBody>
      </p:sp>
    </p:spTree>
    <p:extLst>
      <p:ext uri="{BB962C8B-B14F-4D97-AF65-F5344CB8AC3E}">
        <p14:creationId xmlns:p14="http://schemas.microsoft.com/office/powerpoint/2010/main" val="1708508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 2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Change the method setup in </a:t>
            </a:r>
            <a:r>
              <a:rPr lang="en-US" sz="2400" spc="-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BinarySearchTest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to create an array with 100K elements and enforce each test to finish in no more than 1s.</a:t>
            </a:r>
          </a:p>
        </p:txBody>
      </p:sp>
    </p:spTree>
    <p:extLst>
      <p:ext uri="{BB962C8B-B14F-4D97-AF65-F5344CB8AC3E}">
        <p14:creationId xmlns:p14="http://schemas.microsoft.com/office/powerpoint/2010/main" val="42594026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(Take Home)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Log every test that executed for more than .5 s</a:t>
            </a:r>
          </a:p>
        </p:txBody>
      </p:sp>
      <p:sp>
        <p:nvSpPr>
          <p:cNvPr id="4" name="CustomShape 3"/>
          <p:cNvSpPr/>
          <p:nvPr/>
        </p:nvSpPr>
        <p:spPr>
          <a:xfrm>
            <a:off x="2566495" y="2971800"/>
            <a:ext cx="7086120" cy="1066800"/>
          </a:xfrm>
          <a:prstGeom prst="wedgeRectCallout">
            <a:avLst>
              <a:gd name="adj1" fmla="val -41526"/>
              <a:gd name="adj2" fmla="val -117801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/>
            <a:r>
              <a:rPr lang="en-US" sz="2800" spc="-1" dirty="0" smtClean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Hint: use listeners. See </a:t>
            </a:r>
            <a:r>
              <a:rPr lang="en-US" sz="2400" dirty="0" err="1" smtClean="0">
                <a:latin typeface="Consolas" panose="020B0609020204030204" pitchFamily="49" charset="0"/>
              </a:rPr>
              <a:t>org.junit.runner.notification</a:t>
            </a:r>
            <a:r>
              <a:rPr lang="en-US" sz="2400" spc="-1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.RunListener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4026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Build Systems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Automate common tasks during the development process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E.g., compile, execute test suites, assemble, deploy,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g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enerate reports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Various implementations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E.g., make, ant, maven,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gradle</a:t>
            </a: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42329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chemeClr val="bg1"/>
                </a:solidFill>
                <a:latin typeface="Calibri Light"/>
              </a:rPr>
              <a:t>Goals of this course</a:t>
            </a:r>
            <a:endParaRPr lang="en-US" sz="4400" b="0" strike="noStrike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chemeClr val="bg1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chemeClr val="bg1"/>
                </a:solidFill>
                <a:latin typeface="Calibri"/>
              </a:rPr>
              <a:t>Demonstrate popular concepts </a:t>
            </a:r>
            <a:r>
              <a:rPr lang="en-US" sz="2800" spc="-1" dirty="0" smtClean="0">
                <a:solidFill>
                  <a:schemeClr val="bg1"/>
                </a:solidFill>
                <a:latin typeface="Calibri"/>
              </a:rPr>
              <a:t>and tools used in industry (80%)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chemeClr val="bg1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chemeClr val="bg1"/>
                </a:solidFill>
                <a:latin typeface="Calibri"/>
              </a:rPr>
              <a:t>Discuss problems in Software Testing research (20%)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…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646212" y="4215080"/>
            <a:ext cx="8898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strike="noStrike" spc="-1" dirty="0" smtClean="0">
                <a:solidFill>
                  <a:srgbClr val="FFFFFF"/>
                </a:solidFill>
                <a:latin typeface="Calibri"/>
              </a:rPr>
              <a:t>https://github.com/damorim/testing-cin-minicourse</a:t>
            </a:r>
            <a:endParaRPr lang="en-US" sz="3200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Build Systems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Automate common tasks during the development process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E.g., compile, execute test suites, assemble, deploy,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g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enerate reports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Various implementations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E.g., make, ant, maven,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gradle</a:t>
            </a: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057400" y="3048000"/>
            <a:ext cx="7248331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 2 in our repo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0985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 1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Add the following snippet to </a:t>
            </a: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your </a:t>
            </a:r>
            <a:r>
              <a:rPr lang="en-US" sz="2800" spc="-1" dirty="0" err="1" smtClean="0">
                <a:solidFill>
                  <a:srgbClr val="000000"/>
                </a:solidFill>
                <a:latin typeface="+mj-lt"/>
              </a:rPr>
              <a:t>build.gradle</a:t>
            </a: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 script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. Then, run the command </a:t>
            </a: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$&gt;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gradle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printClasspath</a:t>
            </a:r>
            <a:endParaRPr lang="en-US" sz="2800" spc="-1" dirty="0">
              <a:solidFill>
                <a:srgbClr val="000000"/>
              </a:solidFill>
              <a:latin typeface="+mj-lt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latin typeface="+mj-lt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## add this to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build.gradle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to print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classpath</a:t>
            </a:r>
            <a:endParaRPr lang="en-US" sz="2800" spc="-1" dirty="0">
              <a:solidFill>
                <a:srgbClr val="000000"/>
              </a:solidFill>
              <a:latin typeface="+mj-lt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task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printClasspath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doLast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       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configurations.testRuntimeClasspath.each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{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println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it }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    }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}</a:t>
            </a:r>
            <a:endParaRPr lang="en-US" sz="2800" spc="-1" dirty="0" smtClean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03491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 2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515240" cy="107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Follow the tutorial at the link below to configure your </a:t>
            </a:r>
            <a:r>
              <a:rPr lang="en-US" sz="2800" spc="-1" dirty="0" err="1" smtClean="0">
                <a:solidFill>
                  <a:srgbClr val="000000"/>
                </a:solidFill>
                <a:latin typeface="+mj-lt"/>
              </a:rPr>
              <a:t>build.gradle</a:t>
            </a: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 file to generate test execution logs.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743200" y="3690607"/>
            <a:ext cx="63285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Tutorial: https</a:t>
            </a:r>
            <a:r>
              <a:rPr lang="en-US" sz="3200" dirty="0"/>
              <a:t>://tinyurl.com/uyy3blb</a:t>
            </a:r>
          </a:p>
        </p:txBody>
      </p:sp>
    </p:spTree>
    <p:extLst>
      <p:ext uri="{BB962C8B-B14F-4D97-AF65-F5344CB8AC3E}">
        <p14:creationId xmlns:p14="http://schemas.microsoft.com/office/powerpoint/2010/main" val="23006911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(Take Home)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 3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515240" cy="2060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Create a repo on GitHub with some tiny application containing test cases. Then, configure your repo to use Travis CI.</a:t>
            </a:r>
          </a:p>
        </p:txBody>
      </p:sp>
      <p:sp>
        <p:nvSpPr>
          <p:cNvPr id="2" name="Retângulo 1"/>
          <p:cNvSpPr/>
          <p:nvPr/>
        </p:nvSpPr>
        <p:spPr>
          <a:xfrm>
            <a:off x="2133600" y="3606225"/>
            <a:ext cx="8153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Tutorial: https</a:t>
            </a:r>
            <a:r>
              <a:rPr lang="en-US" sz="3200" dirty="0"/>
              <a:t>://</a:t>
            </a:r>
            <a:r>
              <a:rPr lang="en-US" sz="3200" dirty="0" smtClean="0"/>
              <a:t>tinyurl.com/s722a4p</a:t>
            </a:r>
          </a:p>
        </p:txBody>
      </p:sp>
    </p:spTree>
    <p:extLst>
      <p:ext uri="{BB962C8B-B14F-4D97-AF65-F5344CB8AC3E}">
        <p14:creationId xmlns:p14="http://schemas.microsoft.com/office/powerpoint/2010/main" val="10705191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Test Adequacy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36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Adequacy Criterion	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Important to determine how satisfactory a test suite is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Recall that Testing 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cannot prove </a:t>
            </a: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correctness!</a:t>
            </a:r>
            <a:endParaRPr lang="en-US" sz="2800" b="0" strike="noStrike" spc="-1" dirty="0" smtClean="0">
              <a:solidFill>
                <a:srgbClr val="000000"/>
              </a:solidFill>
              <a:latin typeface="+mj-lt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General idea: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Define test requirements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Measure how many of these requirements are fulfilled (or </a:t>
            </a:r>
            <a:r>
              <a:rPr lang="en-US" sz="3200" b="1" strike="noStrike" spc="-1" dirty="0" smtClean="0">
                <a:solidFill>
                  <a:srgbClr val="000000"/>
                </a:solidFill>
                <a:latin typeface="Calibri"/>
              </a:rPr>
              <a:t>covered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)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4191001" y="5181601"/>
            <a:ext cx="6553200" cy="1371600"/>
          </a:xfrm>
          <a:prstGeom prst="wedgeRectCallout">
            <a:avLst>
              <a:gd name="adj1" fmla="val -41148"/>
              <a:gd name="adj2" fmla="val -82534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Assumption is that the more requirements covered the better, i.e., the higher the chances to capture faults.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5936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Adequacy Criterion	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Various approaches to measure coverage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 smtClean="0">
                <a:solidFill>
                  <a:srgbClr val="000000"/>
                </a:solidFill>
                <a:latin typeface="Calibri"/>
              </a:rPr>
              <a:t>Structural coverage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measures amount of code elements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Logical coverage: 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extent to which conditionals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Dataflow coverage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: measures extent to which data flows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Mutation coverage 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amount of (injected) faults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…</a:t>
            </a:r>
            <a:endParaRPr lang="en-US" sz="2400" b="0" strike="noStrike" spc="-1" dirty="0" smtClean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7432665" y="228601"/>
            <a:ext cx="4149735" cy="1828800"/>
          </a:xfrm>
          <a:prstGeom prst="wedgeRectCallout">
            <a:avLst>
              <a:gd name="adj1" fmla="val -50461"/>
              <a:gd name="adj2" fmla="val 6850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Examples: statement, line, basic-block, branch, function, acyclic paths, etc.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1087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Adequacy Criterion	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Various approaches to measure coverage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trike="noStrike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Structural coverage </a:t>
            </a:r>
            <a:r>
              <a:rPr lang="en-US" sz="2400" b="0" strike="noStrike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amount of code elements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Logical coverage: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measures extent to which conditionals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Dataflow coverage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: measures extent to which data flows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Mutation coverage 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amount of (injected) faults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…</a:t>
            </a:r>
            <a:endParaRPr lang="en-US" sz="2400" b="0" strike="noStrike" spc="-1" dirty="0" smtClean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7432665" y="228601"/>
            <a:ext cx="4149735" cy="1828800"/>
          </a:xfrm>
          <a:prstGeom prst="wedgeRectCallout">
            <a:avLst>
              <a:gd name="adj1" fmla="val -51129"/>
              <a:gd name="adj2" fmla="val 9047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Examples: basic conditions, compound conditions, and MC/DC.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232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Adequacy Criterion	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Various approaches to measure coverage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trike="noStrike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Structural coverage </a:t>
            </a:r>
            <a:r>
              <a:rPr lang="en-US" sz="2400" b="0" strike="noStrike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amount of code elements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Logical coverage: 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extent to which conditionals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Dataflow coverage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: measures extent to which data flows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Mutation coverage 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amount of (injected) faults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…</a:t>
            </a:r>
            <a:endParaRPr lang="en-US" sz="2400" b="0" strike="noStrike" spc="-1" dirty="0" smtClean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7432665" y="228601"/>
            <a:ext cx="4149735" cy="1828800"/>
          </a:xfrm>
          <a:prstGeom prst="wedgeRectCallout">
            <a:avLst>
              <a:gd name="adj1" fmla="val -52798"/>
              <a:gd name="adj2" fmla="val 113204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Examples: definitions, uses, </a:t>
            </a:r>
            <a:r>
              <a:rPr lang="en-US" sz="2800" spc="-1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-uses (aka all-pairs), and </a:t>
            </a:r>
            <a:r>
              <a:rPr lang="en-US" sz="2800" spc="-1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-use paths.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138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Adequacy Criterion	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Various approaches to measure coverage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trike="noStrike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Structural coverage </a:t>
            </a:r>
            <a:r>
              <a:rPr lang="en-US" sz="2400" b="0" strike="noStrike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amount of code elements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Logical coverage: 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extent to which conditionals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Dataflow coverage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: measures extent to which data flows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Mutation coverage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measures amount of (injected) faults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…</a:t>
            </a:r>
            <a:endParaRPr lang="en-US" sz="2400" b="0" strike="noStrike" spc="-1" dirty="0" smtClean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4191000" y="4724400"/>
            <a:ext cx="7287491" cy="1662545"/>
          </a:xfrm>
          <a:prstGeom prst="wedgeRectCallout">
            <a:avLst>
              <a:gd name="adj1" fmla="val -43315"/>
              <a:gd name="adj2" fmla="val -82166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Mutation testing is a technique that intentionally inject faults (mutants) in the code and measure ability of test suites to capture them.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9347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prstClr val="white"/>
                </a:solidFill>
                <a:latin typeface="Calibri Light"/>
              </a:rPr>
              <a:t>Requirements</a:t>
            </a:r>
            <a:endParaRPr lang="en-US" sz="4400" spc="-1" dirty="0">
              <a:solidFill>
                <a:prstClr val="white"/>
              </a:solidFill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prstClr val="white"/>
              </a:buClr>
              <a:buFont typeface="Arial"/>
              <a:buChar char="•"/>
            </a:pPr>
            <a:r>
              <a:rPr lang="en-US" sz="2800" spc="-1" dirty="0" smtClean="0">
                <a:solidFill>
                  <a:prstClr val="white"/>
                </a:solidFill>
              </a:rPr>
              <a:t>Have basic knowledge of RCS (e.g., </a:t>
            </a:r>
            <a:r>
              <a:rPr lang="en-US" sz="2800" spc="-1" dirty="0" err="1" smtClean="0">
                <a:solidFill>
                  <a:prstClr val="white"/>
                </a:solidFill>
              </a:rPr>
              <a:t>Git</a:t>
            </a:r>
            <a:r>
              <a:rPr lang="en-US" sz="2800" spc="-1" dirty="0" smtClean="0">
                <a:solidFill>
                  <a:prstClr val="white"/>
                </a:solidFill>
              </a:rPr>
              <a:t>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prstClr val="white"/>
              </a:buClr>
              <a:buFont typeface="Arial"/>
              <a:buChar char="•"/>
            </a:pPr>
            <a:r>
              <a:rPr lang="en-US" sz="2800" spc="-1" dirty="0">
                <a:solidFill>
                  <a:prstClr val="white"/>
                </a:solidFill>
              </a:rPr>
              <a:t>Took some programming classes and </a:t>
            </a:r>
            <a:r>
              <a:rPr lang="en-US" sz="2800" spc="-1" dirty="0" smtClean="0">
                <a:solidFill>
                  <a:prstClr val="white"/>
                </a:solidFill>
              </a:rPr>
              <a:t>projects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prstClr val="white"/>
              </a:buClr>
              <a:buFont typeface="Arial"/>
              <a:buChar char="•"/>
            </a:pPr>
            <a:endParaRPr lang="en-US" sz="2800" spc="-1" dirty="0" smtClean="0">
              <a:solidFill>
                <a:prstClr val="white"/>
              </a:solidFill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</a:rPr>
              <a:t>…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sp>
        <p:nvSpPr>
          <p:cNvPr id="5" name="CustomShape 5"/>
          <p:cNvSpPr/>
          <p:nvPr/>
        </p:nvSpPr>
        <p:spPr>
          <a:xfrm>
            <a:off x="3124200" y="3429000"/>
            <a:ext cx="5029199" cy="1066800"/>
          </a:xfrm>
          <a:prstGeom prst="wedgeRectCallout">
            <a:avLst>
              <a:gd name="adj1" fmla="val -46083"/>
              <a:gd name="adj2" fmla="val -102886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marL="0" lvl="1" algn="ctr">
              <a:lnSpc>
                <a:spcPct val="90000"/>
              </a:lnSpc>
              <a:spcBef>
                <a:spcPts val="1001"/>
              </a:spcBef>
              <a:buClr>
                <a:prstClr val="white"/>
              </a:buClr>
            </a:pPr>
            <a:r>
              <a:rPr lang="en-US" sz="2800" spc="-1" dirty="0"/>
              <a:t>We </a:t>
            </a:r>
            <a:r>
              <a:rPr lang="en-US" sz="2800" spc="-1" dirty="0" smtClean="0"/>
              <a:t>use </a:t>
            </a:r>
            <a:r>
              <a:rPr lang="en-US" sz="2800" spc="-1" dirty="0"/>
              <a:t>multiple languages to </a:t>
            </a:r>
            <a:r>
              <a:rPr lang="en-US" sz="2800" spc="-1" dirty="0" smtClean="0"/>
              <a:t>demonstrate concepts.</a:t>
            </a:r>
            <a:endParaRPr lang="en-US" sz="2800" spc="-1" dirty="0"/>
          </a:p>
        </p:txBody>
      </p:sp>
    </p:spTree>
    <p:extLst>
      <p:ext uri="{BB962C8B-B14F-4D97-AF65-F5344CB8AC3E}">
        <p14:creationId xmlns:p14="http://schemas.microsoft.com/office/powerpoint/2010/main" val="14162284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Adequacy Criterion	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Various approaches to measure coverage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 smtClean="0">
                <a:solidFill>
                  <a:srgbClr val="000000"/>
                </a:solidFill>
                <a:latin typeface="Calibri"/>
              </a:rPr>
              <a:t>Structural coverage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measures amount of code elements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Logical coverage: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measures extent to which conditionals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Dataflow coverage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: measures extent to which data flows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Mutation coverage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measures amount of (injected) faults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…</a:t>
            </a: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600200" y="3276600"/>
            <a:ext cx="8860952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Sections 3 and 4 in our repo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9524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 1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Try to maximize branch coverage of the test suite for </a:t>
            </a:r>
            <a:r>
              <a:rPr lang="en-US" sz="2400" spc="-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doublelinkedlist</a:t>
            </a:r>
            <a:endParaRPr lang="en-US" sz="2800" spc="-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2670103" y="2871104"/>
            <a:ext cx="6851193" cy="1129936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Please, add coherent test oracles to your test cases</a:t>
            </a: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57245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 2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Try to maximize mutation coverage </a:t>
            </a:r>
            <a:r>
              <a:rPr lang="en-US" sz="2800" spc="-1" dirty="0">
                <a:solidFill>
                  <a:srgbClr val="000000"/>
                </a:solidFill>
              </a:rPr>
              <a:t>of the test suite for </a:t>
            </a:r>
            <a:r>
              <a:rPr lang="en-US" sz="2400" spc="-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triangle</a:t>
            </a:r>
            <a:endParaRPr lang="en-US" sz="2800" spc="-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2670103" y="2871104"/>
            <a:ext cx="6851193" cy="1129936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Please, add coherent test oracles to your test cases</a:t>
            </a: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33544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System Testing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36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System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83059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The entire system is the object tested                                                                        (not the units or their integration)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Critical to validate requirements with stakeholders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Acceptance tests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41347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Functiona</a:t>
            </a: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l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9982320" cy="1908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Models entire system as a function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Simplistic Example: Testing configurations of a mobile App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825927"/>
              </p:ext>
            </p:extLst>
          </p:nvPr>
        </p:nvGraphicFramePr>
        <p:xfrm>
          <a:off x="1143000" y="3657600"/>
          <a:ext cx="96012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landscape, 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1080x1920, 750x1334, 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iPhone, 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287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Functiona</a:t>
            </a: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l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9982320" cy="1908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Models entire system as a function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Simplistic Example: Testing configurations of a mobile App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31208"/>
              </p:ext>
            </p:extLst>
          </p:nvPr>
        </p:nvGraphicFramePr>
        <p:xfrm>
          <a:off x="1143000" y="3657600"/>
          <a:ext cx="96012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landscape, 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1080x1920, 750x1334, 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iPhone, 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o explicativo retangular 5"/>
          <p:cNvSpPr/>
          <p:nvPr/>
        </p:nvSpPr>
        <p:spPr>
          <a:xfrm>
            <a:off x="2971800" y="5638800"/>
            <a:ext cx="8686800" cy="984000"/>
          </a:xfrm>
          <a:prstGeom prst="wedgeRectCallout">
            <a:avLst>
              <a:gd name="adj1" fmla="val -36636"/>
              <a:gd name="adj2" fmla="val -9534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How many configurations would be required to test the phone exhaustively?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4419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Combinatorial Interaction Testing (CIT) *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430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Combining all values can be daunting for large number of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params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/values!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5643" y="60159"/>
            <a:ext cx="1204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://personal.utdallas.edu/~ewong/SE6367/03-Lecture/29-A-Combinatorial-Testing-by-Kuhn.pdf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36" y="2419895"/>
            <a:ext cx="6542858" cy="4361905"/>
          </a:xfrm>
          <a:prstGeom prst="rect">
            <a:avLst/>
          </a:prstGeom>
        </p:spPr>
      </p:pic>
      <p:sp>
        <p:nvSpPr>
          <p:cNvPr id="7" name="CustomShape 3"/>
          <p:cNvSpPr/>
          <p:nvPr/>
        </p:nvSpPr>
        <p:spPr>
          <a:xfrm>
            <a:off x="7211036" y="3278931"/>
            <a:ext cx="4676164" cy="1828800"/>
          </a:xfrm>
          <a:prstGeom prst="wedgeRectCallout">
            <a:avLst>
              <a:gd name="adj1" fmla="val -64386"/>
              <a:gd name="adj2" fmla="val -13311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34 switches = </a:t>
            </a:r>
          </a:p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2^32 combinations of inputs = </a:t>
            </a:r>
          </a:p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1.7 x 10^10 inputs/tests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6534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Combinatorial Interaction Testing (CIT) *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430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Combining all values can be daunting for large number of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params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/values!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</a:rPr>
              <a:t>CIT is a technique </a:t>
            </a:r>
            <a:r>
              <a:rPr lang="en-US" sz="2800" spc="-1" dirty="0">
                <a:solidFill>
                  <a:srgbClr val="000000"/>
                </a:solidFill>
              </a:rPr>
              <a:t>to mitigate combinatorial explosion from </a:t>
            </a:r>
            <a:r>
              <a:rPr lang="en-US" sz="2800" spc="-1" dirty="0" smtClean="0">
                <a:solidFill>
                  <a:srgbClr val="000000"/>
                </a:solidFill>
              </a:rPr>
              <a:t>exhaustive/combinatorial testing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5643" y="60159"/>
            <a:ext cx="1204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://personal.utdallas.edu/~ewong/SE6367/03-Lecture/29-A-Combinatorial-Testing-by-Kuhn.pdf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777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CIT – Pairwise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5643" y="60159"/>
            <a:ext cx="1204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://personal.utdallas.edu/~ewong/SE6367/03-Lecture/29-A-Combinatorial-Testing-by-Kuhn.pdf</a:t>
            </a:r>
            <a:endParaRPr lang="en-US" dirty="0"/>
          </a:p>
        </p:txBody>
      </p:sp>
      <p:sp>
        <p:nvSpPr>
          <p:cNvPr id="7" name="TextShape 2"/>
          <p:cNvSpPr txBox="1"/>
          <p:nvPr/>
        </p:nvSpPr>
        <p:spPr>
          <a:xfrm>
            <a:off x="838080" y="1825560"/>
            <a:ext cx="11430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All combinations of values across pairs of parameters are tested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Reveals most (50-90%) of the faults in configurable software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27815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prstClr val="white"/>
                </a:solidFill>
                <a:latin typeface="Calibri Light"/>
              </a:rPr>
              <a:t>GitHub Repository</a:t>
            </a:r>
            <a:endParaRPr lang="en-US" sz="4400" spc="-1" dirty="0">
              <a:solidFill>
                <a:prstClr val="white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362200" y="3124200"/>
            <a:ext cx="67027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https://tinyurl.com/s4emvrg</a:t>
            </a:r>
          </a:p>
        </p:txBody>
      </p:sp>
    </p:spTree>
    <p:extLst>
      <p:ext uri="{BB962C8B-B14F-4D97-AF65-F5344CB8AC3E}">
        <p14:creationId xmlns:p14="http://schemas.microsoft.com/office/powerpoint/2010/main" val="40996505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CIT – Pairwise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5643" y="60159"/>
            <a:ext cx="1204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://personal.utdallas.edu/~ewong/SE6367/03-Lecture/29-A-Combinatorial-Testing-by-Kuhn.pdf</a:t>
            </a:r>
            <a:endParaRPr lang="en-US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065200"/>
              </p:ext>
            </p:extLst>
          </p:nvPr>
        </p:nvGraphicFramePr>
        <p:xfrm>
          <a:off x="1143000" y="1524000"/>
          <a:ext cx="96012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landscape, 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1080x1920, 750x1334, 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iPhone, 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957248"/>
              </p:ext>
            </p:extLst>
          </p:nvPr>
        </p:nvGraphicFramePr>
        <p:xfrm>
          <a:off x="1143000" y="3200400"/>
          <a:ext cx="96012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400"/>
                <a:gridCol w="3200400"/>
                <a:gridCol w="320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1080x1920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750x1334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1080x1920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750x1334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1810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CIT – Pairwise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5643" y="60159"/>
            <a:ext cx="1204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://personal.utdallas.edu/~ewong/SE6367/03-Lecture/29-A-Combinatorial-Testing-by-Kuhn.pdf</a:t>
            </a:r>
            <a:endParaRPr lang="en-US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185933"/>
              </p:ext>
            </p:extLst>
          </p:nvPr>
        </p:nvGraphicFramePr>
        <p:xfrm>
          <a:off x="1143000" y="1524000"/>
          <a:ext cx="96012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landscape, 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1080x1920, 750x1334, 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iPhone, 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744685"/>
              </p:ext>
            </p:extLst>
          </p:nvPr>
        </p:nvGraphicFramePr>
        <p:xfrm>
          <a:off x="1143000" y="3200400"/>
          <a:ext cx="96012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400"/>
                <a:gridCol w="3200400"/>
                <a:gridCol w="320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1080x1920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750x1334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1080x1920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750x1334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CustomShape 3"/>
          <p:cNvSpPr/>
          <p:nvPr/>
        </p:nvSpPr>
        <p:spPr>
          <a:xfrm>
            <a:off x="7086600" y="1295400"/>
            <a:ext cx="4676164" cy="1828800"/>
          </a:xfrm>
          <a:prstGeom prst="wedgeRectCallout">
            <a:avLst>
              <a:gd name="adj1" fmla="val -67645"/>
              <a:gd name="adj2" fmla="val 53356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 combinations as opposed to 12 combinations for exhaustive testing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5834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CIT – Pairwise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5643" y="60159"/>
            <a:ext cx="1204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://personal.utdallas.edu/~ewong/SE6367/03-Lecture/29-A-Combinatorial-Testing-by-Kuhn.pdf</a:t>
            </a:r>
            <a:endParaRPr lang="en-US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98583"/>
              </p:ext>
            </p:extLst>
          </p:nvPr>
        </p:nvGraphicFramePr>
        <p:xfrm>
          <a:off x="1143000" y="1524000"/>
          <a:ext cx="96012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landscape, 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1080x1920, 750x1334, 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iPhone, 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053400"/>
              </p:ext>
            </p:extLst>
          </p:nvPr>
        </p:nvGraphicFramePr>
        <p:xfrm>
          <a:off x="1143000" y="3200400"/>
          <a:ext cx="96012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400"/>
                <a:gridCol w="3200400"/>
                <a:gridCol w="320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1080x1920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750x1334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1080x1920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750x1334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CustomShape 3"/>
          <p:cNvSpPr/>
          <p:nvPr/>
        </p:nvSpPr>
        <p:spPr>
          <a:xfrm>
            <a:off x="7086600" y="1295400"/>
            <a:ext cx="4676164" cy="1828800"/>
          </a:xfrm>
          <a:prstGeom prst="wedgeRectCallout">
            <a:avLst>
              <a:gd name="adj1" fmla="val -67645"/>
              <a:gd name="adj2" fmla="val 53356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 combinations as opposed to 12 combinations for exhaustive testing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057400" y="3048000"/>
            <a:ext cx="7248331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 5 in our repo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208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Exercise 1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058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Use the ACTS tool to produce test inputs for the problem presented previously of testing mobile apps. Are the outputs identical? Why?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2441743" y="3581400"/>
            <a:ext cx="6851193" cy="1129936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Hint: Use the GUI </a:t>
            </a:r>
          </a:p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$&gt; java –jar acts_cmd.jar</a:t>
            </a: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83602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Exercise 2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058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Model a problem of your interest with various parameters/values and use the ACTS tool (with t=2) to generate test inputs. 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77479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UI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Approach to test software through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the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User Interface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   + Requires low technical background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    + Very intuitive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    - Can be difficult to maintain</a:t>
            </a: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   - Can be slow to execute</a:t>
            </a: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    - Requires special environment (e.g., cloud)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83445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UI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Approach to test software through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the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User Interface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   + Requires low technical background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    + Very intuitive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    - Can be difficult to maintain</a:t>
            </a: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   - Can be slow to execute</a:t>
            </a: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    - Requires special environment (e.g., cloud)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057400" y="3048000"/>
            <a:ext cx="7248331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 </a:t>
            </a:r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6</a:t>
            </a:r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in our repo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3686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Exercise 1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Create a test on the Mercury tours website using Selenium (</a:t>
            </a:r>
            <a:r>
              <a:rPr lang="en-US" sz="2800" dirty="0" smtClean="0"/>
              <a:t>http</a:t>
            </a:r>
            <a:r>
              <a:rPr lang="en-US" sz="2800" dirty="0"/>
              <a:t>://demo.guru99.com/test/newtours</a:t>
            </a:r>
            <a:r>
              <a:rPr lang="en-US" sz="2800" dirty="0" smtClean="0"/>
              <a:t>/)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23393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smtClean="0">
                <a:solidFill>
                  <a:srgbClr val="000000"/>
                </a:solidFill>
                <a:latin typeface="Calibri Light"/>
              </a:rPr>
              <a:t>Exercise 2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Create a test on the Address book website using </a:t>
            </a:r>
            <a:r>
              <a:rPr lang="en-US" sz="2800" b="0" strike="noStrike" spc="-1" dirty="0" err="1" smtClean="0">
                <a:solidFill>
                  <a:srgbClr val="000000"/>
                </a:solidFill>
                <a:latin typeface="Calibri"/>
              </a:rPr>
              <a:t>watir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                                  (</a:t>
            </a:r>
            <a:r>
              <a:rPr lang="en-US" sz="2800" dirty="0" smtClean="0"/>
              <a:t>http</a:t>
            </a:r>
            <a:r>
              <a:rPr lang="en-US" sz="2800" dirty="0"/>
              <a:t>://</a:t>
            </a:r>
            <a:r>
              <a:rPr lang="en-US" sz="2800" dirty="0" smtClean="0"/>
              <a:t>a.testaddressbook.com)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16792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Test Design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8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Preliminaries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82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Design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Activity of creating test cases from specifications. Typically requires some domain knowledge.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Formal models, when exist (it is rare), could be used to derive test cases                  (Model-based Testing)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41347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Behavior-Driven Development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Way of writing test cases that focuses on collaboration to clarify requirements across teams/stakeholders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</a:rPr>
              <a:t>Uses natural language to </a:t>
            </a:r>
            <a:r>
              <a:rPr lang="en-US" sz="2800" spc="-1" dirty="0" smtClean="0">
                <a:solidFill>
                  <a:srgbClr val="000000"/>
                </a:solidFill>
              </a:rPr>
              <a:t>describe test cases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</a:rPr>
              <a:t>Typical focus is acceptance (system) tests</a:t>
            </a:r>
            <a:endParaRPr lang="en-US" sz="2400" spc="-1" dirty="0" smtClean="0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23824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Behavior-Driven Development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Way of writing test cases that focuses on collaboration to clarify requirements across teams/stakeholders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</a:rPr>
              <a:t>Uses natural language to describe test cases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</a:rPr>
              <a:t>Typical focus is acceptance (system) tests</a:t>
            </a:r>
            <a:endParaRPr lang="en-US" sz="2400" spc="-1" dirty="0" smtClean="0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99855" y="3993599"/>
            <a:ext cx="7248331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 </a:t>
            </a:r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7</a:t>
            </a:r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in our repo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9857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Exercise 1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Implement the skipped scenario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23393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Exercise 2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Create and implement a new scenario (after login)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86007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Fuzzing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8967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Technique to automatically generate test inputs to find crashes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M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odifies given input of a program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Various approaches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Black-box (e.g., </a:t>
            </a:r>
            <a:r>
              <a:rPr lang="en-US" sz="2400" spc="-1" dirty="0" err="1" smtClean="0">
                <a:solidFill>
                  <a:srgbClr val="000000"/>
                </a:solidFill>
                <a:latin typeface="Calibri"/>
              </a:rPr>
              <a:t>Radamsa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),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White-box (e.g., KLEE),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Grey-box (e.g., AFL)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Grammar-based or not</a:t>
            </a: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41347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Fuzzing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8967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Technique to automatically generate test inputs to find crashes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M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odifies given input of a program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Various approaches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Black-box (e.g., </a:t>
            </a:r>
            <a:r>
              <a:rPr lang="en-US" sz="2400" spc="-1" dirty="0" err="1" smtClean="0">
                <a:solidFill>
                  <a:srgbClr val="000000"/>
                </a:solidFill>
                <a:latin typeface="Calibri"/>
              </a:rPr>
              <a:t>Radamsa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),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White-box (e.g., KLEE),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Grey-box (e.g., AFL)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Grammar-based or not</a:t>
            </a: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99855" y="3993599"/>
            <a:ext cx="7248331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 8 in our repo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9200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(Take home) Exercise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Run AFL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on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an executable of your choice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34073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Final Quiz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415440" y="1536120"/>
            <a:ext cx="1101456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Cite one benefit of using autom</a:t>
            </a: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ated tests?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Why developers use build systems?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Why test adequacy is important?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latin typeface="Calibri" panose="020F0502020204030204" pitchFamily="34" charset="0"/>
                <a:cs typeface="Calibri" panose="020F0502020204030204" pitchFamily="34" charset="0"/>
              </a:rPr>
              <a:t>Is it correct to say that no more testing is necessary for a test suite with 100% branch coverage</a:t>
            </a: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a mutant?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6861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Final Quiz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415440" y="1536120"/>
            <a:ext cx="1101456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latin typeface="Calibri" panose="020F0502020204030204" pitchFamily="34" charset="0"/>
                <a:cs typeface="Calibri" panose="020F0502020204030204" pitchFamily="34" charset="0"/>
              </a:rPr>
              <a:t>When pairwise testing produces the same number of inputs as exhaustive testing?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Cite one benefit of using autom</a:t>
            </a: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ated tests?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Why UI tests can be problematic to maintain?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Why BDD-style tests are easy to explain to non-technical personnel?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kinds of bugs gray-box fuzzing are good to capture?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6879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5072</TotalTime>
  <Words>4598</Words>
  <Application>Microsoft Office PowerPoint</Application>
  <PresentationFormat>Personalizar</PresentationFormat>
  <Paragraphs>838</Paragraphs>
  <Slides>123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123</vt:i4>
      </vt:variant>
    </vt:vector>
  </HeadingPairs>
  <TitlesOfParts>
    <vt:vector size="124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Detection of plugin conflicts in CMS</vt:lpstr>
      <vt:lpstr>Using Docker to reproduce StackOverflow posts</vt:lpstr>
      <vt:lpstr>Using Docker to reproduce StackOverflow posts</vt:lpstr>
      <vt:lpstr>Visual Sketching</vt:lpstr>
      <vt:lpstr>Test diversity to find bugs in JavaScript engines</vt:lpstr>
      <vt:lpstr>Detecting Flaky Tests with Machine Learning</vt:lpstr>
      <vt:lpstr>Willow--a visualization tool to teach programming</vt:lpstr>
      <vt:lpstr>Synthesis of Rules for Network Intrusion Detectors</vt:lpstr>
      <vt:lpstr>Grey-box Combinatorial Interaction Testing</vt:lpstr>
      <vt:lpstr>Apresentação do PowerPoint</vt:lpstr>
      <vt:lpstr>Apresentação do PowerPoint</vt:lpstr>
      <vt:lpstr>STAR (Software Testing and Analysis Research)</vt:lpstr>
      <vt:lpstr>Center of Informatics at UFPE</vt:lpstr>
      <vt:lpstr>Center of Informatics at UFPE</vt:lpstr>
      <vt:lpstr>Informatics at UFPE</vt:lpstr>
      <vt:lpstr>Apresentação do PowerPoint</vt:lpstr>
      <vt:lpstr>Apresentação do PowerPoint</vt:lpstr>
      <vt:lpstr>Apresentação do PowerPoint</vt:lpstr>
      <vt:lpstr>Recife</vt:lpstr>
      <vt:lpstr>Porto de Galinhas</vt:lpstr>
      <vt:lpstr>Muro Alto</vt:lpstr>
      <vt:lpstr>Maracaípe</vt:lpstr>
      <vt:lpstr>Informatics at UFPE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MARCELO DAMORIM</dc:creator>
  <cp:lastModifiedBy>Marcelo d'Amorim</cp:lastModifiedBy>
  <cp:revision>182</cp:revision>
  <dcterms:created xsi:type="dcterms:W3CDTF">2013-07-15T20:26:40Z</dcterms:created>
  <dcterms:modified xsi:type="dcterms:W3CDTF">2020-02-17T12:10:45Z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