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426" r:id="rId9"/>
    <p:sldId id="297" r:id="rId10"/>
    <p:sldId id="345" r:id="rId11"/>
    <p:sldId id="347" r:id="rId12"/>
    <p:sldId id="355" r:id="rId13"/>
    <p:sldId id="356" r:id="rId14"/>
    <p:sldId id="342" r:id="rId15"/>
    <p:sldId id="299" r:id="rId16"/>
    <p:sldId id="348" r:id="rId17"/>
    <p:sldId id="262" r:id="rId18"/>
    <p:sldId id="349" r:id="rId19"/>
    <p:sldId id="341" r:id="rId20"/>
    <p:sldId id="365" r:id="rId21"/>
    <p:sldId id="265" r:id="rId22"/>
    <p:sldId id="266" r:id="rId23"/>
    <p:sldId id="267" r:id="rId24"/>
    <p:sldId id="268" r:id="rId25"/>
    <p:sldId id="337" r:id="rId26"/>
    <p:sldId id="320" r:id="rId27"/>
    <p:sldId id="377" r:id="rId28"/>
    <p:sldId id="378" r:id="rId29"/>
    <p:sldId id="350" r:id="rId30"/>
    <p:sldId id="339" r:id="rId31"/>
    <p:sldId id="352" r:id="rId32"/>
    <p:sldId id="338" r:id="rId33"/>
    <p:sldId id="319" r:id="rId34"/>
    <p:sldId id="269" r:id="rId35"/>
    <p:sldId id="302" r:id="rId36"/>
    <p:sldId id="303" r:id="rId37"/>
    <p:sldId id="304" r:id="rId38"/>
    <p:sldId id="277" r:id="rId39"/>
    <p:sldId id="354" r:id="rId40"/>
    <p:sldId id="353" r:id="rId41"/>
    <p:sldId id="278" r:id="rId42"/>
    <p:sldId id="279" r:id="rId43"/>
    <p:sldId id="280" r:id="rId44"/>
    <p:sldId id="281" r:id="rId45"/>
    <p:sldId id="308" r:id="rId46"/>
    <p:sldId id="282" r:id="rId47"/>
    <p:sldId id="306" r:id="rId48"/>
    <p:sldId id="366" r:id="rId49"/>
    <p:sldId id="310" r:id="rId50"/>
    <p:sldId id="311" r:id="rId51"/>
    <p:sldId id="389" r:id="rId52"/>
    <p:sldId id="312" r:id="rId53"/>
    <p:sldId id="323" r:id="rId54"/>
    <p:sldId id="367" r:id="rId55"/>
    <p:sldId id="358" r:id="rId56"/>
    <p:sldId id="313" r:id="rId57"/>
    <p:sldId id="369" r:id="rId58"/>
    <p:sldId id="370" r:id="rId59"/>
    <p:sldId id="368" r:id="rId60"/>
    <p:sldId id="359" r:id="rId61"/>
    <p:sldId id="371" r:id="rId62"/>
    <p:sldId id="372" r:id="rId63"/>
    <p:sldId id="425" r:id="rId64"/>
    <p:sldId id="390" r:id="rId65"/>
    <p:sldId id="314" r:id="rId66"/>
    <p:sldId id="360" r:id="rId67"/>
    <p:sldId id="362" r:id="rId68"/>
    <p:sldId id="363" r:id="rId69"/>
    <p:sldId id="376" r:id="rId70"/>
    <p:sldId id="364" r:id="rId71"/>
    <p:sldId id="373" r:id="rId72"/>
    <p:sldId id="374" r:id="rId73"/>
    <p:sldId id="391" r:id="rId74"/>
    <p:sldId id="316" r:id="rId75"/>
    <p:sldId id="380" r:id="rId76"/>
    <p:sldId id="381" r:id="rId77"/>
    <p:sldId id="379" r:id="rId78"/>
    <p:sldId id="385" r:id="rId79"/>
    <p:sldId id="384" r:id="rId80"/>
    <p:sldId id="386" r:id="rId81"/>
    <p:sldId id="387" r:id="rId82"/>
    <p:sldId id="388" r:id="rId83"/>
    <p:sldId id="413" r:id="rId84"/>
    <p:sldId id="422" r:id="rId85"/>
    <p:sldId id="382" r:id="rId86"/>
    <p:sldId id="395" r:id="rId87"/>
    <p:sldId id="414" r:id="rId88"/>
    <p:sldId id="419" r:id="rId89"/>
    <p:sldId id="392" r:id="rId90"/>
    <p:sldId id="317" r:id="rId91"/>
    <p:sldId id="393" r:id="rId92"/>
    <p:sldId id="394" r:id="rId93"/>
    <p:sldId id="415" r:id="rId94"/>
    <p:sldId id="420" r:id="rId95"/>
    <p:sldId id="318" r:id="rId96"/>
    <p:sldId id="416" r:id="rId97"/>
    <p:sldId id="417" r:id="rId98"/>
    <p:sldId id="396" r:id="rId99"/>
    <p:sldId id="421" r:id="rId100"/>
    <p:sldId id="405" r:id="rId101"/>
    <p:sldId id="325" r:id="rId102"/>
    <p:sldId id="423" r:id="rId103"/>
    <p:sldId id="424" r:id="rId104"/>
    <p:sldId id="326" r:id="rId105"/>
    <p:sldId id="408" r:id="rId106"/>
    <p:sldId id="409" r:id="rId107"/>
    <p:sldId id="410" r:id="rId108"/>
    <p:sldId id="427" r:id="rId109"/>
    <p:sldId id="397" r:id="rId110"/>
    <p:sldId id="336" r:id="rId111"/>
    <p:sldId id="324" r:id="rId112"/>
    <p:sldId id="329" r:id="rId113"/>
    <p:sldId id="401" r:id="rId114"/>
    <p:sldId id="404" r:id="rId115"/>
    <p:sldId id="400" r:id="rId116"/>
    <p:sldId id="402" r:id="rId117"/>
    <p:sldId id="403" r:id="rId118"/>
    <p:sldId id="330" r:id="rId119"/>
    <p:sldId id="331" r:id="rId120"/>
    <p:sldId id="332" r:id="rId121"/>
    <p:sldId id="333" r:id="rId122"/>
    <p:sldId id="334" r:id="rId1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</a:t>
            </a:r>
            <a:r>
              <a:rPr lang="en-US" dirty="0" smtClean="0"/>
              <a:t>Plugin </a:t>
            </a:r>
            <a:r>
              <a:rPr lang="en-US" dirty="0"/>
              <a:t>C</a:t>
            </a:r>
            <a:r>
              <a:rPr lang="en-US" dirty="0" smtClean="0"/>
              <a:t>onflicts </a:t>
            </a:r>
            <a:r>
              <a:rPr lang="en-US" dirty="0"/>
              <a:t>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6" y="1927744"/>
            <a:ext cx="10439400" cy="48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 err="1" smtClean="0"/>
              <a:t>eproduce</a:t>
            </a:r>
            <a:r>
              <a:rPr lang="pt-BR" dirty="0" smtClean="0"/>
              <a:t> </a:t>
            </a:r>
            <a:r>
              <a:rPr lang="pt-BR" dirty="0" err="1"/>
              <a:t>StackOverflow</a:t>
            </a:r>
            <a:r>
              <a:rPr lang="pt-BR" dirty="0"/>
              <a:t> </a:t>
            </a:r>
            <a:r>
              <a:rPr lang="pt-BR" dirty="0" smtClean="0"/>
              <a:t>Posts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3047"/>
            <a:ext cx="11125200" cy="5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2316"/>
            <a:ext cx="10058400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/>
              <a:t>ICSE-NIER 2020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pic>
        <p:nvPicPr>
          <p:cNvPr id="1026" name="Picture 2" descr="C:\Users\Marcelo\Downloads\OneDrive-2020-02-17\imag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" y="2209800"/>
            <a:ext cx="592518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celo\Downloads\OneDrive-2020-02-17\imag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54" y="2119185"/>
            <a:ext cx="6096000" cy="41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</a:t>
            </a:r>
            <a:r>
              <a:rPr lang="en-US" dirty="0" smtClean="0"/>
              <a:t>Diversity </a:t>
            </a: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B</a:t>
            </a:r>
            <a:r>
              <a:rPr lang="en-US" dirty="0" smtClean="0"/>
              <a:t>ugs </a:t>
            </a:r>
            <a:r>
              <a:rPr lang="en-US" dirty="0"/>
              <a:t>in JavaScript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5780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Two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Transplantation</a:t>
            </a:r>
            <a:r>
              <a:rPr lang="en-US" sz="2800" kern="0" dirty="0" smtClean="0">
                <a:solidFill>
                  <a:sysClr val="windowText" lastClr="000000"/>
                </a:solidFill>
              </a:rPr>
              <a:t>—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Used tests from one engine into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Differential testing—Generated JS inputs and run them on multiple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Found over 50 bugs across 4 main JS engines</a:t>
            </a:r>
            <a:endParaRPr lang="en-US" sz="2800" kern="0" dirty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Detecting Flaky Tests with Machine Learning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2732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Flaky tests are tests that non-deterministically pass/fail based on the environment. E.g., tests with </a:t>
            </a:r>
            <a:r>
              <a:rPr lang="en-US" sz="2800" kern="0" dirty="0" err="1" smtClean="0">
                <a:solidFill>
                  <a:sysClr val="windowText" lastClr="000000"/>
                </a:solidFill>
                <a:latin typeface="+mj-lt"/>
              </a:rPr>
              <a:t>Thread.sleep</a:t>
            </a:r>
            <a:endParaRPr lang="en-US" sz="28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Very common and problematic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Approach: use ML to learn patterns from large base of previously found flaky tests</a:t>
            </a:r>
            <a:endParaRPr lang="en-US" sz="2800" kern="0" dirty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 smtClean="0"/>
              <a:t>Willow</a:t>
            </a:r>
            <a:r>
              <a:rPr lang="pt-BR" dirty="0" smtClean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600201"/>
            <a:ext cx="10972800" cy="487680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Synthesis of Network Intrusion Detection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Grey-box Combinatorial Interaction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Black-box Differential Generation of Adversarial Inputs for ML Classifiers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 (or do a MS/PhD with us)?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 smtClean="0"/>
              <a:t>Interested in preventing, discovering, diagnosing, and repairing software bugs</a:t>
            </a:r>
          </a:p>
          <a:p>
            <a:endParaRPr lang="en-US" sz="2800" dirty="0" smtClean="0"/>
          </a:p>
          <a:p>
            <a:r>
              <a:rPr lang="en-US" sz="2800" dirty="0" smtClean="0"/>
              <a:t>Faculty: </a:t>
            </a:r>
            <a:r>
              <a:rPr lang="en-US" sz="2800" dirty="0" err="1" smtClean="0"/>
              <a:t>Breno</a:t>
            </a:r>
            <a:r>
              <a:rPr lang="en-US" sz="2800" dirty="0" smtClean="0"/>
              <a:t>, Leopoldo, and Marcelo</a:t>
            </a:r>
          </a:p>
          <a:p>
            <a:endParaRPr lang="pt-BR" sz="2800" dirty="0" smtClean="0"/>
          </a:p>
          <a:p>
            <a:r>
              <a:rPr lang="pt-BR" sz="2800" dirty="0" smtClean="0"/>
              <a:t>Web: </a:t>
            </a:r>
            <a:r>
              <a:rPr lang="pt-BR" sz="2800" dirty="0" err="1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star.cin.ufpe.br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marL="609585" lvl="1"/>
            <a:endParaRPr lang="en-US" sz="2800" dirty="0" smtClean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With 5 other programs,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holds the highest classification of a PhD program in Brazil (7/7).</a:t>
            </a:r>
          </a:p>
          <a:p>
            <a:r>
              <a:rPr lang="en-US" sz="2400" dirty="0" smtClean="0"/>
              <a:t>According </a:t>
            </a:r>
            <a:r>
              <a:rPr lang="en-US" sz="2400" dirty="0"/>
              <a:t>to </a:t>
            </a:r>
            <a:r>
              <a:rPr lang="en-US" sz="2400" dirty="0" smtClean="0"/>
              <a:t>csindexbr.org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is 1</a:t>
            </a:r>
            <a:r>
              <a:rPr lang="en-US" sz="2400" baseline="30000" dirty="0" smtClean="0"/>
              <a:t>st </a:t>
            </a:r>
            <a:r>
              <a:rPr lang="en-US" sz="2400" dirty="0" smtClean="0"/>
              <a:t> in number of *selected* publications in the area of SE.</a:t>
            </a:r>
          </a:p>
          <a:p>
            <a:r>
              <a:rPr lang="en-US" sz="2400" dirty="0" smtClean="0"/>
              <a:t>~</a:t>
            </a:r>
            <a:r>
              <a:rPr lang="en-US" sz="2400" dirty="0"/>
              <a:t>90 faculty, ~10 faculty in SE, 6 SE faculty in </a:t>
            </a:r>
            <a:r>
              <a:rPr lang="en-US" sz="2400" dirty="0" smtClean="0"/>
              <a:t>SPG+STAR.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offices, undergrad labs, and facilities of partners (Apple, Samsung, Motorola, and OKI).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tinyurl.com/wl68cvx</a:t>
            </a:r>
            <a:endParaRPr lang="en-US" sz="28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Short video about our group -&gt;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hlinkClick r:id="rId3"/>
              </a:rPr>
              <a:t>tinyurl.com/u3ytuls</a:t>
            </a: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Web: http://www.cin.ufpe.br/~damorim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</a:t>
            </a:r>
            <a:r>
              <a:rPr lang="en-US" sz="2400" spc="-1" dirty="0" smtClean="0">
                <a:solidFill>
                  <a:srgbClr val="000000"/>
                </a:solidFill>
              </a:rPr>
              <a:t>(</a:t>
            </a:r>
            <a:r>
              <a:rPr lang="en-US" sz="2400" spc="-1" dirty="0">
                <a:solidFill>
                  <a:srgbClr val="000000"/>
                </a:solidFill>
              </a:rPr>
              <a:t>s</a:t>
            </a:r>
            <a:r>
              <a:rPr lang="en-US" sz="2400" spc="-1" dirty="0" smtClean="0">
                <a:solidFill>
                  <a:srgbClr val="000000"/>
                </a:solidFill>
              </a:rPr>
              <a:t>tudent </a:t>
            </a:r>
            <a:r>
              <a:rPr lang="en-US" sz="2400" spc="-1" dirty="0">
                <a:solidFill>
                  <a:srgbClr val="000000"/>
                </a:solidFill>
              </a:rPr>
              <a:t>ranks </a:t>
            </a:r>
            <a:r>
              <a:rPr lang="en-US" sz="2400" spc="-1" dirty="0" smtClean="0">
                <a:solidFill>
                  <a:srgbClr val="000000"/>
                </a:solidFill>
              </a:rPr>
              <a:t>in the </a:t>
            </a:r>
            <a:r>
              <a:rPr lang="en-US" sz="2400" spc="-1" dirty="0">
                <a:solidFill>
                  <a:srgbClr val="000000"/>
                </a:solidFill>
              </a:rPr>
              <a:t>top-20s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Complements of funding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</a:t>
            </a:r>
            <a:r>
              <a:rPr lang="en-US" sz="2400" spc="-1" dirty="0" smtClean="0">
                <a:solidFill>
                  <a:srgbClr val="000000"/>
                </a:solidFill>
              </a:rPr>
              <a:t>internships </a:t>
            </a:r>
            <a:r>
              <a:rPr lang="en-US" sz="2400" spc="-1" dirty="0">
                <a:solidFill>
                  <a:srgbClr val="000000"/>
                </a:solidFill>
              </a:rPr>
              <a:t>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JUL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</a:t>
            </a:r>
            <a:r>
              <a:rPr lang="en-US" dirty="0" smtClean="0"/>
              <a:t>(metropolitan </a:t>
            </a:r>
            <a:r>
              <a:rPr lang="en-US" dirty="0" smtClean="0"/>
              <a:t>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Temperature: 22-32C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</a:t>
            </a:r>
            <a:r>
              <a:rPr lang="en-US" sz="2800" spc="-1" dirty="0" smtClean="0">
                <a:solidFill>
                  <a:srgbClr val="000000"/>
                </a:solidFill>
              </a:rPr>
              <a:t>reproducibility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code of the test case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Inadequate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varies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that used to work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2, y = -2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0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Consider x = 2, y = -2</a:t>
            </a:r>
          </a:p>
          <a:p>
            <a:r>
              <a:rPr lang="en-US" sz="2800" dirty="0"/>
              <a:t>2^-2 = 1/(2^2) = 1/4 </a:t>
            </a:r>
          </a:p>
          <a:p>
            <a:r>
              <a:rPr lang="en-US" sz="2800" dirty="0"/>
              <a:t>So, pow should return 0 (note integer arithmetic)</a:t>
            </a:r>
          </a:p>
          <a:p>
            <a:r>
              <a:rPr lang="en-US" sz="2800" dirty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Combinatorial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Infrastructure (to create and run tests)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107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Follow the tutorial at the link below to configure 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3200" y="3690607"/>
            <a:ext cx="632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://tinyurl.com/uyy3blb</a:t>
            </a: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206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Create a repo on GitHub with some tiny application containing test cases. Then, configure your repo to use Travis CI.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3600" y="36062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</a:t>
            </a:r>
            <a:r>
              <a:rPr lang="en-US" sz="3200" dirty="0" smtClean="0"/>
              <a:t>tinyurl.com/s722a4p</a:t>
            </a:r>
          </a:p>
        </p:txBody>
      </p:sp>
    </p:spTree>
    <p:extLst>
      <p:ext uri="{BB962C8B-B14F-4D97-AF65-F5344CB8AC3E}">
        <p14:creationId xmlns:p14="http://schemas.microsoft.com/office/powerpoint/2010/main" val="107051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GitHub Repository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62200" y="3124200"/>
            <a:ext cx="6702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https://tinyurl.com/s4emvrg</a:t>
            </a:r>
          </a:p>
        </p:txBody>
      </p:sp>
    </p:spTree>
    <p:extLst>
      <p:ext uri="{BB962C8B-B14F-4D97-AF65-F5344CB8AC3E}">
        <p14:creationId xmlns:p14="http://schemas.microsoft.com/office/powerpoint/2010/main" val="4099650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 the ACTS tool to produce test inputs for the problem presented previously of testing mobile apps. Are the outputs identical? Why?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441743" y="3581400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Hint: Use the GUI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$&gt; java –jar acts_cmd.jar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 a problem of your interest with various parameters/values and use the ACTS tool 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747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 smtClean="0"/>
              <a:t>http</a:t>
            </a:r>
            <a:r>
              <a:rPr lang="en-US" sz="2800" dirty="0"/>
              <a:t>://demo.guru99.com/test/newtours</a:t>
            </a:r>
            <a:r>
              <a:rPr lang="en-US" sz="2800" dirty="0" smtClean="0"/>
              <a:t>/)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a.testaddressbook.com)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Activity of creating test cases from specifications. 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</a:t>
            </a:r>
            <a:r>
              <a:rPr lang="en-US" sz="2800" spc="-1" dirty="0" smtClean="0">
                <a:solidFill>
                  <a:srgbClr val="000000"/>
                </a:solidFill>
              </a:rPr>
              <a:t>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Implement the skipped scenario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8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4680</Words>
  <Application>Microsoft Office PowerPoint</Application>
  <PresentationFormat>Personalizar</PresentationFormat>
  <Paragraphs>845</Paragraphs>
  <Slides>122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122</vt:i4>
      </vt:variant>
    </vt:vector>
  </HeadingPairs>
  <TitlesOfParts>
    <vt:vector size="12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Detection of Plugin Conflicts in CMS</vt:lpstr>
      <vt:lpstr>Using Docker to Reproduce StackOverflow Posts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Other projects</vt:lpstr>
      <vt:lpstr>Apresentação do PowerPoint</vt:lpstr>
      <vt:lpstr>Apresentação do PowerPoint</vt:lpstr>
      <vt:lpstr>STAR (Software Testing and Analysis Research)</vt:lpstr>
      <vt:lpstr>Center of Informatics at UFPE</vt:lpstr>
      <vt:lpstr>Center of Informatics at UFPE</vt:lpstr>
      <vt:lpstr>Informatics at UFPE</vt:lpstr>
      <vt:lpstr>Apresentação do PowerPoint</vt:lpstr>
      <vt:lpstr>Apresentação do PowerPoint</vt:lpstr>
      <vt:lpstr>Apresentação do PowerPoint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DAMORIM</dc:creator>
  <cp:lastModifiedBy>Marcelo d'Amorim</cp:lastModifiedBy>
  <cp:revision>189</cp:revision>
  <dcterms:created xsi:type="dcterms:W3CDTF">2013-07-15T20:26:40Z</dcterms:created>
  <dcterms:modified xsi:type="dcterms:W3CDTF">2020-02-18T05:02:25Z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