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handoutMasterIdLst>
    <p:handoutMasterId r:id="rId94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297" r:id="rId9"/>
    <p:sldId id="345" r:id="rId10"/>
    <p:sldId id="347" r:id="rId11"/>
    <p:sldId id="355" r:id="rId12"/>
    <p:sldId id="356" r:id="rId13"/>
    <p:sldId id="342" r:id="rId14"/>
    <p:sldId id="299" r:id="rId15"/>
    <p:sldId id="348" r:id="rId16"/>
    <p:sldId id="262" r:id="rId17"/>
    <p:sldId id="349" r:id="rId18"/>
    <p:sldId id="341" r:id="rId19"/>
    <p:sldId id="365" r:id="rId20"/>
    <p:sldId id="265" r:id="rId21"/>
    <p:sldId id="266" r:id="rId22"/>
    <p:sldId id="267" r:id="rId23"/>
    <p:sldId id="268" r:id="rId24"/>
    <p:sldId id="337" r:id="rId25"/>
    <p:sldId id="320" r:id="rId26"/>
    <p:sldId id="377" r:id="rId27"/>
    <p:sldId id="378" r:id="rId28"/>
    <p:sldId id="350" r:id="rId29"/>
    <p:sldId id="339" r:id="rId30"/>
    <p:sldId id="352" r:id="rId31"/>
    <p:sldId id="338" r:id="rId32"/>
    <p:sldId id="319" r:id="rId33"/>
    <p:sldId id="269" r:id="rId34"/>
    <p:sldId id="302" r:id="rId35"/>
    <p:sldId id="303" r:id="rId36"/>
    <p:sldId id="304" r:id="rId37"/>
    <p:sldId id="277" r:id="rId38"/>
    <p:sldId id="354" r:id="rId39"/>
    <p:sldId id="353" r:id="rId40"/>
    <p:sldId id="278" r:id="rId41"/>
    <p:sldId id="279" r:id="rId42"/>
    <p:sldId id="280" r:id="rId43"/>
    <p:sldId id="281" r:id="rId44"/>
    <p:sldId id="308" r:id="rId45"/>
    <p:sldId id="282" r:id="rId46"/>
    <p:sldId id="306" r:id="rId47"/>
    <p:sldId id="366" r:id="rId48"/>
    <p:sldId id="310" r:id="rId49"/>
    <p:sldId id="311" r:id="rId50"/>
    <p:sldId id="312" r:id="rId51"/>
    <p:sldId id="323" r:id="rId52"/>
    <p:sldId id="367" r:id="rId53"/>
    <p:sldId id="358" r:id="rId54"/>
    <p:sldId id="313" r:id="rId55"/>
    <p:sldId id="369" r:id="rId56"/>
    <p:sldId id="370" r:id="rId57"/>
    <p:sldId id="368" r:id="rId58"/>
    <p:sldId id="359" r:id="rId59"/>
    <p:sldId id="371" r:id="rId60"/>
    <p:sldId id="372" r:id="rId61"/>
    <p:sldId id="314" r:id="rId62"/>
    <p:sldId id="360" r:id="rId63"/>
    <p:sldId id="362" r:id="rId64"/>
    <p:sldId id="363" r:id="rId65"/>
    <p:sldId id="376" r:id="rId66"/>
    <p:sldId id="364" r:id="rId67"/>
    <p:sldId id="373" r:id="rId68"/>
    <p:sldId id="374" r:id="rId69"/>
    <p:sldId id="316" r:id="rId70"/>
    <p:sldId id="380" r:id="rId71"/>
    <p:sldId id="381" r:id="rId72"/>
    <p:sldId id="379" r:id="rId73"/>
    <p:sldId id="385" r:id="rId74"/>
    <p:sldId id="384" r:id="rId75"/>
    <p:sldId id="386" r:id="rId76"/>
    <p:sldId id="387" r:id="rId77"/>
    <p:sldId id="388" r:id="rId78"/>
    <p:sldId id="382" r:id="rId79"/>
    <p:sldId id="317" r:id="rId80"/>
    <p:sldId id="318" r:id="rId81"/>
    <p:sldId id="324" r:id="rId82"/>
    <p:sldId id="325" r:id="rId83"/>
    <p:sldId id="326" r:id="rId84"/>
    <p:sldId id="327" r:id="rId85"/>
    <p:sldId id="336" r:id="rId86"/>
    <p:sldId id="329" r:id="rId87"/>
    <p:sldId id="330" r:id="rId88"/>
    <p:sldId id="331" r:id="rId89"/>
    <p:sldId id="332" r:id="rId90"/>
    <p:sldId id="333" r:id="rId91"/>
    <p:sldId id="334" r:id="rId92"/>
    <p:sldId id="335" r:id="rId9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34.73.147.9/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reproducibility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corresponding code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Not 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51816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still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Start Writing Test Cases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Start Writing Test Cases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Start Writing Test Cases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838080" y="2667000"/>
            <a:ext cx="10439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various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of the system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automated tests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endParaRPr lang="en-US" sz="2800" u="sng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pow if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precondition is not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Functional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578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Infrastructure to create and run tests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038600" y="4001040"/>
            <a:ext cx="0" cy="723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19600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modern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Follow the tutorial at the link below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configure your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https://medium.com/@wasyl/pretty-tests-summary-in-gradle-744804dd676c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basic-block, branch,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2812472" y="3429000"/>
            <a:ext cx="5340927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fd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Interested in preventing, discovering, diagnosing, and repairing software bugs</a:t>
            </a:r>
          </a:p>
          <a:p>
            <a:r>
              <a:rPr lang="en-US" dirty="0" smtClean="0"/>
              <a:t>Faculty: </a:t>
            </a:r>
            <a:r>
              <a:rPr lang="en-US" dirty="0" err="1" smtClean="0"/>
              <a:t>Breno</a:t>
            </a:r>
            <a:r>
              <a:rPr lang="en-US" dirty="0" smtClean="0"/>
              <a:t>, Leopoldo, and Marcelo</a:t>
            </a:r>
          </a:p>
          <a:p>
            <a:r>
              <a:rPr lang="pt-BR" dirty="0" smtClean="0"/>
              <a:t>Web: </a:t>
            </a:r>
            <a:r>
              <a:rPr lang="pt-BR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star.cin.ufpe.br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609585" lvl="1"/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8194" name="Picture 2" descr="https://star.cin.ufpe.br/assets/images/bafm-6-510x694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4" y="4744650"/>
            <a:ext cx="1382181" cy="20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tar.cin.ufpe.br/assets/images/leoperfil-300x30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71" y="4485118"/>
            <a:ext cx="1413935" cy="21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2543605" y="5016999"/>
            <a:ext cx="3264363" cy="816091"/>
          </a:xfrm>
          <a:prstGeom prst="wedgeRectCallout">
            <a:avLst>
              <a:gd name="adj1" fmla="val 103486"/>
              <a:gd name="adj2" fmla="val -407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Leopoldo Teixeira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4175787" y="6004040"/>
            <a:ext cx="3264363" cy="816091"/>
          </a:xfrm>
          <a:prstGeom prst="wedgeRectCallout">
            <a:avLst>
              <a:gd name="adj1" fmla="val 109322"/>
              <a:gd name="adj2" fmla="val -516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Breno Miranda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Projects (1/3)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dirty="0" smtClean="0"/>
              <a:t>Detection of plugin </a:t>
            </a:r>
            <a:r>
              <a:rPr lang="en-US" dirty="0"/>
              <a:t>c</a:t>
            </a:r>
            <a:r>
              <a:rPr lang="en-US" dirty="0" smtClean="0"/>
              <a:t>onflicts in CMS                                           </a:t>
            </a:r>
          </a:p>
          <a:p>
            <a:r>
              <a:rPr lang="en-US" dirty="0"/>
              <a:t>[</a:t>
            </a:r>
            <a:r>
              <a:rPr lang="en-US" dirty="0" smtClean="0"/>
              <a:t>Information and Software Technology, Feb. 2020]</a:t>
            </a:r>
          </a:p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</a:t>
            </a:r>
            <a:r>
              <a:rPr lang="pt-BR" dirty="0" smtClean="0"/>
              <a:t>posts</a:t>
            </a:r>
          </a:p>
          <a:p>
            <a:r>
              <a:rPr lang="pt-BR" dirty="0" smtClean="0"/>
              <a:t>[TSE, Dec. 2019]</a:t>
            </a:r>
          </a:p>
          <a:p>
            <a:endParaRPr lang="pt-B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Projects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ICSE-NIER 2020]</a:t>
            </a:r>
          </a:p>
          <a:p>
            <a:r>
              <a:rPr lang="en-US" dirty="0" smtClean="0"/>
              <a:t>Test diversity to find bugs in JavaScript engines</a:t>
            </a:r>
          </a:p>
          <a:p>
            <a:r>
              <a:rPr lang="en-US" dirty="0" smtClean="0"/>
              <a:t>   [under review]</a:t>
            </a:r>
          </a:p>
          <a:p>
            <a:r>
              <a:rPr lang="pt-BR" dirty="0"/>
              <a:t>ML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flaky</a:t>
            </a:r>
            <a:r>
              <a:rPr lang="pt-BR" dirty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                              [</a:t>
            </a:r>
            <a:r>
              <a:rPr lang="pt-BR" dirty="0" err="1" smtClean="0"/>
              <a:t>under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]</a:t>
            </a:r>
            <a:endParaRPr lang="en-US" dirty="0" smtClean="0"/>
          </a:p>
          <a:p>
            <a:endParaRPr lang="en-US" dirty="0"/>
          </a:p>
          <a:p>
            <a:endParaRPr lang="pt-B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Projects </a:t>
            </a:r>
            <a:r>
              <a:rPr lang="en-US" dirty="0" smtClean="0"/>
              <a:t>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75379"/>
            <a:ext cx="115824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for NIDS (e.g., </a:t>
            </a:r>
            <a:r>
              <a:rPr lang="pt-BR" dirty="0" err="1"/>
              <a:t>Suricata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Grey</a:t>
            </a:r>
            <a:r>
              <a:rPr lang="pt-BR" dirty="0" smtClean="0"/>
              <a:t>-box </a:t>
            </a:r>
            <a:r>
              <a:rPr lang="pt-BR" dirty="0" err="1" smtClean="0"/>
              <a:t>Combinatorial</a:t>
            </a:r>
            <a:r>
              <a:rPr lang="pt-BR" dirty="0" smtClean="0"/>
              <a:t> </a:t>
            </a:r>
            <a:r>
              <a:rPr lang="pt-BR" dirty="0" err="1" smtClean="0"/>
              <a:t>Interaction</a:t>
            </a:r>
            <a:r>
              <a:rPr lang="pt-BR" dirty="0" smtClean="0"/>
              <a:t> </a:t>
            </a:r>
            <a:r>
              <a:rPr lang="pt-BR" dirty="0" err="1" smtClean="0"/>
              <a:t>Testing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Willow</a:t>
            </a:r>
            <a:r>
              <a:rPr lang="pt-BR" dirty="0" smtClean="0"/>
              <a:t>, a </a:t>
            </a:r>
            <a:r>
              <a:rPr lang="pt-BR" dirty="0" err="1" smtClean="0"/>
              <a:t>visualization</a:t>
            </a:r>
            <a:r>
              <a:rPr lang="pt-BR" dirty="0" smtClean="0"/>
              <a:t> tool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teach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 (</a:t>
            </a:r>
            <a:r>
              <a:rPr lang="en-US" dirty="0" smtClean="0">
                <a:hlinkClick r:id="rId2"/>
              </a:rPr>
              <a:t>http://34.73.147.9/</a:t>
            </a:r>
            <a:r>
              <a:rPr lang="en-US" dirty="0" smtClean="0"/>
              <a:t>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655840" y="4293097"/>
            <a:ext cx="5614608" cy="677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~90 faculty, ~10 faculty in SE, 6 SE faculty in SPG+STAR</a:t>
            </a:r>
          </a:p>
          <a:p>
            <a:r>
              <a:rPr lang="en-US" dirty="0" smtClean="0"/>
              <a:t>Our group is highly-interested in recruiting good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954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360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</TotalTime>
  <Words>3786</Words>
  <Application>Microsoft Office PowerPoint</Application>
  <PresentationFormat>Personalizar</PresentationFormat>
  <Paragraphs>720</Paragraphs>
  <Slides>92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STAR (Software Testing and Analysis Research)</vt:lpstr>
      <vt:lpstr>Research Projects (1/3)</vt:lpstr>
      <vt:lpstr>Research Projects (2/3)</vt:lpstr>
      <vt:lpstr>Research Projects (3/3)</vt:lpstr>
      <vt:lpstr>Apresentação do PowerPoint</vt:lpstr>
      <vt:lpstr>Informatics at UFPE</vt:lpstr>
      <vt:lpstr>Recife</vt:lpstr>
      <vt:lpstr>Porto de Galinhas</vt:lpstr>
      <vt:lpstr>Muro Alto</vt:lpstr>
      <vt:lpstr>Maracaípe</vt:lpstr>
      <vt:lpstr>Informatics at UFPE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Marcelo d'Amorim</cp:lastModifiedBy>
  <cp:revision>142</cp:revision>
  <dcterms:created xsi:type="dcterms:W3CDTF">2013-07-15T20:26:40Z</dcterms:created>
  <dcterms:modified xsi:type="dcterms:W3CDTF">2020-02-16T15:10:28Z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