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9" r:id="rId5"/>
    <p:sldId id="270" r:id="rId6"/>
    <p:sldId id="274" r:id="rId7"/>
    <p:sldId id="265" r:id="rId8"/>
    <p:sldId id="266" r:id="rId9"/>
    <p:sldId id="275" r:id="rId10"/>
    <p:sldId id="277" r:id="rId11"/>
    <p:sldId id="278" r:id="rId12"/>
    <p:sldId id="272" r:id="rId13"/>
    <p:sldId id="271" r:id="rId14"/>
    <p:sldId id="276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9FA29-FCF3-42C4-A3BF-209DC0035981}" v="115" dt="2019-10-09T19:10:23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-102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DAMORIM" userId="99204cd5ac16bf81" providerId="Windows Live" clId="Web-{6D29FA29-FCF3-42C4-A3BF-209DC0035981}"/>
    <pc:docChg chg="modSld addMainMaster delMainMaster">
      <pc:chgData name="MARCELO DAMORIM" userId="99204cd5ac16bf81" providerId="Windows Live" clId="Web-{6D29FA29-FCF3-42C4-A3BF-209DC0035981}" dt="2019-10-09T19:10:23.008" v="98"/>
      <pc:docMkLst>
        <pc:docMk/>
      </pc:docMkLst>
      <pc:sldChg chg="addSp delSp modSp mod setBg modClrScheme chgLayout">
        <pc:chgData name="MARCELO DAMORIM" userId="99204cd5ac16bf81" providerId="Windows Live" clId="Web-{6D29FA29-FCF3-42C4-A3BF-209DC0035981}" dt="2019-10-09T19:10:23.008" v="98"/>
        <pc:sldMkLst>
          <pc:docMk/>
          <pc:sldMk cId="109857222" sldId="256"/>
        </pc:sldMkLst>
        <pc:spChg chg="mod">
          <ac:chgData name="MARCELO DAMORIM" userId="99204cd5ac16bf81" providerId="Windows Live" clId="Web-{6D29FA29-FCF3-42C4-A3BF-209DC0035981}" dt="2019-10-09T19:07:08.903" v="3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CELO DAMORIM" userId="99204cd5ac16bf81" providerId="Windows Live" clId="Web-{6D29FA29-FCF3-42C4-A3BF-209DC0035981}" dt="2019-10-09T19:10:23.008" v="9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RCELO DAMORIM" userId="99204cd5ac16bf81" providerId="Windows Live" clId="Web-{6D29FA29-FCF3-42C4-A3BF-209DC0035981}" dt="2019-10-09T19:10:04.836" v="95" actId="1076"/>
          <ac:spMkLst>
            <pc:docMk/>
            <pc:sldMk cId="109857222" sldId="256"/>
            <ac:spMk id="5" creationId="{BB63B913-3326-4C14-A040-FD2809323B29}"/>
          </ac:spMkLst>
        </pc:spChg>
        <pc:picChg chg="add del">
          <ac:chgData name="MARCELO DAMORIM" userId="99204cd5ac16bf81" providerId="Windows Live" clId="Web-{6D29FA29-FCF3-42C4-A3BF-209DC0035981}" dt="2019-10-09T19:07:08.903" v="32"/>
          <ac:picMkLst>
            <pc:docMk/>
            <pc:sldMk cId="109857222" sldId="256"/>
            <ac:picMk id="4" creationId="{697898DE-C933-446F-980A-3C4C601852C6}"/>
          </ac:picMkLst>
        </pc:picChg>
      </pc:sldChg>
      <pc:sldMasterChg chg="add del addSldLayout delSldLayout">
        <pc:chgData name="MARCELO DAMORIM" userId="99204cd5ac16bf81" providerId="Windows Live" clId="Web-{6D29FA29-FCF3-42C4-A3BF-209DC0035981}" dt="2019-10-09T19:07:08.903" v="32"/>
        <pc:sldMasterMkLst>
          <pc:docMk/>
          <pc:sldMasterMk cId="2460954070" sldId="2147483660"/>
        </pc:sldMasterMkLst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MARCELO DAMORIM" userId="99204cd5ac16bf81" providerId="Windows Live" clId="Web-{6D29FA29-FCF3-42C4-A3BF-209DC0035981}" dt="2019-10-09T19:07:08.903" v="32"/>
        <pc:sldMasterMkLst>
          <pc:docMk/>
          <pc:sldMasterMk cId="1473658543" sldId="2147483672"/>
        </pc:sldMasterMkLst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247874374" sldId="2147483673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2403904226" sldId="2147483674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1442773985" sldId="2147483675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35860501" sldId="2147483676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700803155" sldId="2147483677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2972451589" sldId="2147483678"/>
          </pc:sldLayoutMkLst>
        </pc:sldLayoutChg>
        <pc:sldLayoutChg chg="add del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653443773" sldId="2147483679"/>
          </pc:sldLayoutMkLst>
        </pc:sldLayoutChg>
        <pc:sldLayoutChg chg="add del replId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3648396464" sldId="2147483680"/>
          </pc:sldLayoutMkLst>
        </pc:sldLayoutChg>
        <pc:sldLayoutChg chg="add del replId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2468239038" sldId="2147483681"/>
          </pc:sldLayoutMkLst>
        </pc:sldLayoutChg>
        <pc:sldLayoutChg chg="add del replId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841327711" sldId="2147483682"/>
          </pc:sldLayoutMkLst>
        </pc:sldLayoutChg>
        <pc:sldLayoutChg chg="add del replId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887122694" sldId="2147483683"/>
          </pc:sldLayoutMkLst>
        </pc:sldLayoutChg>
        <pc:sldLayoutChg chg="add del replId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3901624342" sldId="2147483684"/>
          </pc:sldLayoutMkLst>
        </pc:sldLayoutChg>
        <pc:sldLayoutChg chg="add del replId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247940136" sldId="2147483685"/>
          </pc:sldLayoutMkLst>
        </pc:sldLayoutChg>
        <pc:sldLayoutChg chg="add del replId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925749808" sldId="2147483686"/>
          </pc:sldLayoutMkLst>
        </pc:sldLayoutChg>
        <pc:sldLayoutChg chg="add del replId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4136573533" sldId="2147483687"/>
          </pc:sldLayoutMkLst>
        </pc:sldLayoutChg>
        <pc:sldLayoutChg chg="add del replId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1737225334" sldId="2147483688"/>
          </pc:sldLayoutMkLst>
        </pc:sldLayoutChg>
        <pc:sldLayoutChg chg="add del replId">
          <pc:chgData name="MARCELO DAMORIM" userId="99204cd5ac16bf81" providerId="Windows Live" clId="Web-{6D29FA29-FCF3-42C4-A3BF-209DC0035981}" dt="2019-10-09T19:07:08.903" v="32"/>
          <pc:sldLayoutMkLst>
            <pc:docMk/>
            <pc:sldMasterMk cId="1473658543" sldId="2147483672"/>
            <pc:sldLayoutMk cId="967127801" sldId="2147483689"/>
          </pc:sldLayoutMkLst>
        </pc:sldLayoutChg>
      </pc:sldMasterChg>
    </pc:docChg>
  </pc:docChgLst>
  <pc:docChgLst>
    <pc:chgData clId="Web-{6D29FA29-FCF3-42C4-A3BF-209DC0035981}"/>
    <pc:docChg chg="modSld">
      <pc:chgData name="" userId="" providerId="" clId="Web-{6D29FA29-FCF3-42C4-A3BF-209DC0035981}" dt="2019-10-09T19:05:59.275" v="13" actId="20577"/>
      <pc:docMkLst>
        <pc:docMk/>
      </pc:docMkLst>
      <pc:sldChg chg="modSp">
        <pc:chgData name="" userId="" providerId="" clId="Web-{6D29FA29-FCF3-42C4-A3BF-209DC0035981}" dt="2019-10-09T19:05:59.275" v="12" actId="20577"/>
        <pc:sldMkLst>
          <pc:docMk/>
          <pc:sldMk cId="109857222" sldId="256"/>
        </pc:sldMkLst>
        <pc:spChg chg="mod">
          <ac:chgData name="" userId="" providerId="" clId="Web-{6D29FA29-FCF3-42C4-A3BF-209DC0035981}" dt="2019-10-09T19:05:59.275" v="1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.cin.ufpe.b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ist.gov/director/planning/upload/report02-3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cs typeface="Calibri Light"/>
              </a:rPr>
              <a:t>Software Testing: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From Practice to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872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cs typeface="Calibri"/>
              </a:rPr>
              <a:t>Marcelo </a:t>
            </a:r>
            <a:r>
              <a:rPr lang="en-US" sz="3200" dirty="0" err="1">
                <a:cs typeface="Calibri"/>
              </a:rPr>
              <a:t>d'Amorim</a:t>
            </a:r>
            <a:endParaRPr lang="en-US" sz="3200" dirty="0" err="1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B63B913-3326-4C14-A040-FD2809323B29}"/>
              </a:ext>
            </a:extLst>
          </p:cNvPr>
          <p:cNvSpPr txBox="1"/>
          <p:nvPr/>
        </p:nvSpPr>
        <p:spPr>
          <a:xfrm>
            <a:off x="3733182" y="6316546"/>
            <a:ext cx="51097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CACIC 2019, Rio Cuarto, Argentina, October 14-18</a:t>
            </a:r>
          </a:p>
        </p:txBody>
      </p:sp>
      <p:pic>
        <p:nvPicPr>
          <p:cNvPr id="1026" name="Picture 2" descr="Resultado de imagem para cin ufpe logo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813" y="5724769"/>
            <a:ext cx="2240297" cy="118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793074" y="6324204"/>
            <a:ext cx="2398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https://star.cin.ufpe.br/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names exist for Software Testing…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objective of the testing effort </a:t>
            </a:r>
          </a:p>
          <a:p>
            <a:pPr lvl="1"/>
            <a:r>
              <a:rPr lang="en-US" dirty="0" smtClean="0"/>
              <a:t>Functional (Testing), Load, Performance, Security, Usability, etc.</a:t>
            </a:r>
          </a:p>
          <a:p>
            <a:r>
              <a:rPr lang="en-US" dirty="0" smtClean="0"/>
              <a:t>Based on the artifact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(Testing)</a:t>
            </a:r>
            <a:r>
              <a:rPr lang="en-US" dirty="0" smtClean="0"/>
              <a:t>, Integration, and unit</a:t>
            </a:r>
          </a:p>
          <a:p>
            <a:r>
              <a:rPr lang="en-US" dirty="0" smtClean="0"/>
              <a:t>Based on </a:t>
            </a:r>
            <a:r>
              <a:rPr lang="en-US" dirty="0"/>
              <a:t>code </a:t>
            </a:r>
            <a:r>
              <a:rPr lang="en-US" dirty="0" smtClean="0"/>
              <a:t>visibility</a:t>
            </a:r>
          </a:p>
          <a:p>
            <a:pPr lvl="1"/>
            <a:r>
              <a:rPr lang="en-US" dirty="0" smtClean="0"/>
              <a:t>Black-box </a:t>
            </a:r>
            <a:r>
              <a:rPr lang="en-US" dirty="0"/>
              <a:t>(Testing)</a:t>
            </a:r>
            <a:r>
              <a:rPr lang="en-US" dirty="0" smtClean="0"/>
              <a:t>, white-box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87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names exist for Software Testing…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objective of the testing effort </a:t>
            </a:r>
          </a:p>
          <a:p>
            <a:pPr lvl="1"/>
            <a:r>
              <a:rPr lang="en-US" u="sng" dirty="0"/>
              <a:t>Functional</a:t>
            </a:r>
            <a:r>
              <a:rPr lang="en-US" dirty="0"/>
              <a:t> (Testing), Load, Performance, Security, Usability, etc.</a:t>
            </a:r>
          </a:p>
          <a:p>
            <a:r>
              <a:rPr lang="en-US" dirty="0"/>
              <a:t>Based on the artifact</a:t>
            </a:r>
          </a:p>
          <a:p>
            <a:pPr lvl="1"/>
            <a:r>
              <a:rPr lang="en-US" u="sng" dirty="0"/>
              <a:t>System</a:t>
            </a:r>
            <a:r>
              <a:rPr lang="en-US" dirty="0"/>
              <a:t> (Testing), Integration, and unit</a:t>
            </a:r>
          </a:p>
          <a:p>
            <a:r>
              <a:rPr lang="en-US" dirty="0"/>
              <a:t>Based on code visibility</a:t>
            </a:r>
          </a:p>
          <a:p>
            <a:pPr lvl="1"/>
            <a:r>
              <a:rPr lang="en-US" u="sng" dirty="0"/>
              <a:t>Black-box</a:t>
            </a:r>
            <a:r>
              <a:rPr lang="en-US" dirty="0"/>
              <a:t> (Testing), white-box</a:t>
            </a:r>
            <a:endParaRPr lang="pt-BR" dirty="0"/>
          </a:p>
        </p:txBody>
      </p:sp>
      <p:pic>
        <p:nvPicPr>
          <p:cNvPr id="4" name="Picture 2" descr="Image result for Selen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49" y="4283425"/>
            <a:ext cx="1189823" cy="107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7898162" y="3737888"/>
            <a:ext cx="3963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 </a:t>
            </a:r>
            <a:r>
              <a:rPr lang="en-US" sz="2400" dirty="0"/>
              <a:t>Selenium WebDriver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698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versus External Software Quality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Quality is concerned with quality of the code artifact</a:t>
            </a:r>
          </a:p>
          <a:p>
            <a:pPr lvl="1"/>
            <a:r>
              <a:rPr lang="en-US" dirty="0" smtClean="0"/>
              <a:t>E.g., modularity, legibility, etc.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External Quality is concerned with externally observable aspects</a:t>
            </a:r>
          </a:p>
          <a:p>
            <a:pPr lvl="1"/>
            <a:r>
              <a:rPr lang="en-US" dirty="0" smtClean="0"/>
              <a:t>E.g., security, performance, functionality,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5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versus External Software Quality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Quality is concerned with quality of the code artifact</a:t>
            </a:r>
          </a:p>
          <a:p>
            <a:pPr lvl="1"/>
            <a:r>
              <a:rPr lang="en-US" dirty="0" smtClean="0"/>
              <a:t>E.g., modularity, legibility, etc.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External Quality is concerned with externally observable aspects</a:t>
            </a:r>
          </a:p>
          <a:p>
            <a:pPr lvl="1"/>
            <a:r>
              <a:rPr lang="en-US" dirty="0" smtClean="0"/>
              <a:t>E.g., security, performance, functionality, etc.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004229" y="4908884"/>
            <a:ext cx="7856253" cy="5847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Testing focuses </a:t>
            </a:r>
            <a:r>
              <a:rPr lang="en-US" sz="3200" dirty="0" smtClean="0"/>
              <a:t>on </a:t>
            </a:r>
            <a:r>
              <a:rPr lang="en-US" sz="3200" dirty="0"/>
              <a:t>External Quality </a:t>
            </a:r>
            <a:r>
              <a:rPr lang="en-US" sz="3200" dirty="0" smtClean="0"/>
              <a:t>Assurance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949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 Silver Bullet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3060859"/>
            <a:ext cx="10515600" cy="4351338"/>
          </a:xfrm>
        </p:spPr>
        <p:txBody>
          <a:bodyPr/>
          <a:lstStyle/>
          <a:p>
            <a:r>
              <a:rPr lang="en-US" dirty="0" smtClean="0"/>
              <a:t>Internal Quality</a:t>
            </a:r>
          </a:p>
          <a:p>
            <a:r>
              <a:rPr lang="en-US" dirty="0" smtClean="0"/>
              <a:t>Development Process</a:t>
            </a:r>
          </a:p>
          <a:p>
            <a:r>
              <a:rPr lang="en-US" dirty="0" smtClean="0"/>
              <a:t>Choice of </a:t>
            </a:r>
            <a:r>
              <a:rPr lang="en-US" smtClean="0"/>
              <a:t>Language and Tools</a:t>
            </a:r>
            <a:endParaRPr lang="en-US" dirty="0" smtClean="0"/>
          </a:p>
          <a:p>
            <a:r>
              <a:rPr lang="en-US" u="sng" dirty="0" smtClean="0"/>
              <a:t>People</a:t>
            </a:r>
            <a:endParaRPr lang="pt-BR" u="sng" dirty="0"/>
          </a:p>
        </p:txBody>
      </p:sp>
      <p:sp>
        <p:nvSpPr>
          <p:cNvPr id="4" name="Retângulo 3"/>
          <p:cNvSpPr/>
          <p:nvPr/>
        </p:nvSpPr>
        <p:spPr>
          <a:xfrm>
            <a:off x="1570237" y="1668882"/>
            <a:ext cx="8664626" cy="5847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Various </a:t>
            </a:r>
            <a:r>
              <a:rPr lang="en-US" sz="3200" dirty="0" smtClean="0"/>
              <a:t>aspects affect </a:t>
            </a:r>
            <a:r>
              <a:rPr lang="en-US" sz="3200" dirty="0"/>
              <a:t>External Software </a:t>
            </a:r>
            <a:r>
              <a:rPr lang="en-US" sz="3200" dirty="0" smtClean="0"/>
              <a:t>Quality…</a:t>
            </a:r>
            <a:endParaRPr lang="pt-BR" sz="3200" dirty="0"/>
          </a:p>
        </p:txBody>
      </p:sp>
      <p:sp>
        <p:nvSpPr>
          <p:cNvPr id="7" name="Retângulo 6"/>
          <p:cNvSpPr/>
          <p:nvPr/>
        </p:nvSpPr>
        <p:spPr>
          <a:xfrm>
            <a:off x="7450235" y="2257486"/>
            <a:ext cx="3505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…other than Testing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542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r>
              <a:rPr lang="pt-BR" dirty="0" smtClean="0"/>
              <a:t> Module</a:t>
            </a:r>
          </a:p>
          <a:p>
            <a:pPr lvl="1"/>
            <a:r>
              <a:rPr lang="en-US" dirty="0"/>
              <a:t>Testing Framework</a:t>
            </a:r>
          </a:p>
          <a:p>
            <a:pPr lvl="1"/>
            <a:r>
              <a:rPr lang="en-US" dirty="0" smtClean="0"/>
              <a:t>Build System</a:t>
            </a:r>
          </a:p>
          <a:p>
            <a:pPr lvl="1"/>
            <a:r>
              <a:rPr lang="en-US" dirty="0" smtClean="0"/>
              <a:t>Coverage</a:t>
            </a:r>
          </a:p>
          <a:p>
            <a:pPr lvl="1"/>
            <a:r>
              <a:rPr lang="en-US" dirty="0" smtClean="0"/>
              <a:t>Capture-Replay</a:t>
            </a:r>
          </a:p>
          <a:p>
            <a:pPr lvl="1"/>
            <a:r>
              <a:rPr lang="en-US" dirty="0" smtClean="0"/>
              <a:t>Test-Driven Development</a:t>
            </a:r>
          </a:p>
          <a:p>
            <a:r>
              <a:rPr lang="en-US" dirty="0" smtClean="0"/>
              <a:t>Research Module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Texto explicativo retangular 3"/>
          <p:cNvSpPr/>
          <p:nvPr/>
        </p:nvSpPr>
        <p:spPr>
          <a:xfrm>
            <a:off x="3144253" y="770020"/>
            <a:ext cx="7090610" cy="914389"/>
          </a:xfrm>
          <a:prstGeom prst="wedgeRectCallout">
            <a:avLst>
              <a:gd name="adj1" fmla="val -43962"/>
              <a:gd name="adj2" fmla="val 833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https://github.com/damorim/testing-cin-minicourse</a:t>
            </a:r>
          </a:p>
        </p:txBody>
      </p:sp>
    </p:spTree>
    <p:extLst>
      <p:ext uri="{BB962C8B-B14F-4D97-AF65-F5344CB8AC3E}">
        <p14:creationId xmlns:p14="http://schemas.microsoft.com/office/powerpoint/2010/main" val="11668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Software Testing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24000" y="2782396"/>
            <a:ext cx="8880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Activity of finding </a:t>
            </a:r>
            <a:r>
              <a:rPr lang="en-US" sz="4800" dirty="0"/>
              <a:t>b</a:t>
            </a:r>
            <a:r>
              <a:rPr lang="en-US" sz="4800" dirty="0" smtClean="0"/>
              <a:t>ugs in Software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10213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What’s is a software bug?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171076" y="2605933"/>
            <a:ext cx="9737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Erroneous code, i.e., code that violates some part of the spec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34764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 descr="Resultado de imagem para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1444" y="1744311"/>
            <a:ext cx="619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 of a bug</a:t>
            </a:r>
            <a:endParaRPr lang="pt-BR" dirty="0"/>
          </a:p>
        </p:txBody>
      </p:sp>
      <p:pic>
        <p:nvPicPr>
          <p:cNvPr id="7" name="Picture 2" descr="Bu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103598"/>
            <a:ext cx="10160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sultado de imagem para bo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17" y="1862350"/>
            <a:ext cx="723332" cy="5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/>
          <p:nvPr/>
        </p:nvCxnSpPr>
        <p:spPr>
          <a:xfrm flipV="1">
            <a:off x="2032000" y="2295100"/>
            <a:ext cx="4063520" cy="9506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6658595" y="2434702"/>
            <a:ext cx="0" cy="21372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2" descr="Resultado de imagem para bom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023" y="2854515"/>
            <a:ext cx="560316" cy="42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Resultado de imagem para bom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022" y="3484598"/>
            <a:ext cx="560316" cy="42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Resultado de imagem para ba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24" y="4582191"/>
            <a:ext cx="1592173" cy="81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o explicativo retangular 13"/>
          <p:cNvSpPr/>
          <p:nvPr/>
        </p:nvSpPr>
        <p:spPr>
          <a:xfrm>
            <a:off x="7831017" y="2854515"/>
            <a:ext cx="4204676" cy="691661"/>
          </a:xfrm>
          <a:prstGeom prst="wedgeRectCallout">
            <a:avLst>
              <a:gd name="adj1" fmla="val -69528"/>
              <a:gd name="adj2" fmla="val -2267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Infection propagated to other parts of the state</a:t>
            </a:r>
            <a:endParaRPr lang="en-US" dirty="0"/>
          </a:p>
        </p:txBody>
      </p:sp>
      <p:sp>
        <p:nvSpPr>
          <p:cNvPr id="15" name="Texto explicativo retangular 14"/>
          <p:cNvSpPr/>
          <p:nvPr/>
        </p:nvSpPr>
        <p:spPr>
          <a:xfrm>
            <a:off x="7831017" y="1949269"/>
            <a:ext cx="4204676" cy="691661"/>
          </a:xfrm>
          <a:prstGeom prst="wedgeRectCallout">
            <a:avLst>
              <a:gd name="adj1" fmla="val -69528"/>
              <a:gd name="adj2" fmla="val -2267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touched the erroneous line of code and state was first infected</a:t>
            </a:r>
            <a:endParaRPr lang="en-US" dirty="0"/>
          </a:p>
        </p:txBody>
      </p:sp>
      <p:sp>
        <p:nvSpPr>
          <p:cNvPr id="16" name="Texto explicativo retangular 15"/>
          <p:cNvSpPr/>
          <p:nvPr/>
        </p:nvSpPr>
        <p:spPr>
          <a:xfrm>
            <a:off x="7831017" y="4642340"/>
            <a:ext cx="4204676" cy="691661"/>
          </a:xfrm>
          <a:prstGeom prst="wedgeRectCallout">
            <a:avLst>
              <a:gd name="adj1" fmla="val -63208"/>
              <a:gd name="adj2" fmla="val -1080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Infection was observed. </a:t>
            </a:r>
          </a:p>
          <a:p>
            <a:pPr algn="ctr"/>
            <a:r>
              <a:rPr lang="en-US" dirty="0" smtClean="0"/>
              <a:t>(It could have been missed)</a:t>
            </a:r>
            <a:endParaRPr lang="en-US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067465" y="273426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202059" y="141696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FAULT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382872" y="5345668"/>
            <a:ext cx="94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-64170" y="6506760"/>
            <a:ext cx="11678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J.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Voas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PIE: A Dynamic Failure-Based Technique, IEEE Transactions on Software Engineering.  1992</a:t>
            </a:r>
          </a:p>
        </p:txBody>
      </p:sp>
    </p:spTree>
    <p:extLst>
      <p:ext uri="{BB962C8B-B14F-4D97-AF65-F5344CB8AC3E}">
        <p14:creationId xmlns:p14="http://schemas.microsoft.com/office/powerpoint/2010/main" val="6154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 descr="Resultado de imagem para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1444" y="1744311"/>
            <a:ext cx="619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lifecycle of a bug</a:t>
            </a:r>
            <a:endParaRPr lang="pt-BR" dirty="0"/>
          </a:p>
        </p:txBody>
      </p:sp>
      <p:pic>
        <p:nvPicPr>
          <p:cNvPr id="7" name="Picture 2" descr="Bu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103598"/>
            <a:ext cx="10160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Resultado de imagem para bom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17" y="1862350"/>
            <a:ext cx="723332" cy="54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de seta reta 8"/>
          <p:cNvCxnSpPr/>
          <p:nvPr/>
        </p:nvCxnSpPr>
        <p:spPr>
          <a:xfrm flipV="1">
            <a:off x="2032000" y="2295100"/>
            <a:ext cx="4063520" cy="9506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6658595" y="2434702"/>
            <a:ext cx="0" cy="213729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2" descr="Resultado de imagem para bom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023" y="2854515"/>
            <a:ext cx="560316" cy="42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Resultado de imagem para bom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022" y="3484598"/>
            <a:ext cx="560316" cy="42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Resultado de imagem para ba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724" y="4582191"/>
            <a:ext cx="1592173" cy="81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o explicativo retangular 13"/>
          <p:cNvSpPr/>
          <p:nvPr/>
        </p:nvSpPr>
        <p:spPr>
          <a:xfrm>
            <a:off x="7831017" y="2854515"/>
            <a:ext cx="4204676" cy="691661"/>
          </a:xfrm>
          <a:prstGeom prst="wedgeRectCallout">
            <a:avLst>
              <a:gd name="adj1" fmla="val -69528"/>
              <a:gd name="adj2" fmla="val -2267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Infection propagated to other parts of the state</a:t>
            </a:r>
            <a:endParaRPr lang="en-US" dirty="0"/>
          </a:p>
        </p:txBody>
      </p:sp>
      <p:sp>
        <p:nvSpPr>
          <p:cNvPr id="15" name="Texto explicativo retangular 14"/>
          <p:cNvSpPr/>
          <p:nvPr/>
        </p:nvSpPr>
        <p:spPr>
          <a:xfrm>
            <a:off x="7831017" y="1949269"/>
            <a:ext cx="4204676" cy="691661"/>
          </a:xfrm>
          <a:prstGeom prst="wedgeRectCallout">
            <a:avLst>
              <a:gd name="adj1" fmla="val -69528"/>
              <a:gd name="adj2" fmla="val -2267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touched the erroneous line of code and state was first infected</a:t>
            </a:r>
            <a:endParaRPr lang="en-US" dirty="0"/>
          </a:p>
        </p:txBody>
      </p:sp>
      <p:sp>
        <p:nvSpPr>
          <p:cNvPr id="16" name="Texto explicativo retangular 15"/>
          <p:cNvSpPr/>
          <p:nvPr/>
        </p:nvSpPr>
        <p:spPr>
          <a:xfrm>
            <a:off x="7831017" y="4642340"/>
            <a:ext cx="4204676" cy="691661"/>
          </a:xfrm>
          <a:prstGeom prst="wedgeRectCallout">
            <a:avLst>
              <a:gd name="adj1" fmla="val -63208"/>
              <a:gd name="adj2" fmla="val -1080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Infection was observed. </a:t>
            </a:r>
          </a:p>
          <a:p>
            <a:pPr algn="ctr"/>
            <a:r>
              <a:rPr lang="en-US" dirty="0" smtClean="0"/>
              <a:t>(It could have been missed)</a:t>
            </a:r>
            <a:endParaRPr lang="en-US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067465" y="273426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6202059" y="1416960"/>
            <a:ext cx="7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FAULT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6382872" y="5345668"/>
            <a:ext cx="945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-64170" y="6506760"/>
            <a:ext cx="11678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J. </a:t>
            </a:r>
            <a:r>
              <a:rPr lang="en-US" dirty="0" err="1">
                <a:solidFill>
                  <a:srgbClr val="000000"/>
                </a:solidFill>
              </a:rPr>
              <a:t>Voas</a:t>
            </a:r>
            <a:r>
              <a:rPr lang="en-US" dirty="0">
                <a:solidFill>
                  <a:srgbClr val="000000"/>
                </a:solidFill>
              </a:rPr>
              <a:t>, PIE: A Dynamic Failure-Based Technique, IEEE Transactions on Software Engineering.  1992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446512" y="5003287"/>
            <a:ext cx="9511094" cy="10772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Goal of Software Testing is to create scenarios like this in-house to avoid bugs to escape to production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962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facts about Software Testing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209422" cy="4351338"/>
          </a:xfrm>
        </p:spPr>
        <p:txBody>
          <a:bodyPr/>
          <a:lstStyle/>
          <a:p>
            <a:r>
              <a:rPr lang="en-US" dirty="0" smtClean="0"/>
              <a:t>It is highly popular in industry</a:t>
            </a:r>
          </a:p>
          <a:p>
            <a:endParaRPr lang="en-US" dirty="0" smtClean="0"/>
          </a:p>
          <a:p>
            <a:r>
              <a:rPr lang="en-US" dirty="0" smtClean="0"/>
              <a:t>It is expensive</a:t>
            </a:r>
          </a:p>
          <a:p>
            <a:pPr lvl="1"/>
            <a:r>
              <a:rPr lang="en-US" dirty="0" smtClean="0"/>
              <a:t>Human: People can spend a lot of time testing uninteresting parts of code</a:t>
            </a:r>
          </a:p>
          <a:p>
            <a:pPr lvl="1"/>
            <a:r>
              <a:rPr lang="en-US" dirty="0" smtClean="0"/>
              <a:t>Computation: Large software has large test suites, which can takes long time to run</a:t>
            </a:r>
          </a:p>
          <a:p>
            <a:pPr lvl="1"/>
            <a:endParaRPr lang="en-US" dirty="0" smtClean="0"/>
          </a:p>
        </p:txBody>
      </p:sp>
      <p:sp>
        <p:nvSpPr>
          <p:cNvPr id="4" name="Retângulo 3"/>
          <p:cNvSpPr/>
          <p:nvPr/>
        </p:nvSpPr>
        <p:spPr>
          <a:xfrm>
            <a:off x="-1" y="6488668"/>
            <a:ext cx="7796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ea typeface="DejaVu Sans"/>
              </a:rPr>
              <a:t>NIST </a:t>
            </a:r>
            <a:r>
              <a:rPr lang="en-US" dirty="0" smtClean="0">
                <a:solidFill>
                  <a:srgbClr val="000000"/>
                </a:solidFill>
                <a:ea typeface="DejaVu Sans"/>
              </a:rPr>
              <a:t>Report 2002</a:t>
            </a:r>
            <a:r>
              <a:rPr lang="en-US" dirty="0">
                <a:solidFill>
                  <a:srgbClr val="000000"/>
                </a:solidFill>
                <a:ea typeface="DejaVu Sans"/>
              </a:rPr>
              <a:t>: </a:t>
            </a:r>
            <a:r>
              <a:rPr lang="en-US" u="sng" dirty="0">
                <a:solidFill>
                  <a:srgbClr val="0000FF"/>
                </a:solidFill>
                <a:ea typeface="DejaVu Sans"/>
                <a:hlinkClick r:id="rId2"/>
              </a:rPr>
              <a:t>http://www.nist.gov/director/planning/upload/report02-3.pdf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(typical) test case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925050" y="2310060"/>
            <a:ext cx="4395537" cy="152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1.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2.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3.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4.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25049" y="3834060"/>
            <a:ext cx="4395537" cy="513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925048" y="4347407"/>
            <a:ext cx="4395537" cy="1058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5.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6.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25047" y="5406186"/>
            <a:ext cx="4395537" cy="5133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7860629" y="2815386"/>
            <a:ext cx="593558" cy="385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646692" y="2831429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operation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7860629" y="3352796"/>
            <a:ext cx="593558" cy="385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8775028" y="3352795"/>
            <a:ext cx="75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oracle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860882" y="1812760"/>
            <a:ext cx="188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Test_Something</a:t>
            </a:r>
            <a:r>
              <a:rPr lang="en-US" dirty="0" smtClean="0"/>
              <a:t>():</a:t>
            </a:r>
            <a:endParaRPr lang="pt-BR" dirty="0"/>
          </a:p>
        </p:txBody>
      </p:sp>
      <p:sp>
        <p:nvSpPr>
          <p:cNvPr id="14" name="Texto explicativo retangular 13"/>
          <p:cNvSpPr/>
          <p:nvPr/>
        </p:nvSpPr>
        <p:spPr>
          <a:xfrm>
            <a:off x="7523743" y="4876792"/>
            <a:ext cx="3657604" cy="1427744"/>
          </a:xfrm>
          <a:prstGeom prst="wedgeRectCallout">
            <a:avLst>
              <a:gd name="adj1" fmla="val -2967"/>
              <a:gd name="adj2" fmla="val -116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Compares expectation (from specs, typically from humans) with observation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8793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Test to check resistance of a chair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 200Kg to the chair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Wait for 48h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Check if there are cracks in the seat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8053135" y="1816967"/>
            <a:ext cx="3224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Sequence of Operations</a:t>
            </a:r>
            <a:endParaRPr lang="pt-BR" sz="28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8029072" y="2827222"/>
            <a:ext cx="322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Oracle</a:t>
            </a:r>
            <a:endParaRPr lang="pt-BR" sz="2800" dirty="0"/>
          </a:p>
        </p:txBody>
      </p:sp>
      <p:sp>
        <p:nvSpPr>
          <p:cNvPr id="6" name="Seta para a esquerda 5"/>
          <p:cNvSpPr/>
          <p:nvPr/>
        </p:nvSpPr>
        <p:spPr>
          <a:xfrm>
            <a:off x="7355306" y="2174755"/>
            <a:ext cx="465222" cy="23852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esquerda 6"/>
          <p:cNvSpPr/>
          <p:nvPr/>
        </p:nvSpPr>
        <p:spPr>
          <a:xfrm>
            <a:off x="7355306" y="2971596"/>
            <a:ext cx="465222" cy="238527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1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Picture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47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533</Words>
  <Application>Microsoft Office PowerPoint</Application>
  <PresentationFormat>Personalizar</PresentationFormat>
  <Paragraphs>97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office theme</vt:lpstr>
      <vt:lpstr>Software Testing: From Practice to Research</vt:lpstr>
      <vt:lpstr>Definition of Software Testing</vt:lpstr>
      <vt:lpstr>But, What’s is a software bug?</vt:lpstr>
      <vt:lpstr>The lifecycle of a bug</vt:lpstr>
      <vt:lpstr>The lifecycle of a bug</vt:lpstr>
      <vt:lpstr>Important facts about Software Testing</vt:lpstr>
      <vt:lpstr>Anatomy of a (typical) test case</vt:lpstr>
      <vt:lpstr>Example: Test to check resistance of a chair</vt:lpstr>
      <vt:lpstr>Big Picture</vt:lpstr>
      <vt:lpstr>Various names exist for Software Testing…</vt:lpstr>
      <vt:lpstr>Various names exist for Software Testing…</vt:lpstr>
      <vt:lpstr>Internal versus External Software Quality</vt:lpstr>
      <vt:lpstr>Internal versus External Software Quality</vt:lpstr>
      <vt:lpstr>No Silver Bullet</vt:lpstr>
      <vt:lpstr>Outline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damorim</cp:lastModifiedBy>
  <cp:revision>40</cp:revision>
  <dcterms:created xsi:type="dcterms:W3CDTF">2013-07-15T20:26:40Z</dcterms:created>
  <dcterms:modified xsi:type="dcterms:W3CDTF">2019-10-10T00:12:22Z</dcterms:modified>
</cp:coreProperties>
</file>