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handoutMasterIdLst>
    <p:handoutMasterId r:id="rId68"/>
  </p:handoutMasterIdLst>
  <p:sldIdLst>
    <p:sldId id="256" r:id="rId2"/>
    <p:sldId id="295" r:id="rId3"/>
    <p:sldId id="296" r:id="rId4"/>
    <p:sldId id="257" r:id="rId5"/>
    <p:sldId id="298" r:id="rId6"/>
    <p:sldId id="270" r:id="rId7"/>
    <p:sldId id="297" r:id="rId8"/>
    <p:sldId id="345" r:id="rId9"/>
    <p:sldId id="259" r:id="rId10"/>
    <p:sldId id="346" r:id="rId11"/>
    <p:sldId id="347" r:id="rId12"/>
    <p:sldId id="342" r:id="rId13"/>
    <p:sldId id="299" r:id="rId14"/>
    <p:sldId id="348" r:id="rId15"/>
    <p:sldId id="262" r:id="rId16"/>
    <p:sldId id="349" r:id="rId17"/>
    <p:sldId id="263" r:id="rId18"/>
    <p:sldId id="341" r:id="rId19"/>
    <p:sldId id="265" r:id="rId20"/>
    <p:sldId id="266" r:id="rId21"/>
    <p:sldId id="267" r:id="rId22"/>
    <p:sldId id="268" r:id="rId23"/>
    <p:sldId id="337" r:id="rId24"/>
    <p:sldId id="320" r:id="rId25"/>
    <p:sldId id="350" r:id="rId26"/>
    <p:sldId id="339" r:id="rId27"/>
    <p:sldId id="352" r:id="rId28"/>
    <p:sldId id="338" r:id="rId29"/>
    <p:sldId id="319" r:id="rId30"/>
    <p:sldId id="269" r:id="rId31"/>
    <p:sldId id="302" r:id="rId32"/>
    <p:sldId id="303" r:id="rId33"/>
    <p:sldId id="304" r:id="rId34"/>
    <p:sldId id="277" r:id="rId35"/>
    <p:sldId id="353" r:id="rId36"/>
    <p:sldId id="354" r:id="rId37"/>
    <p:sldId id="278" r:id="rId38"/>
    <p:sldId id="279" r:id="rId39"/>
    <p:sldId id="280" r:id="rId40"/>
    <p:sldId id="281" r:id="rId41"/>
    <p:sldId id="308" r:id="rId42"/>
    <p:sldId id="282" r:id="rId43"/>
    <p:sldId id="306" r:id="rId44"/>
    <p:sldId id="310" r:id="rId45"/>
    <p:sldId id="311" r:id="rId46"/>
    <p:sldId id="312" r:id="rId47"/>
    <p:sldId id="323" r:id="rId48"/>
    <p:sldId id="322" r:id="rId49"/>
    <p:sldId id="313" r:id="rId50"/>
    <p:sldId id="314" r:id="rId51"/>
    <p:sldId id="315" r:id="rId52"/>
    <p:sldId id="316" r:id="rId53"/>
    <p:sldId id="317" r:id="rId54"/>
    <p:sldId id="318" r:id="rId55"/>
    <p:sldId id="324" r:id="rId56"/>
    <p:sldId id="325" r:id="rId57"/>
    <p:sldId id="326" r:id="rId58"/>
    <p:sldId id="327" r:id="rId59"/>
    <p:sldId id="336" r:id="rId60"/>
    <p:sldId id="329" r:id="rId61"/>
    <p:sldId id="330" r:id="rId62"/>
    <p:sldId id="331" r:id="rId63"/>
    <p:sldId id="332" r:id="rId64"/>
    <p:sldId id="333" r:id="rId65"/>
    <p:sldId id="334" r:id="rId66"/>
    <p:sldId id="335" r:id="rId6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6" d="100"/>
          <a:sy n="66" d="100"/>
        </p:scale>
        <p:origin x="-87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802" y="-90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8EDA-F8C6-44E3-930E-3FEA8FAFB67E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1AB1D-CEE7-443D-9E1B-26A0890C3E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1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 hasCustomPrompt="1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ctr"/>
            <a:r>
              <a:rPr lang="en-US" sz="4400" b="0" strike="noStrike" spc="-1" dirty="0" err="1" smtClean="0">
                <a:latin typeface="Arial"/>
              </a:rPr>
              <a:t>fdfd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.cin.ufpe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st.gov/director/planning/upload/report02-3.pdf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star.cin.ufpe.b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34.73.147.9/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.cin.ufpe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Software Testing:</a:t>
            </a:r>
            <a:r>
              <a:t/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From Practice to Research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258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Marcelo d'Amorim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33200" y="6316560"/>
            <a:ext cx="51094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Rio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Cuarto,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Argentina, February 2020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9808920" y="6324120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https://star.cin.ufpe.br/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erroneous line of code and state was first 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466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erroneous line of code and state was first 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6"/>
          <p:cNvSpPr/>
          <p:nvPr/>
        </p:nvSpPr>
        <p:spPr>
          <a:xfrm>
            <a:off x="7831080" y="4642200"/>
            <a:ext cx="4204440" cy="691200"/>
          </a:xfrm>
          <a:prstGeom prst="wedgeRectCallout">
            <a:avLst>
              <a:gd name="adj1" fmla="val -63208"/>
              <a:gd name="adj2" fmla="val -1080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was observed.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(It could have been missed)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466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Texto explicativo retangular 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011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84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543800" y="1676400"/>
            <a:ext cx="4572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Scientific Debugging: </a:t>
            </a:r>
          </a:p>
          <a:p>
            <a:endParaRPr lang="en-US" sz="2800" dirty="0"/>
          </a:p>
          <a:p>
            <a:r>
              <a:rPr lang="en-US" sz="2800" dirty="0" smtClean="0"/>
              <a:t>1. Observation (e.g., failure)</a:t>
            </a:r>
          </a:p>
          <a:p>
            <a:r>
              <a:rPr lang="en-US" sz="2800" dirty="0" smtClean="0"/>
              <a:t>2. Build Hypothesis</a:t>
            </a:r>
          </a:p>
          <a:p>
            <a:r>
              <a:rPr lang="en-US" sz="2800" dirty="0" smtClean="0"/>
              <a:t>3. Predict behavior based on 2</a:t>
            </a:r>
          </a:p>
          <a:p>
            <a:r>
              <a:rPr lang="en-US" sz="2800" dirty="0" smtClean="0"/>
              <a:t>4. Make an experiment</a:t>
            </a:r>
          </a:p>
          <a:p>
            <a:r>
              <a:rPr lang="en-US" sz="2800" dirty="0" smtClean="0"/>
              <a:t>5. Observation</a:t>
            </a:r>
          </a:p>
          <a:p>
            <a:r>
              <a:rPr lang="en-US" sz="2800" dirty="0" smtClean="0"/>
              <a:t>6. If hypothesis inconsistent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then </a:t>
            </a:r>
            <a:r>
              <a:rPr lang="en-US" sz="2800" dirty="0" err="1" smtClean="0"/>
              <a:t>goto</a:t>
            </a:r>
            <a:r>
              <a:rPr lang="en-US" sz="2800" dirty="0" smtClean="0"/>
              <a:t> 2 (revise)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else fix code</a:t>
            </a:r>
          </a:p>
        </p:txBody>
      </p:sp>
    </p:spTree>
    <p:extLst>
      <p:ext uri="{BB962C8B-B14F-4D97-AF65-F5344CB8AC3E}">
        <p14:creationId xmlns:p14="http://schemas.microsoft.com/office/powerpoint/2010/main" val="3703403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ypical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Oracle compares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expectation 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with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ypical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Oracle compares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expectation 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with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CustomShape 11"/>
          <p:cNvSpPr/>
          <p:nvPr/>
        </p:nvSpPr>
        <p:spPr>
          <a:xfrm>
            <a:off x="4267200" y="1417920"/>
            <a:ext cx="4186680" cy="791880"/>
          </a:xfrm>
          <a:prstGeom prst="wedgeRectCallout">
            <a:avLst>
              <a:gd name="adj1" fmla="val -84889"/>
              <a:gd name="adj2" fmla="val 24229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Typically, test functions declare no parameters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062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Example: 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hecking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resistance of a chair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Add 200Kg to the chair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Wait for 48h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Check if there are cracks in the seat</a:t>
            </a:r>
          </a:p>
        </p:txBody>
      </p:sp>
      <p:sp>
        <p:nvSpPr>
          <p:cNvPr id="298" name="CustomShape 3"/>
          <p:cNvSpPr/>
          <p:nvPr/>
        </p:nvSpPr>
        <p:spPr>
          <a:xfrm>
            <a:off x="8053200" y="1816920"/>
            <a:ext cx="322416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Sequence of Operations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8029080" y="2827080"/>
            <a:ext cx="32241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Oracle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7355160" y="2174760"/>
            <a:ext cx="464760" cy="2383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7355160" y="2971440"/>
            <a:ext cx="464760" cy="2383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146475" y="3519055"/>
            <a:ext cx="2590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6878780" y="3775366"/>
            <a:ext cx="3879274" cy="263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6400800" y="2057400"/>
            <a:ext cx="4343400" cy="25853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org.junit</a:t>
            </a:r>
            <a:r>
              <a:rPr lang="en-US" dirty="0" smtClean="0">
                <a:latin typeface="Consolas" panose="020B0609020204030204" pitchFamily="49" charset="0"/>
              </a:rPr>
              <a:t>.*;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public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</a:rPr>
              <a:t>CalcTest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@Test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public </a:t>
            </a: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testCancel</a:t>
            </a:r>
            <a:r>
              <a:rPr lang="en-US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5, y = 10;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res = </a:t>
            </a:r>
            <a:r>
              <a:rPr lang="en-US" dirty="0">
                <a:latin typeface="Consolas" panose="020B0609020204030204" pitchFamily="49" charset="0"/>
              </a:rPr>
              <a:t>sub(add(x, y), y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Assert.assertEquals</a:t>
            </a:r>
            <a:r>
              <a:rPr lang="en-US" dirty="0" smtClean="0">
                <a:latin typeface="Consolas" panose="020B0609020204030204" pitchFamily="49" charset="0"/>
              </a:rPr>
              <a:t>(res, x);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Another Example: Calculator (with Java JUnit)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38080" y="2057400"/>
            <a:ext cx="525762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Calc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add(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+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sub(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-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ustomShape 6"/>
          <p:cNvSpPr/>
          <p:nvPr/>
        </p:nvSpPr>
        <p:spPr>
          <a:xfrm>
            <a:off x="6425880" y="48006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7"/>
          <p:cNvSpPr/>
          <p:nvPr/>
        </p:nvSpPr>
        <p:spPr>
          <a:xfrm>
            <a:off x="7219320" y="48164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6425880" y="53377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9"/>
          <p:cNvSpPr/>
          <p:nvPr/>
        </p:nvSpPr>
        <p:spPr>
          <a:xfrm>
            <a:off x="7345320" y="53377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472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365040"/>
            <a:ext cx="10972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Characterization of Software Testing 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Functional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object tested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System (Testing), Integration, and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Black-box (Testing),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442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Characterization of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Functional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object tested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System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Integration, and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Black-box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8" name="Picture 2"/>
          <p:cNvPicPr/>
          <p:nvPr/>
        </p:nvPicPr>
        <p:blipFill>
          <a:blip r:embed="rId2"/>
          <a:stretch/>
        </p:blipFill>
        <p:spPr>
          <a:xfrm>
            <a:off x="9284940" y="4573200"/>
            <a:ext cx="1189440" cy="107640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7915320" y="3737880"/>
            <a:ext cx="392868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Example: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UI Testing with Selenium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</a:t>
            </a:r>
            <a:r>
              <a:rPr lang="en-US" sz="2400" spc="-1" dirty="0">
                <a:solidFill>
                  <a:srgbClr val="000000"/>
                </a:solidFill>
              </a:rPr>
              <a:t>modularity </a:t>
            </a:r>
            <a:r>
              <a:rPr lang="en-US" sz="2400" spc="-1" dirty="0" smtClean="0">
                <a:solidFill>
                  <a:srgbClr val="000000"/>
                </a:solidFill>
              </a:rPr>
              <a:t>(e.g., cohesion and coupling</a:t>
            </a:r>
            <a:r>
              <a:rPr lang="en-US" sz="2400" spc="-1" dirty="0">
                <a:solidFill>
                  <a:srgbClr val="000000"/>
                </a:solidFill>
              </a:rPr>
              <a:t>)</a:t>
            </a:r>
            <a:r>
              <a:rPr lang="en-US" sz="2400" spc="-1" dirty="0" smtClean="0">
                <a:solidFill>
                  <a:srgbClr val="000000"/>
                </a:solidFill>
              </a:rPr>
              <a:t>, </a:t>
            </a:r>
            <a:r>
              <a:rPr lang="en-US" sz="2400" spc="-1" dirty="0">
                <a:solidFill>
                  <a:srgbClr val="000000"/>
                </a:solidFill>
              </a:rPr>
              <a:t>legibility, etc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838080" y="1825560"/>
            <a:ext cx="10515240" cy="2975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E.g., modularity (e.g., cohesion and coupling), legibility, etc.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  <p:sp>
        <p:nvSpPr>
          <p:cNvPr id="314" name="CustomShape 3"/>
          <p:cNvSpPr/>
          <p:nvPr/>
        </p:nvSpPr>
        <p:spPr>
          <a:xfrm>
            <a:off x="2093040" y="4908960"/>
            <a:ext cx="7677720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Softwar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focuses on External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Software Testing Process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812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1066800" y="5181600"/>
            <a:ext cx="10439400" cy="106644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No definite answer on what approach fits best your needs or what is the ideal balance of unit/integration/system testing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001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Regression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0668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egression is the observation that a feature/functionality of the system is malfunctioning</a:t>
            </a: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Regression testing is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activity of running tests regularly with the goal of detecting regressions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467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Continuous Integration (CI)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85800" y="1825560"/>
            <a:ext cx="10668000" cy="1298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401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Solution to automate Regression Testing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50" name="Picture 2" descr="Resultado de imagem para image: continuous inte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60320"/>
            <a:ext cx="8382000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629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 Remember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76080" y="365040"/>
            <a:ext cx="12039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To Remember 1: Testing cannot prove correctness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838080" y="3962400"/>
            <a:ext cx="10515240" cy="198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It is important to assess “how good” you test suite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is!</a:t>
            </a: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(There are techniques for that. We will see.)</a:t>
            </a: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14400" y="1981200"/>
            <a:ext cx="9829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“Program </a:t>
            </a:r>
            <a:r>
              <a:rPr lang="en-US" sz="3200" dirty="0"/>
              <a:t>testing can be used to show the presence of bugs, but never to show their absence</a:t>
            </a:r>
            <a:r>
              <a:rPr lang="en-US" sz="3200" dirty="0" smtClean="0"/>
              <a:t>!” --</a:t>
            </a:r>
            <a:r>
              <a:rPr lang="en-US" sz="3200" dirty="0" err="1" smtClean="0"/>
              <a:t>Edsger</a:t>
            </a:r>
            <a:r>
              <a:rPr lang="en-US" sz="3200" dirty="0" smtClean="0"/>
              <a:t> Dijkstra</a:t>
            </a:r>
            <a:endParaRPr lang="en-US" sz="3200" u="sng" dirty="0"/>
          </a:p>
        </p:txBody>
      </p:sp>
      <p:sp>
        <p:nvSpPr>
          <p:cNvPr id="7" name="Seta para baixo 6"/>
          <p:cNvSpPr/>
          <p:nvPr/>
        </p:nvSpPr>
        <p:spPr>
          <a:xfrm>
            <a:off x="4980709" y="3186545"/>
            <a:ext cx="533400" cy="1066800"/>
          </a:xfrm>
          <a:prstGeom prst="downArrow">
            <a:avLst>
              <a:gd name="adj1" fmla="val 39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2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</a:t>
            </a:r>
            <a:r>
              <a:rPr lang="en-US" sz="4000" u="sng" strike="noStrike" spc="-1" dirty="0">
                <a:solidFill>
                  <a:srgbClr val="000000"/>
                </a:solidFill>
                <a:latin typeface="Calibri"/>
              </a:rPr>
              <a:t>bugs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60846" y="4038600"/>
            <a:ext cx="9469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But, what is a bug in software? Code that violates software spec</a:t>
            </a: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181214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To Remember 2: There is no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Silver Bullet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838080" y="3040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Internal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Quality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Choice of Language and Tools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Development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Process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Tx/>
                <a:latin typeface="Calibri"/>
              </a:rPr>
              <a:t>(Trained and Motivated) </a:t>
            </a:r>
            <a:r>
              <a:rPr lang="en-US" sz="2800" b="0" u="sng" strike="noStrike" spc="-1" dirty="0" smtClean="0">
                <a:solidFill>
                  <a:srgbClr val="000000"/>
                </a:solidFill>
                <a:uFillTx/>
                <a:latin typeface="Calibri"/>
              </a:rPr>
              <a:t>People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45007" y="1918064"/>
            <a:ext cx="10668120" cy="5778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Various other aspects are important to assure external 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Brief on Software 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Specification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Definition of what a system should (and should not) do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 the realization of a specification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01605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Assume-Guarantee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Contract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Form of specification of a software module (e.g., a function)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It consists of a set of constraints describing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 smtClean="0">
                <a:solidFill>
                  <a:srgbClr val="000000"/>
                </a:solidFill>
                <a:latin typeface="Calibri"/>
              </a:rPr>
              <a:t>Assumptions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 on how the module will be used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u="sng" spc="-1" dirty="0" smtClean="0">
                <a:solidFill>
                  <a:srgbClr val="000000"/>
                </a:solidFill>
                <a:latin typeface="Calibri"/>
              </a:rPr>
              <a:t>Guarantees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that the module provides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996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" name="CustomShape 3"/>
          <p:cNvSpPr>
            <a:spLocks/>
          </p:cNvSpPr>
          <p:nvPr/>
        </p:nvSpPr>
        <p:spPr>
          <a:xfrm>
            <a:off x="5271654" y="370732"/>
            <a:ext cx="5334001" cy="1165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Consider x = y = 2</a:t>
            </a:r>
          </a:p>
          <a:p>
            <a:r>
              <a:rPr lang="en-US" sz="2800" dirty="0" smtClean="0"/>
              <a:t>2^-2 = 1/(2^2) = 1/4 </a:t>
            </a:r>
          </a:p>
          <a:p>
            <a:r>
              <a:rPr lang="en-US" sz="2800" dirty="0" smtClean="0"/>
              <a:t>So, pow should return 1 (note integer arithmetic)</a:t>
            </a:r>
          </a:p>
          <a:p>
            <a:r>
              <a:rPr lang="en-US" sz="2800" dirty="0" smtClean="0"/>
              <a:t>Instead, </a:t>
            </a:r>
            <a:r>
              <a:rPr lang="en-US" sz="2800" dirty="0" smtClean="0"/>
              <a:t>it returns 1 * 2 = </a:t>
            </a:r>
            <a:r>
              <a:rPr lang="en-US" sz="2800" dirty="0" smtClean="0"/>
              <a:t>2</a:t>
            </a:r>
            <a:endParaRPr lang="en-US" sz="2800" dirty="0" smtClean="0"/>
          </a:p>
        </p:txBody>
      </p:sp>
      <p:sp>
        <p:nvSpPr>
          <p:cNvPr id="6" name="CustomShape 3"/>
          <p:cNvSpPr>
            <a:spLocks/>
          </p:cNvSpPr>
          <p:nvPr/>
        </p:nvSpPr>
        <p:spPr>
          <a:xfrm>
            <a:off x="5271654" y="370732"/>
            <a:ext cx="5334001" cy="1165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o explicativo retangular 2"/>
          <p:cNvSpPr/>
          <p:nvPr/>
        </p:nvSpPr>
        <p:spPr>
          <a:xfrm>
            <a:off x="7973290" y="5410200"/>
            <a:ext cx="2395790" cy="526800"/>
          </a:xfrm>
          <a:prstGeom prst="wedgeRectCallout">
            <a:avLst>
              <a:gd name="adj1" fmla="val -76349"/>
              <a:gd name="adj2" fmla="val -17419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Is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en-US" sz="3200" dirty="0" smtClean="0">
                <a:solidFill>
                  <a:schemeClr val="tx1"/>
                </a:solidFill>
              </a:rPr>
              <a:t> a bug?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Consider x = y = 2</a:t>
            </a:r>
          </a:p>
          <a:p>
            <a:r>
              <a:rPr lang="en-US" sz="2800" dirty="0" smtClean="0"/>
              <a:t>2^-2 = 1/(2^2) = 1/4 </a:t>
            </a:r>
          </a:p>
          <a:p>
            <a:r>
              <a:rPr lang="en-US" sz="2800" dirty="0" smtClean="0"/>
              <a:t>So, pow should return 1 (note integer arithmetic)</a:t>
            </a:r>
          </a:p>
          <a:p>
            <a:r>
              <a:rPr lang="en-US" sz="2800" dirty="0" smtClean="0"/>
              <a:t>Instead, </a:t>
            </a:r>
            <a:r>
              <a:rPr lang="en-US" sz="2800" dirty="0" smtClean="0"/>
              <a:t>it returns 1 * 2 = </a:t>
            </a:r>
            <a:r>
              <a:rPr lang="en-US" sz="2800" dirty="0" smtClean="0"/>
              <a:t>2</a:t>
            </a:r>
            <a:endParaRPr lang="en-US" sz="2800" dirty="0" smtClean="0"/>
          </a:p>
        </p:txBody>
      </p:sp>
      <p:sp>
        <p:nvSpPr>
          <p:cNvPr id="6" name="CustomShape 3"/>
          <p:cNvSpPr>
            <a:spLocks/>
          </p:cNvSpPr>
          <p:nvPr/>
        </p:nvSpPr>
        <p:spPr>
          <a:xfrm>
            <a:off x="5271654" y="370732"/>
            <a:ext cx="5334001" cy="1165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Imposing Precondition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3581400" y="2939782"/>
            <a:ext cx="4763520" cy="1327418"/>
          </a:xfrm>
          <a:prstGeom prst="wedgeRectCallout">
            <a:avLst>
              <a:gd name="adj1" fmla="val -60251"/>
              <a:gd name="adj2" fmla="val -115768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no guarantees on what to expect if precondition is not satisfied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x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//@ensures \result == RPOW(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x,y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if(y == 0)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1;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x * RPOW (x, y-1);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x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//@ensures \result == RPOW(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x,y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if(y == 0)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1;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x * RPOW (x, y-1);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1828800" y="3435927"/>
            <a:ext cx="4140720" cy="1117080"/>
          </a:xfrm>
          <a:prstGeom prst="wedgeRectCallout">
            <a:avLst>
              <a:gd name="adj1" fmla="val -43646"/>
              <a:gd name="adj2" fmla="val -13178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Assume-Guarantee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contract for function pow.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20037" y="4038600"/>
            <a:ext cx="9551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But, what is a bug in software? Code that violates software </a:t>
            </a:r>
            <a:r>
              <a:rPr lang="en-US" sz="2800" b="0" u="sng" strike="noStrike" spc="-1" dirty="0" smtClean="0">
                <a:solidFill>
                  <a:srgbClr val="000000"/>
                </a:solidFill>
                <a:latin typeface="Calibri"/>
              </a:rPr>
              <a:t>spec</a:t>
            </a:r>
            <a:endParaRPr lang="en-US" sz="2800" u="sng" spc="-1" dirty="0"/>
          </a:p>
        </p:txBody>
      </p:sp>
      <p:sp>
        <p:nvSpPr>
          <p:cNvPr id="5" name="Retângulo 4"/>
          <p:cNvSpPr/>
          <p:nvPr/>
        </p:nvSpPr>
        <p:spPr>
          <a:xfrm>
            <a:off x="532446" y="4648200"/>
            <a:ext cx="11126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But, what is a spec? </a:t>
            </a:r>
            <a:r>
              <a:rPr lang="en-US" sz="2800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Definition of what a system should (and should not) </a:t>
            </a: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do</a:t>
            </a: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Exercise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 (i.e., pre and </a:t>
            </a:r>
            <a:r>
              <a:rPr lang="en-US" sz="2800" b="0" strike="noStrike" spc="-1" dirty="0" err="1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postcondition</a:t>
            </a: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) for function sort.</a:t>
            </a:r>
            <a:endParaRPr lang="en-US" sz="2800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 smtClean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void sort(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  <a:endParaRPr lang="en-US" spc="-1" dirty="0"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15289" y="3200400"/>
            <a:ext cx="735902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expression \old(</a:t>
            </a:r>
            <a:r>
              <a:rPr lang="en-US" sz="2800" dirty="0" err="1" smtClean="0"/>
              <a:t>var</a:t>
            </a:r>
            <a:r>
              <a:rPr lang="en-US" sz="2800" dirty="0" smtClean="0"/>
              <a:t>) denotes the value of </a:t>
            </a:r>
            <a:r>
              <a:rPr lang="en-US" sz="2800" dirty="0" err="1" smtClean="0"/>
              <a:t>var</a:t>
            </a:r>
            <a:r>
              <a:rPr lang="en-US" sz="2800" dirty="0" smtClean="0"/>
              <a:t> at the entry of the </a:t>
            </a:r>
            <a:r>
              <a:rPr lang="en-US" sz="2800" smtClean="0"/>
              <a:t>function call.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Solution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776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 (i.e., pre and </a:t>
            </a:r>
            <a:r>
              <a:rPr lang="en-US" sz="2800" b="0" strike="noStrike" spc="-1" dirty="0" err="1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postcondition</a:t>
            </a: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) for function sort.</a:t>
            </a:r>
            <a:endParaRPr lang="en-US" sz="2800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 smtClean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void sort(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//@requires 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!= null</a:t>
            </a: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//@ensures 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ASC(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 &amp;&amp; PERM(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,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\old(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))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ASC(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) // returns true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contents of array are in ascending order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PERM(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ar1,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ar2) // returns true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ar1 and ar2 are </a:t>
            </a: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                                  // permutations of the same set</a:t>
            </a: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452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Exercise (take home)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contracts for the functions of a stack data structure.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class Stack&lt;T&gt;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size();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void push(T t);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T pop()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Definition of what a system should (and should not) do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Implementation is the realization of a specification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Writing specs is expensive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It is rare for developers to fully specify a system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However, it is common to partially specify systems (e.g., 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Calibri"/>
              </a:rPr>
              <a:t>test assertions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05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Let us practice!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9600" y="4953000"/>
            <a:ext cx="1059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“For the things we have to learn before we can do them, we learn by doing them</a:t>
            </a:r>
            <a:r>
              <a:rPr lang="en-US" sz="3200" dirty="0" smtClean="0">
                <a:latin typeface="+mj-lt"/>
              </a:rPr>
              <a:t>.” --Aristotle</a:t>
            </a:r>
            <a:r>
              <a:rPr lang="en-US" sz="3200" dirty="0">
                <a:latin typeface="+mj-lt"/>
              </a:rPr>
              <a:t>, The Nicomachean Ethics</a:t>
            </a:r>
          </a:p>
        </p:txBody>
      </p:sp>
    </p:spTree>
    <p:extLst>
      <p:ext uri="{BB962C8B-B14F-4D97-AF65-F5344CB8AC3E}">
        <p14:creationId xmlns:p14="http://schemas.microsoft.com/office/powerpoint/2010/main" val="22475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frameworks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Build systems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Coverage tools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Mutation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UI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Behavior-Driven Development (BDD)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Fuzzing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3324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Frameworks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Tools that enable developers to write automated tests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Most programming languages offer at least one option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328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before/after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9520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1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Build Systems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fd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850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It is highly popular and expensive!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282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Highly used in industry (code inspection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also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popular)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It is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expensive *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Human: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Writing test cases is time consuming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Computation: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Running test cases is time consuming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817298" y="5867400"/>
            <a:ext cx="8326702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* NIST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Report 2002: </a:t>
            </a: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http://www.nist.gov/director/planning/upload/report02-3.pdf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105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Coverage Tools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fd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593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Mutation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fd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UI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fd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Behavior-Driven Development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fd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Fuzzing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fd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171330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STAR (Software Testing and Analysis Research)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09600" y="1988840"/>
            <a:ext cx="10972800" cy="45259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dirty="0" smtClean="0"/>
              <a:t>Interested in preventing, discovering, diagnosing, and repairing software bugs</a:t>
            </a:r>
          </a:p>
          <a:p>
            <a:r>
              <a:rPr lang="en-US" dirty="0" smtClean="0"/>
              <a:t>Faculty: </a:t>
            </a:r>
            <a:r>
              <a:rPr lang="en-US" dirty="0" err="1" smtClean="0"/>
              <a:t>Breno</a:t>
            </a:r>
            <a:r>
              <a:rPr lang="en-US" dirty="0" smtClean="0"/>
              <a:t>, Leopoldo, and Marcelo</a:t>
            </a:r>
          </a:p>
          <a:p>
            <a:r>
              <a:rPr lang="pt-BR" dirty="0" smtClean="0"/>
              <a:t>Web: </a:t>
            </a:r>
            <a:r>
              <a:rPr lang="pt-BR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star.cin.ufpe.br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609585" lvl="1"/>
            <a:endParaRPr lang="en-US" dirty="0" smtClean="0"/>
          </a:p>
          <a:p>
            <a:pPr lvl="1"/>
            <a:endParaRPr lang="pt-BR" dirty="0"/>
          </a:p>
        </p:txBody>
      </p:sp>
      <p:pic>
        <p:nvPicPr>
          <p:cNvPr id="8194" name="Picture 2" descr="https://star.cin.ufpe.br/assets/images/bafm-6-510x694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74" y="4744650"/>
            <a:ext cx="1382181" cy="207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star.cin.ufpe.br/assets/images/leoperfil-300x300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171" y="4485118"/>
            <a:ext cx="1413935" cy="21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2543605" y="5016999"/>
            <a:ext cx="3264363" cy="816091"/>
          </a:xfrm>
          <a:prstGeom prst="wedgeRectCallout">
            <a:avLst>
              <a:gd name="adj1" fmla="val 103486"/>
              <a:gd name="adj2" fmla="val -407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Leopoldo Teixeira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Texto explicativo retangular 6"/>
          <p:cNvSpPr/>
          <p:nvPr/>
        </p:nvSpPr>
        <p:spPr>
          <a:xfrm>
            <a:off x="4175787" y="6004040"/>
            <a:ext cx="3264363" cy="816091"/>
          </a:xfrm>
          <a:prstGeom prst="wedgeRectCallout">
            <a:avLst>
              <a:gd name="adj1" fmla="val 109322"/>
              <a:gd name="adj2" fmla="val -516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Breno Miranda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Projects (1/3)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r>
              <a:rPr lang="en-US" dirty="0" smtClean="0"/>
              <a:t>Detection of plugin </a:t>
            </a:r>
            <a:r>
              <a:rPr lang="en-US" dirty="0"/>
              <a:t>c</a:t>
            </a:r>
            <a:r>
              <a:rPr lang="en-US" dirty="0" smtClean="0"/>
              <a:t>onflicts in CMS                                           </a:t>
            </a:r>
          </a:p>
          <a:p>
            <a:r>
              <a:rPr lang="en-US" dirty="0"/>
              <a:t>[</a:t>
            </a:r>
            <a:r>
              <a:rPr lang="en-US" dirty="0" smtClean="0"/>
              <a:t>Information and Software Technology, Feb. 2020]</a:t>
            </a:r>
          </a:p>
          <a:p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reproduce</a:t>
            </a:r>
            <a:r>
              <a:rPr lang="pt-BR" dirty="0"/>
              <a:t> </a:t>
            </a:r>
            <a:r>
              <a:rPr lang="pt-BR" dirty="0" err="1"/>
              <a:t>StackOverflow</a:t>
            </a:r>
            <a:r>
              <a:rPr lang="pt-BR" dirty="0"/>
              <a:t> </a:t>
            </a:r>
            <a:r>
              <a:rPr lang="pt-BR" dirty="0" smtClean="0"/>
              <a:t>posts</a:t>
            </a:r>
          </a:p>
          <a:p>
            <a:r>
              <a:rPr lang="pt-BR" dirty="0" smtClean="0"/>
              <a:t>[TSE, Dec. 2019]</a:t>
            </a:r>
          </a:p>
          <a:p>
            <a:endParaRPr lang="pt-BR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60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Projects (2/3)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r>
              <a:rPr lang="pt-BR" dirty="0"/>
              <a:t>Visual </a:t>
            </a:r>
            <a:r>
              <a:rPr lang="pt-BR" dirty="0" err="1"/>
              <a:t>Sketching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[</a:t>
            </a:r>
            <a:r>
              <a:rPr lang="pt-BR" dirty="0"/>
              <a:t>ICSE-NIER 2020]</a:t>
            </a:r>
          </a:p>
          <a:p>
            <a:r>
              <a:rPr lang="en-US" dirty="0" smtClean="0"/>
              <a:t>Test diversity to find bugs in JavaScript engines</a:t>
            </a:r>
          </a:p>
          <a:p>
            <a:r>
              <a:rPr lang="en-US" dirty="0" smtClean="0"/>
              <a:t>   [under review]</a:t>
            </a:r>
          </a:p>
          <a:p>
            <a:r>
              <a:rPr lang="pt-BR" dirty="0"/>
              <a:t>ML </a:t>
            </a:r>
            <a:r>
              <a:rPr lang="pt-BR" dirty="0" err="1"/>
              <a:t>detection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flaky</a:t>
            </a:r>
            <a:r>
              <a:rPr lang="pt-BR" dirty="0"/>
              <a:t> </a:t>
            </a:r>
            <a:r>
              <a:rPr lang="pt-BR" dirty="0" err="1" smtClean="0"/>
              <a:t>tests</a:t>
            </a:r>
            <a:r>
              <a:rPr lang="pt-BR" dirty="0" smtClean="0"/>
              <a:t>                               [</a:t>
            </a:r>
            <a:r>
              <a:rPr lang="pt-BR" dirty="0" err="1" smtClean="0"/>
              <a:t>under</a:t>
            </a:r>
            <a:r>
              <a:rPr lang="pt-BR" dirty="0" smtClean="0"/>
              <a:t> </a:t>
            </a:r>
            <a:r>
              <a:rPr lang="pt-BR" dirty="0" err="1" smtClean="0"/>
              <a:t>review</a:t>
            </a:r>
            <a:r>
              <a:rPr lang="pt-BR" dirty="0" smtClean="0"/>
              <a:t>]</a:t>
            </a:r>
            <a:endParaRPr lang="en-US" dirty="0" smtClean="0"/>
          </a:p>
          <a:p>
            <a:endParaRPr lang="en-US" dirty="0"/>
          </a:p>
          <a:p>
            <a:endParaRPr lang="pt-BR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2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Projects </a:t>
            </a:r>
            <a:r>
              <a:rPr lang="en-US" dirty="0" smtClean="0"/>
              <a:t>(3/3)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09600" y="1975379"/>
            <a:ext cx="11582400" cy="45259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pt-BR" dirty="0" err="1" smtClean="0"/>
              <a:t>Synthesis</a:t>
            </a:r>
            <a:r>
              <a:rPr lang="pt-BR" dirty="0" smtClean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Rules</a:t>
            </a:r>
            <a:r>
              <a:rPr lang="pt-BR" dirty="0"/>
              <a:t> for NIDS (e.g., </a:t>
            </a:r>
            <a:r>
              <a:rPr lang="pt-BR" dirty="0" err="1"/>
              <a:t>Suricata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err="1" smtClean="0"/>
              <a:t>Grey</a:t>
            </a:r>
            <a:r>
              <a:rPr lang="pt-BR" dirty="0" smtClean="0"/>
              <a:t>-box </a:t>
            </a:r>
            <a:r>
              <a:rPr lang="pt-BR" dirty="0" err="1" smtClean="0"/>
              <a:t>Combinatorial</a:t>
            </a:r>
            <a:r>
              <a:rPr lang="pt-BR" dirty="0" smtClean="0"/>
              <a:t> </a:t>
            </a:r>
            <a:r>
              <a:rPr lang="pt-BR" dirty="0" err="1" smtClean="0"/>
              <a:t>Interaction</a:t>
            </a:r>
            <a:r>
              <a:rPr lang="pt-BR" dirty="0" smtClean="0"/>
              <a:t> </a:t>
            </a:r>
            <a:r>
              <a:rPr lang="pt-BR" dirty="0" err="1" smtClean="0"/>
              <a:t>Testing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Willow</a:t>
            </a:r>
            <a:r>
              <a:rPr lang="pt-BR" dirty="0" smtClean="0"/>
              <a:t>, a </a:t>
            </a:r>
            <a:r>
              <a:rPr lang="pt-BR" dirty="0" err="1" smtClean="0"/>
              <a:t>visualization</a:t>
            </a:r>
            <a:r>
              <a:rPr lang="pt-BR" dirty="0" smtClean="0"/>
              <a:t> tool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teach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r>
              <a:rPr lang="pt-BR" dirty="0" smtClean="0"/>
              <a:t> (</a:t>
            </a:r>
            <a:r>
              <a:rPr lang="en-US" dirty="0" smtClean="0">
                <a:hlinkClick r:id="rId2"/>
              </a:rPr>
              <a:t>http://34.73.147.9/</a:t>
            </a:r>
            <a:r>
              <a:rPr lang="en-US" dirty="0" smtClean="0"/>
              <a:t>)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9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Considering to Visit?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chemeClr val="bg1"/>
                </a:solidFill>
                <a:latin typeface="Calibri Light"/>
              </a:rPr>
              <a:t>Goals of this course</a:t>
            </a:r>
            <a:endParaRPr lang="en-US" sz="44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chemeClr val="bg1"/>
                </a:solidFill>
                <a:latin typeface="Calibri"/>
              </a:rPr>
              <a:t>Demonstrate popular concepts </a:t>
            </a:r>
            <a:r>
              <a:rPr lang="en-US" sz="2800" spc="-1" dirty="0" smtClean="0">
                <a:solidFill>
                  <a:schemeClr val="bg1"/>
                </a:solidFill>
                <a:latin typeface="Calibri"/>
              </a:rPr>
              <a:t>and tools used in industry (80%)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chemeClr val="bg1"/>
                </a:solidFill>
                <a:latin typeface="Calibri"/>
              </a:rPr>
              <a:t>Discuss problems in Software Testing research (20%)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46212" y="4215080"/>
            <a:ext cx="8898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strike="noStrike" spc="-1" dirty="0" smtClean="0">
                <a:solidFill>
                  <a:srgbClr val="FFFFFF"/>
                </a:solidFill>
                <a:latin typeface="Calibri"/>
              </a:rPr>
              <a:t>https://github.com/damorim/testing-cin-minicourse</a:t>
            </a:r>
            <a:endParaRPr lang="en-US" sz="32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4655840" y="4293097"/>
            <a:ext cx="5614608" cy="677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~90 faculty, ~10 faculty in SE, 6 SE faculty in SPG+STAR</a:t>
            </a:r>
          </a:p>
          <a:p>
            <a:r>
              <a:rPr lang="en-US" dirty="0" smtClean="0"/>
              <a:t>Our group is highly-interested in recruiting good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Recife</a:t>
            </a:r>
            <a:endParaRPr lang="en-US" dirty="0"/>
          </a:p>
        </p:txBody>
      </p:sp>
      <p:pic>
        <p:nvPicPr>
          <p:cNvPr id="2052" name="Picture 4" descr="Recife on Map of Braz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94" y="1788582"/>
            <a:ext cx="7607300" cy="7785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0" name="Picture 2" descr="http://images.huffingtonpost.com/2014-07-13-recife_huff_p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1" y="1508787"/>
            <a:ext cx="7680853" cy="5124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aixaDeTexto 4"/>
          <p:cNvSpPr txBox="1"/>
          <p:nvPr/>
        </p:nvSpPr>
        <p:spPr>
          <a:xfrm>
            <a:off x="200202" y="1028733"/>
            <a:ext cx="246280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07969" y="1511108"/>
            <a:ext cx="4801052" cy="954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~2 million people (metropolitan area)</a:t>
            </a:r>
          </a:p>
          <a:p>
            <a:r>
              <a:rPr lang="en-US" dirty="0" smtClean="0"/>
              <a:t>International flights from/to big cities worldwide</a:t>
            </a:r>
          </a:p>
          <a:p>
            <a:r>
              <a:rPr lang="en-US" dirty="0" smtClean="0"/>
              <a:t>straight </a:t>
            </a:r>
            <a:r>
              <a:rPr lang="en-US" dirty="0"/>
              <a:t>flight Cordoba &lt;-&gt; Recife (once a week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Porto de </a:t>
            </a:r>
            <a:r>
              <a:rPr lang="en-US" dirty="0" err="1" smtClean="0"/>
              <a:t>Galinhas</a:t>
            </a:r>
            <a:endParaRPr lang="en-US" dirty="0"/>
          </a:p>
        </p:txBody>
      </p:sp>
      <p:pic>
        <p:nvPicPr>
          <p:cNvPr id="4098" name="Picture 2" descr="https://estilodemadame.files.wordpress.com/2013/12/porto-de-galinhas-054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634219"/>
            <a:ext cx="8919701" cy="5923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CaixaDeTexto 3"/>
          <p:cNvSpPr txBox="1"/>
          <p:nvPr/>
        </p:nvSpPr>
        <p:spPr>
          <a:xfrm>
            <a:off x="9168341" y="1796819"/>
            <a:ext cx="3023659" cy="1231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1h drive by car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shuttle options from airport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venue of ICST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Muro</a:t>
            </a:r>
            <a:r>
              <a:rPr lang="en-US" dirty="0" smtClean="0"/>
              <a:t> Alto</a:t>
            </a:r>
            <a:endParaRPr lang="en-US" dirty="0"/>
          </a:p>
        </p:txBody>
      </p:sp>
      <p:pic>
        <p:nvPicPr>
          <p:cNvPr id="5122" name="Picture 2" descr="Flat Nannai Residence - Muro Alto Beach... - HomeAway Ce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412776"/>
            <a:ext cx="7008779" cy="525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aixaDeTexto 4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Natural Pool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1Km to the south of Porto de </a:t>
            </a:r>
            <a:r>
              <a:rPr lang="en-US" dirty="0" err="1" smtClean="0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Maracaípe</a:t>
            </a:r>
            <a:endParaRPr lang="en-US" dirty="0"/>
          </a:p>
        </p:txBody>
      </p:sp>
      <p:pic>
        <p:nvPicPr>
          <p:cNvPr id="7170" name="Picture 2" descr="Praia de Maracaípe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" y="2146448"/>
            <a:ext cx="5806524" cy="4354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172" name="Picture 4" descr="Praia de Maracaípe: um bate-volta pertinho de Porto d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79" y="2852937"/>
            <a:ext cx="5947232" cy="3963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CaixaDeTexto 5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More isolated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1Km to the north of Porto de </a:t>
            </a:r>
            <a:r>
              <a:rPr lang="en-US" dirty="0" err="1" smtClean="0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35245"/>
            <a:ext cx="12222956" cy="48700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607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Software Testing:</a:t>
            </a:r>
            <a:r>
              <a:t/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From Practice to Research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258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Marcelo d'Amorim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33200" y="6316560"/>
            <a:ext cx="51094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Rio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Cuarto,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Argentina, February 2020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9808920" y="6324120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https://star.cin.ufpe.br/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360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Preliminaries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474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erroneous line of code and state was first 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</TotalTime>
  <Words>2401</Words>
  <Application>Microsoft Office PowerPoint</Application>
  <PresentationFormat>Personalizar</PresentationFormat>
  <Paragraphs>446</Paragraphs>
  <Slides>66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6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STAR (Software Testing and Analysis Research)</vt:lpstr>
      <vt:lpstr>Research Projects (1/3)</vt:lpstr>
      <vt:lpstr>Research Projects (2/3)</vt:lpstr>
      <vt:lpstr>Research Projects (3/3)</vt:lpstr>
      <vt:lpstr>Apresentação do PowerPoint</vt:lpstr>
      <vt:lpstr>Informatics at UFPE</vt:lpstr>
      <vt:lpstr>Recife</vt:lpstr>
      <vt:lpstr>Porto de Galinhas</vt:lpstr>
      <vt:lpstr>Muro Alto</vt:lpstr>
      <vt:lpstr>Maracaípe</vt:lpstr>
      <vt:lpstr>Informatics at UFPE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Marcelo d'Amorim</cp:lastModifiedBy>
  <cp:revision>100</cp:revision>
  <dcterms:created xsi:type="dcterms:W3CDTF">2013-07-15T20:26:40Z</dcterms:created>
  <dcterms:modified xsi:type="dcterms:W3CDTF">2020-02-15T14:53:32Z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