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2.jpeg" ContentType="image/jpeg"/>
  <Override PartName="/ppt/media/image8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1662FE3-396D-46F3-A5A5-7F480AF54C3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4680CD-81C2-4006-B67B-375C437459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123A39C-9D18-4A6B-95EA-9D73F1B9BF9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D722C7-3D7E-45C1-8F8A-A75EFB3E884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2BA2F55-1E78-4BD0-9175-3B233A3849C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44615B-B487-4356-A4D3-3D644330DC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51AB17C-02FD-494B-9957-CE52904D414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82F842-0EB9-4CA5-859F-2539EAB81D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Click to edit the title text 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latin typeface="Arial"/>
              </a:rPr>
              <a:t>Click to edit the outline text format</a:t>
            </a:r>
            <a:endParaRPr b="0" lang="en-US" sz="4260" spc="-1" strike="noStrike">
              <a:latin typeface="Arial"/>
            </a:endParaRPr>
          </a:p>
          <a:p>
            <a:pPr lvl="1" marL="864000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60" spc="-1" strike="noStrike">
                <a:latin typeface="Arial"/>
              </a:rPr>
              <a:t>Fourth Outline Level</a:t>
            </a:r>
            <a:endParaRPr b="0" lang="en-US" sz="266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latin typeface="Arial"/>
              </a:rPr>
              <a:t>Fifth Outline Level</a:t>
            </a:r>
            <a:endParaRPr b="0" lang="en-US" sz="266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latin typeface="Arial"/>
              </a:rPr>
              <a:t>Sixth Outline Level</a:t>
            </a:r>
            <a:endParaRPr b="0" lang="en-US" sz="266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latin typeface="Arial"/>
              </a:rPr>
              <a:t>Seventh Outline Level</a:t>
            </a:r>
            <a:endParaRPr b="0" lang="en-US" sz="266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star.cin.ufpe.br/" TargetMode="External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runtimeverification.com/monitor/propertydb/" TargetMode="External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fsl.cs.illinois.edu/index.php/JavaMOP4" TargetMode="External"/><Relationship Id="rId2" Type="http://schemas.openxmlformats.org/officeDocument/2006/relationships/hyperlink" Target="http://www.kframework.org/tool/run/javamop" TargetMode="External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runtimeverification.com/monitor/propertydb/" TargetMode="External"/><Relationship Id="rId2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nist.gov/director/planning/upload/report02-3.pdf" TargetMode="Externa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Software Testing: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From Practice to Research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Marcelo d'Amorim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CACIC 2019, Rio Cuarto, Argentina, October 14-18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https://star.cin.ufpe.br/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Various names exist for Software Testing…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the objective of the testing effort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the artifact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System (Testing), Integration, and unit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code visibility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Black-box (Testing), white-box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Various names exist for Software Testing…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the objective of the testing effort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the artifact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(Testing), Integration, and unit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code visibility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(Testing), white-box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 descr=""/>
          <p:cNvPicPr/>
          <p:nvPr/>
        </p:nvPicPr>
        <p:blipFill>
          <a:blip r:embed="rId1"/>
          <a:stretch/>
        </p:blipFill>
        <p:spPr>
          <a:xfrm>
            <a:off x="9067680" y="428328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 Selenium WebDriver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E.g., modularity, legibility,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E.g., modularity, legibility,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Testing focuses on External Quality Assurance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No Silver Bullet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607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Internal Quality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Development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Choice of Language and Tools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1570320" y="1668960"/>
            <a:ext cx="8664120" cy="577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Various aspects affect External Software Quality…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7472160" y="2257560"/>
            <a:ext cx="3460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other than Testing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Practice Module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Testing Framework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Build System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Coverage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Capture-Replay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Test-Driven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Research Module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144240" y="770040"/>
            <a:ext cx="7090200" cy="914040"/>
          </a:xfrm>
          <a:prstGeom prst="wedgeRectCallout">
            <a:avLst>
              <a:gd name="adj1" fmla="val -43962"/>
              <a:gd name="adj2" fmla="val 8334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Lecture Notes of Frank Pfenning on Contracts 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http://www.cs.cmu.edu/~15122/handouts/01-contracts.pdf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Java Modelling Language (JML) 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http://www.eecs.ucf.edu/~leavens/JML/index.shtml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JavaMOP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Syntax: http://fsl.cs.illinois.edu/index.php/JavaMOP4_Syntax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PropertyDB: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https://runtimeverification.com/monitor/propertydb/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How to Specify Java Language API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http://fsl.cs.illinois.edu/FSL/papers/2012/lee-jin-meredith-rosu-2012-tr/lee-jin-meredith-rosu-2012-tr-public.pdf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Software Used - JavaMOP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Installation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http://fsl.cs.illinois.edu/index.php/JavaMOP4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Online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http://www.kframework.org/tool/run/javamop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Software Specification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Definition of what a system should (and should not) do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Software Specification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Definition of what a system should (and should not) 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Implementation is the realization of a specification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Definition of Software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Observations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Writing specs is expensive ~&gt; It is rare to fully specify a system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However, it is very common to partially write specs (e.g., test assertions).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Contract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 specification of a software module (e.g., a function).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 set of constraints describing: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What a given module guarantees to implement (given that 2 is fulfilled)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What users of that module need to provide (for 1 to be fulfilled)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Power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pow(int x,int 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r =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while(y &gt; 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(y % 2 == 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 = x * 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x = x *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y = y /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 r *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Imposing Precondition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pow(int x,int 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r =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while(y &gt; 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(y % 2 == 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 = x * 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x = x *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y = y /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 r *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4442040" y="2869200"/>
            <a:ext cx="4763520" cy="1117080"/>
          </a:xfrm>
          <a:prstGeom prst="wedgeRectCallout">
            <a:avLst>
              <a:gd name="adj1" fmla="val -59378"/>
              <a:gd name="adj2" fmla="val -12098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What would happen if pow is called with negative y?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Promising a Postcondition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pow(int x,int 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//@ensures \result == RPOW(x,y);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r =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while(y &gt; 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(y % 2 == 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 = x * 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x = x *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y = y /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 r *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if(y == 0)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 x * RPOW (x, y-1);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Promising a Postcondition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pow(int x,int 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//@ensures \result == RPOW(x,y);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r =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while(y &gt; 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(y % 2 == 1)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 = x * 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x = x *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y = y /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 r *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if(y == 0)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return x * RPOW (x, y-1);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3403080" y="3429000"/>
            <a:ext cx="5246640" cy="1117080"/>
          </a:xfrm>
          <a:prstGeom prst="wedgeRectCallout">
            <a:avLst>
              <a:gd name="adj1" fmla="val -41304"/>
              <a:gd name="adj2" fmla="val -9953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Assume-Guarantee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contract for function pow.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Exercise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Specify contract (i.e., pre and postcondition) for function sort.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void sort(int[] ar)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Exercise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Specify contracts for the functions of a stack data structure.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int size();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void push(T 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T pop()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State versus Sequence constraints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So far, we only restricted constraints on state (pre and post) of the program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Sometimes, we need to restrict the order in which operations occur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52" name="Google Shape;138;p26" descr=""/>
          <p:cNvPicPr/>
          <p:nvPr/>
        </p:nvPicPr>
        <p:blipFill>
          <a:blip r:embed="rId1"/>
          <a:stretch/>
        </p:blipFill>
        <p:spPr>
          <a:xfrm>
            <a:off x="2936880" y="3429000"/>
            <a:ext cx="5813640" cy="2711880"/>
          </a:xfrm>
          <a:prstGeom prst="rect">
            <a:avLst/>
          </a:prstGeom>
          <a:ln>
            <a:noFill/>
          </a:ln>
        </p:spPr>
      </p:pic>
      <p:sp>
        <p:nvSpPr>
          <p:cNvPr id="353" name="CustomShape 3"/>
          <p:cNvSpPr/>
          <p:nvPr/>
        </p:nvSpPr>
        <p:spPr>
          <a:xfrm>
            <a:off x="3906720" y="6220440"/>
            <a:ext cx="394848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Finite State Machine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Specification Languages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Various formalisms for specifying constraints. For example: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Finite State Machine (FSM)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Regular Expression (RE)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Linear Temporal Logic (LTL)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But, What’s is a software bug?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171080" y="2606040"/>
            <a:ext cx="97372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Erroneous code, i.e., code that violates some part of the spec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609480" y="274320"/>
            <a:ext cx="109710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Runtime Verification (RV)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609480" y="1599840"/>
            <a:ext cx="111492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Technique [1, 2] that monitors formally-specified software properties</a:t>
            </a:r>
            <a:endParaRPr b="0" lang="en-US" sz="32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Developer writes spec in some language (e.g., FSM)</a:t>
            </a:r>
            <a:endParaRPr b="0" lang="en-US" sz="2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Compiler adds monitors into the code</a:t>
            </a:r>
            <a:endParaRPr b="0" lang="en-US" sz="2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Property violation indicates presence of bug in the code or in the spec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431280" y="6116760"/>
            <a:ext cx="10367280" cy="6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[1] F. Chen and G. Rosu, “MOP: An Efficient and Generic Runtime Verification Framework”, OOPSLA 2007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[2] JavaMOP4, “http://fsl.cs.illinois.edu/index.php/JavaMOP4 ”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0" y="145080"/>
            <a:ext cx="12191040" cy="63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09480" y="274320"/>
            <a:ext cx="109710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JavaMOP Example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61" name="Picture 2" descr=""/>
          <p:cNvPicPr/>
          <p:nvPr/>
        </p:nvPicPr>
        <p:blipFill>
          <a:blip r:embed="rId1"/>
          <a:stretch/>
        </p:blipFill>
        <p:spPr>
          <a:xfrm>
            <a:off x="226800" y="2084400"/>
            <a:ext cx="11561400" cy="4113000"/>
          </a:xfrm>
          <a:prstGeom prst="rect">
            <a:avLst/>
          </a:prstGeom>
          <a:ln>
            <a:noFill/>
          </a:ln>
        </p:spPr>
      </p:pic>
      <p:sp>
        <p:nvSpPr>
          <p:cNvPr id="362" name="CustomShape 2"/>
          <p:cNvSpPr/>
          <p:nvPr/>
        </p:nvSpPr>
        <p:spPr>
          <a:xfrm>
            <a:off x="575280" y="1700280"/>
            <a:ext cx="1072512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Property about synchronized collection objects, from java.util.Collections [1]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31280" y="6378840"/>
            <a:ext cx="1113588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[1] C. Lee, D. Jin, F. Chen, and G. Rosu, “Towards Categorizing and Formalizing the JDK API”, U. of Illinois TR 2012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320"/>
            <a:ext cx="109710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JavaMOP Example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65" name="Picture 2" descr=""/>
          <p:cNvPicPr/>
          <p:nvPr/>
        </p:nvPicPr>
        <p:blipFill>
          <a:blip r:embed="rId1"/>
          <a:stretch/>
        </p:blipFill>
        <p:spPr>
          <a:xfrm>
            <a:off x="226800" y="2084400"/>
            <a:ext cx="11561400" cy="4113000"/>
          </a:xfrm>
          <a:prstGeom prst="rect">
            <a:avLst/>
          </a:prstGeom>
          <a:ln>
            <a:noFill/>
          </a:ln>
        </p:spPr>
      </p:pic>
      <p:sp>
        <p:nvSpPr>
          <p:cNvPr id="366" name="CustomShape 2"/>
          <p:cNvSpPr/>
          <p:nvPr/>
        </p:nvSpPr>
        <p:spPr>
          <a:xfrm>
            <a:off x="7535880" y="1220400"/>
            <a:ext cx="4030560" cy="1054080"/>
          </a:xfrm>
          <a:prstGeom prst="wedgeRectCallout">
            <a:avLst>
              <a:gd name="adj1" fmla="val -38278"/>
              <a:gd name="adj2" fmla="val 116490"/>
            </a:avLst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 definitions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226800" y="3044880"/>
            <a:ext cx="11561400" cy="23025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320"/>
            <a:ext cx="109710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JavaMOP Example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69" name="Picture 2" descr=""/>
          <p:cNvPicPr/>
          <p:nvPr/>
        </p:nvPicPr>
        <p:blipFill>
          <a:blip r:embed="rId1"/>
          <a:stretch/>
        </p:blipFill>
        <p:spPr>
          <a:xfrm>
            <a:off x="226800" y="2084400"/>
            <a:ext cx="11561400" cy="4113000"/>
          </a:xfrm>
          <a:prstGeom prst="rect">
            <a:avLst/>
          </a:prstGeom>
          <a:ln>
            <a:noFill/>
          </a:ln>
        </p:spPr>
      </p:pic>
      <p:sp>
        <p:nvSpPr>
          <p:cNvPr id="370" name="CustomShape 2"/>
          <p:cNvSpPr/>
          <p:nvPr/>
        </p:nvSpPr>
        <p:spPr>
          <a:xfrm>
            <a:off x="7762320" y="3429000"/>
            <a:ext cx="4030560" cy="1054080"/>
          </a:xfrm>
          <a:prstGeom prst="wedgeRectCallout">
            <a:avLst>
              <a:gd name="adj1" fmla="val -61421"/>
              <a:gd name="adj2" fmla="val 142143"/>
            </a:avLst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226800" y="5348880"/>
            <a:ext cx="11561400" cy="2862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09480" y="274320"/>
            <a:ext cx="109710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JavaMOP Example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73" name="Picture 2" descr=""/>
          <p:cNvPicPr/>
          <p:nvPr/>
        </p:nvPicPr>
        <p:blipFill>
          <a:blip r:embed="rId1"/>
          <a:stretch/>
        </p:blipFill>
        <p:spPr>
          <a:xfrm>
            <a:off x="226800" y="2084400"/>
            <a:ext cx="11561400" cy="4113000"/>
          </a:xfrm>
          <a:prstGeom prst="rect">
            <a:avLst/>
          </a:prstGeom>
          <a:ln>
            <a:noFill/>
          </a:ln>
        </p:spPr>
      </p:pic>
      <p:sp>
        <p:nvSpPr>
          <p:cNvPr id="374" name="CustomShape 2"/>
          <p:cNvSpPr/>
          <p:nvPr/>
        </p:nvSpPr>
        <p:spPr>
          <a:xfrm>
            <a:off x="8015760" y="4142160"/>
            <a:ext cx="4030560" cy="1054080"/>
          </a:xfrm>
          <a:prstGeom prst="wedgeRectCallout">
            <a:avLst>
              <a:gd name="adj1" fmla="val -36785"/>
              <a:gd name="adj2" fmla="val 90836"/>
            </a:avLst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226800" y="5636880"/>
            <a:ext cx="11561400" cy="2862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320"/>
            <a:ext cx="109710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JavaMOP Example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77" name="Picture 2" descr=""/>
          <p:cNvPicPr/>
          <p:nvPr/>
        </p:nvPicPr>
        <p:blipFill>
          <a:blip r:embed="rId1"/>
          <a:stretch/>
        </p:blipFill>
        <p:spPr>
          <a:xfrm>
            <a:off x="1199520" y="1866960"/>
            <a:ext cx="9119160" cy="5007600"/>
          </a:xfrm>
          <a:prstGeom prst="rect">
            <a:avLst/>
          </a:prstGeom>
          <a:ln>
            <a:noFill/>
          </a:ln>
        </p:spPr>
      </p:pic>
      <p:sp>
        <p:nvSpPr>
          <p:cNvPr id="378" name="CustomShape 2"/>
          <p:cNvSpPr/>
          <p:nvPr/>
        </p:nvSpPr>
        <p:spPr>
          <a:xfrm>
            <a:off x="7535880" y="4772880"/>
            <a:ext cx="4126680" cy="1725840"/>
          </a:xfrm>
          <a:prstGeom prst="wedgeRectCallout">
            <a:avLst>
              <a:gd name="adj1" fmla="val -43547"/>
              <a:gd name="adj2" fmla="val -72588"/>
            </a:avLst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Violation! Attempt to iterate through a synchronized set without proper synchronization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544760" y="1412280"/>
            <a:ext cx="601128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Code from Apache Commons Lang Library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2" descr=""/>
          <p:cNvPicPr/>
          <p:nvPr/>
        </p:nvPicPr>
        <p:blipFill>
          <a:blip r:embed="rId1"/>
          <a:stretch/>
        </p:blipFill>
        <p:spPr>
          <a:xfrm>
            <a:off x="1199520" y="1866960"/>
            <a:ext cx="9119160" cy="5007600"/>
          </a:xfrm>
          <a:prstGeom prst="rect">
            <a:avLst/>
          </a:prstGeom>
          <a:ln>
            <a:noFill/>
          </a:ln>
        </p:spPr>
      </p:pic>
      <p:sp>
        <p:nvSpPr>
          <p:cNvPr id="381" name="CustomShape 1"/>
          <p:cNvSpPr/>
          <p:nvPr/>
        </p:nvSpPr>
        <p:spPr>
          <a:xfrm>
            <a:off x="1544760" y="1412280"/>
            <a:ext cx="601128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Code from Apache Commons Lang Library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609480" y="274320"/>
            <a:ext cx="109710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JavaMOP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6042600" y="4346280"/>
            <a:ext cx="1630080" cy="669960"/>
          </a:xfrm>
          <a:prstGeom prst="wedgeRectCallout">
            <a:avLst>
              <a:gd name="adj1" fmla="val -118501"/>
              <a:gd name="adj2" fmla="val -92246"/>
            </a:avLst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Exercise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415440" y="1536120"/>
            <a:ext cx="92149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Specify that the number of calls to pop cannot exceed the number of calls to push on any given Stack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class java.util.Stack&lt;T&gt; ...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void push(T 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T pop()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463040" y="5242320"/>
            <a:ext cx="874944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PropertyDB: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https://runtimeverification.com/monitor/propertydb/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Exercise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415440" y="1536120"/>
            <a:ext cx="921492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Implement your own stack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Implement methods that violate our spec (see previous exercise)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Define spec in JavaMOP (see installation instructions)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Check if spec is violated as expected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 descr=""/>
          <p:cNvPicPr/>
          <p:nvPr/>
        </p:nvPicPr>
        <p:blipFill>
          <a:blip r:embed="rId1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lifecycle of a bug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2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 descr=""/>
          <p:cNvPicPr/>
          <p:nvPr/>
        </p:nvPicPr>
        <p:blipFill>
          <a:blip r:embed="rId3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 descr=""/>
          <p:cNvPicPr/>
          <p:nvPr/>
        </p:nvPicPr>
        <p:blipFill>
          <a:blip r:embed="rId4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 descr="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 descr="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Execution touched the erroneous line of code and state was first infected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Infection was observed.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(It could have been missed)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BUG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FAULT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FAILURE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J. Voas, PIE: A Dynamic Failure-Based Technique, IEEE Transactions on Software Engineering.  1992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 descr=""/>
          <p:cNvPicPr/>
          <p:nvPr/>
        </p:nvPicPr>
        <p:blipFill>
          <a:blip r:embed="rId1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lifecycle of a bug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 descr=""/>
          <p:cNvPicPr/>
          <p:nvPr/>
        </p:nvPicPr>
        <p:blipFill>
          <a:blip r:embed="rId2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 descr=""/>
          <p:cNvPicPr/>
          <p:nvPr/>
        </p:nvPicPr>
        <p:blipFill>
          <a:blip r:embed="rId3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 descr=""/>
          <p:cNvPicPr/>
          <p:nvPr/>
        </p:nvPicPr>
        <p:blipFill>
          <a:blip r:embed="rId4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 descr="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 descr="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4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Execution touched the erroneous line of code and state was first infected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Infection was observed.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(It could have been missed)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BUG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FAULT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FAILURE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J. Voas, PIE: A Dynamic Failure-Based Technique, IEEE Transactions on Software Engineering.  1992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1446480" y="5003280"/>
            <a:ext cx="9510840" cy="10652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Goal of Software Testing is to create scenarios like this in-house to avoid bugs to escape to production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Important facts about Software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highly popular in industry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expensive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Human: People can spend a lot of time testing uninteresting parts of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Computation: Large software has large test suites, which can takes long time to run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0" y="6488640"/>
            <a:ext cx="7796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NIST Report 2002: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http://www.nist.gov/director/planning/upload/report02-3.pdf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Anatomy of a (typical) test case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6"/>
          <p:cNvSpPr/>
          <p:nvPr/>
        </p:nvSpPr>
        <p:spPr>
          <a:xfrm>
            <a:off x="7860600" y="2815560"/>
            <a:ext cx="593280" cy="3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7"/>
          <p:cNvSpPr/>
          <p:nvPr/>
        </p:nvSpPr>
        <p:spPr>
          <a:xfrm>
            <a:off x="8654040" y="283140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7860600" y="3352680"/>
            <a:ext cx="593280" cy="384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9"/>
          <p:cNvSpPr/>
          <p:nvPr/>
        </p:nvSpPr>
        <p:spPr>
          <a:xfrm>
            <a:off x="8780040" y="335268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oracle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Test_Something():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523640" y="4876920"/>
            <a:ext cx="3657240" cy="1427400"/>
          </a:xfrm>
          <a:prstGeom prst="wedgeRectCallout">
            <a:avLst>
              <a:gd name="adj1" fmla="val -2967"/>
              <a:gd name="adj2" fmla="val -11657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Compares expectation (from specs, typically from humans) with observation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Test to check resistance of a chair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200Kg to the chair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Wait for 48h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if there are cracks in the seat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8053200" y="1816920"/>
            <a:ext cx="32241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Sequence of Operations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8029080" y="2827080"/>
            <a:ext cx="3224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Oracle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7355160" y="2174760"/>
            <a:ext cx="464760" cy="2383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7355160" y="2971440"/>
            <a:ext cx="464760" cy="2383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Big Picture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Application>LibreOffice/6.0.7.3$Linux_X86_64 LibreOffice_project/00m0$Build-3</Application>
  <Words>533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2020-02-11T20:21:16Z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