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A351FD-05C2-6A4B-A646-8DD4E5272BC8}"/>
              </a:ext>
            </a:extLst>
          </p:cNvPr>
          <p:cNvSpPr txBox="1"/>
          <p:nvPr/>
        </p:nvSpPr>
        <p:spPr>
          <a:xfrm>
            <a:off x="1976717" y="2792506"/>
            <a:ext cx="7373471" cy="646331"/>
          </a:xfrm>
          <a:prstGeom prst="rect">
            <a:avLst/>
          </a:prstGeom>
          <a:noFill/>
        </p:spPr>
        <p:txBody>
          <a:bodyPr wrap="square" rtlCol="0">
            <a:spAutoFit/>
          </a:bodyPr>
          <a:lstStyle/>
          <a:p>
            <a:r>
              <a:rPr lang="en-US" sz="3600" dirty="0">
                <a:solidFill>
                  <a:srgbClr val="C2CC00"/>
                </a:solidFill>
                <a:latin typeface="Arial Black" panose="020B0A04020102020204" pitchFamily="34" charset="0"/>
              </a:rPr>
              <a:t>DDOS prevention. Cloudflare</a:t>
            </a:r>
            <a:endParaRPr lang="ru-RU" sz="3600" dirty="0">
              <a:solidFill>
                <a:srgbClr val="C2CC00"/>
              </a:solidFill>
              <a:latin typeface="Arial Black" panose="020B0A04020102020204" pitchFamily="34" charset="0"/>
            </a:endParaRPr>
          </a:p>
        </p:txBody>
      </p:sp>
    </p:spTree>
    <p:extLst>
      <p:ext uri="{BB962C8B-B14F-4D97-AF65-F5344CB8AC3E}">
        <p14:creationId xmlns:p14="http://schemas.microsoft.com/office/powerpoint/2010/main" val="392396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B66360-8C6F-D913-C10F-8020857CC038}"/>
              </a:ext>
            </a:extLst>
          </p:cNvPr>
          <p:cNvSpPr txBox="1"/>
          <p:nvPr/>
        </p:nvSpPr>
        <p:spPr>
          <a:xfrm>
            <a:off x="3045759" y="1305341"/>
            <a:ext cx="6100482" cy="4247317"/>
          </a:xfrm>
          <a:prstGeom prst="rect">
            <a:avLst/>
          </a:prstGeom>
          <a:noFill/>
        </p:spPr>
        <p:txBody>
          <a:bodyPr wrap="square">
            <a:spAutoFit/>
          </a:bodyPr>
          <a:lstStyle/>
          <a:p>
            <a:r>
              <a:rPr lang="en-US" dirty="0">
                <a:solidFill>
                  <a:srgbClr val="C2CC00"/>
                </a:solidFill>
                <a:latin typeface="Arial Black" panose="020B0A04020102020204" pitchFamily="34" charset="0"/>
              </a:rPr>
              <a:t>Cloudflare provides unmetered and unlimited distributed denial-of-service (DDoS) protection to all customers on all plans and services.</a:t>
            </a:r>
          </a:p>
          <a:p>
            <a:endParaRPr lang="en-US" dirty="0">
              <a:solidFill>
                <a:srgbClr val="C2CC00"/>
              </a:solidFill>
              <a:latin typeface="Arial Black" panose="020B0A04020102020204" pitchFamily="34" charset="0"/>
            </a:endParaRPr>
          </a:p>
          <a:p>
            <a:r>
              <a:rPr lang="en-US" dirty="0">
                <a:solidFill>
                  <a:srgbClr val="C2CC00"/>
                </a:solidFill>
                <a:latin typeface="Arial Black" panose="020B0A04020102020204" pitchFamily="34" charset="0"/>
              </a:rPr>
              <a:t>The protection is enabled by Cloudflare’s Autonomous DDoS Protection Edge, which automatically detects and mitigates DDoS attacks.</a:t>
            </a:r>
          </a:p>
          <a:p>
            <a:endParaRPr lang="en-US" dirty="0">
              <a:solidFill>
                <a:srgbClr val="C2CC00"/>
              </a:solidFill>
              <a:latin typeface="Arial Black" panose="020B0A04020102020204" pitchFamily="34" charset="0"/>
            </a:endParaRPr>
          </a:p>
          <a:p>
            <a:r>
              <a:rPr lang="en-US" dirty="0">
                <a:solidFill>
                  <a:srgbClr val="C2CC00"/>
                </a:solidFill>
                <a:latin typeface="Arial Black" panose="020B0A04020102020204" pitchFamily="34" charset="0"/>
              </a:rPr>
              <a:t>The Autonomous Edge includes multiple dynamic mitigation rules exposed as Cloudflare DDoS Attack Protection Managed Rulesets, which provide comprehensive protection against a variety of DDoS attacks across L3/4 and L7 of the OSI model.</a:t>
            </a:r>
            <a:endParaRPr lang="ru-RU" dirty="0">
              <a:solidFill>
                <a:srgbClr val="C2CC00"/>
              </a:solidFill>
              <a:latin typeface="Arial Black" panose="020B0A04020102020204" pitchFamily="34" charset="0"/>
            </a:endParaRPr>
          </a:p>
        </p:txBody>
      </p:sp>
    </p:spTree>
    <p:extLst>
      <p:ext uri="{BB962C8B-B14F-4D97-AF65-F5344CB8AC3E}">
        <p14:creationId xmlns:p14="http://schemas.microsoft.com/office/powerpoint/2010/main" val="122751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4B1BC6-6D6E-406D-4661-812CDCE740A9}"/>
              </a:ext>
            </a:extLst>
          </p:cNvPr>
          <p:cNvSpPr txBox="1"/>
          <p:nvPr/>
        </p:nvSpPr>
        <p:spPr>
          <a:xfrm>
            <a:off x="4151779" y="0"/>
            <a:ext cx="3888441" cy="707886"/>
          </a:xfrm>
          <a:prstGeom prst="rect">
            <a:avLst/>
          </a:prstGeom>
          <a:noFill/>
        </p:spPr>
        <p:txBody>
          <a:bodyPr wrap="square">
            <a:spAutoFit/>
          </a:bodyPr>
          <a:lstStyle/>
          <a:p>
            <a:pPr algn="l"/>
            <a:r>
              <a:rPr lang="en-US" sz="4000" b="1" i="0" dirty="0">
                <a:solidFill>
                  <a:srgbClr val="C2CC00"/>
                </a:solidFill>
                <a:effectLst/>
                <a:latin typeface="Arial Black" panose="020B0A04020102020204" pitchFamily="34" charset="0"/>
              </a:rPr>
              <a:t>How it works</a:t>
            </a:r>
          </a:p>
        </p:txBody>
      </p:sp>
      <p:sp>
        <p:nvSpPr>
          <p:cNvPr id="5" name="TextBox 4">
            <a:extLst>
              <a:ext uri="{FF2B5EF4-FFF2-40B4-BE49-F238E27FC236}">
                <a16:creationId xmlns:a16="http://schemas.microsoft.com/office/drawing/2014/main" id="{A027F0EF-3E6E-A862-6143-8637E2834BCF}"/>
              </a:ext>
            </a:extLst>
          </p:cNvPr>
          <p:cNvSpPr txBox="1"/>
          <p:nvPr/>
        </p:nvSpPr>
        <p:spPr>
          <a:xfrm>
            <a:off x="502023" y="707886"/>
            <a:ext cx="8884023" cy="6247864"/>
          </a:xfrm>
          <a:prstGeom prst="rect">
            <a:avLst/>
          </a:prstGeom>
          <a:noFill/>
        </p:spPr>
        <p:txBody>
          <a:bodyPr wrap="square">
            <a:spAutoFit/>
          </a:bodyPr>
          <a:lstStyle/>
          <a:p>
            <a:pPr algn="l"/>
            <a:r>
              <a:rPr lang="en-US" sz="1600" b="0" i="0" dirty="0">
                <a:solidFill>
                  <a:srgbClr val="C2CC00"/>
                </a:solidFill>
                <a:effectLst/>
                <a:latin typeface="Arial Black" panose="020B0A04020102020204" pitchFamily="34" charset="0"/>
              </a:rPr>
              <a:t>To detect and mitigate DDoS attacks, Cloudflare’s Autonomous Edge and centralized DDoS systems analyze traffic samples “out-of-path”, which allows Cloudflare to asynchronously detect DDoS attacks without causing latency or impacting performance.</a:t>
            </a:r>
          </a:p>
          <a:p>
            <a:pPr algn="l"/>
            <a:r>
              <a:rPr lang="en-US" sz="1600" b="0" i="0" dirty="0">
                <a:solidFill>
                  <a:srgbClr val="C2CC00"/>
                </a:solidFill>
                <a:effectLst/>
                <a:latin typeface="Arial Black" panose="020B0A04020102020204" pitchFamily="34" charset="0"/>
              </a:rPr>
              <a:t>The analyzed samples include:</a:t>
            </a:r>
          </a:p>
          <a:p>
            <a:pPr algn="l"/>
            <a:endParaRPr lang="en-US" sz="1600" b="0" i="0" dirty="0">
              <a:solidFill>
                <a:srgbClr val="C2CC00"/>
              </a:solidFill>
              <a:effectLst/>
              <a:latin typeface="Arial Black" panose="020B0A04020102020204" pitchFamily="34" charset="0"/>
            </a:endParaRPr>
          </a:p>
          <a:p>
            <a:pPr algn="l">
              <a:buFont typeface="Arial" panose="020B0604020202020204" pitchFamily="34" charset="0"/>
              <a:buChar char="•"/>
            </a:pPr>
            <a:r>
              <a:rPr lang="en-US" sz="1600" b="1" i="0" dirty="0">
                <a:solidFill>
                  <a:srgbClr val="C2CC00"/>
                </a:solidFill>
                <a:effectLst/>
                <a:latin typeface="Arial Black" panose="020B0A04020102020204" pitchFamily="34" charset="0"/>
              </a:rPr>
              <a:t>Packet fields</a:t>
            </a:r>
            <a:r>
              <a:rPr lang="en-US" sz="1600" b="0" i="0" dirty="0">
                <a:solidFill>
                  <a:srgbClr val="C2CC00"/>
                </a:solidFill>
                <a:effectLst/>
                <a:latin typeface="Arial Black" panose="020B0A04020102020204" pitchFamily="34" charset="0"/>
              </a:rPr>
              <a:t> such as the source IP, source port, destination IP, destination port, protocol, TCP flags, sequence number, options, and packet rate.</a:t>
            </a:r>
          </a:p>
          <a:p>
            <a:pPr algn="l">
              <a:buFont typeface="Arial" panose="020B0604020202020204" pitchFamily="34" charset="0"/>
              <a:buChar char="•"/>
            </a:pPr>
            <a:r>
              <a:rPr lang="en-US" sz="1600" b="1" i="0" dirty="0">
                <a:solidFill>
                  <a:srgbClr val="C2CC00"/>
                </a:solidFill>
                <a:effectLst/>
                <a:latin typeface="Arial Black" panose="020B0A04020102020204" pitchFamily="34" charset="0"/>
              </a:rPr>
              <a:t>HTTP request metadata</a:t>
            </a:r>
            <a:r>
              <a:rPr lang="en-US" sz="1600" b="0" i="0" dirty="0">
                <a:solidFill>
                  <a:srgbClr val="C2CC00"/>
                </a:solidFill>
                <a:effectLst/>
                <a:latin typeface="Arial Black" panose="020B0A04020102020204" pitchFamily="34" charset="0"/>
              </a:rPr>
              <a:t> such as HTTP headers, user agent, query-string, path, host, HTTP method, HTTP version, TLS cipher version, and request rate.</a:t>
            </a:r>
          </a:p>
          <a:p>
            <a:pPr algn="l">
              <a:buFont typeface="Arial" panose="020B0604020202020204" pitchFamily="34" charset="0"/>
              <a:buChar char="•"/>
            </a:pPr>
            <a:r>
              <a:rPr lang="en-US" sz="1600" b="1" i="0" dirty="0">
                <a:solidFill>
                  <a:srgbClr val="C2CC00"/>
                </a:solidFill>
                <a:effectLst/>
                <a:latin typeface="Arial Black" panose="020B0A04020102020204" pitchFamily="34" charset="0"/>
              </a:rPr>
              <a:t>HTTP response metrics</a:t>
            </a:r>
            <a:r>
              <a:rPr lang="en-US" sz="1600" b="0" i="0" dirty="0">
                <a:solidFill>
                  <a:srgbClr val="C2CC00"/>
                </a:solidFill>
                <a:effectLst/>
                <a:latin typeface="Arial Black" panose="020B0A04020102020204" pitchFamily="34" charset="0"/>
              </a:rPr>
              <a:t> such as error codes returned by customers’ origin servers and their rates.</a:t>
            </a:r>
          </a:p>
          <a:p>
            <a:pPr algn="l"/>
            <a:endParaRPr lang="en-US" sz="1600" b="0" i="0" dirty="0">
              <a:solidFill>
                <a:srgbClr val="C2CC00"/>
              </a:solidFill>
              <a:effectLst/>
              <a:latin typeface="Arial Black" panose="020B0A04020102020204" pitchFamily="34" charset="0"/>
            </a:endParaRPr>
          </a:p>
          <a:p>
            <a:pPr algn="l"/>
            <a:r>
              <a:rPr lang="en-US" sz="1600" b="0" i="0" dirty="0">
                <a:solidFill>
                  <a:srgbClr val="C2CC00"/>
                </a:solidFill>
                <a:effectLst/>
                <a:latin typeface="Arial Black" panose="020B0A04020102020204" pitchFamily="34" charset="0"/>
              </a:rPr>
              <a:t>Once attack traffic matches a rule, Cloudflare’s systems will track that traffic and generate a real-time signature to surgically match against the attack pattern and mitigate the attack without impacting legitimate traffic. The rules are able to generate different signatures based on various properties of the attacks and the signal strength of each attribute. For example, if the attack is distributed — that is, originating from many source IPs — then the source IP field will not serve as a strong indicator, and the rule will not choose the source IP field as part of the attack signature. Once generated, the fingerprint is propagated as a mitigation rule to the most optimal location in the Cloudflare edge for cost-efficient mitigation. These mitigation rules are ephemeral and will expire shortly after the attack has ended, which happens when no additional traffic has been matched to the rule.</a:t>
            </a:r>
          </a:p>
        </p:txBody>
      </p:sp>
    </p:spTree>
    <p:extLst>
      <p:ext uri="{BB962C8B-B14F-4D97-AF65-F5344CB8AC3E}">
        <p14:creationId xmlns:p14="http://schemas.microsoft.com/office/powerpoint/2010/main" val="18880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C072FC-1C80-8770-D104-798B33E61E6B}"/>
              </a:ext>
            </a:extLst>
          </p:cNvPr>
          <p:cNvSpPr txBox="1"/>
          <p:nvPr/>
        </p:nvSpPr>
        <p:spPr>
          <a:xfrm>
            <a:off x="3537136" y="0"/>
            <a:ext cx="5117727" cy="707886"/>
          </a:xfrm>
          <a:prstGeom prst="rect">
            <a:avLst/>
          </a:prstGeom>
          <a:noFill/>
        </p:spPr>
        <p:txBody>
          <a:bodyPr wrap="square">
            <a:spAutoFit/>
          </a:bodyPr>
          <a:lstStyle/>
          <a:p>
            <a:pPr algn="l"/>
            <a:r>
              <a:rPr lang="en-US" sz="4000" b="1" i="0" dirty="0">
                <a:solidFill>
                  <a:srgbClr val="C2CC00"/>
                </a:solidFill>
                <a:effectLst/>
                <a:latin typeface="Arial Black" panose="020B0A04020102020204" pitchFamily="34" charset="0"/>
              </a:rPr>
              <a:t>Main components</a:t>
            </a:r>
          </a:p>
        </p:txBody>
      </p:sp>
      <p:pic>
        <p:nvPicPr>
          <p:cNvPr id="5" name="Рисунок 4">
            <a:extLst>
              <a:ext uri="{FF2B5EF4-FFF2-40B4-BE49-F238E27FC236}">
                <a16:creationId xmlns:a16="http://schemas.microsoft.com/office/drawing/2014/main" id="{35DE6A9B-4B8E-6574-1955-D45F33502227}"/>
              </a:ext>
            </a:extLst>
          </p:cNvPr>
          <p:cNvPicPr>
            <a:picLocks noChangeAspect="1"/>
          </p:cNvPicPr>
          <p:nvPr/>
        </p:nvPicPr>
        <p:blipFill>
          <a:blip r:embed="rId2"/>
          <a:stretch>
            <a:fillRect/>
          </a:stretch>
        </p:blipFill>
        <p:spPr>
          <a:xfrm>
            <a:off x="5160868" y="707886"/>
            <a:ext cx="3039035" cy="1977524"/>
          </a:xfrm>
          <a:prstGeom prst="rect">
            <a:avLst/>
          </a:prstGeom>
        </p:spPr>
      </p:pic>
      <p:sp>
        <p:nvSpPr>
          <p:cNvPr id="12" name="TextBox 11">
            <a:extLst>
              <a:ext uri="{FF2B5EF4-FFF2-40B4-BE49-F238E27FC236}">
                <a16:creationId xmlns:a16="http://schemas.microsoft.com/office/drawing/2014/main" id="{54531949-7391-6B84-567D-5A4B35ED6D10}"/>
              </a:ext>
            </a:extLst>
          </p:cNvPr>
          <p:cNvSpPr txBox="1"/>
          <p:nvPr/>
        </p:nvSpPr>
        <p:spPr>
          <a:xfrm>
            <a:off x="491376" y="707886"/>
            <a:ext cx="3990977" cy="5632311"/>
          </a:xfrm>
          <a:prstGeom prst="rect">
            <a:avLst/>
          </a:prstGeom>
          <a:noFill/>
        </p:spPr>
        <p:txBody>
          <a:bodyPr wrap="square">
            <a:spAutoFit/>
          </a:bodyPr>
          <a:lstStyle/>
          <a:p>
            <a:r>
              <a:rPr lang="en-US" sz="1200" dirty="0">
                <a:solidFill>
                  <a:srgbClr val="C2CC00"/>
                </a:solidFill>
                <a:latin typeface="Arial Black" panose="020B0A04020102020204" pitchFamily="34" charset="0"/>
              </a:rPr>
              <a:t>Autonomous Edge</a:t>
            </a:r>
          </a:p>
          <a:p>
            <a:endParaRPr lang="en-US" sz="1200" dirty="0">
              <a:solidFill>
                <a:srgbClr val="C2CC00"/>
              </a:solidFill>
              <a:latin typeface="Arial Black" panose="020B0A04020102020204" pitchFamily="34" charset="0"/>
            </a:endParaRPr>
          </a:p>
          <a:p>
            <a:r>
              <a:rPr lang="en-US" sz="1200" dirty="0">
                <a:solidFill>
                  <a:srgbClr val="C2CC00"/>
                </a:solidFill>
                <a:latin typeface="Arial Black" panose="020B0A04020102020204" pitchFamily="34" charset="0"/>
              </a:rPr>
              <a:t>The Cloudflare Autonomous Edge is powered by the denial-of-service daemon (</a:t>
            </a:r>
            <a:r>
              <a:rPr lang="en-US" sz="1200" dirty="0" err="1">
                <a:solidFill>
                  <a:srgbClr val="C2CC00"/>
                </a:solidFill>
                <a:latin typeface="Arial Black" panose="020B0A04020102020204" pitchFamily="34" charset="0"/>
              </a:rPr>
              <a:t>dosd</a:t>
            </a:r>
            <a:r>
              <a:rPr lang="en-US" sz="1200" dirty="0">
                <a:solidFill>
                  <a:srgbClr val="C2CC00"/>
                </a:solidFill>
                <a:latin typeface="Arial Black" panose="020B0A04020102020204" pitchFamily="34" charset="0"/>
              </a:rPr>
              <a:t>), which is a home-grown software-defined system. A </a:t>
            </a:r>
            <a:r>
              <a:rPr lang="en-US" sz="1200" dirty="0" err="1">
                <a:solidFill>
                  <a:srgbClr val="C2CC00"/>
                </a:solidFill>
                <a:latin typeface="Arial Black" panose="020B0A04020102020204" pitchFamily="34" charset="0"/>
              </a:rPr>
              <a:t>dosd</a:t>
            </a:r>
            <a:r>
              <a:rPr lang="en-US" sz="1200" dirty="0">
                <a:solidFill>
                  <a:srgbClr val="C2CC00"/>
                </a:solidFill>
                <a:latin typeface="Arial Black" panose="020B0A04020102020204" pitchFamily="34" charset="0"/>
              </a:rPr>
              <a:t> instance runs in every single server in every one of Cloudflare’s edge data centers around the world. These </a:t>
            </a:r>
            <a:r>
              <a:rPr lang="en-US" sz="1200" dirty="0" err="1">
                <a:solidFill>
                  <a:srgbClr val="C2CC00"/>
                </a:solidFill>
                <a:latin typeface="Arial Black" panose="020B0A04020102020204" pitchFamily="34" charset="0"/>
              </a:rPr>
              <a:t>dosd</a:t>
            </a:r>
            <a:r>
              <a:rPr lang="en-US" sz="1200" dirty="0">
                <a:solidFill>
                  <a:srgbClr val="C2CC00"/>
                </a:solidFill>
                <a:latin typeface="Arial Black" panose="020B0A04020102020204" pitchFamily="34" charset="0"/>
              </a:rPr>
              <a:t> instances can detect and mitigate DDoS attacks autonomously without requiring centralized consensus. Cloudflare users can configure this system through DDoS Managed Rulesets.</a:t>
            </a:r>
          </a:p>
          <a:p>
            <a:endParaRPr lang="en-US" sz="1200" dirty="0">
              <a:solidFill>
                <a:srgbClr val="C2CC00"/>
              </a:solidFill>
              <a:latin typeface="Arial Black" panose="020B0A04020102020204" pitchFamily="34" charset="0"/>
            </a:endParaRPr>
          </a:p>
          <a:p>
            <a:r>
              <a:rPr lang="en-US" sz="1200" dirty="0">
                <a:solidFill>
                  <a:srgbClr val="C2CC00"/>
                </a:solidFill>
                <a:latin typeface="Arial Black" panose="020B0A04020102020204" pitchFamily="34" charset="0"/>
              </a:rPr>
              <a:t>Another component of Cloudflare’s Autonomous Edge includes the Advanced TCP Protection system. This is Cloudflare’s TCP state tracking machine for detecting and mitigating the most randomized and sophisticated TCP-based DDoS attacks in unidirectional routing topologies — such as the case of Magic Transit. Advanced TCP Protection is able to identify the state of a TCP connection and then drops, challenges, or rate-limits packets that do not belong to a legitimate connection.</a:t>
            </a:r>
          </a:p>
          <a:p>
            <a:endParaRPr lang="en-US" sz="1200" dirty="0">
              <a:solidFill>
                <a:srgbClr val="C2CC00"/>
              </a:solidFill>
              <a:latin typeface="Arial Black" panose="020B0A04020102020204" pitchFamily="34" charset="0"/>
            </a:endParaRPr>
          </a:p>
          <a:p>
            <a:r>
              <a:rPr lang="en-US" sz="1200" dirty="0">
                <a:solidFill>
                  <a:srgbClr val="C2CC00"/>
                </a:solidFill>
                <a:latin typeface="Arial Black" panose="020B0A04020102020204" pitchFamily="34" charset="0"/>
              </a:rPr>
              <a:t>For more information, refer to our blog post A deep-dive into Cloudflare’s autonomous edge DDoS protection.</a:t>
            </a:r>
            <a:endParaRPr lang="ru-RU" sz="1200" dirty="0">
              <a:solidFill>
                <a:srgbClr val="C2CC00"/>
              </a:solidFill>
              <a:latin typeface="Arial Black" panose="020B0A04020102020204" pitchFamily="34" charset="0"/>
            </a:endParaRPr>
          </a:p>
        </p:txBody>
      </p:sp>
      <p:sp>
        <p:nvSpPr>
          <p:cNvPr id="14" name="TextBox 13">
            <a:extLst>
              <a:ext uri="{FF2B5EF4-FFF2-40B4-BE49-F238E27FC236}">
                <a16:creationId xmlns:a16="http://schemas.microsoft.com/office/drawing/2014/main" id="{6027B8C6-C85B-B6B2-39C2-994B9015DEC2}"/>
              </a:ext>
            </a:extLst>
          </p:cNvPr>
          <p:cNvSpPr txBox="1"/>
          <p:nvPr/>
        </p:nvSpPr>
        <p:spPr>
          <a:xfrm>
            <a:off x="5022477" y="3043966"/>
            <a:ext cx="4300818" cy="3231654"/>
          </a:xfrm>
          <a:prstGeom prst="rect">
            <a:avLst/>
          </a:prstGeom>
          <a:noFill/>
        </p:spPr>
        <p:txBody>
          <a:bodyPr wrap="square">
            <a:spAutoFit/>
          </a:bodyPr>
          <a:lstStyle/>
          <a:p>
            <a:r>
              <a:rPr lang="en-US" sz="1200" dirty="0">
                <a:solidFill>
                  <a:srgbClr val="C2CC00"/>
                </a:solidFill>
                <a:latin typeface="Arial Black" panose="020B0A04020102020204" pitchFamily="34" charset="0"/>
              </a:rPr>
              <a:t>Centralized DDoS protection system</a:t>
            </a:r>
          </a:p>
          <a:p>
            <a:endParaRPr lang="en-US" sz="1200" dirty="0">
              <a:solidFill>
                <a:srgbClr val="C2CC00"/>
              </a:solidFill>
              <a:latin typeface="Arial Black" panose="020B0A04020102020204" pitchFamily="34" charset="0"/>
            </a:endParaRPr>
          </a:p>
          <a:p>
            <a:r>
              <a:rPr lang="en-US" sz="1200" dirty="0">
                <a:solidFill>
                  <a:srgbClr val="C2CC00"/>
                </a:solidFill>
                <a:latin typeface="Arial Black" panose="020B0A04020102020204" pitchFamily="34" charset="0"/>
              </a:rPr>
              <a:t>Complementary to the Autonomous Edge, Cloudflare’s entire global network is overwatched by a global version of </a:t>
            </a:r>
            <a:r>
              <a:rPr lang="en-US" sz="1200" dirty="0" err="1">
                <a:solidFill>
                  <a:srgbClr val="C2CC00"/>
                </a:solidFill>
                <a:latin typeface="Arial Black" panose="020B0A04020102020204" pitchFamily="34" charset="0"/>
              </a:rPr>
              <a:t>dosd</a:t>
            </a:r>
            <a:r>
              <a:rPr lang="en-US" sz="1200" dirty="0">
                <a:solidFill>
                  <a:srgbClr val="C2CC00"/>
                </a:solidFill>
                <a:latin typeface="Arial Black" panose="020B0A04020102020204" pitchFamily="34" charset="0"/>
              </a:rPr>
              <a:t>. This component protects Cloudflare’s entire global network by detecting and mitigating globally distributed volumetric DDoS attacks.</a:t>
            </a:r>
          </a:p>
          <a:p>
            <a:endParaRPr lang="en-US" sz="1200" dirty="0">
              <a:solidFill>
                <a:srgbClr val="C2CC00"/>
              </a:solidFill>
              <a:latin typeface="Arial Black" panose="020B0A04020102020204" pitchFamily="34" charset="0"/>
            </a:endParaRPr>
          </a:p>
          <a:p>
            <a:r>
              <a:rPr lang="en-US" sz="1200" dirty="0">
                <a:solidFill>
                  <a:srgbClr val="C2CC00"/>
                </a:solidFill>
                <a:latin typeface="Arial Black" panose="020B0A04020102020204" pitchFamily="34" charset="0"/>
              </a:rPr>
              <a:t>The centralized systems run in Cloudflare’s core data centers. They receive samples from every edge data center, analyze them, and automatically send mitigation instructions when detecting an attack. The system is also synchronized to each of our customers’ web servers to identify their health and trigger any required mitigation actions.</a:t>
            </a:r>
            <a:endParaRPr lang="ru-RU" sz="1200" dirty="0">
              <a:solidFill>
                <a:srgbClr val="C2CC00"/>
              </a:solidFill>
              <a:latin typeface="Arial Black" panose="020B0A04020102020204" pitchFamily="34" charset="0"/>
            </a:endParaRPr>
          </a:p>
        </p:txBody>
      </p:sp>
      <p:cxnSp>
        <p:nvCxnSpPr>
          <p:cNvPr id="16" name="Прямая соединительная линия 15">
            <a:extLst>
              <a:ext uri="{FF2B5EF4-FFF2-40B4-BE49-F238E27FC236}">
                <a16:creationId xmlns:a16="http://schemas.microsoft.com/office/drawing/2014/main" id="{A2042E82-879C-E9A1-8C61-81DA26D2F3A0}"/>
              </a:ext>
            </a:extLst>
          </p:cNvPr>
          <p:cNvCxnSpPr>
            <a:cxnSpLocks/>
          </p:cNvCxnSpPr>
          <p:nvPr/>
        </p:nvCxnSpPr>
        <p:spPr>
          <a:xfrm>
            <a:off x="4580965" y="2868706"/>
            <a:ext cx="0" cy="3603812"/>
          </a:xfrm>
          <a:prstGeom prst="line">
            <a:avLst/>
          </a:prstGeom>
          <a:ln>
            <a:solidFill>
              <a:srgbClr val="C2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134087"/>
      </p:ext>
    </p:extLst>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TotalTime>
  <Words>618</Words>
  <Application>Microsoft Office PowerPoint</Application>
  <PresentationFormat>Широкоэкранный</PresentationFormat>
  <Paragraphs>28</Paragraphs>
  <Slides>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vt:i4>
      </vt:variant>
    </vt:vector>
  </HeadingPairs>
  <TitlesOfParts>
    <vt:vector size="9" baseType="lpstr">
      <vt:lpstr>Arial</vt:lpstr>
      <vt:lpstr>Arial Black</vt:lpstr>
      <vt:lpstr>Trebuchet MS</vt:lpstr>
      <vt:lpstr>Wingdings 3</vt:lpstr>
      <vt:lpstr>Аспект</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Zaur Qurbanov</dc:creator>
  <cp:lastModifiedBy>Zaur Qurbanov</cp:lastModifiedBy>
  <cp:revision>1</cp:revision>
  <dcterms:created xsi:type="dcterms:W3CDTF">2022-12-20T15:29:51Z</dcterms:created>
  <dcterms:modified xsi:type="dcterms:W3CDTF">2022-12-20T15:42:24Z</dcterms:modified>
</cp:coreProperties>
</file>