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12/20/2022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F7693E-0469-20EC-A8F3-96D319CAE074}"/>
              </a:ext>
            </a:extLst>
          </p:cNvPr>
          <p:cNvSpPr txBox="1"/>
          <p:nvPr/>
        </p:nvSpPr>
        <p:spPr>
          <a:xfrm>
            <a:off x="2326341" y="3075057"/>
            <a:ext cx="7539317" cy="707886"/>
          </a:xfrm>
          <a:prstGeom prst="rect">
            <a:avLst/>
          </a:prstGeom>
          <a:noFill/>
        </p:spPr>
        <p:txBody>
          <a:bodyPr wrap="square" rtlCol="0">
            <a:spAutoFit/>
          </a:bodyPr>
          <a:lstStyle/>
          <a:p>
            <a:r>
              <a:rPr lang="en-US" sz="4000" dirty="0">
                <a:latin typeface="Bernard MT Condensed" panose="02050806060905020404" pitchFamily="18" charset="0"/>
              </a:rPr>
              <a:t>Operating system security. Antiviruses</a:t>
            </a:r>
            <a:endParaRPr lang="ru-RU" sz="4000" dirty="0"/>
          </a:p>
        </p:txBody>
      </p:sp>
    </p:spTree>
    <p:extLst>
      <p:ext uri="{BB962C8B-B14F-4D97-AF65-F5344CB8AC3E}">
        <p14:creationId xmlns:p14="http://schemas.microsoft.com/office/powerpoint/2010/main" val="235407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11E5B-BD11-F9D5-607A-11096DF0A999}"/>
              </a:ext>
            </a:extLst>
          </p:cNvPr>
          <p:cNvSpPr txBox="1"/>
          <p:nvPr/>
        </p:nvSpPr>
        <p:spPr>
          <a:xfrm>
            <a:off x="3509682" y="0"/>
            <a:ext cx="5172636" cy="1200329"/>
          </a:xfrm>
          <a:prstGeom prst="rect">
            <a:avLst/>
          </a:prstGeom>
          <a:noFill/>
        </p:spPr>
        <p:txBody>
          <a:bodyPr wrap="square">
            <a:spAutoFit/>
          </a:bodyPr>
          <a:lstStyle/>
          <a:p>
            <a:pPr algn="l"/>
            <a:r>
              <a:rPr lang="en-US" sz="3600" b="0" i="0" dirty="0">
                <a:effectLst/>
                <a:latin typeface="Bernard MT Condensed" panose="02050806060905020404" pitchFamily="18" charset="0"/>
              </a:rPr>
              <a:t>What Does Operating System Security (OS Security) Mean?</a:t>
            </a:r>
          </a:p>
        </p:txBody>
      </p:sp>
      <p:sp>
        <p:nvSpPr>
          <p:cNvPr id="5" name="TextBox 4">
            <a:extLst>
              <a:ext uri="{FF2B5EF4-FFF2-40B4-BE49-F238E27FC236}">
                <a16:creationId xmlns:a16="http://schemas.microsoft.com/office/drawing/2014/main" id="{E02B7E0E-34DD-21D9-83FD-F1C821B1B31A}"/>
              </a:ext>
            </a:extLst>
          </p:cNvPr>
          <p:cNvSpPr txBox="1"/>
          <p:nvPr/>
        </p:nvSpPr>
        <p:spPr>
          <a:xfrm>
            <a:off x="2438400" y="1200329"/>
            <a:ext cx="7315200" cy="4832092"/>
          </a:xfrm>
          <a:prstGeom prst="rect">
            <a:avLst/>
          </a:prstGeom>
          <a:noFill/>
        </p:spPr>
        <p:txBody>
          <a:bodyPr wrap="square">
            <a:spAutoFit/>
          </a:bodyPr>
          <a:lstStyle/>
          <a:p>
            <a:r>
              <a:rPr lang="en-US" sz="2800" b="0" i="0" dirty="0">
                <a:effectLst/>
                <a:latin typeface="Bernard MT Condensed" panose="02050806060905020404" pitchFamily="18" charset="0"/>
              </a:rPr>
              <a:t>Operating system security (OS security) is the process of ensuring OS integrity, confidentiality and availability.</a:t>
            </a:r>
            <a:br>
              <a:rPr lang="en-US" sz="2800" dirty="0">
                <a:latin typeface="Bernard MT Condensed" panose="02050806060905020404" pitchFamily="18" charset="0"/>
              </a:rPr>
            </a:br>
            <a:br>
              <a:rPr lang="en-US" sz="2800" dirty="0">
                <a:latin typeface="Bernard MT Condensed" panose="02050806060905020404" pitchFamily="18" charset="0"/>
              </a:rPr>
            </a:br>
            <a:r>
              <a:rPr lang="en-US" sz="2800" b="0" i="0" dirty="0">
                <a:effectLst/>
                <a:latin typeface="Bernard MT Condensed" panose="02050806060905020404" pitchFamily="18" charset="0"/>
              </a:rPr>
              <a:t>OS security refers to specified steps or measures used to protect the OS from threats, viruses, worms, malware or remote hacker intrusions. OS security encompasses all preventive-control techniques, which safeguard any computer assets capable of being stolen, edited or deleted if OS security is compromised.</a:t>
            </a:r>
            <a:endParaRPr lang="ru-RU" sz="2800" dirty="0"/>
          </a:p>
        </p:txBody>
      </p:sp>
    </p:spTree>
    <p:extLst>
      <p:ext uri="{BB962C8B-B14F-4D97-AF65-F5344CB8AC3E}">
        <p14:creationId xmlns:p14="http://schemas.microsoft.com/office/powerpoint/2010/main" val="263171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28A97-64E0-9354-FBA1-E5BEA481776A}"/>
              </a:ext>
            </a:extLst>
          </p:cNvPr>
          <p:cNvSpPr txBox="1"/>
          <p:nvPr/>
        </p:nvSpPr>
        <p:spPr>
          <a:xfrm>
            <a:off x="1223682" y="181957"/>
            <a:ext cx="9744635" cy="6494085"/>
          </a:xfrm>
          <a:prstGeom prst="rect">
            <a:avLst/>
          </a:prstGeom>
          <a:noFill/>
        </p:spPr>
        <p:txBody>
          <a:bodyPr wrap="square">
            <a:spAutoFit/>
          </a:bodyPr>
          <a:lstStyle/>
          <a:p>
            <a:pPr algn="l"/>
            <a:r>
              <a:rPr lang="en-US" sz="3200" b="0" i="0" dirty="0">
                <a:effectLst/>
                <a:latin typeface="Bernard MT Condensed" panose="02050806060905020404" pitchFamily="18" charset="0"/>
              </a:rPr>
              <a:t>OS security encompasses many different techniques and methods which ensure safety from threats and attacks. OS security allows different applications and programs to perform required tasks and stop unauthorized interference.</a:t>
            </a:r>
            <a:br>
              <a:rPr lang="en-US" sz="3200" b="0" i="0" dirty="0">
                <a:effectLst/>
                <a:latin typeface="Bernard MT Condensed" panose="02050806060905020404" pitchFamily="18" charset="0"/>
              </a:rPr>
            </a:br>
            <a:br>
              <a:rPr lang="en-US" sz="3200" b="0" i="0" dirty="0">
                <a:effectLst/>
                <a:latin typeface="Bernard MT Condensed" panose="02050806060905020404" pitchFamily="18" charset="0"/>
              </a:rPr>
            </a:br>
            <a:r>
              <a:rPr lang="en-US" sz="3200" b="0" i="0" dirty="0">
                <a:effectLst/>
                <a:latin typeface="Bernard MT Condensed" panose="02050806060905020404" pitchFamily="18" charset="0"/>
              </a:rPr>
              <a:t>OS security may be approached in many ways, including adherence to the following:</a:t>
            </a:r>
          </a:p>
          <a:p>
            <a:pPr algn="l">
              <a:buFont typeface="Arial" panose="020B0604020202020204" pitchFamily="34" charset="0"/>
              <a:buChar char="•"/>
            </a:pPr>
            <a:r>
              <a:rPr lang="en-US" sz="3200" b="0" i="0" dirty="0">
                <a:effectLst/>
                <a:latin typeface="Bernard MT Condensed" panose="02050806060905020404" pitchFamily="18" charset="0"/>
              </a:rPr>
              <a:t>Performing regular OS patch updates</a:t>
            </a:r>
          </a:p>
          <a:p>
            <a:pPr algn="l">
              <a:buFont typeface="Arial" panose="020B0604020202020204" pitchFamily="34" charset="0"/>
              <a:buChar char="•"/>
            </a:pPr>
            <a:r>
              <a:rPr lang="en-US" sz="3200" b="0" i="0" dirty="0">
                <a:effectLst/>
                <a:latin typeface="Bernard MT Condensed" panose="02050806060905020404" pitchFamily="18" charset="0"/>
              </a:rPr>
              <a:t>Installing updated antivirus engines and software</a:t>
            </a:r>
          </a:p>
          <a:p>
            <a:pPr algn="l">
              <a:buFont typeface="Arial" panose="020B0604020202020204" pitchFamily="34" charset="0"/>
              <a:buChar char="•"/>
            </a:pPr>
            <a:r>
              <a:rPr lang="en-US" sz="3200" b="0" i="0" dirty="0">
                <a:effectLst/>
                <a:latin typeface="Bernard MT Condensed" panose="02050806060905020404" pitchFamily="18" charset="0"/>
              </a:rPr>
              <a:t>Scrutinizing all incoming and outgoing network traffic through a firewall</a:t>
            </a:r>
          </a:p>
          <a:p>
            <a:pPr algn="l">
              <a:buFont typeface="Arial" panose="020B0604020202020204" pitchFamily="34" charset="0"/>
              <a:buChar char="•"/>
            </a:pPr>
            <a:r>
              <a:rPr lang="en-US" sz="3200" b="0" i="0" dirty="0">
                <a:effectLst/>
                <a:latin typeface="Bernard MT Condensed" panose="02050806060905020404" pitchFamily="18" charset="0"/>
              </a:rPr>
              <a:t>Creating secure accounts with required privileges only (i.e., user management)</a:t>
            </a:r>
          </a:p>
        </p:txBody>
      </p:sp>
    </p:spTree>
    <p:extLst>
      <p:ext uri="{BB962C8B-B14F-4D97-AF65-F5344CB8AC3E}">
        <p14:creationId xmlns:p14="http://schemas.microsoft.com/office/powerpoint/2010/main" val="28291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8A812-A302-D599-DD51-AFD6620A83DB}"/>
              </a:ext>
            </a:extLst>
          </p:cNvPr>
          <p:cNvSpPr txBox="1"/>
          <p:nvPr/>
        </p:nvSpPr>
        <p:spPr>
          <a:xfrm>
            <a:off x="340658" y="646331"/>
            <a:ext cx="11510682" cy="5693866"/>
          </a:xfrm>
          <a:prstGeom prst="rect">
            <a:avLst/>
          </a:prstGeom>
          <a:noFill/>
        </p:spPr>
        <p:txBody>
          <a:bodyPr wrap="square">
            <a:spAutoFit/>
          </a:bodyPr>
          <a:lstStyle/>
          <a:p>
            <a:r>
              <a:rPr lang="en-US" sz="2800" dirty="0">
                <a:latin typeface="Bernard MT Condensed" panose="02050806060905020404" pitchFamily="18" charset="0"/>
              </a:rPr>
              <a:t>Antivirus software (abbreviated to AV software), also known as anti-malware, is a computer program used to prevent, detect, and remove malware.</a:t>
            </a:r>
          </a:p>
          <a:p>
            <a:endParaRPr lang="en-US" sz="2800" dirty="0">
              <a:latin typeface="Bernard MT Condensed" panose="02050806060905020404" pitchFamily="18" charset="0"/>
            </a:endParaRPr>
          </a:p>
          <a:p>
            <a:r>
              <a:rPr lang="en-US" sz="2800" dirty="0">
                <a:latin typeface="Bernard MT Condensed" panose="02050806060905020404" pitchFamily="18" charset="0"/>
              </a:rPr>
              <a:t>Antivirus software was originally developed to detect and remove computer viruses, hence the name. However, with the proliferation of other malware, antivirus software started to protect from other computer threats. In particular, modern antivirus software can protect users from malicious browser helper objects (BHOs), browser hijackers, ransomware, keyloggers, backdoors, rootkits, trojan horses, worms, malicious LSPs, dialers, fraud tools, adware, and spyware. Some products also include protection from other computer threats, such as infected and malicious URLs, spam, scam and phishing attacks, online identity (privacy), online banking attacks, social engineering techniques, advanced persistent threat (APT), and botnet DDoS attacks.</a:t>
            </a:r>
            <a:endParaRPr lang="ru-RU" sz="2800" dirty="0"/>
          </a:p>
        </p:txBody>
      </p:sp>
      <p:sp>
        <p:nvSpPr>
          <p:cNvPr id="6" name="TextBox 5">
            <a:extLst>
              <a:ext uri="{FF2B5EF4-FFF2-40B4-BE49-F238E27FC236}">
                <a16:creationId xmlns:a16="http://schemas.microsoft.com/office/drawing/2014/main" id="{9F4096C3-A4E4-6310-5F75-92A00050F636}"/>
              </a:ext>
            </a:extLst>
          </p:cNvPr>
          <p:cNvSpPr txBox="1"/>
          <p:nvPr/>
        </p:nvSpPr>
        <p:spPr>
          <a:xfrm>
            <a:off x="5053852" y="0"/>
            <a:ext cx="2084295" cy="646331"/>
          </a:xfrm>
          <a:prstGeom prst="rect">
            <a:avLst/>
          </a:prstGeom>
          <a:noFill/>
        </p:spPr>
        <p:txBody>
          <a:bodyPr wrap="square" rtlCol="0">
            <a:spAutoFit/>
          </a:bodyPr>
          <a:lstStyle/>
          <a:p>
            <a:r>
              <a:rPr lang="en-US" sz="3600" dirty="0">
                <a:latin typeface="Bernard MT Condensed" panose="02050806060905020404" pitchFamily="18" charset="0"/>
              </a:rPr>
              <a:t>Antiviruses</a:t>
            </a:r>
            <a:endParaRPr lang="ru-RU" sz="3600" dirty="0"/>
          </a:p>
        </p:txBody>
      </p:sp>
    </p:spTree>
    <p:extLst>
      <p:ext uri="{BB962C8B-B14F-4D97-AF65-F5344CB8AC3E}">
        <p14:creationId xmlns:p14="http://schemas.microsoft.com/office/powerpoint/2010/main" val="385187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13F6A7-049B-BDE5-8DB5-793DA6A96ED9}"/>
              </a:ext>
            </a:extLst>
          </p:cNvPr>
          <p:cNvSpPr txBox="1"/>
          <p:nvPr/>
        </p:nvSpPr>
        <p:spPr>
          <a:xfrm>
            <a:off x="1008529" y="646331"/>
            <a:ext cx="10174941" cy="5262979"/>
          </a:xfrm>
          <a:prstGeom prst="rect">
            <a:avLst/>
          </a:prstGeom>
          <a:noFill/>
        </p:spPr>
        <p:txBody>
          <a:bodyPr wrap="square">
            <a:spAutoFit/>
          </a:bodyPr>
          <a:lstStyle/>
          <a:p>
            <a:r>
              <a:rPr lang="en-US" sz="2400" dirty="0">
                <a:latin typeface="Bernard MT Condensed" panose="02050806060905020404" pitchFamily="18" charset="0"/>
              </a:rPr>
              <a:t>Although the roots of the computer virus date back as early as 1949, when the Hungarian scientist John von Neumann published the "Theory of self-reproducing automata",[3] the first known computer virus appeared in 1971 and was dubbed the "Creeper virus".[4] This computer virus infected Digital Equipment Corporation's (DEC) PDP-10 mainframe computers running the TENEX operating system.[5][6]</a:t>
            </a:r>
          </a:p>
          <a:p>
            <a:endParaRPr lang="en-US" sz="2400" dirty="0">
              <a:latin typeface="Bernard MT Condensed" panose="02050806060905020404" pitchFamily="18" charset="0"/>
            </a:endParaRPr>
          </a:p>
          <a:p>
            <a:r>
              <a:rPr lang="en-US" sz="2400" dirty="0">
                <a:latin typeface="Bernard MT Condensed" panose="02050806060905020404" pitchFamily="18" charset="0"/>
              </a:rPr>
              <a:t>The Creeper virus was eventually deleted by a program created by Ray Tomlinson and known as "The Reaper".[7] Some people consider "The Reaper" the first antivirus software ever written – it may be the case, but it is important to note that the Reaper was actually a virus itself specifically designed to remove the Creeper virus.[7][8]</a:t>
            </a:r>
          </a:p>
          <a:p>
            <a:endParaRPr lang="en-US" sz="2400" dirty="0">
              <a:latin typeface="Bernard MT Condensed" panose="02050806060905020404" pitchFamily="18" charset="0"/>
            </a:endParaRPr>
          </a:p>
          <a:p>
            <a:r>
              <a:rPr lang="en-US" sz="2400" dirty="0">
                <a:latin typeface="Bernard MT Condensed" panose="02050806060905020404" pitchFamily="18" charset="0"/>
              </a:rPr>
              <a:t>The Creeper virus was followed by several other viruses. The first known that appeared "in the wild" was "Elk Cloner", in 1981, which infected Apple II computers.</a:t>
            </a:r>
            <a:endParaRPr lang="ru-RU" sz="2400" dirty="0"/>
          </a:p>
        </p:txBody>
      </p:sp>
      <p:sp>
        <p:nvSpPr>
          <p:cNvPr id="6" name="TextBox 5">
            <a:extLst>
              <a:ext uri="{FF2B5EF4-FFF2-40B4-BE49-F238E27FC236}">
                <a16:creationId xmlns:a16="http://schemas.microsoft.com/office/drawing/2014/main" id="{FA0ECC5F-354E-D80E-4F31-165410DDA3B0}"/>
              </a:ext>
            </a:extLst>
          </p:cNvPr>
          <p:cNvSpPr txBox="1"/>
          <p:nvPr/>
        </p:nvSpPr>
        <p:spPr>
          <a:xfrm>
            <a:off x="4152900" y="0"/>
            <a:ext cx="3886200" cy="646331"/>
          </a:xfrm>
          <a:prstGeom prst="rect">
            <a:avLst/>
          </a:prstGeom>
          <a:noFill/>
        </p:spPr>
        <p:txBody>
          <a:bodyPr wrap="square" rtlCol="0">
            <a:spAutoFit/>
          </a:bodyPr>
          <a:lstStyle/>
          <a:p>
            <a:r>
              <a:rPr lang="en-US" sz="3600" dirty="0">
                <a:latin typeface="Bernard MT Condensed" panose="02050806060905020404" pitchFamily="18" charset="0"/>
              </a:rPr>
              <a:t>History of antiviruses</a:t>
            </a:r>
            <a:endParaRPr lang="ru-RU" sz="3600" dirty="0"/>
          </a:p>
        </p:txBody>
      </p:sp>
    </p:spTree>
    <p:extLst>
      <p:ext uri="{BB962C8B-B14F-4D97-AF65-F5344CB8AC3E}">
        <p14:creationId xmlns:p14="http://schemas.microsoft.com/office/powerpoint/2010/main" val="2930353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Сланец</Template>
  <TotalTime>23</TotalTime>
  <Words>508</Words>
  <Application>Microsoft Office PowerPoint</Application>
  <PresentationFormat>Широкоэкранный</PresentationFormat>
  <Paragraphs>18</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Bernard MT Condensed</vt:lpstr>
      <vt:lpstr>Calisto MT</vt:lpstr>
      <vt:lpstr>Wingdings 2</vt:lpstr>
      <vt:lpstr>Сланец</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2022-12-20T15:48:08Z</dcterms:created>
  <dcterms:modified xsi:type="dcterms:W3CDTF">2022-12-20T16:12:01Z</dcterms:modified>
</cp:coreProperties>
</file>