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4A24E4-B7B7-F2E9-F314-23F8A19B4274}"/>
              </a:ext>
            </a:extLst>
          </p:cNvPr>
          <p:cNvSpPr txBox="1"/>
          <p:nvPr/>
        </p:nvSpPr>
        <p:spPr>
          <a:xfrm>
            <a:off x="3608294" y="2659559"/>
            <a:ext cx="4975412" cy="769441"/>
          </a:xfrm>
          <a:prstGeom prst="rect">
            <a:avLst/>
          </a:prstGeom>
          <a:noFill/>
        </p:spPr>
        <p:txBody>
          <a:bodyPr wrap="square" rtlCol="0">
            <a:spAutoFit/>
          </a:bodyPr>
          <a:lstStyle/>
          <a:p>
            <a:r>
              <a:rPr lang="en-US" sz="4400" dirty="0">
                <a:solidFill>
                  <a:srgbClr val="92D050"/>
                </a:solidFill>
                <a:latin typeface="OCR A Extended" panose="02010509020102010303" pitchFamily="50" charset="0"/>
              </a:rPr>
              <a:t>Cloud storages</a:t>
            </a:r>
            <a:endParaRPr lang="ru-RU" sz="4400" dirty="0">
              <a:solidFill>
                <a:srgbClr val="92D050"/>
              </a:solidFill>
            </a:endParaRPr>
          </a:p>
        </p:txBody>
      </p:sp>
    </p:spTree>
    <p:extLst>
      <p:ext uri="{BB962C8B-B14F-4D97-AF65-F5344CB8AC3E}">
        <p14:creationId xmlns:p14="http://schemas.microsoft.com/office/powerpoint/2010/main" val="343682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D35DF-D9A9-A84D-311B-FB082F9F8C8A}"/>
              </a:ext>
            </a:extLst>
          </p:cNvPr>
          <p:cNvSpPr txBox="1"/>
          <p:nvPr/>
        </p:nvSpPr>
        <p:spPr>
          <a:xfrm>
            <a:off x="824752" y="1074509"/>
            <a:ext cx="10542495" cy="4708981"/>
          </a:xfrm>
          <a:prstGeom prst="rect">
            <a:avLst/>
          </a:prstGeom>
          <a:noFill/>
        </p:spPr>
        <p:txBody>
          <a:bodyPr wrap="square">
            <a:spAutoFit/>
          </a:bodyPr>
          <a:lstStyle/>
          <a:p>
            <a:r>
              <a:rPr lang="en-US" sz="2000" dirty="0">
                <a:solidFill>
                  <a:srgbClr val="92D050"/>
                </a:solidFill>
                <a:latin typeface="OCR A Extended" panose="02010509020102010303" pitchFamily="50" charset="0"/>
              </a:rPr>
              <a:t>Cloud storage is a model of computer data storage in which the digital data is stored in logical pools, said to be on "the cloud". The physical storage spans multiple servers (sometimes in multiple locations), and the physical environment is typically owned and managed by a hosting company. These cloud storage providers are responsible for keeping the data available and accessible, and the physical environment secured, protected, and running. People and organizations buy or lease storage capacity from the providers to store user, organization, or application data.</a:t>
            </a:r>
          </a:p>
          <a:p>
            <a:endParaRPr lang="en-US" sz="2000" dirty="0">
              <a:solidFill>
                <a:srgbClr val="92D050"/>
              </a:solidFill>
              <a:latin typeface="OCR A Extended" panose="02010509020102010303" pitchFamily="50" charset="0"/>
            </a:endParaRPr>
          </a:p>
          <a:p>
            <a:r>
              <a:rPr lang="en-US" sz="2000" dirty="0">
                <a:solidFill>
                  <a:srgbClr val="92D050"/>
                </a:solidFill>
                <a:latin typeface="OCR A Extended" panose="02010509020102010303" pitchFamily="50" charset="0"/>
              </a:rPr>
              <a:t>Cloud storage services may be accessed through a </a:t>
            </a:r>
            <a:r>
              <a:rPr lang="en-US" sz="2000" dirty="0" err="1">
                <a:solidFill>
                  <a:srgbClr val="92D050"/>
                </a:solidFill>
                <a:latin typeface="OCR A Extended" panose="02010509020102010303" pitchFamily="50" charset="0"/>
              </a:rPr>
              <a:t>colocated</a:t>
            </a:r>
            <a:r>
              <a:rPr lang="en-US" sz="2000" dirty="0">
                <a:solidFill>
                  <a:srgbClr val="92D050"/>
                </a:solidFill>
                <a:latin typeface="OCR A Extended" panose="02010509020102010303" pitchFamily="50" charset="0"/>
              </a:rPr>
              <a:t> cloud computing service, a web service application programming interface (API) or by applications that use the API, such as cloud desktop storage, a cloud storage gateway or Web-based content management systems.</a:t>
            </a:r>
            <a:endParaRPr lang="ru-RU" sz="2000" dirty="0">
              <a:solidFill>
                <a:srgbClr val="92D050"/>
              </a:solidFill>
            </a:endParaRPr>
          </a:p>
        </p:txBody>
      </p:sp>
    </p:spTree>
    <p:extLst>
      <p:ext uri="{BB962C8B-B14F-4D97-AF65-F5344CB8AC3E}">
        <p14:creationId xmlns:p14="http://schemas.microsoft.com/office/powerpoint/2010/main" val="172516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AE433-DF4E-9CD0-7010-A4BC57F0E708}"/>
              </a:ext>
            </a:extLst>
          </p:cNvPr>
          <p:cNvSpPr txBox="1"/>
          <p:nvPr/>
        </p:nvSpPr>
        <p:spPr>
          <a:xfrm>
            <a:off x="4760260" y="0"/>
            <a:ext cx="2348752" cy="707886"/>
          </a:xfrm>
          <a:prstGeom prst="rect">
            <a:avLst/>
          </a:prstGeom>
          <a:noFill/>
        </p:spPr>
        <p:txBody>
          <a:bodyPr wrap="square">
            <a:spAutoFit/>
          </a:bodyPr>
          <a:lstStyle/>
          <a:p>
            <a:pPr algn="l"/>
            <a:r>
              <a:rPr lang="en-US" sz="4000" b="0" i="0" dirty="0">
                <a:solidFill>
                  <a:srgbClr val="92D050"/>
                </a:solidFill>
                <a:effectLst/>
                <a:latin typeface="OCR A Extended" panose="02010509020102010303" pitchFamily="50" charset="0"/>
              </a:rPr>
              <a:t>History</a:t>
            </a:r>
          </a:p>
        </p:txBody>
      </p:sp>
      <p:sp>
        <p:nvSpPr>
          <p:cNvPr id="9" name="TextBox 8">
            <a:extLst>
              <a:ext uri="{FF2B5EF4-FFF2-40B4-BE49-F238E27FC236}">
                <a16:creationId xmlns:a16="http://schemas.microsoft.com/office/drawing/2014/main" id="{8336CEB6-E330-BC68-8089-599DA0790D31}"/>
              </a:ext>
            </a:extLst>
          </p:cNvPr>
          <p:cNvSpPr txBox="1"/>
          <p:nvPr/>
        </p:nvSpPr>
        <p:spPr>
          <a:xfrm>
            <a:off x="1187823" y="707886"/>
            <a:ext cx="9816353" cy="5940088"/>
          </a:xfrm>
          <a:prstGeom prst="rect">
            <a:avLst/>
          </a:prstGeom>
          <a:noFill/>
        </p:spPr>
        <p:txBody>
          <a:bodyPr wrap="square">
            <a:spAutoFit/>
          </a:bodyPr>
          <a:lstStyle/>
          <a:p>
            <a:r>
              <a:rPr lang="en-US" sz="2000" dirty="0">
                <a:solidFill>
                  <a:srgbClr val="92D050"/>
                </a:solidFill>
                <a:latin typeface="OCR A Extended" panose="02010509020102010303" pitchFamily="50" charset="0"/>
              </a:rPr>
              <a:t>Cloud computing is believed to have been invented by Joseph Carl </a:t>
            </a:r>
            <a:r>
              <a:rPr lang="en-US" sz="2000" dirty="0" err="1">
                <a:solidFill>
                  <a:srgbClr val="92D050"/>
                </a:solidFill>
                <a:latin typeface="OCR A Extended" panose="02010509020102010303" pitchFamily="50" charset="0"/>
              </a:rPr>
              <a:t>Robnett</a:t>
            </a:r>
            <a:r>
              <a:rPr lang="en-US" sz="2000" dirty="0">
                <a:solidFill>
                  <a:srgbClr val="92D050"/>
                </a:solidFill>
                <a:latin typeface="OCR A Extended" panose="02010509020102010303" pitchFamily="50" charset="0"/>
              </a:rPr>
              <a:t> </a:t>
            </a:r>
            <a:r>
              <a:rPr lang="en-US" sz="2000" dirty="0" err="1">
                <a:solidFill>
                  <a:srgbClr val="92D050"/>
                </a:solidFill>
                <a:latin typeface="OCR A Extended" panose="02010509020102010303" pitchFamily="50" charset="0"/>
              </a:rPr>
              <a:t>Licklider</a:t>
            </a:r>
            <a:r>
              <a:rPr lang="en-US" sz="2000" dirty="0">
                <a:solidFill>
                  <a:srgbClr val="92D050"/>
                </a:solidFill>
                <a:latin typeface="OCR A Extended" panose="02010509020102010303" pitchFamily="50" charset="0"/>
              </a:rPr>
              <a:t> in the 1960s with his work on ARPANET to connect people and data from anywhere at any time.</a:t>
            </a:r>
          </a:p>
          <a:p>
            <a:endParaRPr lang="en-US" sz="2000" dirty="0">
              <a:solidFill>
                <a:srgbClr val="92D050"/>
              </a:solidFill>
              <a:latin typeface="OCR A Extended" panose="02010509020102010303" pitchFamily="50" charset="0"/>
            </a:endParaRPr>
          </a:p>
          <a:p>
            <a:r>
              <a:rPr lang="en-US" sz="2000" dirty="0">
                <a:solidFill>
                  <a:srgbClr val="92D050"/>
                </a:solidFill>
                <a:latin typeface="OCR A Extended" panose="02010509020102010303" pitchFamily="50" charset="0"/>
              </a:rPr>
              <a:t>In 1983, CompuServe offered its consumer users a small amount of disk space that could be used to store any files they chose to upload.</a:t>
            </a:r>
          </a:p>
          <a:p>
            <a:endParaRPr lang="en-US" sz="2000" dirty="0">
              <a:solidFill>
                <a:srgbClr val="92D050"/>
              </a:solidFill>
              <a:latin typeface="OCR A Extended" panose="02010509020102010303" pitchFamily="50" charset="0"/>
            </a:endParaRPr>
          </a:p>
          <a:p>
            <a:r>
              <a:rPr lang="en-US" sz="2000" dirty="0">
                <a:solidFill>
                  <a:srgbClr val="92D050"/>
                </a:solidFill>
                <a:latin typeface="OCR A Extended" panose="02010509020102010303" pitchFamily="50" charset="0"/>
              </a:rPr>
              <a:t>In 1994, AT&amp;T launched </a:t>
            </a:r>
            <a:r>
              <a:rPr lang="en-US" sz="2000" dirty="0" err="1">
                <a:solidFill>
                  <a:srgbClr val="92D050"/>
                </a:solidFill>
                <a:latin typeface="OCR A Extended" panose="02010509020102010303" pitchFamily="50" charset="0"/>
              </a:rPr>
              <a:t>PersonaLink</a:t>
            </a:r>
            <a:r>
              <a:rPr lang="en-US" sz="2000" dirty="0">
                <a:solidFill>
                  <a:srgbClr val="92D050"/>
                </a:solidFill>
                <a:latin typeface="OCR A Extended" panose="02010509020102010303" pitchFamily="50" charset="0"/>
              </a:rPr>
              <a:t> Services, an online platform for personal and business communication and entrepreneurship. The storage was one of the first to be all web-based, and referenced in their commercials as, "you can think of our electronic meeting place as the cloud." Amazon Web Services introduced their cloud storage service AWS S3 in 2006, and has gained widespread recognition and adoption as the storage supplier to popular services such as SmugMug, Dropbox, and Pinterest. In 2005, Box announced an online file sharing and personal cloud content management service for businesses.</a:t>
            </a:r>
            <a:endParaRPr lang="ru-RU" sz="2000" dirty="0">
              <a:solidFill>
                <a:srgbClr val="92D050"/>
              </a:solidFill>
            </a:endParaRPr>
          </a:p>
        </p:txBody>
      </p:sp>
      <p:pic>
        <p:nvPicPr>
          <p:cNvPr id="10" name="Рисунок 9">
            <a:extLst>
              <a:ext uri="{FF2B5EF4-FFF2-40B4-BE49-F238E27FC236}">
                <a16:creationId xmlns:a16="http://schemas.microsoft.com/office/drawing/2014/main" id="{F5AD102B-B81E-749F-BE44-A8DE04B8C89F}"/>
              </a:ext>
            </a:extLst>
          </p:cNvPr>
          <p:cNvPicPr>
            <a:picLocks noChangeAspect="1"/>
          </p:cNvPicPr>
          <p:nvPr/>
        </p:nvPicPr>
        <p:blipFill>
          <a:blip r:embed="rId2"/>
          <a:stretch>
            <a:fillRect/>
          </a:stretch>
        </p:blipFill>
        <p:spPr>
          <a:xfrm>
            <a:off x="10699241" y="0"/>
            <a:ext cx="1492759" cy="2092940"/>
          </a:xfrm>
          <a:prstGeom prst="rect">
            <a:avLst/>
          </a:prstGeom>
        </p:spPr>
      </p:pic>
    </p:spTree>
    <p:extLst>
      <p:ext uri="{BB962C8B-B14F-4D97-AF65-F5344CB8AC3E}">
        <p14:creationId xmlns:p14="http://schemas.microsoft.com/office/powerpoint/2010/main" val="33722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BD7EF-C064-04D8-571B-46742680AB3C}"/>
              </a:ext>
            </a:extLst>
          </p:cNvPr>
          <p:cNvSpPr txBox="1"/>
          <p:nvPr/>
        </p:nvSpPr>
        <p:spPr>
          <a:xfrm>
            <a:off x="4137212" y="35859"/>
            <a:ext cx="3917576" cy="707886"/>
          </a:xfrm>
          <a:prstGeom prst="rect">
            <a:avLst/>
          </a:prstGeom>
          <a:noFill/>
        </p:spPr>
        <p:txBody>
          <a:bodyPr wrap="square">
            <a:spAutoFit/>
          </a:bodyPr>
          <a:lstStyle/>
          <a:p>
            <a:pPr algn="l"/>
            <a:r>
              <a:rPr lang="en-US" sz="4000" b="0" i="0" dirty="0">
                <a:solidFill>
                  <a:srgbClr val="92D050"/>
                </a:solidFill>
                <a:effectLst/>
                <a:latin typeface="OCR A Extended" panose="02010509020102010303" pitchFamily="50" charset="0"/>
              </a:rPr>
              <a:t>Architecture</a:t>
            </a:r>
          </a:p>
        </p:txBody>
      </p:sp>
      <p:sp>
        <p:nvSpPr>
          <p:cNvPr id="7" name="TextBox 6">
            <a:extLst>
              <a:ext uri="{FF2B5EF4-FFF2-40B4-BE49-F238E27FC236}">
                <a16:creationId xmlns:a16="http://schemas.microsoft.com/office/drawing/2014/main" id="{872AE147-86C9-1C04-5DA3-8C4D17785DDB}"/>
              </a:ext>
            </a:extLst>
          </p:cNvPr>
          <p:cNvSpPr txBox="1"/>
          <p:nvPr/>
        </p:nvSpPr>
        <p:spPr>
          <a:xfrm>
            <a:off x="0" y="743745"/>
            <a:ext cx="8399930" cy="5693866"/>
          </a:xfrm>
          <a:prstGeom prst="rect">
            <a:avLst/>
          </a:prstGeom>
          <a:noFill/>
        </p:spPr>
        <p:txBody>
          <a:bodyPr wrap="square">
            <a:spAutoFit/>
          </a:bodyPr>
          <a:lstStyle/>
          <a:p>
            <a:r>
              <a:rPr lang="en-US" sz="1400" dirty="0">
                <a:solidFill>
                  <a:srgbClr val="92D050"/>
                </a:solidFill>
                <a:latin typeface="OCR A Extended" panose="02010509020102010303" pitchFamily="50" charset="0"/>
              </a:rPr>
              <a:t>Cloud storage is based on highly virtualized infrastructure and is like broader cloud computing in terms of interfaces, near-instant elasticity and scalability, multi-tenancy, and metered resources. Cloud storage services can be used from an off-premises service (Amazon S3) or deployed on-premises (</a:t>
            </a:r>
            <a:r>
              <a:rPr lang="en-US" sz="1400" dirty="0" err="1">
                <a:solidFill>
                  <a:srgbClr val="92D050"/>
                </a:solidFill>
                <a:latin typeface="OCR A Extended" panose="02010509020102010303" pitchFamily="50" charset="0"/>
              </a:rPr>
              <a:t>ViON</a:t>
            </a:r>
            <a:r>
              <a:rPr lang="en-US" sz="1400" dirty="0">
                <a:solidFill>
                  <a:srgbClr val="92D050"/>
                </a:solidFill>
                <a:latin typeface="OCR A Extended" panose="02010509020102010303" pitchFamily="50" charset="0"/>
              </a:rPr>
              <a:t> Capacity Services).</a:t>
            </a:r>
          </a:p>
          <a:p>
            <a:endParaRPr lang="en-US" sz="1400" dirty="0">
              <a:solidFill>
                <a:srgbClr val="92D050"/>
              </a:solidFill>
              <a:latin typeface="OCR A Extended" panose="02010509020102010303" pitchFamily="50" charset="0"/>
            </a:endParaRPr>
          </a:p>
          <a:p>
            <a:r>
              <a:rPr lang="en-US" sz="1400" dirty="0">
                <a:solidFill>
                  <a:srgbClr val="92D050"/>
                </a:solidFill>
                <a:latin typeface="OCR A Extended" panose="02010509020102010303" pitchFamily="50" charset="0"/>
              </a:rPr>
              <a:t>There are three types of cloud storage: a hosted object storage service, file storage, and block storage. Each of these cloud storage types offer their own unique advantages.</a:t>
            </a:r>
          </a:p>
          <a:p>
            <a:endParaRPr lang="en-US" sz="1400" dirty="0">
              <a:solidFill>
                <a:srgbClr val="92D050"/>
              </a:solidFill>
              <a:latin typeface="OCR A Extended" panose="02010509020102010303" pitchFamily="50" charset="0"/>
            </a:endParaRPr>
          </a:p>
          <a:p>
            <a:r>
              <a:rPr lang="en-US" sz="1400" dirty="0">
                <a:solidFill>
                  <a:srgbClr val="92D050"/>
                </a:solidFill>
                <a:latin typeface="OCR A Extended" panose="02010509020102010303" pitchFamily="50" charset="0"/>
              </a:rPr>
              <a:t>Examples of object storage services that can be hosted and deployed with cloud storage characteristics include Amazon S3, Oracle Cloud Storage and Microsoft Azure Storage, object storage software like </a:t>
            </a:r>
            <a:r>
              <a:rPr lang="en-US" sz="1400" dirty="0" err="1">
                <a:solidFill>
                  <a:srgbClr val="92D050"/>
                </a:solidFill>
                <a:latin typeface="OCR A Extended" panose="02010509020102010303" pitchFamily="50" charset="0"/>
              </a:rPr>
              <a:t>Openstack</a:t>
            </a:r>
            <a:r>
              <a:rPr lang="en-US" sz="1400" dirty="0">
                <a:solidFill>
                  <a:srgbClr val="92D050"/>
                </a:solidFill>
                <a:latin typeface="OCR A Extended" panose="02010509020102010303" pitchFamily="50" charset="0"/>
              </a:rPr>
              <a:t> Swift, object storage systems like EMC Atmos, EMC ECS and Hitachi Content Platform, and distributed storage research projects like </a:t>
            </a:r>
            <a:r>
              <a:rPr lang="en-US" sz="1400" dirty="0" err="1">
                <a:solidFill>
                  <a:srgbClr val="92D050"/>
                </a:solidFill>
                <a:latin typeface="OCR A Extended" panose="02010509020102010303" pitchFamily="50" charset="0"/>
              </a:rPr>
              <a:t>OceanStore</a:t>
            </a:r>
            <a:r>
              <a:rPr lang="en-US" sz="1400" dirty="0">
                <a:solidFill>
                  <a:srgbClr val="92D050"/>
                </a:solidFill>
                <a:latin typeface="OCR A Extended" panose="02010509020102010303" pitchFamily="50" charset="0"/>
              </a:rPr>
              <a:t> and VISION Cloud.</a:t>
            </a:r>
          </a:p>
          <a:p>
            <a:endParaRPr lang="en-US" sz="1400" dirty="0">
              <a:solidFill>
                <a:srgbClr val="92D050"/>
              </a:solidFill>
              <a:latin typeface="OCR A Extended" panose="02010509020102010303" pitchFamily="50" charset="0"/>
            </a:endParaRPr>
          </a:p>
          <a:p>
            <a:r>
              <a:rPr lang="en-US" sz="1400" dirty="0">
                <a:solidFill>
                  <a:srgbClr val="92D050"/>
                </a:solidFill>
                <a:latin typeface="OCR A Extended" panose="02010509020102010303" pitchFamily="50" charset="0"/>
              </a:rPr>
              <a:t>Examples of file storage services include Amazon Elastic File System (EFS) and </a:t>
            </a:r>
            <a:r>
              <a:rPr lang="en-US" sz="1400" dirty="0" err="1">
                <a:solidFill>
                  <a:srgbClr val="92D050"/>
                </a:solidFill>
                <a:latin typeface="OCR A Extended" panose="02010509020102010303" pitchFamily="50" charset="0"/>
              </a:rPr>
              <a:t>Qumulo</a:t>
            </a:r>
            <a:r>
              <a:rPr lang="en-US" sz="1400" dirty="0">
                <a:solidFill>
                  <a:srgbClr val="92D050"/>
                </a:solidFill>
                <a:latin typeface="OCR A Extended" panose="02010509020102010303" pitchFamily="50" charset="0"/>
              </a:rPr>
              <a:t> Core, used for applications that need access to shared files and require a file system. This storage is often supported with a Network Attached Storage (NAS) server, used for large content repositories, development environments, media stores, or user home directories.</a:t>
            </a:r>
          </a:p>
          <a:p>
            <a:endParaRPr lang="en-US" sz="1400" dirty="0">
              <a:solidFill>
                <a:srgbClr val="92D050"/>
              </a:solidFill>
              <a:latin typeface="OCR A Extended" panose="02010509020102010303" pitchFamily="50" charset="0"/>
            </a:endParaRPr>
          </a:p>
          <a:p>
            <a:r>
              <a:rPr lang="en-US" sz="1400" dirty="0">
                <a:solidFill>
                  <a:srgbClr val="92D050"/>
                </a:solidFill>
                <a:latin typeface="OCR A Extended" panose="02010509020102010303" pitchFamily="50" charset="0"/>
              </a:rPr>
              <a:t>A block storage service like Amazon Elastic Block Store (EBS) is used for other enterprise applications like databases and often require dedicated, low latency storage for each host. This is comparable in certain respects to direct attached storage (DAS) or a storage area network (SAN).</a:t>
            </a:r>
            <a:endParaRPr lang="ru-RU" sz="1400" dirty="0">
              <a:solidFill>
                <a:srgbClr val="92D050"/>
              </a:solidFill>
            </a:endParaRPr>
          </a:p>
        </p:txBody>
      </p:sp>
      <p:pic>
        <p:nvPicPr>
          <p:cNvPr id="8" name="Рисунок 7">
            <a:extLst>
              <a:ext uri="{FF2B5EF4-FFF2-40B4-BE49-F238E27FC236}">
                <a16:creationId xmlns:a16="http://schemas.microsoft.com/office/drawing/2014/main" id="{2E620AD3-4F25-B00D-6BD3-BF843A906A07}"/>
              </a:ext>
            </a:extLst>
          </p:cNvPr>
          <p:cNvPicPr>
            <a:picLocks noChangeAspect="1"/>
          </p:cNvPicPr>
          <p:nvPr/>
        </p:nvPicPr>
        <p:blipFill>
          <a:blip r:embed="rId2"/>
          <a:stretch>
            <a:fillRect/>
          </a:stretch>
        </p:blipFill>
        <p:spPr>
          <a:xfrm>
            <a:off x="8399930" y="1934152"/>
            <a:ext cx="3584614" cy="3313052"/>
          </a:xfrm>
          <a:prstGeom prst="rect">
            <a:avLst/>
          </a:prstGeom>
        </p:spPr>
      </p:pic>
    </p:spTree>
    <p:extLst>
      <p:ext uri="{BB962C8B-B14F-4D97-AF65-F5344CB8AC3E}">
        <p14:creationId xmlns:p14="http://schemas.microsoft.com/office/powerpoint/2010/main" val="257090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DCA67D-A548-EA9C-E1A3-FCEB190E0302}"/>
              </a:ext>
            </a:extLst>
          </p:cNvPr>
          <p:cNvSpPr txBox="1"/>
          <p:nvPr/>
        </p:nvSpPr>
        <p:spPr>
          <a:xfrm>
            <a:off x="2922493" y="0"/>
            <a:ext cx="6347013" cy="707886"/>
          </a:xfrm>
          <a:prstGeom prst="rect">
            <a:avLst/>
          </a:prstGeom>
          <a:noFill/>
        </p:spPr>
        <p:txBody>
          <a:bodyPr wrap="square" rtlCol="0">
            <a:spAutoFit/>
          </a:bodyPr>
          <a:lstStyle/>
          <a:p>
            <a:r>
              <a:rPr lang="en-US" sz="4000" dirty="0">
                <a:solidFill>
                  <a:srgbClr val="92D050"/>
                </a:solidFill>
                <a:latin typeface="OCR A Extended" panose="02010509020102010303" pitchFamily="50" charset="0"/>
              </a:rPr>
              <a:t>Hybrid cloud storage</a:t>
            </a:r>
            <a:endParaRPr lang="ru-RU" sz="4000" dirty="0">
              <a:solidFill>
                <a:srgbClr val="92D050"/>
              </a:solidFill>
            </a:endParaRPr>
          </a:p>
        </p:txBody>
      </p:sp>
      <p:sp>
        <p:nvSpPr>
          <p:cNvPr id="6" name="TextBox 5">
            <a:extLst>
              <a:ext uri="{FF2B5EF4-FFF2-40B4-BE49-F238E27FC236}">
                <a16:creationId xmlns:a16="http://schemas.microsoft.com/office/drawing/2014/main" id="{6FD5788E-1976-C4EA-51F9-D31FF8DEF59E}"/>
              </a:ext>
            </a:extLst>
          </p:cNvPr>
          <p:cNvSpPr txBox="1"/>
          <p:nvPr/>
        </p:nvSpPr>
        <p:spPr>
          <a:xfrm>
            <a:off x="1394010" y="707886"/>
            <a:ext cx="9403978" cy="5632311"/>
          </a:xfrm>
          <a:prstGeom prst="rect">
            <a:avLst/>
          </a:prstGeom>
          <a:noFill/>
        </p:spPr>
        <p:txBody>
          <a:bodyPr wrap="square">
            <a:spAutoFit/>
          </a:bodyPr>
          <a:lstStyle/>
          <a:p>
            <a:r>
              <a:rPr lang="en-US" sz="2400" dirty="0">
                <a:solidFill>
                  <a:srgbClr val="92D050"/>
                </a:solidFill>
                <a:latin typeface="OCR A Extended" panose="02010509020102010303" pitchFamily="50" charset="0"/>
              </a:rPr>
              <a:t>Hybrid cloud storage is a term for a storage infrastructure that uses a combination of on-premises storage resources with cloud storage. The on-premises storage is usually managed by the organization, while the public cloud storage provider is responsible for the management and security of the data stored in the cloud.[33] Hybrid cloud storage can be implemented by an on-premises cloud storage gateway that presents a file system or object storage interface which the users can access in the same way they would access a local storage system. The cloud storage gateway transparently transfers the data to and from the cloud storage service, providing low latency access to the data through a local cache.[21]</a:t>
            </a:r>
            <a:endParaRPr lang="ru-RU" sz="2400" dirty="0">
              <a:solidFill>
                <a:srgbClr val="92D050"/>
              </a:solidFill>
            </a:endParaRPr>
          </a:p>
        </p:txBody>
      </p:sp>
    </p:spTree>
    <p:extLst>
      <p:ext uri="{BB962C8B-B14F-4D97-AF65-F5344CB8AC3E}">
        <p14:creationId xmlns:p14="http://schemas.microsoft.com/office/powerpoint/2010/main" val="3852555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TM03457485[[fn=Сетка]]</Template>
  <TotalTime>28</TotalTime>
  <Words>703</Words>
  <Application>Microsoft Office PowerPoint</Application>
  <PresentationFormat>Широкоэкранный</PresentationFormat>
  <Paragraphs>22</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Century Gothic</vt:lpstr>
      <vt:lpstr>OCR A Extended</vt:lpstr>
      <vt:lpstr>Сетка</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Zaur Qurbanov</dc:creator>
  <cp:lastModifiedBy>Zaur Qurbanov</cp:lastModifiedBy>
  <cp:revision>1</cp:revision>
  <dcterms:created xsi:type="dcterms:W3CDTF">2022-12-20T14:56:21Z</dcterms:created>
  <dcterms:modified xsi:type="dcterms:W3CDTF">2022-12-20T15:24:25Z</dcterms:modified>
</cp:coreProperties>
</file>